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3" r:id="rId1"/>
  </p:sldMasterIdLst>
  <p:sldIdLst>
    <p:sldId id="256" r:id="rId2"/>
    <p:sldId id="260" r:id="rId3"/>
    <p:sldId id="261"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3" r:id="rId85"/>
    <p:sldId id="344" r:id="rId86"/>
    <p:sldId id="345" r:id="rId87"/>
    <p:sldId id="346" r:id="rId88"/>
    <p:sldId id="347" r:id="rId89"/>
    <p:sldId id="348" r:id="rId90"/>
    <p:sldId id="349" r:id="rId91"/>
    <p:sldId id="350" r:id="rId92"/>
    <p:sldId id="351" r:id="rId93"/>
    <p:sldId id="352" r:id="rId94"/>
    <p:sldId id="353" r:id="rId95"/>
    <p:sldId id="354" r:id="rId96"/>
    <p:sldId id="355" r:id="rId97"/>
    <p:sldId id="356" r:id="rId98"/>
    <p:sldId id="357" r:id="rId99"/>
    <p:sldId id="358" r:id="rId100"/>
    <p:sldId id="359" r:id="rId101"/>
    <p:sldId id="360" r:id="rId102"/>
    <p:sldId id="361" r:id="rId103"/>
    <p:sldId id="362" r:id="rId104"/>
    <p:sldId id="363" r:id="rId105"/>
    <p:sldId id="364" r:id="rId106"/>
    <p:sldId id="365" r:id="rId107"/>
    <p:sldId id="366" r:id="rId108"/>
    <p:sldId id="367" r:id="rId109"/>
    <p:sldId id="368" r:id="rId110"/>
    <p:sldId id="369" r:id="rId111"/>
    <p:sldId id="372" r:id="rId112"/>
    <p:sldId id="371" r:id="rId113"/>
  </p:sldIdLst>
  <p:sldSz cx="9144000" cy="6858000" type="screen4x3"/>
  <p:notesSz cx="6858000" cy="9144000"/>
  <p:embeddedFontLst>
    <p:embeddedFont>
      <p:font typeface="나눔바른고딕" panose="020B0600000101010101" charset="-127"/>
      <p:regular r:id="rId114"/>
      <p:bold r:id="rId115"/>
    </p:embeddedFont>
    <p:embeddedFont>
      <p:font typeface="나눔스퀘어라운드 Bold" panose="020B0600000101010101" charset="-127"/>
      <p:bold r:id="rId116"/>
    </p:embeddedFont>
    <p:embeddedFont>
      <p:font typeface="나눔스퀘어라운드 ExtraBold" panose="020B0600000101010101" charset="-127"/>
      <p:bold r:id="rId117"/>
    </p:embeddedFont>
    <p:embeddedFont>
      <p:font typeface="함초롬돋움" panose="020B0600000101010101" charset="-127"/>
      <p:regular r:id="rId118"/>
      <p:bold r:id="rId119"/>
    </p:embeddedFont>
    <p:embeddedFont>
      <p:font typeface="맑은 고딕" panose="020B0503020000020004" pitchFamily="50" charset="-127"/>
      <p:regular r:id="rId120"/>
      <p:bold r:id="rId121"/>
    </p:embeddedFont>
    <p:embeddedFont>
      <p:font typeface="휴먼편지체" panose="02030504000101010101" pitchFamily="18" charset="-127"/>
      <p:regular r:id="rId12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8">
          <p15:clr>
            <a:srgbClr val="A4A3A4"/>
          </p15:clr>
        </p15:guide>
        <p15:guide id="2" pos="287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nkyu Jang" initials="MJ" lastIdx="2" clrIdx="0">
    <p:extLst>
      <p:ext uri="{19B8F6BF-5375-455C-9EA6-DF929625EA0E}">
        <p15:presenceInfo xmlns:p15="http://schemas.microsoft.com/office/powerpoint/2012/main" userId="a3f9b86b50eb43c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B3B3"/>
    <a:srgbClr val="56BCC7"/>
    <a:srgbClr val="FEFE9B"/>
    <a:srgbClr val="FFF25E"/>
    <a:srgbClr val="CAD3DC"/>
    <a:srgbClr val="B8C4D0"/>
    <a:srgbClr val="FAC9BC"/>
    <a:srgbClr val="8D85AC"/>
    <a:srgbClr val="C3EAEB"/>
    <a:srgbClr val="E7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41" autoAdjust="0"/>
    <p:restoredTop sz="96336" autoAdjust="0"/>
  </p:normalViewPr>
  <p:slideViewPr>
    <p:cSldViewPr snapToGrid="0">
      <p:cViewPr varScale="1">
        <p:scale>
          <a:sx n="113" d="100"/>
          <a:sy n="113" d="100"/>
        </p:scale>
        <p:origin x="1128" y="108"/>
      </p:cViewPr>
      <p:guideLst>
        <p:guide orient="horz" pos="2158"/>
        <p:guide pos="2878"/>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4.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font" Target="fonts/font5.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fntdata"/><Relationship Id="rId119" Type="http://schemas.openxmlformats.org/officeDocument/2006/relationships/font" Target="fonts/font6.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7.fntdata"/><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font" Target="fonts/font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판매</c:v>
                </c:pt>
              </c:strCache>
            </c:strRef>
          </c:tx>
          <c:spPr>
            <a:effectLst>
              <a:outerShdw blurRad="50800" dist="38100" dir="8100000" algn="tr" rotWithShape="0">
                <a:prstClr val="black">
                  <a:alpha val="40000"/>
                </a:prstClr>
              </a:outerShdw>
            </a:effectLst>
          </c:spPr>
          <c:dPt>
            <c:idx val="0"/>
            <c:bubble3D val="0"/>
            <c:explosion val="7"/>
            <c:spPr>
              <a:solidFill>
                <a:srgbClr val="B3B3B3"/>
              </a:solidFill>
              <a:ln w="190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2-99AB-4CB8-997D-A7EF1EBF2084}"/>
              </c:ext>
            </c:extLst>
          </c:dPt>
          <c:dPt>
            <c:idx val="1"/>
            <c:bubble3D val="0"/>
            <c:spPr>
              <a:solidFill>
                <a:srgbClr val="56BCC7"/>
              </a:solidFill>
              <a:ln w="19050">
                <a:solidFill>
                  <a:schemeClr val="lt1"/>
                </a:solid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99AB-4CB8-997D-A7EF1EBF2084}"/>
              </c:ext>
            </c:extLst>
          </c:dPt>
          <c:cat>
            <c:strRef>
              <c:f>Sheet1!$A$2:$A$3</c:f>
              <c:strCache>
                <c:ptCount val="2"/>
                <c:pt idx="0">
                  <c:v>1분기</c:v>
                </c:pt>
                <c:pt idx="1">
                  <c:v>2분기</c:v>
                </c:pt>
              </c:strCache>
            </c:strRef>
          </c:cat>
          <c:val>
            <c:numRef>
              <c:f>Sheet1!$B$2:$B$3</c:f>
              <c:numCache>
                <c:formatCode>General</c:formatCode>
                <c:ptCount val="2"/>
                <c:pt idx="0">
                  <c:v>26.7</c:v>
                </c:pt>
                <c:pt idx="1">
                  <c:v>73.3</c:v>
                </c:pt>
              </c:numCache>
            </c:numRef>
          </c:val>
          <c:extLst>
            <c:ext xmlns:c16="http://schemas.microsoft.com/office/drawing/2014/chart" uri="{C3380CC4-5D6E-409C-BE32-E72D297353CC}">
              <c16:uniqueId val="{00000000-99AB-4CB8-997D-A7EF1EBF208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ko-K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3-06-28T16:13:32.092" idx="1">
    <p:pos x="4049" y="2869"/>
    <p:text>&lt;사업주를 위하여 행위하는자 의의&gt;
사업경영담당자가 아니면서도 사업주를 위하여 근로자의 고용ㆍ해고ㆍ승진 또는 조직 등의 인사관리를 담당하거나, 임금ㆍ근로시간, 기타 대우 등 근로조건의 결정과 노무관리의 기획 또는 집행에 관여하는 자를 말한다. 이들은 한편으로 사업주에게 지배종속관계 하에서 노무를 제공하기 때문에 근로자로서 지위도 함께 갖고 있어서 사용자와 근로자 지위가 중복되는 특징을 갖고 있다.
&lt;사용자 판단기준&gt;
근로자에 관한 사항에 대하여 사업주나 사업경영담당자로부터 일정한 권한과 책임을 부여받은 자는 그러한 권한과 책임의 범위내에서 사용자가 된다. 책임과 권한의 유무는 부장 또는 과장이라는 형식적인 직명에 따를 것이 아니라 구체적인 직무권한에 의하여 판단된다.
&lt;사업주를 위하여&gt;의 의미
「사업주를 위하여」라 함은 반드시 「사업주의 이익을 위하여」로 해석되지 않는다. 따라서 그 행위자가 권한을 남용하여 자신의 이익을 위해 행위한 결과 근로기준법을 위반하게 된 경우에도 근로기준법 위반의 책임을 면할 수 없다.</p:text>
    <p:extLst>
      <p:ext uri="{C676402C-5697-4E1C-873F-D02D1690AC5C}">
        <p15:threadingInfo xmlns:p15="http://schemas.microsoft.com/office/powerpoint/2012/main" timeZoneBias="-540"/>
      </p:ext>
    </p:extLst>
  </p:cm>
  <p:cm authorId="1" dt="2023-06-28T16:15:01.092" idx="2">
    <p:pos x="2487" y="2520"/>
    <p:text>&lt; 사업경영담당자 의의&gt;
사업주가 아니면서도 사업경영일반에 관하여 책임을 지는 자로서, 사업주로부터 사업경영의 전부 또는 일부에 대하여 포괄적 위임을 받고 대위적으로 사업을 대표하거나 대리하는 자를 말한다.
&lt;사업경영담당자의 유형)
주식회사의 대표이사, 합명회사 및 합자회사의 업무집행사원, 유한회사의 이사 및 지배인(상법 제10조), 그리고 회사정리절차의 개시 이후의 관리인(1984.4.10, 대법 83도 1850)과 미성년자 또는 금치산자를 사업주로 하는 경우에는 법정관리인과 후견인이 사용자에 포함된다.
그러나 탈법적인 목적에서 특정인을 명목상으로만 대표이사로 등기하고 회사의 업무집행에서 배제하여 실질적으로 아무런 권한이 없고 업무를 집행하지 아니한 경우에는 사용자라고 할 수 없다.
&lt;근로기준법상의 사용자 책임&gt;
사업경영담당자는 근로계약의 당사자는 아니지만 사업경영 일반에 관한 포괄적인 권한과 책임을 가진 자를 말하기 때문에 근로기준법상 근로자에게 임금지급의무를 부담한다.</p:text>
    <p:extLst>
      <p:ext uri="{C676402C-5697-4E1C-873F-D02D1690AC5C}">
        <p15:threadingInfo xmlns:p15="http://schemas.microsoft.com/office/powerpoint/2012/main" timeZoneBias="-54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ko-KR" altLang="en-US"/>
              <a:t>마스터 제목 스타일 편집</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fld id="{216714B5-27B4-4913-B23E-ABA1167E69D4}" type="datetimeFigureOut">
              <a:rPr lang="ko-KR" altLang="en-US" smtClean="0"/>
              <a:t>2024-01-22</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60B600B7-BBBA-468A-A4E9-D8C5A8952DD3}" type="slidenum">
              <a:rPr lang="ko-KR" altLang="en-US" smtClean="0"/>
              <a:t>‹#›</a:t>
            </a:fld>
            <a:endParaRPr lang="ko-KR" altLang="en-US"/>
          </a:p>
        </p:txBody>
      </p:sp>
    </p:spTree>
    <p:extLst>
      <p:ext uri="{BB962C8B-B14F-4D97-AF65-F5344CB8AC3E}">
        <p14:creationId xmlns:p14="http://schemas.microsoft.com/office/powerpoint/2010/main" val="2585291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제목 및 세로 본문" type="vertTx" preserve="1">
  <p:cSld name="제목 및 세로 본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lang="ko-KR" altLang="en-US"/>
            </a:pPr>
            <a:r>
              <a:rPr lang="ko-KR" altLang="en-US"/>
              <a:t>마스터 제목 스타일 편집</a:t>
            </a:r>
            <a:endParaRPr lang="en-US"/>
          </a:p>
        </p:txBody>
      </p:sp>
      <p:sp>
        <p:nvSpPr>
          <p:cNvPr id="3" name="Vertical Text Placeholder 2"/>
          <p:cNvSpPr>
            <a:spLocks noGrp="1"/>
          </p:cNvSpPr>
          <p:nvPr>
            <p:ph type="body" orient="vert" idx="1"/>
          </p:nvPr>
        </p:nvSpPr>
        <p:spPr/>
        <p:txBody>
          <a:bodyPr vert="eaVert"/>
          <a:lstStyle/>
          <a:p>
            <a:pPr lvl="0">
              <a:defRPr lang="ko-KR" altLang="en-US"/>
            </a:pPr>
            <a:r>
              <a:rPr lang="ko-KR" altLang="en-US"/>
              <a:t>마스터 텍스트 스타일을 편집하려면 클릭</a:t>
            </a:r>
          </a:p>
          <a:p>
            <a:pPr lvl="1">
              <a:defRPr lang="ko-KR" altLang="en-US"/>
            </a:pPr>
            <a:r>
              <a:rPr lang="ko-KR" altLang="en-US"/>
              <a:t>두 번째 수준</a:t>
            </a:r>
          </a:p>
          <a:p>
            <a:pPr lvl="2">
              <a:defRPr lang="ko-KR" altLang="en-US"/>
            </a:pPr>
            <a:r>
              <a:rPr lang="ko-KR" altLang="en-US"/>
              <a:t>세 번째 수준</a:t>
            </a:r>
          </a:p>
          <a:p>
            <a:pPr lvl="3">
              <a:defRPr lang="ko-KR" altLang="en-US"/>
            </a:pPr>
            <a:r>
              <a:rPr lang="ko-KR" altLang="en-US"/>
              <a:t>네 번째 수준</a:t>
            </a:r>
          </a:p>
          <a:p>
            <a:pPr lvl="4">
              <a:defRPr lang="ko-KR" altLang="en-US"/>
            </a:pPr>
            <a:r>
              <a:rPr lang="ko-KR" altLang="en-US"/>
              <a:t>다섯 번째 수준</a:t>
            </a:r>
            <a:endParaRPr lang="en-US"/>
          </a:p>
        </p:txBody>
      </p:sp>
      <p:sp>
        <p:nvSpPr>
          <p:cNvPr id="4" name="Date Placeholder 3"/>
          <p:cNvSpPr>
            <a:spLocks noGrp="1"/>
          </p:cNvSpPr>
          <p:nvPr>
            <p:ph type="dt" sz="half" idx="10"/>
          </p:nvPr>
        </p:nvSpPr>
        <p:spPr/>
        <p:txBody>
          <a:bodyPr/>
          <a:lstStyle/>
          <a:p>
            <a:pPr lvl="0">
              <a:defRPr lang="ko-KR" altLang="en-US"/>
            </a:pPr>
            <a:fld id="{216714B5-27B4-4913-B23E-ABA1167E69D4}" type="datetime1">
              <a:rPr lang="ko-KR" altLang="en-US"/>
              <a:pPr lvl="0">
                <a:defRPr lang="ko-KR" altLang="en-US"/>
              </a:pPr>
              <a:t>2024-01-22</a:t>
            </a:fld>
            <a:endParaRPr lang="ko-KR" altLang="en-US"/>
          </a:p>
        </p:txBody>
      </p:sp>
      <p:sp>
        <p:nvSpPr>
          <p:cNvPr id="5" name="Footer Placeholder 4"/>
          <p:cNvSpPr>
            <a:spLocks noGrp="1"/>
          </p:cNvSpPr>
          <p:nvPr>
            <p:ph type="ftr" sz="quarter" idx="11"/>
          </p:nvPr>
        </p:nvSpPr>
        <p:spPr/>
        <p:txBody>
          <a:bodyPr/>
          <a:lstStyle/>
          <a:p>
            <a:pPr lvl="0">
              <a:defRPr lang="ko-KR" altLang="en-US"/>
            </a:pPr>
            <a:endParaRPr lang="ko-KR" altLang="en-US"/>
          </a:p>
        </p:txBody>
      </p:sp>
      <p:sp>
        <p:nvSpPr>
          <p:cNvPr id="6" name="Slide Number Placeholder 5"/>
          <p:cNvSpPr>
            <a:spLocks noGrp="1"/>
          </p:cNvSpPr>
          <p:nvPr>
            <p:ph type="sldNum" sz="quarter" idx="12"/>
          </p:nvPr>
        </p:nvSpPr>
        <p:spPr/>
        <p:txBody>
          <a:bodyPr/>
          <a:lstStyle/>
          <a:p>
            <a:pPr lvl="0">
              <a:defRPr lang="ko-KR" altLang="en-US"/>
            </a:pPr>
            <a:fld id="{60B600B7-BBBA-468A-A4E9-D8C5A8952DD3}" type="slidenum">
              <a:rPr lang="ko-KR" altLang="en-US"/>
              <a:pPr lvl="0">
                <a:defRPr lang="ko-KR" altLang="en-US"/>
              </a:pPr>
              <a:t>‹#›</a:t>
            </a:fld>
            <a:endParaRPr lang="ko-KR"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세로 제목 및 본문" type="vertTitleAndTx" preserve="1">
  <p:cSld name="세로 제목 및 본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pPr lvl="0">
              <a:defRPr lang="ko-KR" altLang="en-US"/>
            </a:pPr>
            <a:r>
              <a:rPr lang="ko-KR" altLang="en-US"/>
              <a:t>마스터 제목 스타일 편집</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defRPr lang="ko-KR" altLang="en-US"/>
            </a:pPr>
            <a:r>
              <a:rPr lang="ko-KR" altLang="en-US"/>
              <a:t>마스터 텍스트 스타일을 편집하려면 클릭</a:t>
            </a:r>
          </a:p>
          <a:p>
            <a:pPr lvl="1">
              <a:defRPr lang="ko-KR" altLang="en-US"/>
            </a:pPr>
            <a:r>
              <a:rPr lang="ko-KR" altLang="en-US"/>
              <a:t>두 번째 수준</a:t>
            </a:r>
          </a:p>
          <a:p>
            <a:pPr lvl="2">
              <a:defRPr lang="ko-KR" altLang="en-US"/>
            </a:pPr>
            <a:r>
              <a:rPr lang="ko-KR" altLang="en-US"/>
              <a:t>세 번째 수준</a:t>
            </a:r>
          </a:p>
          <a:p>
            <a:pPr lvl="3">
              <a:defRPr lang="ko-KR" altLang="en-US"/>
            </a:pPr>
            <a:r>
              <a:rPr lang="ko-KR" altLang="en-US"/>
              <a:t>네 번째 수준</a:t>
            </a:r>
          </a:p>
          <a:p>
            <a:pPr lvl="4">
              <a:defRPr lang="ko-KR" altLang="en-US"/>
            </a:pPr>
            <a:r>
              <a:rPr lang="ko-KR" altLang="en-US"/>
              <a:t>다섯 번째 수준</a:t>
            </a:r>
            <a:endParaRPr lang="en-US"/>
          </a:p>
        </p:txBody>
      </p:sp>
      <p:sp>
        <p:nvSpPr>
          <p:cNvPr id="4" name="Date Placeholder 3"/>
          <p:cNvSpPr>
            <a:spLocks noGrp="1"/>
          </p:cNvSpPr>
          <p:nvPr>
            <p:ph type="dt" sz="half" idx="10"/>
          </p:nvPr>
        </p:nvSpPr>
        <p:spPr/>
        <p:txBody>
          <a:bodyPr/>
          <a:lstStyle/>
          <a:p>
            <a:pPr lvl="0">
              <a:defRPr lang="ko-KR" altLang="en-US"/>
            </a:pPr>
            <a:fld id="{216714B5-27B4-4913-B23E-ABA1167E69D4}" type="datetime1">
              <a:rPr lang="ko-KR" altLang="en-US"/>
              <a:pPr lvl="0">
                <a:defRPr lang="ko-KR" altLang="en-US"/>
              </a:pPr>
              <a:t>2024-01-22</a:t>
            </a:fld>
            <a:endParaRPr lang="ko-KR" altLang="en-US"/>
          </a:p>
        </p:txBody>
      </p:sp>
      <p:sp>
        <p:nvSpPr>
          <p:cNvPr id="5" name="Footer Placeholder 4"/>
          <p:cNvSpPr>
            <a:spLocks noGrp="1"/>
          </p:cNvSpPr>
          <p:nvPr>
            <p:ph type="ftr" sz="quarter" idx="11"/>
          </p:nvPr>
        </p:nvSpPr>
        <p:spPr/>
        <p:txBody>
          <a:bodyPr/>
          <a:lstStyle/>
          <a:p>
            <a:pPr lvl="0">
              <a:defRPr lang="ko-KR" altLang="en-US"/>
            </a:pPr>
            <a:endParaRPr lang="ko-KR" altLang="en-US"/>
          </a:p>
        </p:txBody>
      </p:sp>
      <p:sp>
        <p:nvSpPr>
          <p:cNvPr id="6" name="Slide Number Placeholder 5"/>
          <p:cNvSpPr>
            <a:spLocks noGrp="1"/>
          </p:cNvSpPr>
          <p:nvPr>
            <p:ph type="sldNum" sz="quarter" idx="12"/>
          </p:nvPr>
        </p:nvSpPr>
        <p:spPr/>
        <p:txBody>
          <a:bodyPr/>
          <a:lstStyle/>
          <a:p>
            <a:pPr lvl="0">
              <a:defRPr lang="ko-KR" altLang="en-US"/>
            </a:pPr>
            <a:fld id="{60B600B7-BBBA-468A-A4E9-D8C5A8952DD3}" type="slidenum">
              <a:rPr lang="ko-KR" altLang="en-US"/>
              <a:pPr lvl="0">
                <a:defRPr lang="ko-KR" altLang="en-US"/>
              </a:pPr>
              <a:t>‹#›</a:t>
            </a:fld>
            <a:endParaRPr lang="ko-KR"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사용자 지정 레이아웃">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76E8421-8927-4664-B14B-83F7B23AA112}"/>
              </a:ext>
            </a:extLst>
          </p:cNvPr>
          <p:cNvSpPr>
            <a:spLocks noGrp="1"/>
          </p:cNvSpPr>
          <p:nvPr>
            <p:ph type="title"/>
          </p:nvPr>
        </p:nvSpPr>
        <p:spPr>
          <a:xfrm>
            <a:off x="684570" y="2129825"/>
            <a:ext cx="7773273" cy="1469117"/>
          </a:xfrm>
        </p:spPr>
        <p:txBody>
          <a:bodyPr/>
          <a:lstStyle/>
          <a:p>
            <a:r>
              <a:rPr lang="ko-KR" altLang="en-US"/>
              <a:t>마스터 제목 스타일 편집</a:t>
            </a:r>
          </a:p>
        </p:txBody>
      </p:sp>
      <p:sp>
        <p:nvSpPr>
          <p:cNvPr id="3" name="날짜 개체 틀 2">
            <a:extLst>
              <a:ext uri="{FF2B5EF4-FFF2-40B4-BE49-F238E27FC236}">
                <a16:creationId xmlns:a16="http://schemas.microsoft.com/office/drawing/2014/main" id="{15B6C4F0-3511-4BF7-A1F5-9FA3704B2095}"/>
              </a:ext>
            </a:extLst>
          </p:cNvPr>
          <p:cNvSpPr>
            <a:spLocks noGrp="1"/>
          </p:cNvSpPr>
          <p:nvPr>
            <p:ph type="dt" sz="half" idx="10"/>
          </p:nvPr>
        </p:nvSpPr>
        <p:spPr>
          <a:xfrm>
            <a:off x="455850" y="6356118"/>
            <a:ext cx="2134712" cy="365294"/>
          </a:xfrm>
        </p:spPr>
        <p:txBody>
          <a:bodyPr/>
          <a:lstStyle>
            <a:lvl1pPr>
              <a:defRPr/>
            </a:lvl1pPr>
          </a:lstStyle>
          <a:p>
            <a:endParaRPr lang="en-US" altLang="ko-KR"/>
          </a:p>
        </p:txBody>
      </p:sp>
      <p:sp>
        <p:nvSpPr>
          <p:cNvPr id="4" name="바닥글 개체 틀 3">
            <a:extLst>
              <a:ext uri="{FF2B5EF4-FFF2-40B4-BE49-F238E27FC236}">
                <a16:creationId xmlns:a16="http://schemas.microsoft.com/office/drawing/2014/main" id="{4936840B-961C-4771-A5AA-4B30F63883DB}"/>
              </a:ext>
            </a:extLst>
          </p:cNvPr>
          <p:cNvSpPr>
            <a:spLocks noGrp="1"/>
          </p:cNvSpPr>
          <p:nvPr>
            <p:ph type="ftr" sz="quarter" idx="11"/>
          </p:nvPr>
        </p:nvSpPr>
        <p:spPr>
          <a:xfrm>
            <a:off x="3124240" y="6356118"/>
            <a:ext cx="2895520" cy="365294"/>
          </a:xfrm>
        </p:spPr>
        <p:txBody>
          <a:bodyPr/>
          <a:lstStyle>
            <a:lvl1pPr>
              <a:defRPr/>
            </a:lvl1pPr>
          </a:lstStyle>
          <a:p>
            <a:endParaRPr lang="en-US" altLang="ko-KR"/>
          </a:p>
        </p:txBody>
      </p:sp>
      <p:sp>
        <p:nvSpPr>
          <p:cNvPr id="5" name="슬라이드 번호 개체 틀 4">
            <a:extLst>
              <a:ext uri="{FF2B5EF4-FFF2-40B4-BE49-F238E27FC236}">
                <a16:creationId xmlns:a16="http://schemas.microsoft.com/office/drawing/2014/main" id="{0D95975D-951D-4578-BE2B-3F1C4AB1E87D}"/>
              </a:ext>
            </a:extLst>
          </p:cNvPr>
          <p:cNvSpPr>
            <a:spLocks noGrp="1"/>
          </p:cNvSpPr>
          <p:nvPr>
            <p:ph type="sldNum" sz="quarter" idx="12"/>
          </p:nvPr>
        </p:nvSpPr>
        <p:spPr>
          <a:xfrm>
            <a:off x="6553438" y="6356118"/>
            <a:ext cx="2133124" cy="365294"/>
          </a:xfrm>
        </p:spPr>
        <p:txBody>
          <a:bodyPr/>
          <a:lstStyle>
            <a:lvl1pPr>
              <a:defRPr/>
            </a:lvl1pPr>
          </a:lstStyle>
          <a:p>
            <a:fld id="{C5F5E56C-B367-416D-9E3D-523A19D85C20}" type="slidenum">
              <a:rPr lang="en-US" altLang="ko-KR"/>
              <a:pPr/>
              <a:t>‹#›</a:t>
            </a:fld>
            <a:endParaRPr lang="en-US" altLang="ko-KR"/>
          </a:p>
        </p:txBody>
      </p:sp>
    </p:spTree>
    <p:extLst>
      <p:ext uri="{BB962C8B-B14F-4D97-AF65-F5344CB8AC3E}">
        <p14:creationId xmlns:p14="http://schemas.microsoft.com/office/powerpoint/2010/main" val="3513557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216714B5-27B4-4913-B23E-ABA1167E69D4}" type="datetimeFigureOut">
              <a:rPr lang="ko-KR" altLang="en-US" smtClean="0"/>
              <a:t>2024-01-22</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60B600B7-BBBA-468A-A4E9-D8C5A8952DD3}" type="slidenum">
              <a:rPr lang="ko-KR" altLang="en-US" smtClean="0"/>
              <a:t>‹#›</a:t>
            </a:fld>
            <a:endParaRPr lang="ko-KR" altLang="en-US"/>
          </a:p>
        </p:txBody>
      </p:sp>
    </p:spTree>
    <p:extLst>
      <p:ext uri="{BB962C8B-B14F-4D97-AF65-F5344CB8AC3E}">
        <p14:creationId xmlns:p14="http://schemas.microsoft.com/office/powerpoint/2010/main" val="3896994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구역 머리글"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pPr lvl="0">
              <a:defRPr lang="ko-KR" altLang="en-US"/>
            </a:pPr>
            <a:r>
              <a:rPr lang="ko-KR" altLang="en-US"/>
              <a:t>마스터 제목 스타일 편집</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lang="ko-KR" altLang="en-US"/>
            </a:pPr>
            <a:r>
              <a:rPr lang="ko-KR" altLang="en-US"/>
              <a:t>마스터 텍스트 스타일을 편집하려면 클릭</a:t>
            </a:r>
          </a:p>
        </p:txBody>
      </p:sp>
      <p:sp>
        <p:nvSpPr>
          <p:cNvPr id="4" name="Date Placeholder 3"/>
          <p:cNvSpPr>
            <a:spLocks noGrp="1"/>
          </p:cNvSpPr>
          <p:nvPr>
            <p:ph type="dt" sz="half" idx="10"/>
          </p:nvPr>
        </p:nvSpPr>
        <p:spPr/>
        <p:txBody>
          <a:bodyPr/>
          <a:lstStyle/>
          <a:p>
            <a:pPr lvl="0">
              <a:defRPr lang="ko-KR" altLang="en-US"/>
            </a:pPr>
            <a:fld id="{216714B5-27B4-4913-B23E-ABA1167E69D4}" type="datetime1">
              <a:rPr lang="ko-KR" altLang="en-US"/>
              <a:pPr lvl="0">
                <a:defRPr lang="ko-KR" altLang="en-US"/>
              </a:pPr>
              <a:t>2024-01-22</a:t>
            </a:fld>
            <a:endParaRPr lang="ko-KR" altLang="en-US"/>
          </a:p>
        </p:txBody>
      </p:sp>
      <p:sp>
        <p:nvSpPr>
          <p:cNvPr id="5" name="Footer Placeholder 4"/>
          <p:cNvSpPr>
            <a:spLocks noGrp="1"/>
          </p:cNvSpPr>
          <p:nvPr>
            <p:ph type="ftr" sz="quarter" idx="11"/>
          </p:nvPr>
        </p:nvSpPr>
        <p:spPr/>
        <p:txBody>
          <a:bodyPr/>
          <a:lstStyle/>
          <a:p>
            <a:pPr lvl="0">
              <a:defRPr lang="ko-KR" altLang="en-US"/>
            </a:pPr>
            <a:endParaRPr lang="ko-KR" altLang="en-US"/>
          </a:p>
        </p:txBody>
      </p:sp>
      <p:sp>
        <p:nvSpPr>
          <p:cNvPr id="6" name="Slide Number Placeholder 5"/>
          <p:cNvSpPr>
            <a:spLocks noGrp="1"/>
          </p:cNvSpPr>
          <p:nvPr>
            <p:ph type="sldNum" sz="quarter" idx="12"/>
          </p:nvPr>
        </p:nvSpPr>
        <p:spPr/>
        <p:txBody>
          <a:bodyPr/>
          <a:lstStyle/>
          <a:p>
            <a:pPr lvl="0">
              <a:defRPr lang="ko-KR" altLang="en-US"/>
            </a:pPr>
            <a:fld id="{60B600B7-BBBA-468A-A4E9-D8C5A8952DD3}" type="slidenum">
              <a:rPr lang="ko-KR" altLang="en-US"/>
              <a:pPr lvl="0">
                <a:defRPr lang="ko-KR" altLang="en-US"/>
              </a:pPr>
              <a:t>‹#›</a:t>
            </a:fld>
            <a:endParaRPr lang="ko-KR"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내용 2개" type="twoObj" preserve="1">
  <p:cSld name="내용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lang="ko-KR" altLang="en-US"/>
            </a:pPr>
            <a:r>
              <a:rPr lang="ko-KR" altLang="en-US"/>
              <a:t>마스터 제목 스타일 편집</a:t>
            </a:r>
            <a:endParaRPr lang="en-US"/>
          </a:p>
        </p:txBody>
      </p:sp>
      <p:sp>
        <p:nvSpPr>
          <p:cNvPr id="3" name="Content Placeholder 2"/>
          <p:cNvSpPr>
            <a:spLocks noGrp="1"/>
          </p:cNvSpPr>
          <p:nvPr>
            <p:ph sz="half" idx="1"/>
          </p:nvPr>
        </p:nvSpPr>
        <p:spPr>
          <a:xfrm>
            <a:off x="628650" y="1825625"/>
            <a:ext cx="3886200" cy="4351338"/>
          </a:xfrm>
        </p:spPr>
        <p:txBody>
          <a:bodyPr/>
          <a:lstStyle/>
          <a:p>
            <a:pPr lvl="0">
              <a:defRPr lang="ko-KR" altLang="en-US"/>
            </a:pPr>
            <a:r>
              <a:rPr lang="ko-KR" altLang="en-US"/>
              <a:t>마스터 텍스트 스타일을 편집하려면 클릭</a:t>
            </a:r>
          </a:p>
          <a:p>
            <a:pPr lvl="1">
              <a:defRPr lang="ko-KR" altLang="en-US"/>
            </a:pPr>
            <a:r>
              <a:rPr lang="ko-KR" altLang="en-US"/>
              <a:t>두 번째 수준</a:t>
            </a:r>
          </a:p>
          <a:p>
            <a:pPr lvl="2">
              <a:defRPr lang="ko-KR" altLang="en-US"/>
            </a:pPr>
            <a:r>
              <a:rPr lang="ko-KR" altLang="en-US"/>
              <a:t>세 번째 수준</a:t>
            </a:r>
          </a:p>
          <a:p>
            <a:pPr lvl="3">
              <a:defRPr lang="ko-KR" altLang="en-US"/>
            </a:pPr>
            <a:r>
              <a:rPr lang="ko-KR" altLang="en-US"/>
              <a:t>네 번째 수준</a:t>
            </a:r>
          </a:p>
          <a:p>
            <a:pPr lvl="4">
              <a:defRPr lang="ko-KR" altLang="en-US"/>
            </a:pPr>
            <a:r>
              <a:rPr lang="ko-KR" altLang="en-US"/>
              <a:t>다섯 번째 수준</a:t>
            </a:r>
            <a:endParaRPr lang="en-US"/>
          </a:p>
        </p:txBody>
      </p:sp>
      <p:sp>
        <p:nvSpPr>
          <p:cNvPr id="4" name="Content Placeholder 3"/>
          <p:cNvSpPr>
            <a:spLocks noGrp="1"/>
          </p:cNvSpPr>
          <p:nvPr>
            <p:ph sz="half" idx="2"/>
          </p:nvPr>
        </p:nvSpPr>
        <p:spPr>
          <a:xfrm>
            <a:off x="4629150" y="1825625"/>
            <a:ext cx="3886200" cy="4351338"/>
          </a:xfrm>
        </p:spPr>
        <p:txBody>
          <a:bodyPr/>
          <a:lstStyle/>
          <a:p>
            <a:pPr lvl="0">
              <a:defRPr lang="ko-KR" altLang="en-US"/>
            </a:pPr>
            <a:r>
              <a:rPr lang="ko-KR" altLang="en-US"/>
              <a:t>마스터 텍스트 스타일을 편집하려면 클릭</a:t>
            </a:r>
          </a:p>
          <a:p>
            <a:pPr lvl="1">
              <a:defRPr lang="ko-KR" altLang="en-US"/>
            </a:pPr>
            <a:r>
              <a:rPr lang="ko-KR" altLang="en-US"/>
              <a:t>두 번째 수준</a:t>
            </a:r>
          </a:p>
          <a:p>
            <a:pPr lvl="2">
              <a:defRPr lang="ko-KR" altLang="en-US"/>
            </a:pPr>
            <a:r>
              <a:rPr lang="ko-KR" altLang="en-US"/>
              <a:t>세 번째 수준</a:t>
            </a:r>
          </a:p>
          <a:p>
            <a:pPr lvl="3">
              <a:defRPr lang="ko-KR" altLang="en-US"/>
            </a:pPr>
            <a:r>
              <a:rPr lang="ko-KR" altLang="en-US"/>
              <a:t>네 번째 수준</a:t>
            </a:r>
          </a:p>
          <a:p>
            <a:pPr lvl="4">
              <a:defRPr lang="ko-KR" altLang="en-US"/>
            </a:pPr>
            <a:r>
              <a:rPr lang="ko-KR" altLang="en-US"/>
              <a:t>다섯 번째 수준</a:t>
            </a:r>
            <a:endParaRPr lang="en-US"/>
          </a:p>
        </p:txBody>
      </p:sp>
      <p:sp>
        <p:nvSpPr>
          <p:cNvPr id="5" name="Date Placeholder 4"/>
          <p:cNvSpPr>
            <a:spLocks noGrp="1"/>
          </p:cNvSpPr>
          <p:nvPr>
            <p:ph type="dt" sz="half" idx="10"/>
          </p:nvPr>
        </p:nvSpPr>
        <p:spPr/>
        <p:txBody>
          <a:bodyPr/>
          <a:lstStyle/>
          <a:p>
            <a:pPr lvl="0">
              <a:defRPr lang="ko-KR" altLang="en-US"/>
            </a:pPr>
            <a:fld id="{216714B5-27B4-4913-B23E-ABA1167E69D4}" type="datetime1">
              <a:rPr lang="ko-KR" altLang="en-US"/>
              <a:pPr lvl="0">
                <a:defRPr lang="ko-KR" altLang="en-US"/>
              </a:pPr>
              <a:t>2024-01-22</a:t>
            </a:fld>
            <a:endParaRPr lang="ko-KR" altLang="en-US"/>
          </a:p>
        </p:txBody>
      </p:sp>
      <p:sp>
        <p:nvSpPr>
          <p:cNvPr id="6" name="Footer Placeholder 5"/>
          <p:cNvSpPr>
            <a:spLocks noGrp="1"/>
          </p:cNvSpPr>
          <p:nvPr>
            <p:ph type="ftr" sz="quarter" idx="11"/>
          </p:nvPr>
        </p:nvSpPr>
        <p:spPr/>
        <p:txBody>
          <a:bodyPr/>
          <a:lstStyle/>
          <a:p>
            <a:pPr lvl="0">
              <a:defRPr lang="ko-KR" altLang="en-US"/>
            </a:pPr>
            <a:endParaRPr lang="ko-KR" altLang="en-US"/>
          </a:p>
        </p:txBody>
      </p:sp>
      <p:sp>
        <p:nvSpPr>
          <p:cNvPr id="7" name="Slide Number Placeholder 6"/>
          <p:cNvSpPr>
            <a:spLocks noGrp="1"/>
          </p:cNvSpPr>
          <p:nvPr>
            <p:ph type="sldNum" sz="quarter" idx="12"/>
          </p:nvPr>
        </p:nvSpPr>
        <p:spPr/>
        <p:txBody>
          <a:bodyPr/>
          <a:lstStyle/>
          <a:p>
            <a:pPr lvl="0">
              <a:defRPr lang="ko-KR" altLang="en-US"/>
            </a:pPr>
            <a:fld id="{60B600B7-BBBA-468A-A4E9-D8C5A8952DD3}" type="slidenum">
              <a:rPr lang="ko-KR" altLang="en-US"/>
              <a:pPr lvl="0">
                <a:defRPr lang="ko-KR" altLang="en-US"/>
              </a:pPr>
              <a:t>‹#›</a:t>
            </a:fld>
            <a:endParaRPr lang="ko-KR"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비교"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pPr lvl="0">
              <a:defRPr lang="ko-KR" altLang="en-US"/>
            </a:pPr>
            <a:r>
              <a:rPr lang="ko-KR" altLang="en-US"/>
              <a:t>마스터 제목 스타일 편집</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lang="ko-KR" altLang="en-US"/>
            </a:pPr>
            <a:r>
              <a:rPr lang="ko-KR" altLang="en-US"/>
              <a:t>마스터 텍스트 스타일을 편집하려면 클릭</a:t>
            </a:r>
          </a:p>
        </p:txBody>
      </p:sp>
      <p:sp>
        <p:nvSpPr>
          <p:cNvPr id="4" name="Content Placeholder 3"/>
          <p:cNvSpPr>
            <a:spLocks noGrp="1"/>
          </p:cNvSpPr>
          <p:nvPr>
            <p:ph sz="half" idx="2"/>
          </p:nvPr>
        </p:nvSpPr>
        <p:spPr>
          <a:xfrm>
            <a:off x="629842" y="2505075"/>
            <a:ext cx="3868340" cy="3684588"/>
          </a:xfrm>
        </p:spPr>
        <p:txBody>
          <a:bodyPr/>
          <a:lstStyle/>
          <a:p>
            <a:pPr lvl="0">
              <a:defRPr lang="ko-KR" altLang="en-US"/>
            </a:pPr>
            <a:r>
              <a:rPr lang="ko-KR" altLang="en-US"/>
              <a:t>마스터 텍스트 스타일을 편집하려면 클릭</a:t>
            </a:r>
          </a:p>
          <a:p>
            <a:pPr lvl="1">
              <a:defRPr lang="ko-KR" altLang="en-US"/>
            </a:pPr>
            <a:r>
              <a:rPr lang="ko-KR" altLang="en-US"/>
              <a:t>두 번째 수준</a:t>
            </a:r>
          </a:p>
          <a:p>
            <a:pPr lvl="2">
              <a:defRPr lang="ko-KR" altLang="en-US"/>
            </a:pPr>
            <a:r>
              <a:rPr lang="ko-KR" altLang="en-US"/>
              <a:t>세 번째 수준</a:t>
            </a:r>
          </a:p>
          <a:p>
            <a:pPr lvl="3">
              <a:defRPr lang="ko-KR" altLang="en-US"/>
            </a:pPr>
            <a:r>
              <a:rPr lang="ko-KR" altLang="en-US"/>
              <a:t>네 번째 수준</a:t>
            </a:r>
          </a:p>
          <a:p>
            <a:pPr lvl="4">
              <a:defRPr lang="ko-KR" altLang="en-US"/>
            </a:pPr>
            <a:r>
              <a:rPr lang="ko-KR" altLang="en-US"/>
              <a:t>다섯 번째 수준</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lang="ko-KR" altLang="en-US"/>
            </a:pPr>
            <a:r>
              <a:rPr lang="ko-KR" altLang="en-US"/>
              <a:t>마스터 텍스트 스타일을 편집하려면 클릭</a:t>
            </a:r>
          </a:p>
        </p:txBody>
      </p:sp>
      <p:sp>
        <p:nvSpPr>
          <p:cNvPr id="6" name="Content Placeholder 5"/>
          <p:cNvSpPr>
            <a:spLocks noGrp="1"/>
          </p:cNvSpPr>
          <p:nvPr>
            <p:ph sz="quarter" idx="4"/>
          </p:nvPr>
        </p:nvSpPr>
        <p:spPr>
          <a:xfrm>
            <a:off x="4629150" y="2505075"/>
            <a:ext cx="3887391" cy="3684588"/>
          </a:xfrm>
        </p:spPr>
        <p:txBody>
          <a:bodyPr/>
          <a:lstStyle/>
          <a:p>
            <a:pPr lvl="0">
              <a:defRPr lang="ko-KR" altLang="en-US"/>
            </a:pPr>
            <a:r>
              <a:rPr lang="ko-KR" altLang="en-US"/>
              <a:t>마스터 텍스트 스타일을 편집하려면 클릭</a:t>
            </a:r>
          </a:p>
          <a:p>
            <a:pPr lvl="1">
              <a:defRPr lang="ko-KR" altLang="en-US"/>
            </a:pPr>
            <a:r>
              <a:rPr lang="ko-KR" altLang="en-US"/>
              <a:t>두 번째 수준</a:t>
            </a:r>
          </a:p>
          <a:p>
            <a:pPr lvl="2">
              <a:defRPr lang="ko-KR" altLang="en-US"/>
            </a:pPr>
            <a:r>
              <a:rPr lang="ko-KR" altLang="en-US"/>
              <a:t>세 번째 수준</a:t>
            </a:r>
          </a:p>
          <a:p>
            <a:pPr lvl="3">
              <a:defRPr lang="ko-KR" altLang="en-US"/>
            </a:pPr>
            <a:r>
              <a:rPr lang="ko-KR" altLang="en-US"/>
              <a:t>네 번째 수준</a:t>
            </a:r>
          </a:p>
          <a:p>
            <a:pPr lvl="4">
              <a:defRPr lang="ko-KR" altLang="en-US"/>
            </a:pPr>
            <a:r>
              <a:rPr lang="ko-KR" altLang="en-US"/>
              <a:t>다섯 번째 수준</a:t>
            </a:r>
            <a:endParaRPr lang="en-US"/>
          </a:p>
        </p:txBody>
      </p:sp>
      <p:sp>
        <p:nvSpPr>
          <p:cNvPr id="7" name="Date Placeholder 6"/>
          <p:cNvSpPr>
            <a:spLocks noGrp="1"/>
          </p:cNvSpPr>
          <p:nvPr>
            <p:ph type="dt" sz="half" idx="10"/>
          </p:nvPr>
        </p:nvSpPr>
        <p:spPr/>
        <p:txBody>
          <a:bodyPr/>
          <a:lstStyle/>
          <a:p>
            <a:pPr lvl="0">
              <a:defRPr lang="ko-KR" altLang="en-US"/>
            </a:pPr>
            <a:fld id="{216714B5-27B4-4913-B23E-ABA1167E69D4}" type="datetime1">
              <a:rPr lang="ko-KR" altLang="en-US"/>
              <a:pPr lvl="0">
                <a:defRPr lang="ko-KR" altLang="en-US"/>
              </a:pPr>
              <a:t>2024-01-22</a:t>
            </a:fld>
            <a:endParaRPr lang="ko-KR" altLang="en-US"/>
          </a:p>
        </p:txBody>
      </p:sp>
      <p:sp>
        <p:nvSpPr>
          <p:cNvPr id="8" name="Footer Placeholder 7"/>
          <p:cNvSpPr>
            <a:spLocks noGrp="1"/>
          </p:cNvSpPr>
          <p:nvPr>
            <p:ph type="ftr" sz="quarter" idx="11"/>
          </p:nvPr>
        </p:nvSpPr>
        <p:spPr/>
        <p:txBody>
          <a:bodyPr/>
          <a:lstStyle/>
          <a:p>
            <a:pPr lvl="0">
              <a:defRPr lang="ko-KR" altLang="en-US"/>
            </a:pPr>
            <a:endParaRPr lang="ko-KR" altLang="en-US"/>
          </a:p>
        </p:txBody>
      </p:sp>
      <p:sp>
        <p:nvSpPr>
          <p:cNvPr id="9" name="Slide Number Placeholder 8"/>
          <p:cNvSpPr>
            <a:spLocks noGrp="1"/>
          </p:cNvSpPr>
          <p:nvPr>
            <p:ph type="sldNum" sz="quarter" idx="12"/>
          </p:nvPr>
        </p:nvSpPr>
        <p:spPr/>
        <p:txBody>
          <a:bodyPr/>
          <a:lstStyle/>
          <a:p>
            <a:pPr lvl="0">
              <a:defRPr lang="ko-KR" altLang="en-US"/>
            </a:pPr>
            <a:fld id="{60B600B7-BBBA-468A-A4E9-D8C5A8952DD3}" type="slidenum">
              <a:rPr lang="ko-KR" altLang="en-US"/>
              <a:pPr lvl="0">
                <a:defRPr lang="ko-KR" altLang="en-US"/>
              </a:pPr>
              <a:t>‹#›</a:t>
            </a:fld>
            <a:endParaRPr lang="ko-KR"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제목만"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lang="ko-KR" altLang="en-US"/>
            </a:pPr>
            <a:r>
              <a:rPr lang="ko-KR" altLang="en-US"/>
              <a:t>마스터 제목 스타일 편집</a:t>
            </a:r>
            <a:endParaRPr lang="en-US"/>
          </a:p>
        </p:txBody>
      </p:sp>
      <p:sp>
        <p:nvSpPr>
          <p:cNvPr id="3" name="Date Placeholder 2"/>
          <p:cNvSpPr>
            <a:spLocks noGrp="1"/>
          </p:cNvSpPr>
          <p:nvPr>
            <p:ph type="dt" sz="half" idx="10"/>
          </p:nvPr>
        </p:nvSpPr>
        <p:spPr/>
        <p:txBody>
          <a:bodyPr/>
          <a:lstStyle/>
          <a:p>
            <a:pPr lvl="0">
              <a:defRPr lang="ko-KR" altLang="en-US"/>
            </a:pPr>
            <a:fld id="{216714B5-27B4-4913-B23E-ABA1167E69D4}" type="datetime1">
              <a:rPr lang="ko-KR" altLang="en-US"/>
              <a:pPr lvl="0">
                <a:defRPr lang="ko-KR" altLang="en-US"/>
              </a:pPr>
              <a:t>2024-01-22</a:t>
            </a:fld>
            <a:endParaRPr lang="ko-KR" altLang="en-US"/>
          </a:p>
        </p:txBody>
      </p:sp>
      <p:sp>
        <p:nvSpPr>
          <p:cNvPr id="4" name="Footer Placeholder 3"/>
          <p:cNvSpPr>
            <a:spLocks noGrp="1"/>
          </p:cNvSpPr>
          <p:nvPr>
            <p:ph type="ftr" sz="quarter" idx="11"/>
          </p:nvPr>
        </p:nvSpPr>
        <p:spPr/>
        <p:txBody>
          <a:bodyPr/>
          <a:lstStyle/>
          <a:p>
            <a:pPr lvl="0">
              <a:defRPr lang="ko-KR" altLang="en-US"/>
            </a:pPr>
            <a:endParaRPr lang="ko-KR" altLang="en-US"/>
          </a:p>
        </p:txBody>
      </p:sp>
      <p:sp>
        <p:nvSpPr>
          <p:cNvPr id="5" name="Slide Number Placeholder 4"/>
          <p:cNvSpPr>
            <a:spLocks noGrp="1"/>
          </p:cNvSpPr>
          <p:nvPr>
            <p:ph type="sldNum" sz="quarter" idx="12"/>
          </p:nvPr>
        </p:nvSpPr>
        <p:spPr/>
        <p:txBody>
          <a:bodyPr/>
          <a:lstStyle/>
          <a:p>
            <a:pPr lvl="0">
              <a:defRPr lang="ko-KR" altLang="en-US"/>
            </a:pPr>
            <a:fld id="{60B600B7-BBBA-468A-A4E9-D8C5A8952DD3}" type="slidenum">
              <a:rPr lang="ko-KR" altLang="en-US"/>
              <a:pPr lvl="0">
                <a:defRPr lang="ko-KR" altLang="en-US"/>
              </a:pPr>
              <a:t>‹#›</a:t>
            </a:fld>
            <a:endParaRPr lang="ko-KR"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빈 화면"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defRPr lang="ko-KR" altLang="en-US"/>
            </a:pPr>
            <a:fld id="{216714B5-27B4-4913-B23E-ABA1167E69D4}" type="datetime1">
              <a:rPr lang="ko-KR" altLang="en-US"/>
              <a:pPr lvl="0">
                <a:defRPr lang="ko-KR" altLang="en-US"/>
              </a:pPr>
              <a:t>2024-01-22</a:t>
            </a:fld>
            <a:endParaRPr lang="ko-KR" altLang="en-US"/>
          </a:p>
        </p:txBody>
      </p:sp>
      <p:sp>
        <p:nvSpPr>
          <p:cNvPr id="3" name="Footer Placeholder 2"/>
          <p:cNvSpPr>
            <a:spLocks noGrp="1"/>
          </p:cNvSpPr>
          <p:nvPr>
            <p:ph type="ftr" sz="quarter" idx="11"/>
          </p:nvPr>
        </p:nvSpPr>
        <p:spPr/>
        <p:txBody>
          <a:bodyPr/>
          <a:lstStyle/>
          <a:p>
            <a:pPr lvl="0">
              <a:defRPr lang="ko-KR" altLang="en-US"/>
            </a:pPr>
            <a:endParaRPr lang="ko-KR" altLang="en-US"/>
          </a:p>
        </p:txBody>
      </p:sp>
      <p:sp>
        <p:nvSpPr>
          <p:cNvPr id="4" name="Slide Number Placeholder 3"/>
          <p:cNvSpPr>
            <a:spLocks noGrp="1"/>
          </p:cNvSpPr>
          <p:nvPr>
            <p:ph type="sldNum" sz="quarter" idx="12"/>
          </p:nvPr>
        </p:nvSpPr>
        <p:spPr/>
        <p:txBody>
          <a:bodyPr/>
          <a:lstStyle/>
          <a:p>
            <a:pPr lvl="0">
              <a:defRPr lang="ko-KR" altLang="en-US"/>
            </a:pPr>
            <a:fld id="{60B600B7-BBBA-468A-A4E9-D8C5A8952DD3}" type="slidenum">
              <a:rPr lang="ko-KR" altLang="en-US"/>
              <a:pPr lvl="0">
                <a:defRPr lang="ko-KR" altLang="en-US"/>
              </a:pPr>
              <a:t>‹#›</a:t>
            </a:fld>
            <a:endParaRPr lang="ko-KR"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내용 및 설명" type="objTx" preserve="1">
  <p:cSld name="내용 및 설명">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pPr lvl="0">
              <a:defRPr lang="ko-KR" altLang="en-US"/>
            </a:pPr>
            <a:r>
              <a:rPr lang="ko-KR" altLang="en-US"/>
              <a:t>마스터 제목 스타일 편집</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lang="ko-KR" altLang="en-US"/>
            </a:pPr>
            <a:r>
              <a:rPr lang="ko-KR" altLang="en-US"/>
              <a:t>마스터 텍스트 스타일을 편집하려면 클릭</a:t>
            </a:r>
          </a:p>
          <a:p>
            <a:pPr lvl="1">
              <a:defRPr lang="ko-KR" altLang="en-US"/>
            </a:pPr>
            <a:r>
              <a:rPr lang="ko-KR" altLang="en-US"/>
              <a:t>두 번째 수준</a:t>
            </a:r>
          </a:p>
          <a:p>
            <a:pPr lvl="2">
              <a:defRPr lang="ko-KR" altLang="en-US"/>
            </a:pPr>
            <a:r>
              <a:rPr lang="ko-KR" altLang="en-US"/>
              <a:t>세 번째 수준</a:t>
            </a:r>
          </a:p>
          <a:p>
            <a:pPr lvl="3">
              <a:defRPr lang="ko-KR" altLang="en-US"/>
            </a:pPr>
            <a:r>
              <a:rPr lang="ko-KR" altLang="en-US"/>
              <a:t>네 번째 수준</a:t>
            </a:r>
          </a:p>
          <a:p>
            <a:pPr lvl="4">
              <a:defRPr lang="ko-KR" altLang="en-US"/>
            </a:pPr>
            <a:r>
              <a:rPr lang="ko-KR" altLang="en-US"/>
              <a:t>다섯 번째 수준</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lang="ko-KR" altLang="en-US"/>
            </a:pPr>
            <a:r>
              <a:rPr lang="ko-KR" altLang="en-US"/>
              <a:t>마스터 텍스트 스타일을 편집하려면 클릭</a:t>
            </a:r>
          </a:p>
        </p:txBody>
      </p:sp>
      <p:sp>
        <p:nvSpPr>
          <p:cNvPr id="5" name="Date Placeholder 4"/>
          <p:cNvSpPr>
            <a:spLocks noGrp="1"/>
          </p:cNvSpPr>
          <p:nvPr>
            <p:ph type="dt" sz="half" idx="10"/>
          </p:nvPr>
        </p:nvSpPr>
        <p:spPr/>
        <p:txBody>
          <a:bodyPr/>
          <a:lstStyle/>
          <a:p>
            <a:pPr lvl="0">
              <a:defRPr lang="ko-KR" altLang="en-US"/>
            </a:pPr>
            <a:fld id="{216714B5-27B4-4913-B23E-ABA1167E69D4}" type="datetime1">
              <a:rPr lang="ko-KR" altLang="en-US"/>
              <a:pPr lvl="0">
                <a:defRPr lang="ko-KR" altLang="en-US"/>
              </a:pPr>
              <a:t>2024-01-22</a:t>
            </a:fld>
            <a:endParaRPr lang="ko-KR" altLang="en-US"/>
          </a:p>
        </p:txBody>
      </p:sp>
      <p:sp>
        <p:nvSpPr>
          <p:cNvPr id="6" name="Footer Placeholder 5"/>
          <p:cNvSpPr>
            <a:spLocks noGrp="1"/>
          </p:cNvSpPr>
          <p:nvPr>
            <p:ph type="ftr" sz="quarter" idx="11"/>
          </p:nvPr>
        </p:nvSpPr>
        <p:spPr/>
        <p:txBody>
          <a:bodyPr/>
          <a:lstStyle/>
          <a:p>
            <a:pPr lvl="0">
              <a:defRPr lang="ko-KR" altLang="en-US"/>
            </a:pPr>
            <a:endParaRPr lang="ko-KR" altLang="en-US"/>
          </a:p>
        </p:txBody>
      </p:sp>
      <p:sp>
        <p:nvSpPr>
          <p:cNvPr id="7" name="Slide Number Placeholder 6"/>
          <p:cNvSpPr>
            <a:spLocks noGrp="1"/>
          </p:cNvSpPr>
          <p:nvPr>
            <p:ph type="sldNum" sz="quarter" idx="12"/>
          </p:nvPr>
        </p:nvSpPr>
        <p:spPr/>
        <p:txBody>
          <a:bodyPr/>
          <a:lstStyle/>
          <a:p>
            <a:pPr lvl="0">
              <a:defRPr lang="ko-KR" altLang="en-US"/>
            </a:pPr>
            <a:fld id="{60B600B7-BBBA-468A-A4E9-D8C5A8952DD3}" type="slidenum">
              <a:rPr lang="ko-KR" altLang="en-US"/>
              <a:pPr lvl="0">
                <a:defRPr lang="ko-KR" altLang="en-US"/>
              </a:pPr>
              <a:t>‹#›</a:t>
            </a:fld>
            <a:endParaRPr lang="ko-KR"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그림 및 설명" type="picTx" preserve="1">
  <p:cSld name="그림 및 설명">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pPr lvl="0">
              <a:defRPr lang="ko-KR" altLang="en-US"/>
            </a:pPr>
            <a:r>
              <a:rPr lang="ko-KR" altLang="en-US"/>
              <a:t>마스터 제목 스타일 편집</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defRPr lang="ko-KR" altLang="en-US"/>
            </a:pPr>
            <a:r>
              <a:rPr lang="ko-KR" altLang="en-US"/>
              <a:t>그림을 추가하려면 아이콘을 클릭하십시오</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lang="ko-KR" altLang="en-US"/>
            </a:pPr>
            <a:r>
              <a:rPr lang="ko-KR" altLang="en-US"/>
              <a:t>마스터 텍스트 스타일을 편집하려면 클릭</a:t>
            </a:r>
          </a:p>
        </p:txBody>
      </p:sp>
      <p:sp>
        <p:nvSpPr>
          <p:cNvPr id="5" name="Date Placeholder 4"/>
          <p:cNvSpPr>
            <a:spLocks noGrp="1"/>
          </p:cNvSpPr>
          <p:nvPr>
            <p:ph type="dt" sz="half" idx="10"/>
          </p:nvPr>
        </p:nvSpPr>
        <p:spPr/>
        <p:txBody>
          <a:bodyPr/>
          <a:lstStyle/>
          <a:p>
            <a:pPr lvl="0">
              <a:defRPr lang="ko-KR" altLang="en-US"/>
            </a:pPr>
            <a:fld id="{216714B5-27B4-4913-B23E-ABA1167E69D4}" type="datetime1">
              <a:rPr lang="ko-KR" altLang="en-US"/>
              <a:pPr lvl="0">
                <a:defRPr lang="ko-KR" altLang="en-US"/>
              </a:pPr>
              <a:t>2024-01-22</a:t>
            </a:fld>
            <a:endParaRPr lang="ko-KR" altLang="en-US"/>
          </a:p>
        </p:txBody>
      </p:sp>
      <p:sp>
        <p:nvSpPr>
          <p:cNvPr id="6" name="Footer Placeholder 5"/>
          <p:cNvSpPr>
            <a:spLocks noGrp="1"/>
          </p:cNvSpPr>
          <p:nvPr>
            <p:ph type="ftr" sz="quarter" idx="11"/>
          </p:nvPr>
        </p:nvSpPr>
        <p:spPr/>
        <p:txBody>
          <a:bodyPr/>
          <a:lstStyle/>
          <a:p>
            <a:pPr lvl="0">
              <a:defRPr lang="ko-KR" altLang="en-US"/>
            </a:pPr>
            <a:endParaRPr lang="ko-KR" altLang="en-US"/>
          </a:p>
        </p:txBody>
      </p:sp>
      <p:sp>
        <p:nvSpPr>
          <p:cNvPr id="7" name="Slide Number Placeholder 6"/>
          <p:cNvSpPr>
            <a:spLocks noGrp="1"/>
          </p:cNvSpPr>
          <p:nvPr>
            <p:ph type="sldNum" sz="quarter" idx="12"/>
          </p:nvPr>
        </p:nvSpPr>
        <p:spPr/>
        <p:txBody>
          <a:bodyPr/>
          <a:lstStyle/>
          <a:p>
            <a:pPr lvl="0">
              <a:defRPr lang="ko-KR" altLang="en-US"/>
            </a:pPr>
            <a:fld id="{60B600B7-BBBA-468A-A4E9-D8C5A8952DD3}" type="slidenum">
              <a:rPr lang="ko-KR" altLang="en-US"/>
              <a:pPr lvl="0">
                <a:defRPr lang="ko-KR" altLang="en-US"/>
              </a:pPr>
              <a:t>‹#›</a:t>
            </a:fld>
            <a:endParaRPr lang="ko-KR"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6714B5-27B4-4913-B23E-ABA1167E69D4}" type="datetimeFigureOut">
              <a:rPr lang="ko-KR" altLang="en-US" smtClean="0"/>
              <a:t>2024-01-22</a:t>
            </a:fld>
            <a:endParaRPr lang="ko-KR"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600B7-BBBA-468A-A4E9-D8C5A8952DD3}" type="slidenum">
              <a:rPr lang="ko-KR" altLang="en-US" smtClean="0"/>
              <a:t>‹#›</a:t>
            </a:fld>
            <a:endParaRPr lang="ko-KR" altLang="en-US"/>
          </a:p>
        </p:txBody>
      </p:sp>
    </p:spTree>
    <p:extLst>
      <p:ext uri="{BB962C8B-B14F-4D97-AF65-F5344CB8AC3E}">
        <p14:creationId xmlns:p14="http://schemas.microsoft.com/office/powerpoint/2010/main" val="2936243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17.svg"/></Relationships>
</file>

<file path=ppt/slides/_rels/slide101.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79.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19.png"/></Relationships>
</file>

<file path=ppt/slides/_rels/slide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0.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3.xml.rels><?xml version="1.0" encoding="UTF-8" standalone="yes"?>
<Relationships xmlns="http://schemas.openxmlformats.org/package/2006/relationships"><Relationship Id="rId3" Type="http://schemas.openxmlformats.org/officeDocument/2006/relationships/image" Target="../media/image221.png"/><Relationship Id="rId7" Type="http://schemas.openxmlformats.org/officeDocument/2006/relationships/image" Target="../media/image6.png"/><Relationship Id="rId2" Type="http://schemas.openxmlformats.org/officeDocument/2006/relationships/image" Target="../media/image93.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73.png"/><Relationship Id="rId4" Type="http://schemas.openxmlformats.org/officeDocument/2006/relationships/image" Target="../media/image222.png"/></Relationships>
</file>

<file path=ppt/slides/_rels/slide104.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6.png"/><Relationship Id="rId2" Type="http://schemas.openxmlformats.org/officeDocument/2006/relationships/image" Target="../media/image22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23.png"/><Relationship Id="rId4" Type="http://schemas.openxmlformats.org/officeDocument/2006/relationships/image" Target="../media/image218.png"/></Relationships>
</file>

<file path=ppt/slides/_rels/slide10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1.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25.png"/></Relationships>
</file>

<file path=ppt/slides/_rels/slide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5.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7.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1.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108.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0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28.png"/></Relationships>
</file>

<file path=ppt/slides/_rels/slide109.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2.png"/></Relationships>
</file>

<file path=ppt/slides/_rels/slide110.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165.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31.png"/></Relationships>
</file>

<file path=ppt/slides/_rels/slide111.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233.png"/><Relationship Id="rId7" Type="http://schemas.openxmlformats.org/officeDocument/2006/relationships/image" Target="../media/image237.png"/><Relationship Id="rId2" Type="http://schemas.openxmlformats.org/officeDocument/2006/relationships/image" Target="../media/image232.png"/><Relationship Id="rId1" Type="http://schemas.openxmlformats.org/officeDocument/2006/relationships/slideLayout" Target="../slideLayouts/slideLayout12.xml"/><Relationship Id="rId6" Type="http://schemas.openxmlformats.org/officeDocument/2006/relationships/image" Target="../media/image236.png"/><Relationship Id="rId5" Type="http://schemas.openxmlformats.org/officeDocument/2006/relationships/image" Target="../media/image235.png"/><Relationship Id="rId10" Type="http://schemas.openxmlformats.org/officeDocument/2006/relationships/image" Target="../media/image6.png"/><Relationship Id="rId4" Type="http://schemas.openxmlformats.org/officeDocument/2006/relationships/image" Target="../media/image234.png"/><Relationship Id="rId9" Type="http://schemas.openxmlformats.org/officeDocument/2006/relationships/image" Target="../media/image5.png"/></Relationships>
</file>

<file path=ppt/slides/_rels/slide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8.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36.png"/><Relationship Id="rId5" Type="http://schemas.microsoft.com/office/2007/relationships/hdphoto" Target="../media/hdphoto2.wdp"/><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6.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png"/><Relationship Id="rId2" Type="http://schemas.openxmlformats.org/officeDocument/2006/relationships/image" Target="../media/image49.emf"/><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7.png"/><Relationship Id="rId1" Type="http://schemas.openxmlformats.org/officeDocument/2006/relationships/slideLayout" Target="../slideLayouts/slideLayout12.xml"/><Relationship Id="rId5" Type="http://schemas.openxmlformats.org/officeDocument/2006/relationships/comments" Target="../comments/comment1.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8.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9.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png"/><Relationship Id="rId2" Type="http://schemas.openxmlformats.org/officeDocument/2006/relationships/image" Target="../media/image6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6.png"/><Relationship Id="rId2" Type="http://schemas.openxmlformats.org/officeDocument/2006/relationships/image" Target="../media/image68.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71.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8.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12.xml"/><Relationship Id="rId6" Type="http://schemas.openxmlformats.org/officeDocument/2006/relationships/image" Target="../media/image83.png"/><Relationship Id="rId11" Type="http://schemas.openxmlformats.org/officeDocument/2006/relationships/image" Target="../media/image6.png"/><Relationship Id="rId5" Type="http://schemas.openxmlformats.org/officeDocument/2006/relationships/image" Target="../media/image82.png"/><Relationship Id="rId10" Type="http://schemas.openxmlformats.org/officeDocument/2006/relationships/image" Target="../media/image5.png"/><Relationship Id="rId4" Type="http://schemas.openxmlformats.org/officeDocument/2006/relationships/image" Target="../media/image81.png"/><Relationship Id="rId9"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98.emf"/><Relationship Id="rId7" Type="http://schemas.openxmlformats.org/officeDocument/2006/relationships/image" Target="../media/image6.png"/><Relationship Id="rId2" Type="http://schemas.openxmlformats.org/officeDocument/2006/relationships/image" Target="../media/image97.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00.pn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03.png"/><Relationship Id="rId4" Type="http://schemas.openxmlformats.org/officeDocument/2006/relationships/image" Target="../media/image102.pn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7.png"/><Relationship Id="rId7" Type="http://schemas.openxmlformats.org/officeDocument/2006/relationships/image" Target="../media/image5.png"/><Relationship Id="rId2" Type="http://schemas.openxmlformats.org/officeDocument/2006/relationships/image" Target="../media/image106.png"/><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109.png"/><Relationship Id="rId4" Type="http://schemas.openxmlformats.org/officeDocument/2006/relationships/image" Target="../media/image108.png"/></Relationships>
</file>

<file path=ppt/slides/_rels/slide4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12.xml"/><Relationship Id="rId6" Type="http://schemas.openxmlformats.org/officeDocument/2006/relationships/image" Target="../media/image114.png"/><Relationship Id="rId11" Type="http://schemas.openxmlformats.org/officeDocument/2006/relationships/image" Target="../media/image6.png"/><Relationship Id="rId5" Type="http://schemas.openxmlformats.org/officeDocument/2006/relationships/image" Target="../media/image113.png"/><Relationship Id="rId10" Type="http://schemas.openxmlformats.org/officeDocument/2006/relationships/image" Target="../media/image5.png"/><Relationship Id="rId4" Type="http://schemas.openxmlformats.org/officeDocument/2006/relationships/image" Target="../media/image112.png"/><Relationship Id="rId9" Type="http://schemas.openxmlformats.org/officeDocument/2006/relationships/image" Target="../media/image117.png"/></Relationships>
</file>

<file path=ppt/slides/_rels/slide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9.png"/><Relationship Id="rId7" Type="http://schemas.openxmlformats.org/officeDocument/2006/relationships/image" Target="../media/image5.png"/><Relationship Id="rId2" Type="http://schemas.openxmlformats.org/officeDocument/2006/relationships/image" Target="../media/image118.png"/><Relationship Id="rId1" Type="http://schemas.openxmlformats.org/officeDocument/2006/relationships/slideLayout" Target="../slideLayouts/slideLayout12.xml"/><Relationship Id="rId6" Type="http://schemas.openxmlformats.org/officeDocument/2006/relationships/image" Target="../media/image122.png"/><Relationship Id="rId5" Type="http://schemas.openxmlformats.org/officeDocument/2006/relationships/image" Target="../media/image121.emf"/><Relationship Id="rId4" Type="http://schemas.openxmlformats.org/officeDocument/2006/relationships/image" Target="../media/image120.png"/></Relationships>
</file>

<file path=ppt/slides/_rels/slide47.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6.png"/><Relationship Id="rId2" Type="http://schemas.openxmlformats.org/officeDocument/2006/relationships/image" Target="../media/image123.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74.pn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9.png"/><Relationship Id="rId7" Type="http://schemas.openxmlformats.org/officeDocument/2006/relationships/image" Target="../media/image5.png"/><Relationship Id="rId2" Type="http://schemas.openxmlformats.org/officeDocument/2006/relationships/image" Target="../media/image125.png"/><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127.png"/><Relationship Id="rId4" Type="http://schemas.openxmlformats.org/officeDocument/2006/relationships/image" Target="../media/image126.png"/></Relationships>
</file>

<file path=ppt/slides/_rels/slide49.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6.png"/><Relationship Id="rId2" Type="http://schemas.openxmlformats.org/officeDocument/2006/relationships/image" Target="../media/image79.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image" Target="../media/image128.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1.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png"/><Relationship Id="rId2" Type="http://schemas.openxmlformats.org/officeDocument/2006/relationships/image" Target="../media/image135.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31.png"/><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7.png"/><Relationship Id="rId7" Type="http://schemas.openxmlformats.org/officeDocument/2006/relationships/image" Target="../media/image5.png"/><Relationship Id="rId2" Type="http://schemas.openxmlformats.org/officeDocument/2006/relationships/image" Target="../media/image136.png"/><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74.png"/><Relationship Id="rId4" Type="http://schemas.openxmlformats.org/officeDocument/2006/relationships/image" Target="../media/image138.png"/></Relationships>
</file>

<file path=ppt/slides/_rels/slide5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9.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39.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9.png"/><Relationship Id="rId7"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8.png"/><Relationship Id="rId7" Type="http://schemas.openxmlformats.org/officeDocument/2006/relationships/image" Target="../media/image5.png"/><Relationship Id="rId2" Type="http://schemas.openxmlformats.org/officeDocument/2006/relationships/image" Target="../media/image147.png"/><Relationship Id="rId1" Type="http://schemas.openxmlformats.org/officeDocument/2006/relationships/slideLayout" Target="../slideLayouts/slideLayout1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62.xml.rels><?xml version="1.0" encoding="UTF-8" standalone="yes"?>
<Relationships xmlns="http://schemas.openxmlformats.org/package/2006/relationships"><Relationship Id="rId3" Type="http://schemas.openxmlformats.org/officeDocument/2006/relationships/image" Target="../media/image153.svg"/><Relationship Id="rId2" Type="http://schemas.openxmlformats.org/officeDocument/2006/relationships/image" Target="../media/image152.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4.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6.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4.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4.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54.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6.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7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7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3.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7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7.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7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69.png"/><Relationship Id="rId7" Type="http://schemas.openxmlformats.org/officeDocument/2006/relationships/image" Target="../media/image172.png"/><Relationship Id="rId2" Type="http://schemas.openxmlformats.org/officeDocument/2006/relationships/image" Target="../media/image168.png"/><Relationship Id="rId1" Type="http://schemas.openxmlformats.org/officeDocument/2006/relationships/slideLayout" Target="../slideLayouts/slideLayout1.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5.png"/><Relationship Id="rId9" Type="http://schemas.openxmlformats.org/officeDocument/2006/relationships/image" Target="../media/image6.png"/></Relationships>
</file>

<file path=ppt/slides/_rels/slide79.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6.png"/><Relationship Id="rId2" Type="http://schemas.openxmlformats.org/officeDocument/2006/relationships/image" Target="../media/image173.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76.png"/><Relationship Id="rId4" Type="http://schemas.openxmlformats.org/officeDocument/2006/relationships/image" Target="../media/image175.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79.png"/></Relationships>
</file>

<file path=ppt/slides/_rels/slide8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82.png"/></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83.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6.png"/></Relationships>
</file>

<file path=ppt/slides/_rels/slide83.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6.png"/><Relationship Id="rId2" Type="http://schemas.openxmlformats.org/officeDocument/2006/relationships/image" Target="../media/image184.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87.png"/><Relationship Id="rId4" Type="http://schemas.openxmlformats.org/officeDocument/2006/relationships/image" Target="../media/image186.png"/></Relationships>
</file>

<file path=ppt/slides/_rels/slide8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190.png"/></Relationships>
</file>

<file path=ppt/slides/_rels/slide8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92.png"/></Relationships>
</file>

<file path=ppt/slides/_rels/slide8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8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7.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3" Type="http://schemas.openxmlformats.org/officeDocument/2006/relationships/image" Target="../media/image199.png"/><Relationship Id="rId7" Type="http://schemas.openxmlformats.org/officeDocument/2006/relationships/image" Target="../media/image6.png"/><Relationship Id="rId2" Type="http://schemas.openxmlformats.org/officeDocument/2006/relationships/image" Target="../media/image198.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01.png"/><Relationship Id="rId4" Type="http://schemas.openxmlformats.org/officeDocument/2006/relationships/image" Target="../media/image200.png"/></Relationships>
</file>

<file path=ppt/slides/_rels/slide9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9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5.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9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08.png"/></Relationships>
</file>

<file path=ppt/slides/_rels/slide9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1.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9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12.png"/></Relationships>
</file>

<file path=ppt/slides/_rels/slide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3.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4.png"/><Relationship Id="rId1" Type="http://schemas.openxmlformats.org/officeDocument/2006/relationships/slideLayout" Target="../slideLayouts/slideLayout1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CC4DA"/>
        </a:solidFill>
        <a:effectLst/>
      </p:bgPr>
    </p:bg>
    <p:spTree>
      <p:nvGrpSpPr>
        <p:cNvPr id="1" name=""/>
        <p:cNvGrpSpPr/>
        <p:nvPr/>
      </p:nvGrpSpPr>
      <p:grpSpPr>
        <a:xfrm>
          <a:off x="0" y="0"/>
          <a:ext cx="0" cy="0"/>
          <a:chOff x="0" y="0"/>
          <a:chExt cx="0" cy="0"/>
        </a:xfrm>
      </p:grpSpPr>
      <p:sp>
        <p:nvSpPr>
          <p:cNvPr id="40" name="직사각형 39"/>
          <p:cNvSpPr/>
          <p:nvPr/>
        </p:nvSpPr>
        <p:spPr>
          <a:xfrm>
            <a:off x="0" y="5589542"/>
            <a:ext cx="9144000" cy="1187877"/>
          </a:xfrm>
          <a:prstGeom prst="rect">
            <a:avLst/>
          </a:prstGeom>
          <a:solidFill>
            <a:srgbClr val="22A4C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0" indent="0" algn="ctr" defTabSz="450000" rtl="0" eaLnBrk="1" latinLnBrk="0" hangingPunct="1">
              <a:lnSpc>
                <a:spcPct val="100000"/>
              </a:lnSpc>
              <a:spcBef>
                <a:spcPts val="0"/>
              </a:spcBef>
              <a:spcAft>
                <a:spcPts val="0"/>
              </a:spcAft>
              <a:buClrTx/>
              <a:buFontTx/>
              <a:buNone/>
              <a:defRPr lang="ko-KR"/>
            </a:pPr>
            <a:endParaRPr kumimoji="0" lang="ko-KR" altLang="en-US" sz="1800" b="0" i="0" u="none" strike="noStrike" kern="1200" cap="none" spc="0" normalizeH="0">
              <a:solidFill>
                <a:prstClr val="white"/>
              </a:solidFill>
              <a:effectLst/>
              <a:uLnTx/>
              <a:uFillTx/>
              <a:latin typeface="Calibri"/>
              <a:ea typeface="맑은 고딕"/>
              <a:cs typeface="+mn-cs"/>
            </a:endParaRPr>
          </a:p>
        </p:txBody>
      </p:sp>
      <p:sp>
        <p:nvSpPr>
          <p:cNvPr id="5" name="Rectangle 6"/>
          <p:cNvSpPr>
            <a:spLocks noChangeArrowheads="1"/>
          </p:cNvSpPr>
          <p:nvPr/>
        </p:nvSpPr>
        <p:spPr>
          <a:xfrm>
            <a:off x="0" y="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marL="0" lvl="0" indent="0" algn="l" defTabSz="450000" rtl="0" eaLnBrk="1" latinLnBrk="0" hangingPunct="1">
              <a:lnSpc>
                <a:spcPct val="100000"/>
              </a:lnSpc>
              <a:spcBef>
                <a:spcPts val="0"/>
              </a:spcBef>
              <a:spcAft>
                <a:spcPts val="0"/>
              </a:spcAft>
              <a:buClrTx/>
              <a:buFontTx/>
              <a:buNone/>
              <a:defRPr lang="ko-KR"/>
            </a:pPr>
            <a:endParaRPr kumimoji="0" lang="ko-KR" altLang="en-US" sz="1800" b="0" i="0" u="none" strike="noStrike" kern="1200" cap="none" spc="0" normalizeH="0">
              <a:solidFill>
                <a:prstClr val="black"/>
              </a:solidFill>
              <a:effectLst/>
              <a:uLnTx/>
              <a:uFillTx/>
              <a:latin typeface="Calibri"/>
              <a:ea typeface="맑은 고딕"/>
              <a:cs typeface="+mn-cs"/>
            </a:endParaRPr>
          </a:p>
        </p:txBody>
      </p:sp>
      <p:grpSp>
        <p:nvGrpSpPr>
          <p:cNvPr id="4" name="그룹 3"/>
          <p:cNvGrpSpPr/>
          <p:nvPr/>
        </p:nvGrpSpPr>
        <p:grpSpPr>
          <a:xfrm>
            <a:off x="4385568" y="4208188"/>
            <a:ext cx="4758431" cy="2649812"/>
            <a:chOff x="3962749" y="4047933"/>
            <a:chExt cx="5181251" cy="1276296"/>
          </a:xfrm>
        </p:grpSpPr>
        <p:sp>
          <p:nvSpPr>
            <p:cNvPr id="3" name="직각 삼각형 2"/>
            <p:cNvSpPr/>
            <p:nvPr/>
          </p:nvSpPr>
          <p:spPr>
            <a:xfrm flipH="1">
              <a:off x="3962750" y="4047933"/>
              <a:ext cx="5181250" cy="1246643"/>
            </a:xfrm>
            <a:prstGeom prst="rtTriangle">
              <a:avLst/>
            </a:prstGeom>
            <a:solidFill>
              <a:srgbClr val="22A4C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6" name="직각 삼각형 25"/>
            <p:cNvSpPr/>
            <p:nvPr/>
          </p:nvSpPr>
          <p:spPr>
            <a:xfrm flipH="1">
              <a:off x="3962749" y="4107847"/>
              <a:ext cx="5181250" cy="1216382"/>
            </a:xfrm>
            <a:prstGeom prst="rtTriangle">
              <a:avLst/>
            </a:prstGeom>
            <a:solidFill>
              <a:srgbClr val="1E90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41" name="직사각형 40"/>
          <p:cNvSpPr/>
          <p:nvPr/>
        </p:nvSpPr>
        <p:spPr>
          <a:xfrm>
            <a:off x="0" y="5685469"/>
            <a:ext cx="9144000" cy="1172531"/>
          </a:xfrm>
          <a:prstGeom prst="rect">
            <a:avLst/>
          </a:prstGeom>
          <a:solidFill>
            <a:srgbClr val="1E90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0" indent="0" algn="ctr" defTabSz="450000" rtl="0" eaLnBrk="1" latinLnBrk="0" hangingPunct="1">
              <a:lnSpc>
                <a:spcPct val="100000"/>
              </a:lnSpc>
              <a:spcBef>
                <a:spcPts val="0"/>
              </a:spcBef>
              <a:spcAft>
                <a:spcPts val="0"/>
              </a:spcAft>
              <a:buClrTx/>
              <a:buFontTx/>
              <a:buNone/>
              <a:defRPr lang="ko-KR"/>
            </a:pPr>
            <a:endParaRPr kumimoji="0" lang="ko-KR" altLang="en-US" sz="1800" b="0" i="0" u="none" strike="noStrike" kern="1200" cap="none" spc="0" normalizeH="0">
              <a:solidFill>
                <a:prstClr val="white"/>
              </a:solidFill>
              <a:effectLst/>
              <a:uLnTx/>
              <a:uFillTx/>
              <a:latin typeface="Calibri"/>
              <a:ea typeface="맑은 고딕"/>
              <a:cs typeface="+mn-cs"/>
            </a:endParaRPr>
          </a:p>
        </p:txBody>
      </p:sp>
      <p:pic>
        <p:nvPicPr>
          <p:cNvPr id="18" name="그림 17"/>
          <p:cNvPicPr>
            <a:picLocks noChangeAspect="1"/>
          </p:cNvPicPr>
          <p:nvPr/>
        </p:nvPicPr>
        <p:blipFill rotWithShape="1">
          <a:blip r:embed="rId2"/>
          <a:stretch>
            <a:fillRect/>
          </a:stretch>
        </p:blipFill>
        <p:spPr>
          <a:xfrm>
            <a:off x="2092240" y="327310"/>
            <a:ext cx="1270517" cy="1316180"/>
          </a:xfrm>
          <a:prstGeom prst="rect">
            <a:avLst/>
          </a:prstGeom>
        </p:spPr>
      </p:pic>
      <p:pic>
        <p:nvPicPr>
          <p:cNvPr id="19" name="그림 18"/>
          <p:cNvPicPr>
            <a:picLocks noChangeAspect="1"/>
          </p:cNvPicPr>
          <p:nvPr/>
        </p:nvPicPr>
        <p:blipFill rotWithShape="1">
          <a:blip r:embed="rId3"/>
          <a:stretch>
            <a:fillRect/>
          </a:stretch>
        </p:blipFill>
        <p:spPr>
          <a:xfrm>
            <a:off x="-22071" y="-20719"/>
            <a:ext cx="1629278" cy="1969179"/>
          </a:xfrm>
          <a:prstGeom prst="rect">
            <a:avLst/>
          </a:prstGeom>
        </p:spPr>
      </p:pic>
      <p:pic>
        <p:nvPicPr>
          <p:cNvPr id="3082" name="그림 1"/>
          <p:cNvPicPr>
            <a:picLocks noChangeAspect="1"/>
          </p:cNvPicPr>
          <p:nvPr/>
        </p:nvPicPr>
        <p:blipFill rotWithShape="1">
          <a:blip r:embed="rId4"/>
          <a:stretch>
            <a:fillRect/>
          </a:stretch>
        </p:blipFill>
        <p:spPr>
          <a:xfrm>
            <a:off x="760476" y="1800008"/>
            <a:ext cx="7623049" cy="2276813"/>
          </a:xfrm>
          <a:prstGeom prst="rect">
            <a:avLst/>
          </a:prstGeom>
        </p:spPr>
      </p:pic>
      <p:pic>
        <p:nvPicPr>
          <p:cNvPr id="3083" name="그림 36" descr="개체이(가) 표시된 사진  자동 생성된 설명"/>
          <p:cNvPicPr>
            <a:picLocks noChangeAspect="1"/>
          </p:cNvPicPr>
          <p:nvPr/>
        </p:nvPicPr>
        <p:blipFill rotWithShape="1">
          <a:blip r:embed="rId5"/>
          <a:stretch>
            <a:fillRect/>
          </a:stretch>
        </p:blipFill>
        <p:spPr>
          <a:xfrm>
            <a:off x="5748093" y="3749780"/>
            <a:ext cx="2981024" cy="2217590"/>
          </a:xfrm>
          <a:prstGeom prst="rect">
            <a:avLst/>
          </a:prstGeom>
        </p:spPr>
      </p:pic>
      <p:pic>
        <p:nvPicPr>
          <p:cNvPr id="6" name="그림 5">
            <a:extLst>
              <a:ext uri="{FF2B5EF4-FFF2-40B4-BE49-F238E27FC236}">
                <a16:creationId xmlns:a16="http://schemas.microsoft.com/office/drawing/2014/main" id="{957E4F58-974F-A530-4CFC-9E13D17A9574}"/>
              </a:ext>
            </a:extLst>
          </p:cNvPr>
          <p:cNvPicPr>
            <a:picLocks noChangeAspect="1"/>
          </p:cNvPicPr>
          <p:nvPr/>
        </p:nvPicPr>
        <p:blipFill>
          <a:blip r:embed="rId6"/>
          <a:stretch>
            <a:fillRect/>
          </a:stretch>
        </p:blipFill>
        <p:spPr>
          <a:xfrm>
            <a:off x="184639" y="6294716"/>
            <a:ext cx="685800" cy="416006"/>
          </a:xfrm>
          <a:prstGeom prst="rect">
            <a:avLst/>
          </a:prstGeom>
        </p:spPr>
      </p:pic>
      <p:pic>
        <p:nvPicPr>
          <p:cNvPr id="8" name="그림 7">
            <a:extLst>
              <a:ext uri="{FF2B5EF4-FFF2-40B4-BE49-F238E27FC236}">
                <a16:creationId xmlns:a16="http://schemas.microsoft.com/office/drawing/2014/main" id="{AB8AEB35-876F-20F1-21A1-C901E71CE7AC}"/>
              </a:ext>
            </a:extLst>
          </p:cNvPr>
          <p:cNvPicPr>
            <a:picLocks noChangeAspect="1"/>
          </p:cNvPicPr>
          <p:nvPr/>
        </p:nvPicPr>
        <p:blipFill>
          <a:blip r:embed="rId7"/>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그룹 3"/>
          <p:cNvGrpSpPr/>
          <p:nvPr/>
        </p:nvGrpSpPr>
        <p:grpSpPr>
          <a:xfrm>
            <a:off x="529" y="397"/>
            <a:ext cx="9143471" cy="6857603"/>
            <a:chOff x="265" y="199"/>
            <a:chExt cx="9143471" cy="6857603"/>
          </a:xfrm>
        </p:grpSpPr>
        <p:sp>
          <p:nvSpPr>
            <p:cNvPr id="5" name="직사각형 4"/>
            <p:cNvSpPr/>
            <p:nvPr/>
          </p:nvSpPr>
          <p:spPr>
            <a:xfrm>
              <a:off x="265" y="199"/>
              <a:ext cx="9143471" cy="6857603"/>
            </a:xfrm>
            <a:prstGeom prst="rect">
              <a:avLst/>
            </a:prstGeom>
            <a:solidFill>
              <a:srgbClr val="516E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nvGrpSpPr>
            <p:cNvPr id="6" name="그룹 5"/>
            <p:cNvGrpSpPr/>
            <p:nvPr/>
          </p:nvGrpSpPr>
          <p:grpSpPr>
            <a:xfrm>
              <a:off x="265" y="199"/>
              <a:ext cx="9143471" cy="6857603"/>
              <a:chOff x="265" y="199"/>
              <a:chExt cx="9143471" cy="6857603"/>
            </a:xfrm>
          </p:grpSpPr>
          <p:sp>
            <p:nvSpPr>
              <p:cNvPr id="7" name="직각 삼각형 6"/>
              <p:cNvSpPr/>
              <p:nvPr/>
            </p:nvSpPr>
            <p:spPr>
              <a:xfrm>
                <a:off x="265" y="199"/>
                <a:ext cx="9143471" cy="6857603"/>
              </a:xfrm>
              <a:prstGeom prst="rtTriangle">
                <a:avLst/>
              </a:prstGeom>
              <a:solidFill>
                <a:srgbClr val="4057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8" name="직사각형 7"/>
              <p:cNvSpPr/>
              <p:nvPr/>
            </p:nvSpPr>
            <p:spPr>
              <a:xfrm>
                <a:off x="153723" y="130185"/>
                <a:ext cx="8836557" cy="65976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grpSp>
      <p:grpSp>
        <p:nvGrpSpPr>
          <p:cNvPr id="14" name="그룹 13"/>
          <p:cNvGrpSpPr/>
          <p:nvPr/>
        </p:nvGrpSpPr>
        <p:grpSpPr>
          <a:xfrm>
            <a:off x="1137423" y="646582"/>
            <a:ext cx="6869154" cy="828725"/>
            <a:chOff x="928872" y="318063"/>
            <a:chExt cx="6869154" cy="828725"/>
          </a:xfrm>
        </p:grpSpPr>
        <p:pic>
          <p:nvPicPr>
            <p:cNvPr id="9" name="그림 8"/>
            <p:cNvPicPr>
              <a:picLocks noChangeAspect="1"/>
            </p:cNvPicPr>
            <p:nvPr/>
          </p:nvPicPr>
          <p:blipFill rotWithShape="1">
            <a:blip r:embed="rId2"/>
            <a:stretch>
              <a:fillRect/>
            </a:stretch>
          </p:blipFill>
          <p:spPr>
            <a:xfrm>
              <a:off x="928872" y="318063"/>
              <a:ext cx="828725" cy="828725"/>
            </a:xfrm>
            <a:prstGeom prst="rect">
              <a:avLst/>
            </a:prstGeom>
            <a:effectLst>
              <a:outerShdw blurRad="50800" dist="38100" dir="5400000" algn="t" rotWithShape="0">
                <a:prstClr val="black">
                  <a:alpha val="40000"/>
                </a:prstClr>
              </a:outerShdw>
            </a:effectLst>
          </p:spPr>
        </p:pic>
        <p:grpSp>
          <p:nvGrpSpPr>
            <p:cNvPr id="12" name="그룹 11"/>
            <p:cNvGrpSpPr/>
            <p:nvPr/>
          </p:nvGrpSpPr>
          <p:grpSpPr>
            <a:xfrm>
              <a:off x="1636618" y="435089"/>
              <a:ext cx="6161408" cy="594675"/>
              <a:chOff x="1376958" y="397427"/>
              <a:chExt cx="6161408" cy="594675"/>
            </a:xfrm>
          </p:grpSpPr>
          <p:sp>
            <p:nvSpPr>
              <p:cNvPr id="10" name="사각형: 둥근 모서리 9"/>
              <p:cNvSpPr/>
              <p:nvPr/>
            </p:nvSpPr>
            <p:spPr>
              <a:xfrm>
                <a:off x="1533313" y="397427"/>
                <a:ext cx="6005053" cy="594675"/>
              </a:xfrm>
              <a:prstGeom prst="roundRect">
                <a:avLst>
                  <a:gd name="adj" fmla="val 50000"/>
                </a:avLst>
              </a:prstGeom>
              <a:solidFill>
                <a:srgbClr val="40576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11" name="이등변 삼각형 10"/>
              <p:cNvSpPr/>
              <p:nvPr/>
            </p:nvSpPr>
            <p:spPr>
              <a:xfrm rot="17100000">
                <a:off x="1412962" y="573534"/>
                <a:ext cx="282787" cy="354795"/>
              </a:xfrm>
              <a:prstGeom prst="triangle">
                <a:avLst>
                  <a:gd name="adj" fmla="val 26221"/>
                </a:avLst>
              </a:prstGeom>
              <a:solidFill>
                <a:srgbClr val="4057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16" name="Rectangle 4"/>
            <p:cNvSpPr>
              <a:spLocks noChangeArrowheads="1"/>
            </p:cNvSpPr>
            <p:nvPr/>
          </p:nvSpPr>
          <p:spPr bwMode="white">
            <a:xfrm>
              <a:off x="1814015" y="472748"/>
              <a:ext cx="5984011" cy="519353"/>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2801">
                  <a:solidFill>
                    <a:schemeClr val="bg1"/>
                  </a:solidFill>
                  <a:latin typeface="나눔스퀘어라운드 Bold"/>
                  <a:ea typeface="나눔스퀘어라운드 Bold"/>
                  <a:cs typeface="함초롬돋움"/>
                </a:rPr>
                <a:t>개정 근로기준법의 취지는 이렇습니다</a:t>
              </a:r>
            </a:p>
          </p:txBody>
        </p:sp>
      </p:grpSp>
      <p:sp>
        <p:nvSpPr>
          <p:cNvPr id="13" name="사각형: 둥근 모서리 12"/>
          <p:cNvSpPr/>
          <p:nvPr/>
        </p:nvSpPr>
        <p:spPr>
          <a:xfrm>
            <a:off x="1079387" y="1889725"/>
            <a:ext cx="6985226" cy="915187"/>
          </a:xfrm>
          <a:prstGeom prst="roundRect">
            <a:avLst>
              <a:gd name="adj" fmla="val 16667"/>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17" name="타원 16"/>
          <p:cNvSpPr>
            <a:spLocks noChangeAspect="1"/>
          </p:cNvSpPr>
          <p:nvPr/>
        </p:nvSpPr>
        <p:spPr>
          <a:xfrm>
            <a:off x="1501800" y="2135736"/>
            <a:ext cx="108000" cy="108000"/>
          </a:xfrm>
          <a:prstGeom prst="ellipse">
            <a:avLst/>
          </a:prstGeom>
          <a:solidFill>
            <a:schemeClr val="bg1"/>
          </a:solidFill>
          <a:ln w="38100">
            <a:solidFill>
              <a:srgbClr val="40576C"/>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18" name="직사각형 17"/>
          <p:cNvSpPr/>
          <p:nvPr/>
        </p:nvSpPr>
        <p:spPr>
          <a:xfrm>
            <a:off x="1636826" y="1951442"/>
            <a:ext cx="6095861" cy="791755"/>
          </a:xfrm>
          <a:prstGeom prst="rect">
            <a:avLst/>
          </a:prstGeom>
        </p:spPr>
        <p:txBody>
          <a:bodyPr wrap="square">
            <a:spAutoFit/>
          </a:bodyPr>
          <a:lstStyle/>
          <a:p>
            <a:pPr>
              <a:lnSpc>
                <a:spcPct val="130000"/>
              </a:lnSpc>
              <a:spcBef>
                <a:spcPct val="0"/>
              </a:spcBef>
              <a:defRPr lang="ko-KR" altLang="en-US"/>
            </a:pPr>
            <a:r>
              <a:rPr lang="ko-KR" altLang="en-US" dirty="0">
                <a:solidFill>
                  <a:srgbClr val="000000"/>
                </a:solidFill>
                <a:latin typeface="나눔바른고딕"/>
                <a:ea typeface="나눔바른고딕"/>
                <a:cs typeface="함초롬돋움"/>
              </a:rPr>
              <a:t>직장 내 괴롭힘을 법으로 금지하되, 사업장 상황에 맞게 취업규칙 등을 통해 자율적으로 예방</a:t>
            </a:r>
            <a:r>
              <a:rPr lang="en-US" altLang="ko-KR" dirty="0">
                <a:solidFill>
                  <a:srgbClr val="000000"/>
                </a:solidFill>
                <a:latin typeface="나눔바른고딕"/>
                <a:ea typeface="나눔바른고딕"/>
                <a:cs typeface="함초롬돋움"/>
              </a:rPr>
              <a:t>, </a:t>
            </a:r>
            <a:r>
              <a:rPr lang="ko-KR" altLang="en-US" dirty="0">
                <a:solidFill>
                  <a:srgbClr val="000000"/>
                </a:solidFill>
                <a:latin typeface="나눔바른고딕"/>
                <a:ea typeface="나눔바른고딕"/>
                <a:cs typeface="함초롬돋움"/>
              </a:rPr>
              <a:t>대응체계를 구축하도록 유도합니다.</a:t>
            </a:r>
          </a:p>
        </p:txBody>
      </p:sp>
      <p:sp>
        <p:nvSpPr>
          <p:cNvPr id="21" name="사각형: 둥근 모서리 20"/>
          <p:cNvSpPr/>
          <p:nvPr/>
        </p:nvSpPr>
        <p:spPr>
          <a:xfrm>
            <a:off x="1079387" y="3019446"/>
            <a:ext cx="6985226" cy="1262847"/>
          </a:xfrm>
          <a:prstGeom prst="roundRect">
            <a:avLst>
              <a:gd name="adj" fmla="val 16667"/>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2" name="타원 21"/>
          <p:cNvSpPr>
            <a:spLocks noChangeAspect="1"/>
          </p:cNvSpPr>
          <p:nvPr/>
        </p:nvSpPr>
        <p:spPr>
          <a:xfrm>
            <a:off x="1501800" y="3250031"/>
            <a:ext cx="108000" cy="108000"/>
          </a:xfrm>
          <a:prstGeom prst="ellipse">
            <a:avLst/>
          </a:prstGeom>
          <a:solidFill>
            <a:schemeClr val="bg1"/>
          </a:solidFill>
          <a:ln w="38100">
            <a:solidFill>
              <a:srgbClr val="40576C"/>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3" name="직사각형 22"/>
          <p:cNvSpPr/>
          <p:nvPr/>
        </p:nvSpPr>
        <p:spPr>
          <a:xfrm>
            <a:off x="1636826" y="3067701"/>
            <a:ext cx="6095861" cy="1151854"/>
          </a:xfrm>
          <a:prstGeom prst="rect">
            <a:avLst/>
          </a:prstGeom>
        </p:spPr>
        <p:txBody>
          <a:bodyPr wrap="square">
            <a:spAutoFit/>
          </a:bodyPr>
          <a:lstStyle/>
          <a:p>
            <a:pPr>
              <a:lnSpc>
                <a:spcPct val="130000"/>
              </a:lnSpc>
              <a:spcBef>
                <a:spcPct val="0"/>
              </a:spcBef>
              <a:defRPr lang="ko-KR" altLang="en-US"/>
            </a:pPr>
            <a:r>
              <a:rPr lang="ko-KR" altLang="en-US" dirty="0">
                <a:solidFill>
                  <a:srgbClr val="000000"/>
                </a:solidFill>
                <a:latin typeface="나눔바른고딕"/>
                <a:ea typeface="나눔바른고딕"/>
                <a:cs typeface="함초롬돋움"/>
              </a:rPr>
              <a:t>행위자 처벌규정</a:t>
            </a:r>
            <a:r>
              <a:rPr lang="en-US" altLang="ko-KR" dirty="0">
                <a:solidFill>
                  <a:srgbClr val="000000"/>
                </a:solidFill>
                <a:latin typeface="나눔바른고딕"/>
                <a:ea typeface="나눔바른고딕"/>
                <a:cs typeface="함초롬돋움"/>
              </a:rPr>
              <a:t>, </a:t>
            </a:r>
            <a:r>
              <a:rPr lang="ko-KR" altLang="en-US" dirty="0">
                <a:solidFill>
                  <a:srgbClr val="000000"/>
                </a:solidFill>
                <a:latin typeface="나눔바른고딕"/>
                <a:ea typeface="나눔바른고딕"/>
                <a:cs typeface="함초롬돋움"/>
              </a:rPr>
              <a:t>문제 해결을 하지 않은 사용자의 제재규정은 별도로 두지 않았으나 취업규칙 필수 기재사항에 직장 내 괴롭힘 예방 및 발생 시 조치사항을 반영했습니다</a:t>
            </a:r>
            <a:r>
              <a:rPr lang="en-US" altLang="ko-KR" dirty="0">
                <a:solidFill>
                  <a:srgbClr val="000000"/>
                </a:solidFill>
                <a:latin typeface="나눔바른고딕"/>
                <a:ea typeface="나눔바른고딕"/>
                <a:cs typeface="함초롬돋움"/>
              </a:rPr>
              <a:t>.</a:t>
            </a:r>
          </a:p>
        </p:txBody>
      </p:sp>
      <p:sp>
        <p:nvSpPr>
          <p:cNvPr id="25" name="사각형: 둥근 모서리 24"/>
          <p:cNvSpPr/>
          <p:nvPr/>
        </p:nvSpPr>
        <p:spPr>
          <a:xfrm>
            <a:off x="1079387" y="4496827"/>
            <a:ext cx="6985226" cy="915187"/>
          </a:xfrm>
          <a:prstGeom prst="roundRect">
            <a:avLst>
              <a:gd name="adj" fmla="val 16667"/>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6" name="타원 25"/>
          <p:cNvSpPr>
            <a:spLocks noChangeAspect="1"/>
          </p:cNvSpPr>
          <p:nvPr/>
        </p:nvSpPr>
        <p:spPr>
          <a:xfrm>
            <a:off x="1501800" y="4735171"/>
            <a:ext cx="108000" cy="108000"/>
          </a:xfrm>
          <a:prstGeom prst="ellipse">
            <a:avLst/>
          </a:prstGeom>
          <a:solidFill>
            <a:schemeClr val="bg1"/>
          </a:solidFill>
          <a:ln w="38100">
            <a:solidFill>
              <a:srgbClr val="40576C"/>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7" name="직사각형 26"/>
          <p:cNvSpPr/>
          <p:nvPr/>
        </p:nvSpPr>
        <p:spPr>
          <a:xfrm>
            <a:off x="1636826" y="4558544"/>
            <a:ext cx="5384060" cy="802126"/>
          </a:xfrm>
          <a:prstGeom prst="rect">
            <a:avLst/>
          </a:prstGeom>
        </p:spPr>
        <p:txBody>
          <a:bodyPr wrap="square">
            <a:spAutoFit/>
          </a:bodyPr>
          <a:lstStyle/>
          <a:p>
            <a:pPr>
              <a:lnSpc>
                <a:spcPct val="130000"/>
              </a:lnSpc>
              <a:spcBef>
                <a:spcPct val="0"/>
              </a:spcBef>
              <a:defRPr lang="ko-KR" altLang="en-US"/>
            </a:pPr>
            <a:r>
              <a:rPr lang="ko-KR" altLang="en-US" dirty="0">
                <a:solidFill>
                  <a:srgbClr val="000000"/>
                </a:solidFill>
                <a:latin typeface="나눔바른고딕"/>
                <a:ea typeface="나눔바른고딕"/>
                <a:cs typeface="함초롬돋움"/>
              </a:rPr>
              <a:t>정부는 사업장의 해결체계가 자율적으로 </a:t>
            </a:r>
          </a:p>
          <a:p>
            <a:pPr>
              <a:lnSpc>
                <a:spcPct val="130000"/>
              </a:lnSpc>
              <a:spcBef>
                <a:spcPct val="0"/>
              </a:spcBef>
              <a:defRPr lang="ko-KR" altLang="en-US"/>
            </a:pPr>
            <a:r>
              <a:rPr lang="ko-KR" altLang="en-US" dirty="0">
                <a:solidFill>
                  <a:srgbClr val="000000"/>
                </a:solidFill>
                <a:latin typeface="나눔바른고딕"/>
                <a:ea typeface="나눔바른고딕"/>
                <a:cs typeface="함초롬돋움"/>
              </a:rPr>
              <a:t>마련</a:t>
            </a:r>
            <a:r>
              <a:rPr lang="en-US" altLang="ko-KR" dirty="0">
                <a:solidFill>
                  <a:srgbClr val="000000"/>
                </a:solidFill>
                <a:latin typeface="나눔바른고딕"/>
                <a:ea typeface="나눔바른고딕"/>
                <a:cs typeface="함초롬돋움"/>
              </a:rPr>
              <a:t>·</a:t>
            </a:r>
            <a:r>
              <a:rPr lang="ko-KR" altLang="en-US" dirty="0">
                <a:solidFill>
                  <a:srgbClr val="000000"/>
                </a:solidFill>
                <a:latin typeface="나눔바른고딕"/>
                <a:ea typeface="나눔바른고딕"/>
                <a:cs typeface="함초롬돋움"/>
              </a:rPr>
              <a:t>작동 되는지 점검 및 지도합니다</a:t>
            </a:r>
            <a:r>
              <a:rPr lang="en-US" altLang="ko-KR" dirty="0">
                <a:solidFill>
                  <a:srgbClr val="000000"/>
                </a:solidFill>
                <a:latin typeface="나눔바른고딕"/>
                <a:ea typeface="나눔바른고딕"/>
                <a:cs typeface="함초롬돋움"/>
              </a:rPr>
              <a:t>.</a:t>
            </a:r>
            <a:endParaRPr lang="ko-KR" altLang="en-US" dirty="0">
              <a:solidFill>
                <a:srgbClr val="000000"/>
              </a:solidFill>
              <a:latin typeface="나눔바른고딕"/>
              <a:ea typeface="나눔바른고딕"/>
              <a:cs typeface="함초롬돋움"/>
            </a:endParaRPr>
          </a:p>
        </p:txBody>
      </p:sp>
      <p:sp>
        <p:nvSpPr>
          <p:cNvPr id="29"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10</a:t>
            </a:fld>
            <a:endParaRPr lang="en-US" altLang="en-US" sz="999">
              <a:solidFill>
                <a:schemeClr val="tx1"/>
              </a:solidFill>
              <a:latin typeface="나눔스퀘어라운드 Bold"/>
              <a:ea typeface="나눔스퀘어라운드 Bold"/>
            </a:endParaRPr>
          </a:p>
        </p:txBody>
      </p:sp>
      <p:pic>
        <p:nvPicPr>
          <p:cNvPr id="30" name="그림 29"/>
          <p:cNvPicPr>
            <a:picLocks noChangeAspect="1"/>
          </p:cNvPicPr>
          <p:nvPr/>
        </p:nvPicPr>
        <p:blipFill rotWithShape="1">
          <a:blip r:embed="rId3"/>
          <a:stretch>
            <a:fillRect/>
          </a:stretch>
        </p:blipFill>
        <p:spPr>
          <a:xfrm>
            <a:off x="6482208" y="4820477"/>
            <a:ext cx="2507805" cy="1416716"/>
          </a:xfrm>
          <a:prstGeom prst="rect">
            <a:avLst/>
          </a:prstGeom>
          <a:effectLst>
            <a:outerShdw blurRad="76200" dist="76200" dir="2700000" algn="ctr" rotWithShape="0">
              <a:srgbClr val="000000">
                <a:alpha val="50000"/>
              </a:srgbClr>
            </a:outerShdw>
          </a:effectLst>
        </p:spPr>
      </p:pic>
      <p:pic>
        <p:nvPicPr>
          <p:cNvPr id="2" name="그림 1">
            <a:extLst>
              <a:ext uri="{FF2B5EF4-FFF2-40B4-BE49-F238E27FC236}">
                <a16:creationId xmlns:a16="http://schemas.microsoft.com/office/drawing/2014/main" id="{44041980-F58C-5C57-5B6B-B36570524837}"/>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738A9853-9441-B0B7-FD07-1307E50758CF}"/>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그룹 19">
            <a:extLst>
              <a:ext uri="{FF2B5EF4-FFF2-40B4-BE49-F238E27FC236}">
                <a16:creationId xmlns:a16="http://schemas.microsoft.com/office/drawing/2014/main" id="{850F5F7F-1268-4D20-97CE-D74855BEC8EC}"/>
              </a:ext>
            </a:extLst>
          </p:cNvPr>
          <p:cNvGrpSpPr/>
          <p:nvPr/>
        </p:nvGrpSpPr>
        <p:grpSpPr>
          <a:xfrm>
            <a:off x="265" y="130831"/>
            <a:ext cx="9143471" cy="765157"/>
            <a:chOff x="265" y="130831"/>
            <a:chExt cx="9143471" cy="765157"/>
          </a:xfrm>
        </p:grpSpPr>
        <p:sp>
          <p:nvSpPr>
            <p:cNvPr id="24" name="직사각형 23">
              <a:extLst>
                <a:ext uri="{FF2B5EF4-FFF2-40B4-BE49-F238E27FC236}">
                  <a16:creationId xmlns:a16="http://schemas.microsoft.com/office/drawing/2014/main" id="{55DC8C17-B834-449B-A8AA-A54242FBB50F}"/>
                </a:ext>
              </a:extLst>
            </p:cNvPr>
            <p:cNvSpPr/>
            <p:nvPr/>
          </p:nvSpPr>
          <p:spPr>
            <a:xfrm>
              <a:off x="265" y="133689"/>
              <a:ext cx="958482" cy="640575"/>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5" name="사각형: 둥근 위쪽 모서리 24">
              <a:extLst>
                <a:ext uri="{FF2B5EF4-FFF2-40B4-BE49-F238E27FC236}">
                  <a16:creationId xmlns:a16="http://schemas.microsoft.com/office/drawing/2014/main" id="{3C5335BC-1463-40E4-9619-D78EA3F67E3C}"/>
                </a:ext>
              </a:extLst>
            </p:cNvPr>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latin typeface="나눔스퀘어라운드 ExtraBold" panose="020B0600000101010101" pitchFamily="50" charset="-127"/>
                <a:ea typeface="나눔스퀘어라운드 ExtraBold" panose="020B0600000101010101" pitchFamily="50" charset="-127"/>
              </a:endParaRPr>
            </a:p>
          </p:txBody>
        </p:sp>
        <p:sp>
          <p:nvSpPr>
            <p:cNvPr id="26" name="평행 사변형 25">
              <a:extLst>
                <a:ext uri="{FF2B5EF4-FFF2-40B4-BE49-F238E27FC236}">
                  <a16:creationId xmlns:a16="http://schemas.microsoft.com/office/drawing/2014/main" id="{C67A458C-22A1-4F98-B994-2F289EFE9F3F}"/>
                </a:ext>
              </a:extLst>
            </p:cNvPr>
            <p:cNvSpPr/>
            <p:nvPr/>
          </p:nvSpPr>
          <p:spPr>
            <a:xfrm rot="5400000">
              <a:off x="753374" y="368797"/>
              <a:ext cx="762297" cy="292083"/>
            </a:xfrm>
            <a:prstGeom prst="parallelogram">
              <a:avLst>
                <a:gd name="adj" fmla="val 41638"/>
              </a:avLst>
            </a:prstGeom>
            <a:solidFill>
              <a:srgbClr val="A85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7" name="평행 사변형 26">
              <a:extLst>
                <a:ext uri="{FF2B5EF4-FFF2-40B4-BE49-F238E27FC236}">
                  <a16:creationId xmlns:a16="http://schemas.microsoft.com/office/drawing/2014/main" id="{2E40B6D0-3FC7-4DB9-8073-2D00FEEFE9D2}"/>
                </a:ext>
              </a:extLst>
            </p:cNvPr>
            <p:cNvSpPr/>
            <p:nvPr/>
          </p:nvSpPr>
          <p:spPr>
            <a:xfrm rot="16200000" flipH="1">
              <a:off x="1075193" y="368798"/>
              <a:ext cx="762297" cy="292083"/>
            </a:xfrm>
            <a:prstGeom prst="parallelogram">
              <a:avLst>
                <a:gd name="adj" fmla="val 41638"/>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8" name="직사각형 27">
              <a:extLst>
                <a:ext uri="{FF2B5EF4-FFF2-40B4-BE49-F238E27FC236}">
                  <a16:creationId xmlns:a16="http://schemas.microsoft.com/office/drawing/2014/main" id="{B521023F-701E-4108-A52E-B80C24B49BC2}"/>
                </a:ext>
              </a:extLst>
            </p:cNvPr>
            <p:cNvSpPr/>
            <p:nvPr/>
          </p:nvSpPr>
          <p:spPr>
            <a:xfrm>
              <a:off x="1632118" y="130831"/>
              <a:ext cx="7511618" cy="640575"/>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9" name="TextBox 28">
              <a:extLst>
                <a:ext uri="{FF2B5EF4-FFF2-40B4-BE49-F238E27FC236}">
                  <a16:creationId xmlns:a16="http://schemas.microsoft.com/office/drawing/2014/main" id="{3E76F3C2-38B7-4353-B5B8-790AB4D37CFD}"/>
                </a:ext>
              </a:extLst>
            </p:cNvPr>
            <p:cNvSpPr txBox="1"/>
            <p:nvPr/>
          </p:nvSpPr>
          <p:spPr>
            <a:xfrm>
              <a:off x="1727426" y="239108"/>
              <a:ext cx="1944763" cy="461665"/>
            </a:xfrm>
            <a:prstGeom prst="rect">
              <a:avLst/>
            </a:prstGeom>
            <a:noFill/>
          </p:spPr>
          <p:txBody>
            <a:bodyPr wrap="none" rtlCol="0" anchor="ctr">
              <a:spAutoFit/>
            </a:bodyPr>
            <a:lstStyle/>
            <a:p>
              <a:r>
                <a:rPr lang="ko-KR" altLang="en-US" sz="2400" dirty="0">
                  <a:solidFill>
                    <a:schemeClr val="bg1"/>
                  </a:solidFill>
                  <a:latin typeface="나눔스퀘어라운드 ExtraBold" panose="020B0600000101010101" pitchFamily="50" charset="-127"/>
                  <a:ea typeface="나눔스퀘어라운드 ExtraBold" panose="020B0600000101010101" pitchFamily="50" charset="-127"/>
                </a:rPr>
                <a:t>사건 처리절차</a:t>
              </a:r>
            </a:p>
          </p:txBody>
        </p:sp>
        <p:sp>
          <p:nvSpPr>
            <p:cNvPr id="30" name="TextBox 29">
              <a:extLst>
                <a:ext uri="{FF2B5EF4-FFF2-40B4-BE49-F238E27FC236}">
                  <a16:creationId xmlns:a16="http://schemas.microsoft.com/office/drawing/2014/main" id="{A9DEC449-AA23-4233-84E5-CA0A0490F190}"/>
                </a:ext>
              </a:extLst>
            </p:cNvPr>
            <p:cNvSpPr txBox="1"/>
            <p:nvPr/>
          </p:nvSpPr>
          <p:spPr>
            <a:xfrm>
              <a:off x="8403324" y="192279"/>
              <a:ext cx="545771" cy="188766"/>
            </a:xfrm>
            <a:prstGeom prst="roundRect">
              <a:avLst>
                <a:gd name="adj" fmla="val 50000"/>
              </a:avLst>
            </a:prstGeom>
            <a:solidFill>
              <a:srgbClr val="A85A56"/>
            </a:solidFill>
          </p:spPr>
          <p:txBody>
            <a:bodyPr wrap="none" rtlCol="0" anchor="ctr">
              <a:noAutofit/>
            </a:bodyPr>
            <a:lstStyle/>
            <a:p>
              <a:pPr algn="ctr"/>
              <a:r>
                <a:rPr lang="en-US" altLang="ko-KR" sz="1100" dirty="0">
                  <a:solidFill>
                    <a:schemeClr val="bg1"/>
                  </a:solidFill>
                  <a:latin typeface="나눔스퀘어라운드 ExtraBold" panose="020B0600000101010101" pitchFamily="50" charset="-127"/>
                  <a:ea typeface="나눔스퀘어라운드 ExtraBold" panose="020B0600000101010101" pitchFamily="50" charset="-127"/>
                </a:rPr>
                <a:t>PART 7</a:t>
              </a:r>
              <a:endParaRPr lang="ko-KR" altLang="en-US" sz="1100" dirty="0">
                <a:solidFill>
                  <a:schemeClr val="bg1"/>
                </a:solidFill>
                <a:latin typeface="나눔스퀘어라운드 ExtraBold" panose="020B0600000101010101" pitchFamily="50" charset="-127"/>
                <a:ea typeface="나눔스퀘어라운드 ExtraBold" panose="020B0600000101010101" pitchFamily="50" charset="-127"/>
              </a:endParaRPr>
            </a:p>
          </p:txBody>
        </p:sp>
        <p:sp>
          <p:nvSpPr>
            <p:cNvPr id="31" name="TextBox 30">
              <a:extLst>
                <a:ext uri="{FF2B5EF4-FFF2-40B4-BE49-F238E27FC236}">
                  <a16:creationId xmlns:a16="http://schemas.microsoft.com/office/drawing/2014/main" id="{19BD43F2-8583-4FAF-834F-551CBC22FA14}"/>
                </a:ext>
              </a:extLst>
            </p:cNvPr>
            <p:cNvSpPr txBox="1"/>
            <p:nvPr/>
          </p:nvSpPr>
          <p:spPr>
            <a:xfrm>
              <a:off x="6699060" y="357847"/>
              <a:ext cx="2335402" cy="430862"/>
            </a:xfrm>
            <a:prstGeom prst="rect">
              <a:avLst/>
            </a:prstGeom>
            <a:noFill/>
          </p:spPr>
          <p:txBody>
            <a:bodyPr wrap="square" rtlCol="0" anchor="ctr">
              <a:spAutoFit/>
            </a:bodyPr>
            <a:lstStyle/>
            <a:p>
              <a:pPr algn="r"/>
              <a:r>
                <a:rPr lang="ko-KR" altLang="en-US" sz="1100" dirty="0">
                  <a:solidFill>
                    <a:schemeClr val="bg1"/>
                  </a:solidFill>
                  <a:latin typeface="나눔스퀘어라운드 ExtraBold" panose="020B0600000101010101" pitchFamily="50" charset="-127"/>
                  <a:ea typeface="나눔스퀘어라운드 ExtraBold" panose="020B0600000101010101" pitchFamily="50" charset="-127"/>
                </a:rPr>
                <a:t>직장 내 괴롭힘 발생 시 </a:t>
              </a:r>
            </a:p>
            <a:p>
              <a:pPr algn="r"/>
              <a:r>
                <a:rPr lang="ko-KR" altLang="en-US" sz="1100" dirty="0">
                  <a:solidFill>
                    <a:schemeClr val="bg1"/>
                  </a:solidFill>
                  <a:latin typeface="나눔스퀘어라운드 ExtraBold" panose="020B0600000101010101" pitchFamily="50" charset="-127"/>
                  <a:ea typeface="나눔스퀘어라운드 ExtraBold" panose="020B0600000101010101" pitchFamily="50" charset="-127"/>
                </a:rPr>
                <a:t>처리절차</a:t>
              </a:r>
            </a:p>
          </p:txBody>
        </p:sp>
      </p:grpSp>
      <p:sp>
        <p:nvSpPr>
          <p:cNvPr id="36" name="Round Same Side Corner Rectangle 4">
            <a:extLst>
              <a:ext uri="{FF2B5EF4-FFF2-40B4-BE49-F238E27FC236}">
                <a16:creationId xmlns:a16="http://schemas.microsoft.com/office/drawing/2014/main" id="{5D38AD0F-95D0-4EDB-A624-557F4AC780B1}"/>
              </a:ext>
            </a:extLst>
          </p:cNvPr>
          <p:cNvSpPr/>
          <p:nvPr/>
        </p:nvSpPr>
        <p:spPr>
          <a:xfrm rot="5400000">
            <a:off x="1858139" y="-390597"/>
            <a:ext cx="5608800" cy="8410181"/>
          </a:xfrm>
          <a:prstGeom prst="round2SameRect">
            <a:avLst>
              <a:gd name="adj1" fmla="val 0"/>
              <a:gd name="adj2" fmla="val 0"/>
            </a:avLst>
          </a:prstGeom>
          <a:gradFill flip="none" rotWithShape="1">
            <a:gsLst>
              <a:gs pos="0">
                <a:schemeClr val="bg1">
                  <a:lumMod val="92000"/>
                </a:schemeClr>
              </a:gs>
              <a:gs pos="100000">
                <a:schemeClr val="bg1"/>
              </a:gs>
            </a:gsLst>
            <a:lin ang="5400000" scaled="1"/>
            <a:tileRect/>
          </a:gradFill>
          <a:ln w="15875">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solidFill>
                <a:schemeClr val="tx1">
                  <a:lumMod val="75000"/>
                  <a:lumOff val="25000"/>
                </a:schemeClr>
              </a:solidFill>
            </a:endParaRPr>
          </a:p>
        </p:txBody>
      </p:sp>
      <p:pic>
        <p:nvPicPr>
          <p:cNvPr id="3" name="그림 2">
            <a:extLst>
              <a:ext uri="{FF2B5EF4-FFF2-40B4-BE49-F238E27FC236}">
                <a16:creationId xmlns:a16="http://schemas.microsoft.com/office/drawing/2014/main" id="{E69BCF75-5856-4524-AED0-A7676C306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1780" y="1500142"/>
            <a:ext cx="1362785" cy="1796194"/>
          </a:xfrm>
          <a:prstGeom prst="rect">
            <a:avLst/>
          </a:prstGeom>
          <a:effectLst>
            <a:outerShdw blurRad="50800" dist="12700" dir="2700000" algn="tl" rotWithShape="0">
              <a:prstClr val="black">
                <a:alpha val="40000"/>
              </a:prstClr>
            </a:outerShdw>
          </a:effectLst>
        </p:spPr>
      </p:pic>
      <p:pic>
        <p:nvPicPr>
          <p:cNvPr id="59" name="그래픽 58">
            <a:extLst>
              <a:ext uri="{FF2B5EF4-FFF2-40B4-BE49-F238E27FC236}">
                <a16:creationId xmlns:a16="http://schemas.microsoft.com/office/drawing/2014/main" id="{269BD841-5341-452C-8E98-52C9A545E3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97767" y="5642969"/>
            <a:ext cx="984444" cy="984444"/>
          </a:xfrm>
          <a:prstGeom prst="rect">
            <a:avLst/>
          </a:prstGeom>
        </p:spPr>
      </p:pic>
      <p:sp>
        <p:nvSpPr>
          <p:cNvPr id="124" name="Rectangle 6">
            <a:extLst>
              <a:ext uri="{FF2B5EF4-FFF2-40B4-BE49-F238E27FC236}">
                <a16:creationId xmlns:a16="http://schemas.microsoft.com/office/drawing/2014/main" id="{FC3CDE7E-C1EA-468D-9C43-2CDBC24FE810}"/>
              </a:ext>
            </a:extLst>
          </p:cNvPr>
          <p:cNvSpPr>
            <a:spLocks noChangeArrowheads="1"/>
          </p:cNvSpPr>
          <p:nvPr/>
        </p:nvSpPr>
        <p:spPr bwMode="white">
          <a:xfrm>
            <a:off x="2333111" y="2805764"/>
            <a:ext cx="4683542" cy="338682"/>
          </a:xfrm>
          <a:prstGeom prst="rect">
            <a:avLst/>
          </a:prstGeom>
          <a:noFill/>
          <a:ln w="9525" cmpd="sng">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898525">
              <a:defRPr kumimoji="1" sz="1200">
                <a:solidFill>
                  <a:schemeClr val="tx1"/>
                </a:solidFill>
                <a:latin typeface="Arial" panose="020B0604020202020204" pitchFamily="34" charset="0"/>
                <a:cs typeface="Arial" panose="020B0604020202020204" pitchFamily="34" charset="0"/>
              </a:defRPr>
            </a:lvl1pPr>
            <a:lvl2pPr marL="989013" indent="-449263" defTabSz="898525">
              <a:defRPr kumimoji="1" sz="1200">
                <a:solidFill>
                  <a:schemeClr val="tx1"/>
                </a:solidFill>
                <a:latin typeface="Arial" panose="020B0604020202020204" pitchFamily="34" charset="0"/>
                <a:cs typeface="Arial" panose="020B0604020202020204" pitchFamily="34" charset="0"/>
              </a:defRPr>
            </a:lvl2pPr>
            <a:lvl3pPr marL="1528763" indent="-449263" defTabSz="898525">
              <a:defRPr kumimoji="1" sz="1200">
                <a:solidFill>
                  <a:schemeClr val="tx1"/>
                </a:solidFill>
                <a:latin typeface="Arial" panose="020B0604020202020204" pitchFamily="34" charset="0"/>
                <a:cs typeface="Arial" panose="020B0604020202020204" pitchFamily="34" charset="0"/>
              </a:defRPr>
            </a:lvl3pPr>
            <a:lvl4pPr marL="2068513" indent="-449263" defTabSz="898525">
              <a:defRPr kumimoji="1" sz="1200">
                <a:solidFill>
                  <a:schemeClr val="tx1"/>
                </a:solidFill>
                <a:latin typeface="Arial" panose="020B0604020202020204" pitchFamily="34" charset="0"/>
                <a:cs typeface="Arial" panose="020B0604020202020204" pitchFamily="34" charset="0"/>
              </a:defRPr>
            </a:lvl4pPr>
            <a:lvl5pPr marL="2608263" indent="-449263" defTabSz="898525">
              <a:defRPr kumimoji="1" sz="1200">
                <a:solidFill>
                  <a:schemeClr val="tx1"/>
                </a:solidFill>
                <a:latin typeface="Arial" panose="020B0604020202020204" pitchFamily="34" charset="0"/>
                <a:cs typeface="Arial" panose="020B0604020202020204" pitchFamily="34" charset="0"/>
              </a:defRPr>
            </a:lvl5pPr>
            <a:lvl6pPr marL="30654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6pPr>
            <a:lvl7pPr marL="35226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7pPr>
            <a:lvl8pPr marL="39798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8pPr>
            <a:lvl9pPr marL="44370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9pPr>
          </a:lstStyle>
          <a:p>
            <a:pPr>
              <a:spcBef>
                <a:spcPct val="0"/>
              </a:spcBef>
            </a:pPr>
            <a:r>
              <a:rPr lang="ko-KR" altLang="en-US" sz="1601" dirty="0">
                <a:latin typeface="나눔바른고딕" panose="020B0603020101020101" pitchFamily="50" charset="-127"/>
                <a:ea typeface="나눔바른고딕" panose="020B0603020101020101" pitchFamily="50" charset="-127"/>
                <a:cs typeface="함초롬돋움" panose="02030504000101010101" pitchFamily="18" charset="-127"/>
              </a:rPr>
              <a:t>위원장은 지체 없이 조사위원회를 구성하여 사건을 처리</a:t>
            </a:r>
          </a:p>
        </p:txBody>
      </p:sp>
      <p:sp>
        <p:nvSpPr>
          <p:cNvPr id="42" name="Freeform 45">
            <a:extLst>
              <a:ext uri="{FF2B5EF4-FFF2-40B4-BE49-F238E27FC236}">
                <a16:creationId xmlns:a16="http://schemas.microsoft.com/office/drawing/2014/main" id="{A62B0FB1-432C-4E3C-8EBF-7B45A6A6B9F6}"/>
              </a:ext>
            </a:extLst>
          </p:cNvPr>
          <p:cNvSpPr>
            <a:spLocks noEditPoints="1"/>
          </p:cNvSpPr>
          <p:nvPr/>
        </p:nvSpPr>
        <p:spPr>
          <a:xfrm>
            <a:off x="2138558" y="2862703"/>
            <a:ext cx="208027" cy="208027"/>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6B859D"/>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grpSp>
        <p:nvGrpSpPr>
          <p:cNvPr id="55" name="그룹 54">
            <a:extLst>
              <a:ext uri="{FF2B5EF4-FFF2-40B4-BE49-F238E27FC236}">
                <a16:creationId xmlns:a16="http://schemas.microsoft.com/office/drawing/2014/main" id="{1E576567-085D-4A85-B7D7-B32219834FC6}"/>
              </a:ext>
            </a:extLst>
          </p:cNvPr>
          <p:cNvGrpSpPr/>
          <p:nvPr/>
        </p:nvGrpSpPr>
        <p:grpSpPr>
          <a:xfrm>
            <a:off x="276371" y="2706204"/>
            <a:ext cx="1717938" cy="638401"/>
            <a:chOff x="276371" y="2636084"/>
            <a:chExt cx="1717938" cy="638401"/>
          </a:xfrm>
        </p:grpSpPr>
        <p:grpSp>
          <p:nvGrpSpPr>
            <p:cNvPr id="8" name="그룹 7">
              <a:extLst>
                <a:ext uri="{FF2B5EF4-FFF2-40B4-BE49-F238E27FC236}">
                  <a16:creationId xmlns:a16="http://schemas.microsoft.com/office/drawing/2014/main" id="{CC128AA8-9F69-4FA3-AF92-DBE9A2829309}"/>
                </a:ext>
              </a:extLst>
            </p:cNvPr>
            <p:cNvGrpSpPr/>
            <p:nvPr/>
          </p:nvGrpSpPr>
          <p:grpSpPr>
            <a:xfrm>
              <a:off x="276371" y="2636084"/>
              <a:ext cx="1717938" cy="594393"/>
              <a:chOff x="326705" y="2651564"/>
              <a:chExt cx="1717938" cy="594393"/>
            </a:xfrm>
          </p:grpSpPr>
          <p:sp>
            <p:nvSpPr>
              <p:cNvPr id="74" name="사각형: 둥근 한쪽 모서리 73">
                <a:extLst>
                  <a:ext uri="{FF2B5EF4-FFF2-40B4-BE49-F238E27FC236}">
                    <a16:creationId xmlns:a16="http://schemas.microsoft.com/office/drawing/2014/main" id="{496BD845-8257-4310-BB10-3D17359F5414}"/>
                  </a:ext>
                </a:extLst>
              </p:cNvPr>
              <p:cNvSpPr/>
              <p:nvPr/>
            </p:nvSpPr>
            <p:spPr>
              <a:xfrm flipH="1">
                <a:off x="326705" y="2660357"/>
                <a:ext cx="1717938" cy="576806"/>
              </a:xfrm>
              <a:prstGeom prst="round1Rect">
                <a:avLst>
                  <a:gd name="adj" fmla="val 10569"/>
                </a:avLst>
              </a:prstGeom>
              <a:solidFill>
                <a:srgbClr val="6B8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5" name="Rectangle 5">
                <a:extLst>
                  <a:ext uri="{FF2B5EF4-FFF2-40B4-BE49-F238E27FC236}">
                    <a16:creationId xmlns:a16="http://schemas.microsoft.com/office/drawing/2014/main" id="{274E3651-CCFE-427E-9BF0-69F91D66AEB9}"/>
                  </a:ext>
                </a:extLst>
              </p:cNvPr>
              <p:cNvSpPr>
                <a:spLocks noChangeArrowheads="1"/>
              </p:cNvSpPr>
              <p:nvPr/>
            </p:nvSpPr>
            <p:spPr bwMode="white">
              <a:xfrm>
                <a:off x="330828" y="2651564"/>
                <a:ext cx="1683754" cy="594393"/>
              </a:xfrm>
              <a:prstGeom prst="rect">
                <a:avLst/>
              </a:prstGeom>
              <a:noFill/>
              <a:ln w="9525" cmpd="sng">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898525">
                  <a:defRPr kumimoji="1" sz="1200">
                    <a:solidFill>
                      <a:schemeClr val="tx1"/>
                    </a:solidFill>
                    <a:latin typeface="Arial" panose="020B0604020202020204" pitchFamily="34" charset="0"/>
                    <a:cs typeface="Arial" panose="020B0604020202020204" pitchFamily="34" charset="0"/>
                  </a:defRPr>
                </a:lvl1pPr>
                <a:lvl2pPr marL="989013" indent="-449263" defTabSz="898525">
                  <a:defRPr kumimoji="1" sz="1200">
                    <a:solidFill>
                      <a:schemeClr val="tx1"/>
                    </a:solidFill>
                    <a:latin typeface="Arial" panose="020B0604020202020204" pitchFamily="34" charset="0"/>
                    <a:cs typeface="Arial" panose="020B0604020202020204" pitchFamily="34" charset="0"/>
                  </a:defRPr>
                </a:lvl2pPr>
                <a:lvl3pPr marL="1528763" indent="-449263" defTabSz="898525">
                  <a:defRPr kumimoji="1" sz="1200">
                    <a:solidFill>
                      <a:schemeClr val="tx1"/>
                    </a:solidFill>
                    <a:latin typeface="Arial" panose="020B0604020202020204" pitchFamily="34" charset="0"/>
                    <a:cs typeface="Arial" panose="020B0604020202020204" pitchFamily="34" charset="0"/>
                  </a:defRPr>
                </a:lvl3pPr>
                <a:lvl4pPr marL="2068513" indent="-449263" defTabSz="898525">
                  <a:defRPr kumimoji="1" sz="1200">
                    <a:solidFill>
                      <a:schemeClr val="tx1"/>
                    </a:solidFill>
                    <a:latin typeface="Arial" panose="020B0604020202020204" pitchFamily="34" charset="0"/>
                    <a:cs typeface="Arial" panose="020B0604020202020204" pitchFamily="34" charset="0"/>
                  </a:defRPr>
                </a:lvl4pPr>
                <a:lvl5pPr marL="2608263" indent="-449263" defTabSz="898525">
                  <a:defRPr kumimoji="1" sz="1200">
                    <a:solidFill>
                      <a:schemeClr val="tx1"/>
                    </a:solidFill>
                    <a:latin typeface="Arial" panose="020B0604020202020204" pitchFamily="34" charset="0"/>
                    <a:cs typeface="Arial" panose="020B0604020202020204" pitchFamily="34" charset="0"/>
                  </a:defRPr>
                </a:lvl5pPr>
                <a:lvl6pPr marL="30654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6pPr>
                <a:lvl7pPr marL="35226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7pPr>
                <a:lvl8pPr marL="39798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8pPr>
                <a:lvl9pPr marL="44370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9pPr>
              </a:lstStyle>
              <a:p>
                <a:pPr algn="ctr">
                  <a:lnSpc>
                    <a:spcPct val="110000"/>
                  </a:lnSpc>
                  <a:spcBef>
                    <a:spcPct val="0"/>
                  </a:spcBef>
                </a:pPr>
                <a:r>
                  <a:rPr lang="ko-KR" altLang="en-US" sz="1500" dirty="0">
                    <a:solidFill>
                      <a:schemeClr val="bg1"/>
                    </a:solidFill>
                    <a:latin typeface="나눔바른고딕" panose="020B0603020101020101" pitchFamily="50" charset="-127"/>
                    <a:ea typeface="나눔바른고딕" panose="020B0603020101020101" pitchFamily="50" charset="-127"/>
                    <a:cs typeface="함초롬돋움" panose="02030504000101010101" pitchFamily="18" charset="-127"/>
                  </a:rPr>
                  <a:t>조사위원회를 통해</a:t>
                </a:r>
              </a:p>
              <a:p>
                <a:pPr algn="ctr">
                  <a:lnSpc>
                    <a:spcPct val="110000"/>
                  </a:lnSpc>
                  <a:spcBef>
                    <a:spcPct val="0"/>
                  </a:spcBef>
                </a:pPr>
                <a:r>
                  <a:rPr lang="ko-KR" altLang="en-US" sz="1500" dirty="0">
                    <a:solidFill>
                      <a:schemeClr val="bg1"/>
                    </a:solidFill>
                    <a:latin typeface="나눔바른고딕" panose="020B0603020101020101" pitchFamily="50" charset="-127"/>
                    <a:ea typeface="나눔바른고딕" panose="020B0603020101020101" pitchFamily="50" charset="-127"/>
                    <a:cs typeface="함초롬돋움" panose="02030504000101010101" pitchFamily="18" charset="-127"/>
                  </a:rPr>
                  <a:t>조사하는 경우</a:t>
                </a:r>
              </a:p>
            </p:txBody>
          </p:sp>
        </p:grpSp>
        <p:sp>
          <p:nvSpPr>
            <p:cNvPr id="60" name="직각 삼각형 59">
              <a:extLst>
                <a:ext uri="{FF2B5EF4-FFF2-40B4-BE49-F238E27FC236}">
                  <a16:creationId xmlns:a16="http://schemas.microsoft.com/office/drawing/2014/main" id="{6F996FEF-CC39-4922-9C84-219EB6E009F7}"/>
                </a:ext>
              </a:extLst>
            </p:cNvPr>
            <p:cNvSpPr/>
            <p:nvPr/>
          </p:nvSpPr>
          <p:spPr>
            <a:xfrm rot="10800000">
              <a:off x="276371" y="3219576"/>
              <a:ext cx="181077" cy="54909"/>
            </a:xfrm>
            <a:prstGeom prst="r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29" name="Rectangle 6">
            <a:extLst>
              <a:ext uri="{FF2B5EF4-FFF2-40B4-BE49-F238E27FC236}">
                <a16:creationId xmlns:a16="http://schemas.microsoft.com/office/drawing/2014/main" id="{FA324889-1D7D-48E6-BC95-8FE52265110B}"/>
              </a:ext>
            </a:extLst>
          </p:cNvPr>
          <p:cNvSpPr>
            <a:spLocks noChangeArrowheads="1"/>
          </p:cNvSpPr>
          <p:nvPr/>
        </p:nvSpPr>
        <p:spPr bwMode="white">
          <a:xfrm>
            <a:off x="2333111" y="2040846"/>
            <a:ext cx="5493817" cy="338682"/>
          </a:xfrm>
          <a:prstGeom prst="rect">
            <a:avLst/>
          </a:prstGeom>
          <a:noFill/>
          <a:ln w="9525" cmpd="sng">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defTabSz="898525">
              <a:defRPr kumimoji="1" sz="1200">
                <a:solidFill>
                  <a:schemeClr val="tx1"/>
                </a:solidFill>
                <a:latin typeface="Arial" panose="020B0604020202020204" pitchFamily="34" charset="0"/>
                <a:cs typeface="Arial" panose="020B0604020202020204" pitchFamily="34" charset="0"/>
              </a:defRPr>
            </a:lvl1pPr>
            <a:lvl2pPr marL="989013" indent="-449263" defTabSz="898525">
              <a:defRPr kumimoji="1" sz="1200">
                <a:solidFill>
                  <a:schemeClr val="tx1"/>
                </a:solidFill>
                <a:latin typeface="Arial" panose="020B0604020202020204" pitchFamily="34" charset="0"/>
                <a:cs typeface="Arial" panose="020B0604020202020204" pitchFamily="34" charset="0"/>
              </a:defRPr>
            </a:lvl2pPr>
            <a:lvl3pPr marL="1528763" indent="-449263" defTabSz="898525">
              <a:defRPr kumimoji="1" sz="1200">
                <a:solidFill>
                  <a:schemeClr val="tx1"/>
                </a:solidFill>
                <a:latin typeface="Arial" panose="020B0604020202020204" pitchFamily="34" charset="0"/>
                <a:cs typeface="Arial" panose="020B0604020202020204" pitchFamily="34" charset="0"/>
              </a:defRPr>
            </a:lvl3pPr>
            <a:lvl4pPr marL="2068513" indent="-449263" defTabSz="898525">
              <a:defRPr kumimoji="1" sz="1200">
                <a:solidFill>
                  <a:schemeClr val="tx1"/>
                </a:solidFill>
                <a:latin typeface="Arial" panose="020B0604020202020204" pitchFamily="34" charset="0"/>
                <a:cs typeface="Arial" panose="020B0604020202020204" pitchFamily="34" charset="0"/>
              </a:defRPr>
            </a:lvl4pPr>
            <a:lvl5pPr marL="2608263" indent="-449263" defTabSz="898525">
              <a:defRPr kumimoji="1" sz="1200">
                <a:solidFill>
                  <a:schemeClr val="tx1"/>
                </a:solidFill>
                <a:latin typeface="Arial" panose="020B0604020202020204" pitchFamily="34" charset="0"/>
                <a:cs typeface="Arial" panose="020B0604020202020204" pitchFamily="34" charset="0"/>
              </a:defRPr>
            </a:lvl5pPr>
            <a:lvl6pPr marL="30654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6pPr>
            <a:lvl7pPr marL="35226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7pPr>
            <a:lvl8pPr marL="39798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8pPr>
            <a:lvl9pPr marL="44370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9pPr>
          </a:lstStyle>
          <a:p>
            <a:pPr>
              <a:spcBef>
                <a:spcPct val="0"/>
              </a:spcBef>
            </a:pPr>
            <a:r>
              <a:rPr lang="ko-KR" altLang="en-US" sz="1601" dirty="0">
                <a:latin typeface="나눔바른고딕" panose="020B0603020101020101" pitchFamily="50" charset="-127"/>
                <a:ea typeface="나눔바른고딕" panose="020B0603020101020101" pitchFamily="50" charset="-127"/>
                <a:cs typeface="함초롬돋움" panose="02030504000101010101" pitchFamily="18" charset="-127"/>
              </a:rPr>
              <a:t>취업규칙으로 </a:t>
            </a:r>
            <a:r>
              <a:rPr lang="ko-KR" altLang="en-US" sz="1601" dirty="0" err="1">
                <a:latin typeface="나눔바른고딕" panose="020B0603020101020101" pitchFamily="50" charset="-127"/>
                <a:ea typeface="나눔바른고딕" panose="020B0603020101020101" pitchFamily="50" charset="-127"/>
                <a:cs typeface="함초롬돋움" panose="02030504000101010101" pitchFamily="18" charset="-127"/>
              </a:rPr>
              <a:t>규범화하여</a:t>
            </a:r>
            <a:r>
              <a:rPr lang="ko-KR" altLang="en-US" sz="1601" dirty="0">
                <a:latin typeface="나눔바른고딕" panose="020B0603020101020101" pitchFamily="50" charset="-127"/>
                <a:ea typeface="나눔바른고딕" panose="020B0603020101020101" pitchFamily="50" charset="-127"/>
                <a:cs typeface="함초롬돋움" panose="02030504000101010101" pitchFamily="18" charset="-127"/>
              </a:rPr>
              <a:t> 사전에 주지되어 있어야 함</a:t>
            </a:r>
          </a:p>
        </p:txBody>
      </p:sp>
      <p:sp>
        <p:nvSpPr>
          <p:cNvPr id="39" name="Freeform 45">
            <a:extLst>
              <a:ext uri="{FF2B5EF4-FFF2-40B4-BE49-F238E27FC236}">
                <a16:creationId xmlns:a16="http://schemas.microsoft.com/office/drawing/2014/main" id="{862794A2-FA68-4EE3-AB1A-C2651CD384A3}"/>
              </a:ext>
            </a:extLst>
          </p:cNvPr>
          <p:cNvSpPr>
            <a:spLocks noEditPoints="1"/>
          </p:cNvSpPr>
          <p:nvPr/>
        </p:nvSpPr>
        <p:spPr>
          <a:xfrm>
            <a:off x="2138558" y="2106174"/>
            <a:ext cx="208027" cy="208027"/>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6B859D"/>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grpSp>
        <p:nvGrpSpPr>
          <p:cNvPr id="56" name="그룹 55">
            <a:extLst>
              <a:ext uri="{FF2B5EF4-FFF2-40B4-BE49-F238E27FC236}">
                <a16:creationId xmlns:a16="http://schemas.microsoft.com/office/drawing/2014/main" id="{8F892B03-E9B2-48A2-8EF0-7C4174523503}"/>
              </a:ext>
            </a:extLst>
          </p:cNvPr>
          <p:cNvGrpSpPr/>
          <p:nvPr/>
        </p:nvGrpSpPr>
        <p:grpSpPr>
          <a:xfrm>
            <a:off x="276370" y="1921266"/>
            <a:ext cx="1752121" cy="657242"/>
            <a:chOff x="276370" y="1886206"/>
            <a:chExt cx="1752121" cy="657242"/>
          </a:xfrm>
        </p:grpSpPr>
        <p:grpSp>
          <p:nvGrpSpPr>
            <p:cNvPr id="13" name="그룹 12">
              <a:extLst>
                <a:ext uri="{FF2B5EF4-FFF2-40B4-BE49-F238E27FC236}">
                  <a16:creationId xmlns:a16="http://schemas.microsoft.com/office/drawing/2014/main" id="{CF82110B-0D82-41AC-81B4-48216A70354B}"/>
                </a:ext>
              </a:extLst>
            </p:cNvPr>
            <p:cNvGrpSpPr/>
            <p:nvPr/>
          </p:nvGrpSpPr>
          <p:grpSpPr>
            <a:xfrm>
              <a:off x="276370" y="1886206"/>
              <a:ext cx="1752121" cy="626697"/>
              <a:chOff x="326704" y="1869514"/>
              <a:chExt cx="1752121" cy="626697"/>
            </a:xfrm>
          </p:grpSpPr>
          <p:sp>
            <p:nvSpPr>
              <p:cNvPr id="119" name="사각형: 둥근 한쪽 모서리 118">
                <a:extLst>
                  <a:ext uri="{FF2B5EF4-FFF2-40B4-BE49-F238E27FC236}">
                    <a16:creationId xmlns:a16="http://schemas.microsoft.com/office/drawing/2014/main" id="{E4F35D5F-257A-49C9-AF79-E2C24A0D6259}"/>
                  </a:ext>
                </a:extLst>
              </p:cNvPr>
              <p:cNvSpPr/>
              <p:nvPr/>
            </p:nvSpPr>
            <p:spPr>
              <a:xfrm flipH="1">
                <a:off x="326704" y="1894459"/>
                <a:ext cx="1722061" cy="576806"/>
              </a:xfrm>
              <a:prstGeom prst="round1Rect">
                <a:avLst>
                  <a:gd name="adj" fmla="val 15412"/>
                </a:avLst>
              </a:prstGeom>
              <a:solidFill>
                <a:srgbClr val="6B8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Rectangle 5">
                <a:extLst>
                  <a:ext uri="{FF2B5EF4-FFF2-40B4-BE49-F238E27FC236}">
                    <a16:creationId xmlns:a16="http://schemas.microsoft.com/office/drawing/2014/main" id="{F64E22CF-9896-4277-B709-A9D814F61087}"/>
                  </a:ext>
                </a:extLst>
              </p:cNvPr>
              <p:cNvSpPr>
                <a:spLocks noChangeArrowheads="1"/>
              </p:cNvSpPr>
              <p:nvPr/>
            </p:nvSpPr>
            <p:spPr bwMode="white">
              <a:xfrm>
                <a:off x="326705" y="1869514"/>
                <a:ext cx="1752120" cy="626697"/>
              </a:xfrm>
              <a:prstGeom prst="rect">
                <a:avLst/>
              </a:prstGeom>
              <a:noFill/>
              <a:ln w="9525" cmpd="sng">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lvl1pPr defTabSz="898525">
                  <a:defRPr kumimoji="1" sz="1200">
                    <a:solidFill>
                      <a:schemeClr val="tx1"/>
                    </a:solidFill>
                    <a:latin typeface="Arial" panose="020B0604020202020204" pitchFamily="34" charset="0"/>
                    <a:cs typeface="Arial" panose="020B0604020202020204" pitchFamily="34" charset="0"/>
                  </a:defRPr>
                </a:lvl1pPr>
                <a:lvl2pPr marL="989013" indent="-449263" defTabSz="898525">
                  <a:defRPr kumimoji="1" sz="1200">
                    <a:solidFill>
                      <a:schemeClr val="tx1"/>
                    </a:solidFill>
                    <a:latin typeface="Arial" panose="020B0604020202020204" pitchFamily="34" charset="0"/>
                    <a:cs typeface="Arial" panose="020B0604020202020204" pitchFamily="34" charset="0"/>
                  </a:defRPr>
                </a:lvl2pPr>
                <a:lvl3pPr marL="1528763" indent="-449263" defTabSz="898525">
                  <a:defRPr kumimoji="1" sz="1200">
                    <a:solidFill>
                      <a:schemeClr val="tx1"/>
                    </a:solidFill>
                    <a:latin typeface="Arial" panose="020B0604020202020204" pitchFamily="34" charset="0"/>
                    <a:cs typeface="Arial" panose="020B0604020202020204" pitchFamily="34" charset="0"/>
                  </a:defRPr>
                </a:lvl3pPr>
                <a:lvl4pPr marL="2068513" indent="-449263" defTabSz="898525">
                  <a:defRPr kumimoji="1" sz="1200">
                    <a:solidFill>
                      <a:schemeClr val="tx1"/>
                    </a:solidFill>
                    <a:latin typeface="Arial" panose="020B0604020202020204" pitchFamily="34" charset="0"/>
                    <a:cs typeface="Arial" panose="020B0604020202020204" pitchFamily="34" charset="0"/>
                  </a:defRPr>
                </a:lvl4pPr>
                <a:lvl5pPr marL="2608263" indent="-449263" defTabSz="898525">
                  <a:defRPr kumimoji="1" sz="1200">
                    <a:solidFill>
                      <a:schemeClr val="tx1"/>
                    </a:solidFill>
                    <a:latin typeface="Arial" panose="020B0604020202020204" pitchFamily="34" charset="0"/>
                    <a:cs typeface="Arial" panose="020B0604020202020204" pitchFamily="34" charset="0"/>
                  </a:defRPr>
                </a:lvl5pPr>
                <a:lvl6pPr marL="30654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6pPr>
                <a:lvl7pPr marL="35226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7pPr>
                <a:lvl8pPr marL="39798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8pPr>
                <a:lvl9pPr marL="44370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9pPr>
              </a:lstStyle>
              <a:p>
                <a:pPr algn="ctr">
                  <a:lnSpc>
                    <a:spcPct val="110000"/>
                  </a:lnSpc>
                  <a:spcBef>
                    <a:spcPct val="0"/>
                  </a:spcBef>
                </a:pPr>
                <a:r>
                  <a:rPr lang="ko-KR" altLang="en-US" sz="1500" dirty="0">
                    <a:solidFill>
                      <a:schemeClr val="bg1"/>
                    </a:solidFill>
                    <a:latin typeface="나눔바른고딕" panose="020B0603020101020101" pitchFamily="50" charset="-127"/>
                    <a:ea typeface="나눔바른고딕" panose="020B0603020101020101" pitchFamily="50" charset="-127"/>
                    <a:cs typeface="함초롬돋움" panose="02030504000101010101" pitchFamily="18" charset="-127"/>
                  </a:rPr>
                  <a:t>조사기간</a:t>
                </a:r>
                <a:r>
                  <a:rPr lang="en-US" altLang="ko-KR" sz="1500" dirty="0">
                    <a:solidFill>
                      <a:schemeClr val="bg1"/>
                    </a:solidFill>
                    <a:latin typeface="나눔바른고딕" panose="020B0603020101020101" pitchFamily="50" charset="-127"/>
                    <a:ea typeface="나눔바른고딕" panose="020B0603020101020101" pitchFamily="50" charset="-127"/>
                    <a:cs typeface="함초롬돋움" panose="02030504000101010101" pitchFamily="18" charset="-127"/>
                  </a:rPr>
                  <a:t>, </a:t>
                </a:r>
                <a:r>
                  <a:rPr lang="ko-KR" altLang="en-US" sz="1500" dirty="0">
                    <a:solidFill>
                      <a:schemeClr val="bg1"/>
                    </a:solidFill>
                    <a:latin typeface="나눔바른고딕" panose="020B0603020101020101" pitchFamily="50" charset="-127"/>
                    <a:ea typeface="나눔바른고딕" panose="020B0603020101020101" pitchFamily="50" charset="-127"/>
                    <a:cs typeface="함초롬돋움" panose="02030504000101010101" pitchFamily="18" charset="-127"/>
                  </a:rPr>
                  <a:t>조사자</a:t>
                </a:r>
                <a:r>
                  <a:rPr lang="en-US" altLang="ko-KR" sz="1500" dirty="0">
                    <a:solidFill>
                      <a:schemeClr val="bg1"/>
                    </a:solidFill>
                    <a:latin typeface="나눔바른고딕" panose="020B0603020101020101" pitchFamily="50" charset="-127"/>
                    <a:ea typeface="나눔바른고딕" panose="020B0603020101020101" pitchFamily="50" charset="-127"/>
                    <a:cs typeface="함초롬돋움" panose="02030504000101010101" pitchFamily="18" charset="-127"/>
                  </a:rPr>
                  <a:t>,</a:t>
                </a:r>
              </a:p>
              <a:p>
                <a:pPr algn="ctr">
                  <a:lnSpc>
                    <a:spcPct val="110000"/>
                  </a:lnSpc>
                  <a:spcBef>
                    <a:spcPct val="0"/>
                  </a:spcBef>
                </a:pPr>
                <a:r>
                  <a:rPr lang="ko-KR" altLang="en-US" sz="1500" dirty="0">
                    <a:solidFill>
                      <a:schemeClr val="bg1"/>
                    </a:solidFill>
                    <a:latin typeface="나눔바른고딕" panose="020B0603020101020101" pitchFamily="50" charset="-127"/>
                    <a:ea typeface="나눔바른고딕" panose="020B0603020101020101" pitchFamily="50" charset="-127"/>
                    <a:cs typeface="함초롬돋움" panose="02030504000101010101" pitchFamily="18" charset="-127"/>
                  </a:rPr>
                  <a:t>조사위원회 구성</a:t>
                </a:r>
              </a:p>
            </p:txBody>
          </p:sp>
        </p:grpSp>
        <p:sp>
          <p:nvSpPr>
            <p:cNvPr id="63" name="직각 삼각형 62">
              <a:extLst>
                <a:ext uri="{FF2B5EF4-FFF2-40B4-BE49-F238E27FC236}">
                  <a16:creationId xmlns:a16="http://schemas.microsoft.com/office/drawing/2014/main" id="{9971E0D1-6336-4085-95CC-CBAB0BCD1AF4}"/>
                </a:ext>
              </a:extLst>
            </p:cNvPr>
            <p:cNvSpPr/>
            <p:nvPr/>
          </p:nvSpPr>
          <p:spPr>
            <a:xfrm rot="10800000">
              <a:off x="276371" y="2488539"/>
              <a:ext cx="181077" cy="54909"/>
            </a:xfrm>
            <a:prstGeom prst="r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5" name="Rectangle 6">
            <a:extLst>
              <a:ext uri="{FF2B5EF4-FFF2-40B4-BE49-F238E27FC236}">
                <a16:creationId xmlns:a16="http://schemas.microsoft.com/office/drawing/2014/main" id="{2510CBB6-247D-4E0B-8413-A72F49F8646B}"/>
              </a:ext>
            </a:extLst>
          </p:cNvPr>
          <p:cNvSpPr>
            <a:spLocks noChangeArrowheads="1"/>
          </p:cNvSpPr>
          <p:nvPr/>
        </p:nvSpPr>
        <p:spPr bwMode="white">
          <a:xfrm>
            <a:off x="2333111" y="1280774"/>
            <a:ext cx="5502206" cy="338682"/>
          </a:xfrm>
          <a:prstGeom prst="rect">
            <a:avLst/>
          </a:prstGeom>
          <a:noFill/>
          <a:ln w="9525" cmpd="sng">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898525">
              <a:defRPr kumimoji="1" sz="1200">
                <a:solidFill>
                  <a:schemeClr val="tx1"/>
                </a:solidFill>
                <a:latin typeface="Arial" panose="020B0604020202020204" pitchFamily="34" charset="0"/>
                <a:cs typeface="Arial" panose="020B0604020202020204" pitchFamily="34" charset="0"/>
              </a:defRPr>
            </a:lvl1pPr>
            <a:lvl2pPr marL="989013" indent="-449263" defTabSz="898525">
              <a:defRPr kumimoji="1" sz="1200">
                <a:solidFill>
                  <a:schemeClr val="tx1"/>
                </a:solidFill>
                <a:latin typeface="Arial" panose="020B0604020202020204" pitchFamily="34" charset="0"/>
                <a:cs typeface="Arial" panose="020B0604020202020204" pitchFamily="34" charset="0"/>
              </a:defRPr>
            </a:lvl2pPr>
            <a:lvl3pPr marL="1528763" indent="-449263" defTabSz="898525">
              <a:defRPr kumimoji="1" sz="1200">
                <a:solidFill>
                  <a:schemeClr val="tx1"/>
                </a:solidFill>
                <a:latin typeface="Arial" panose="020B0604020202020204" pitchFamily="34" charset="0"/>
                <a:cs typeface="Arial" panose="020B0604020202020204" pitchFamily="34" charset="0"/>
              </a:defRPr>
            </a:lvl3pPr>
            <a:lvl4pPr marL="2068513" indent="-449263" defTabSz="898525">
              <a:defRPr kumimoji="1" sz="1200">
                <a:solidFill>
                  <a:schemeClr val="tx1"/>
                </a:solidFill>
                <a:latin typeface="Arial" panose="020B0604020202020204" pitchFamily="34" charset="0"/>
                <a:cs typeface="Arial" panose="020B0604020202020204" pitchFamily="34" charset="0"/>
              </a:defRPr>
            </a:lvl4pPr>
            <a:lvl5pPr marL="2608263" indent="-449263" defTabSz="898525">
              <a:defRPr kumimoji="1" sz="1200">
                <a:solidFill>
                  <a:schemeClr val="tx1"/>
                </a:solidFill>
                <a:latin typeface="Arial" panose="020B0604020202020204" pitchFamily="34" charset="0"/>
                <a:cs typeface="Arial" panose="020B0604020202020204" pitchFamily="34" charset="0"/>
              </a:defRPr>
            </a:lvl5pPr>
            <a:lvl6pPr marL="30654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6pPr>
            <a:lvl7pPr marL="35226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7pPr>
            <a:lvl8pPr marL="39798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8pPr>
            <a:lvl9pPr marL="44370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9pPr>
          </a:lstStyle>
          <a:p>
            <a:pPr>
              <a:spcBef>
                <a:spcPct val="0"/>
              </a:spcBef>
            </a:pPr>
            <a:r>
              <a:rPr lang="ko-KR" altLang="en-US" sz="1601" dirty="0">
                <a:latin typeface="나눔바른고딕" panose="020B0603020101020101" pitchFamily="50" charset="-127"/>
                <a:ea typeface="나눔바른고딕" panose="020B0603020101020101" pitchFamily="50" charset="-127"/>
                <a:cs typeface="함초롬돋움" panose="02030504000101010101" pitchFamily="18" charset="-127"/>
              </a:rPr>
              <a:t>피해자의 요청으로 진행되는 만큼 신속하게 결정하여 조사 착수</a:t>
            </a:r>
          </a:p>
        </p:txBody>
      </p:sp>
      <p:sp>
        <p:nvSpPr>
          <p:cNvPr id="37" name="Freeform 45">
            <a:extLst>
              <a:ext uri="{FF2B5EF4-FFF2-40B4-BE49-F238E27FC236}">
                <a16:creationId xmlns:a16="http://schemas.microsoft.com/office/drawing/2014/main" id="{7D0F1CE9-6ED3-4A9B-86A2-EC7C97115A89}"/>
              </a:ext>
            </a:extLst>
          </p:cNvPr>
          <p:cNvSpPr>
            <a:spLocks noEditPoints="1"/>
          </p:cNvSpPr>
          <p:nvPr/>
        </p:nvSpPr>
        <p:spPr>
          <a:xfrm>
            <a:off x="2138558" y="1346102"/>
            <a:ext cx="208027" cy="208027"/>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6B859D"/>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grpSp>
        <p:nvGrpSpPr>
          <p:cNvPr id="57" name="그룹 56">
            <a:extLst>
              <a:ext uri="{FF2B5EF4-FFF2-40B4-BE49-F238E27FC236}">
                <a16:creationId xmlns:a16="http://schemas.microsoft.com/office/drawing/2014/main" id="{78C55191-C3BB-4EAC-A7BC-2B4B818F2E30}"/>
              </a:ext>
            </a:extLst>
          </p:cNvPr>
          <p:cNvGrpSpPr/>
          <p:nvPr/>
        </p:nvGrpSpPr>
        <p:grpSpPr>
          <a:xfrm>
            <a:off x="276370" y="1161712"/>
            <a:ext cx="1717939" cy="631858"/>
            <a:chOff x="276370" y="1161712"/>
            <a:chExt cx="1717939" cy="631858"/>
          </a:xfrm>
        </p:grpSpPr>
        <p:grpSp>
          <p:nvGrpSpPr>
            <p:cNvPr id="7" name="그룹 6">
              <a:extLst>
                <a:ext uri="{FF2B5EF4-FFF2-40B4-BE49-F238E27FC236}">
                  <a16:creationId xmlns:a16="http://schemas.microsoft.com/office/drawing/2014/main" id="{23F72320-E3B0-43E2-8B6B-481BAB108DB4}"/>
                </a:ext>
              </a:extLst>
            </p:cNvPr>
            <p:cNvGrpSpPr/>
            <p:nvPr/>
          </p:nvGrpSpPr>
          <p:grpSpPr>
            <a:xfrm>
              <a:off x="276370" y="1161712"/>
              <a:ext cx="1717939" cy="576806"/>
              <a:chOff x="326704" y="1133370"/>
              <a:chExt cx="1717939" cy="576806"/>
            </a:xfrm>
          </p:grpSpPr>
          <p:sp>
            <p:nvSpPr>
              <p:cNvPr id="38" name="사각형: 둥근 한쪽 모서리 37">
                <a:extLst>
                  <a:ext uri="{FF2B5EF4-FFF2-40B4-BE49-F238E27FC236}">
                    <a16:creationId xmlns:a16="http://schemas.microsoft.com/office/drawing/2014/main" id="{1CF93701-058A-4849-9AAA-341D5FAFEFA6}"/>
                  </a:ext>
                </a:extLst>
              </p:cNvPr>
              <p:cNvSpPr/>
              <p:nvPr/>
            </p:nvSpPr>
            <p:spPr>
              <a:xfrm flipH="1">
                <a:off x="326704" y="1133370"/>
                <a:ext cx="1704970" cy="576806"/>
              </a:xfrm>
              <a:prstGeom prst="round1Rect">
                <a:avLst>
                  <a:gd name="adj" fmla="val 14747"/>
                </a:avLst>
              </a:prstGeom>
              <a:solidFill>
                <a:srgbClr val="6B8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Rectangle 5">
                <a:extLst>
                  <a:ext uri="{FF2B5EF4-FFF2-40B4-BE49-F238E27FC236}">
                    <a16:creationId xmlns:a16="http://schemas.microsoft.com/office/drawing/2014/main" id="{F12DAD6F-9BB3-400E-8E28-100FE4AF3210}"/>
                  </a:ext>
                </a:extLst>
              </p:cNvPr>
              <p:cNvSpPr>
                <a:spLocks noChangeArrowheads="1"/>
              </p:cNvSpPr>
              <p:nvPr/>
            </p:nvSpPr>
            <p:spPr bwMode="white">
              <a:xfrm>
                <a:off x="326705" y="1251534"/>
                <a:ext cx="1717938" cy="340478"/>
              </a:xfrm>
              <a:prstGeom prst="rect">
                <a:avLst/>
              </a:prstGeom>
              <a:noFill/>
              <a:ln w="9525" cmpd="sng">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898525">
                  <a:defRPr kumimoji="1" sz="1200">
                    <a:solidFill>
                      <a:schemeClr val="tx1"/>
                    </a:solidFill>
                    <a:latin typeface="Arial" panose="020B0604020202020204" pitchFamily="34" charset="0"/>
                    <a:cs typeface="Arial" panose="020B0604020202020204" pitchFamily="34" charset="0"/>
                  </a:defRPr>
                </a:lvl1pPr>
                <a:lvl2pPr marL="989013" indent="-449263" defTabSz="898525">
                  <a:defRPr kumimoji="1" sz="1200">
                    <a:solidFill>
                      <a:schemeClr val="tx1"/>
                    </a:solidFill>
                    <a:latin typeface="Arial" panose="020B0604020202020204" pitchFamily="34" charset="0"/>
                    <a:cs typeface="Arial" panose="020B0604020202020204" pitchFamily="34" charset="0"/>
                  </a:defRPr>
                </a:lvl2pPr>
                <a:lvl3pPr marL="1528763" indent="-449263" defTabSz="898525">
                  <a:defRPr kumimoji="1" sz="1200">
                    <a:solidFill>
                      <a:schemeClr val="tx1"/>
                    </a:solidFill>
                    <a:latin typeface="Arial" panose="020B0604020202020204" pitchFamily="34" charset="0"/>
                    <a:cs typeface="Arial" panose="020B0604020202020204" pitchFamily="34" charset="0"/>
                  </a:defRPr>
                </a:lvl3pPr>
                <a:lvl4pPr marL="2068513" indent="-449263" defTabSz="898525">
                  <a:defRPr kumimoji="1" sz="1200">
                    <a:solidFill>
                      <a:schemeClr val="tx1"/>
                    </a:solidFill>
                    <a:latin typeface="Arial" panose="020B0604020202020204" pitchFamily="34" charset="0"/>
                    <a:cs typeface="Arial" panose="020B0604020202020204" pitchFamily="34" charset="0"/>
                  </a:defRPr>
                </a:lvl4pPr>
                <a:lvl5pPr marL="2608263" indent="-449263" defTabSz="898525">
                  <a:defRPr kumimoji="1" sz="1200">
                    <a:solidFill>
                      <a:schemeClr val="tx1"/>
                    </a:solidFill>
                    <a:latin typeface="Arial" panose="020B0604020202020204" pitchFamily="34" charset="0"/>
                    <a:cs typeface="Arial" panose="020B0604020202020204" pitchFamily="34" charset="0"/>
                  </a:defRPr>
                </a:lvl5pPr>
                <a:lvl6pPr marL="30654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6pPr>
                <a:lvl7pPr marL="35226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7pPr>
                <a:lvl8pPr marL="39798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8pPr>
                <a:lvl9pPr marL="44370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9pPr>
              </a:lstStyle>
              <a:p>
                <a:pPr algn="ctr">
                  <a:lnSpc>
                    <a:spcPct val="110000"/>
                  </a:lnSpc>
                  <a:spcBef>
                    <a:spcPct val="0"/>
                  </a:spcBef>
                </a:pPr>
                <a:r>
                  <a:rPr lang="ko-KR" altLang="en-US" sz="1500" dirty="0">
                    <a:solidFill>
                      <a:schemeClr val="bg1"/>
                    </a:solidFill>
                    <a:latin typeface="나눔바른고딕" panose="020B0603020101020101" pitchFamily="50" charset="-127"/>
                    <a:ea typeface="나눔바른고딕" panose="020B0603020101020101" pitchFamily="50" charset="-127"/>
                    <a:cs typeface="함초롬돋움" panose="02030504000101010101" pitchFamily="18" charset="-127"/>
                  </a:rPr>
                  <a:t>조사방향</a:t>
                </a:r>
                <a:r>
                  <a:rPr lang="en-US" altLang="ko-KR" sz="1500" dirty="0">
                    <a:solidFill>
                      <a:schemeClr val="bg1"/>
                    </a:solidFill>
                    <a:latin typeface="나눔바른고딕" panose="020B0603020101020101" pitchFamily="50" charset="-127"/>
                    <a:ea typeface="나눔바른고딕" panose="020B0603020101020101" pitchFamily="50" charset="-127"/>
                    <a:cs typeface="함초롬돋움" panose="02030504000101010101" pitchFamily="18" charset="-127"/>
                  </a:rPr>
                  <a:t>·</a:t>
                </a:r>
                <a:r>
                  <a:rPr lang="ko-KR" altLang="en-US" sz="1500" dirty="0">
                    <a:solidFill>
                      <a:schemeClr val="bg1"/>
                    </a:solidFill>
                    <a:latin typeface="나눔바른고딕" panose="020B0603020101020101" pitchFamily="50" charset="-127"/>
                    <a:ea typeface="나눔바른고딕" panose="020B0603020101020101" pitchFamily="50" charset="-127"/>
                    <a:cs typeface="함초롬돋움" panose="02030504000101010101" pitchFamily="18" charset="-127"/>
                  </a:rPr>
                  <a:t>범위</a:t>
                </a:r>
                <a:r>
                  <a:rPr lang="en-US" altLang="ko-KR" sz="1500" dirty="0">
                    <a:solidFill>
                      <a:schemeClr val="bg1"/>
                    </a:solidFill>
                    <a:latin typeface="나눔바른고딕" panose="020B0603020101020101" pitchFamily="50" charset="-127"/>
                    <a:ea typeface="나눔바른고딕" panose="020B0603020101020101" pitchFamily="50" charset="-127"/>
                    <a:cs typeface="함초롬돋움" panose="02030504000101010101" pitchFamily="18" charset="-127"/>
                  </a:rPr>
                  <a:t>·</a:t>
                </a:r>
                <a:r>
                  <a:rPr lang="ko-KR" altLang="en-US" sz="1500" dirty="0">
                    <a:solidFill>
                      <a:schemeClr val="bg1"/>
                    </a:solidFill>
                    <a:latin typeface="나눔바른고딕" panose="020B0603020101020101" pitchFamily="50" charset="-127"/>
                    <a:ea typeface="나눔바른고딕" panose="020B0603020101020101" pitchFamily="50" charset="-127"/>
                    <a:cs typeface="함초롬돋움" panose="02030504000101010101" pitchFamily="18" charset="-127"/>
                  </a:rPr>
                  <a:t>대상</a:t>
                </a:r>
              </a:p>
            </p:txBody>
          </p:sp>
        </p:grpSp>
        <p:sp>
          <p:nvSpPr>
            <p:cNvPr id="64" name="직각 삼각형 63">
              <a:extLst>
                <a:ext uri="{FF2B5EF4-FFF2-40B4-BE49-F238E27FC236}">
                  <a16:creationId xmlns:a16="http://schemas.microsoft.com/office/drawing/2014/main" id="{04D8A48F-6832-4F42-B75D-7C04A9CCE106}"/>
                </a:ext>
              </a:extLst>
            </p:cNvPr>
            <p:cNvSpPr/>
            <p:nvPr/>
          </p:nvSpPr>
          <p:spPr>
            <a:xfrm rot="10800000">
              <a:off x="276371" y="1738661"/>
              <a:ext cx="181077" cy="54909"/>
            </a:xfrm>
            <a:prstGeom prst="r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25" name="Rectangle 6">
            <a:extLst>
              <a:ext uri="{FF2B5EF4-FFF2-40B4-BE49-F238E27FC236}">
                <a16:creationId xmlns:a16="http://schemas.microsoft.com/office/drawing/2014/main" id="{78EA686A-263F-44B7-A6E0-301B86985971}"/>
              </a:ext>
            </a:extLst>
          </p:cNvPr>
          <p:cNvSpPr>
            <a:spLocks noChangeArrowheads="1"/>
          </p:cNvSpPr>
          <p:nvPr/>
        </p:nvSpPr>
        <p:spPr bwMode="white">
          <a:xfrm>
            <a:off x="2333111" y="3419775"/>
            <a:ext cx="6168653" cy="671209"/>
          </a:xfrm>
          <a:prstGeom prst="rect">
            <a:avLst/>
          </a:prstGeom>
          <a:noFill/>
          <a:ln w="9525" cmpd="sng">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defTabSz="898525">
              <a:defRPr kumimoji="1" sz="1200">
                <a:solidFill>
                  <a:schemeClr val="tx1"/>
                </a:solidFill>
                <a:latin typeface="Arial" panose="020B0604020202020204" pitchFamily="34" charset="0"/>
                <a:cs typeface="Arial" panose="020B0604020202020204" pitchFamily="34" charset="0"/>
              </a:defRPr>
            </a:lvl1pPr>
            <a:lvl2pPr marL="989013" indent="-449263" defTabSz="898525">
              <a:defRPr kumimoji="1" sz="1200">
                <a:solidFill>
                  <a:schemeClr val="tx1"/>
                </a:solidFill>
                <a:latin typeface="Arial" panose="020B0604020202020204" pitchFamily="34" charset="0"/>
                <a:cs typeface="Arial" panose="020B0604020202020204" pitchFamily="34" charset="0"/>
              </a:defRPr>
            </a:lvl2pPr>
            <a:lvl3pPr marL="1528763" indent="-449263" defTabSz="898525">
              <a:defRPr kumimoji="1" sz="1200">
                <a:solidFill>
                  <a:schemeClr val="tx1"/>
                </a:solidFill>
                <a:latin typeface="Arial" panose="020B0604020202020204" pitchFamily="34" charset="0"/>
                <a:cs typeface="Arial" panose="020B0604020202020204" pitchFamily="34" charset="0"/>
              </a:defRPr>
            </a:lvl3pPr>
            <a:lvl4pPr marL="2068513" indent="-449263" defTabSz="898525">
              <a:defRPr kumimoji="1" sz="1200">
                <a:solidFill>
                  <a:schemeClr val="tx1"/>
                </a:solidFill>
                <a:latin typeface="Arial" panose="020B0604020202020204" pitchFamily="34" charset="0"/>
                <a:cs typeface="Arial" panose="020B0604020202020204" pitchFamily="34" charset="0"/>
              </a:defRPr>
            </a:lvl4pPr>
            <a:lvl5pPr marL="2608263" indent="-449263" defTabSz="898525">
              <a:defRPr kumimoji="1" sz="1200">
                <a:solidFill>
                  <a:schemeClr val="tx1"/>
                </a:solidFill>
                <a:latin typeface="Arial" panose="020B0604020202020204" pitchFamily="34" charset="0"/>
                <a:cs typeface="Arial" panose="020B0604020202020204" pitchFamily="34" charset="0"/>
              </a:defRPr>
            </a:lvl5pPr>
            <a:lvl6pPr marL="30654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6pPr>
            <a:lvl7pPr marL="35226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7pPr>
            <a:lvl8pPr marL="39798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8pPr>
            <a:lvl9pPr marL="44370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9pPr>
          </a:lstStyle>
          <a:p>
            <a:pPr>
              <a:lnSpc>
                <a:spcPct val="120000"/>
              </a:lnSpc>
              <a:spcBef>
                <a:spcPct val="0"/>
              </a:spcBef>
            </a:pPr>
            <a:r>
              <a:rPr lang="ko-KR" altLang="en-US" sz="1601" dirty="0">
                <a:latin typeface="나눔바른고딕" panose="020B0603020101020101" pitchFamily="50" charset="-127"/>
                <a:ea typeface="나눔바른고딕" panose="020B0603020101020101" pitchFamily="50" charset="-127"/>
                <a:cs typeface="함초롬돋움" panose="02030504000101010101" pitchFamily="18" charset="-127"/>
              </a:rPr>
              <a:t>당사자와 직원들 사이에 조사과정 및 처리가 공정하고 전문적으로</a:t>
            </a:r>
            <a:r>
              <a:rPr lang="en-US" altLang="ko-KR" sz="1601" dirty="0">
                <a:latin typeface="나눔바른고딕" panose="020B0603020101020101" pitchFamily="50" charset="-127"/>
                <a:ea typeface="나눔바른고딕" panose="020B0603020101020101" pitchFamily="50" charset="-127"/>
                <a:cs typeface="함초롬돋움" panose="02030504000101010101" pitchFamily="18" charset="-127"/>
              </a:rPr>
              <a:t>,</a:t>
            </a:r>
          </a:p>
          <a:p>
            <a:pPr>
              <a:lnSpc>
                <a:spcPct val="120000"/>
              </a:lnSpc>
              <a:spcBef>
                <a:spcPct val="0"/>
              </a:spcBef>
            </a:pPr>
            <a:r>
              <a:rPr lang="ko-KR" altLang="en-US" sz="1601" dirty="0">
                <a:latin typeface="나눔바른고딕" panose="020B0603020101020101" pitchFamily="50" charset="-127"/>
                <a:ea typeface="나눔바른고딕" panose="020B0603020101020101" pitchFamily="50" charset="-127"/>
                <a:cs typeface="함초롬돋움" panose="02030504000101010101" pitchFamily="18" charset="-127"/>
              </a:rPr>
              <a:t>신속하게 진행된다는 신뢰감을 형성</a:t>
            </a:r>
            <a:endParaRPr lang="en-US" altLang="ko-KR" sz="1601" dirty="0">
              <a:latin typeface="나눔바른고딕" panose="020B0603020101020101" pitchFamily="50" charset="-127"/>
              <a:ea typeface="나눔바른고딕" panose="020B0603020101020101" pitchFamily="50" charset="-127"/>
              <a:cs typeface="함초롬돋움" panose="02030504000101010101" pitchFamily="18" charset="-127"/>
            </a:endParaRPr>
          </a:p>
        </p:txBody>
      </p:sp>
      <p:sp>
        <p:nvSpPr>
          <p:cNvPr id="44" name="Freeform 45">
            <a:extLst>
              <a:ext uri="{FF2B5EF4-FFF2-40B4-BE49-F238E27FC236}">
                <a16:creationId xmlns:a16="http://schemas.microsoft.com/office/drawing/2014/main" id="{67D8EC4B-F0BC-4763-A126-6439F6AC4E6D}"/>
              </a:ext>
            </a:extLst>
          </p:cNvPr>
          <p:cNvSpPr>
            <a:spLocks noEditPoints="1"/>
          </p:cNvSpPr>
          <p:nvPr/>
        </p:nvSpPr>
        <p:spPr>
          <a:xfrm>
            <a:off x="2138558" y="3523052"/>
            <a:ext cx="208027" cy="208027"/>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6B859D"/>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grpSp>
        <p:nvGrpSpPr>
          <p:cNvPr id="53" name="그룹 52">
            <a:extLst>
              <a:ext uri="{FF2B5EF4-FFF2-40B4-BE49-F238E27FC236}">
                <a16:creationId xmlns:a16="http://schemas.microsoft.com/office/drawing/2014/main" id="{7B47CAF4-39FA-410B-8C11-3DD5012B064F}"/>
              </a:ext>
            </a:extLst>
          </p:cNvPr>
          <p:cNvGrpSpPr/>
          <p:nvPr/>
        </p:nvGrpSpPr>
        <p:grpSpPr>
          <a:xfrm>
            <a:off x="276370" y="3472301"/>
            <a:ext cx="1752121" cy="656257"/>
            <a:chOff x="276370" y="3408042"/>
            <a:chExt cx="1752121" cy="656257"/>
          </a:xfrm>
        </p:grpSpPr>
        <p:grpSp>
          <p:nvGrpSpPr>
            <p:cNvPr id="9" name="그룹 8">
              <a:extLst>
                <a:ext uri="{FF2B5EF4-FFF2-40B4-BE49-F238E27FC236}">
                  <a16:creationId xmlns:a16="http://schemas.microsoft.com/office/drawing/2014/main" id="{41AF476E-B8A3-4C92-BC96-71770A9226B4}"/>
                </a:ext>
              </a:extLst>
            </p:cNvPr>
            <p:cNvGrpSpPr/>
            <p:nvPr/>
          </p:nvGrpSpPr>
          <p:grpSpPr>
            <a:xfrm>
              <a:off x="276370" y="3408042"/>
              <a:ext cx="1752121" cy="626697"/>
              <a:chOff x="-126876" y="3535692"/>
              <a:chExt cx="1752121" cy="626697"/>
            </a:xfrm>
          </p:grpSpPr>
          <p:sp>
            <p:nvSpPr>
              <p:cNvPr id="81" name="사각형: 둥근 한쪽 모서리 80">
                <a:extLst>
                  <a:ext uri="{FF2B5EF4-FFF2-40B4-BE49-F238E27FC236}">
                    <a16:creationId xmlns:a16="http://schemas.microsoft.com/office/drawing/2014/main" id="{99EA672B-D7E5-45A6-BC73-C863B5C7588C}"/>
                  </a:ext>
                </a:extLst>
              </p:cNvPr>
              <p:cNvSpPr/>
              <p:nvPr/>
            </p:nvSpPr>
            <p:spPr>
              <a:xfrm flipH="1">
                <a:off x="-126876" y="3561040"/>
                <a:ext cx="1722061" cy="576000"/>
              </a:xfrm>
              <a:prstGeom prst="round1Rect">
                <a:avLst>
                  <a:gd name="adj" fmla="val 10583"/>
                </a:avLst>
              </a:prstGeom>
              <a:solidFill>
                <a:srgbClr val="506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2" name="Rectangle 5">
                <a:extLst>
                  <a:ext uri="{FF2B5EF4-FFF2-40B4-BE49-F238E27FC236}">
                    <a16:creationId xmlns:a16="http://schemas.microsoft.com/office/drawing/2014/main" id="{5D30426F-195F-45C4-9FBF-389978E66E87}"/>
                  </a:ext>
                </a:extLst>
              </p:cNvPr>
              <p:cNvSpPr>
                <a:spLocks noChangeArrowheads="1"/>
              </p:cNvSpPr>
              <p:nvPr/>
            </p:nvSpPr>
            <p:spPr bwMode="white">
              <a:xfrm>
                <a:off x="-126875" y="3535692"/>
                <a:ext cx="1752120" cy="626697"/>
              </a:xfrm>
              <a:prstGeom prst="rect">
                <a:avLst/>
              </a:prstGeom>
              <a:noFill/>
              <a:ln w="9525" cmpd="sng">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lvl1pPr defTabSz="898525">
                  <a:defRPr kumimoji="1" sz="1200">
                    <a:solidFill>
                      <a:schemeClr val="tx1"/>
                    </a:solidFill>
                    <a:latin typeface="Arial" panose="020B0604020202020204" pitchFamily="34" charset="0"/>
                    <a:cs typeface="Arial" panose="020B0604020202020204" pitchFamily="34" charset="0"/>
                  </a:defRPr>
                </a:lvl1pPr>
                <a:lvl2pPr marL="989013" indent="-449263" defTabSz="898525">
                  <a:defRPr kumimoji="1" sz="1200">
                    <a:solidFill>
                      <a:schemeClr val="tx1"/>
                    </a:solidFill>
                    <a:latin typeface="Arial" panose="020B0604020202020204" pitchFamily="34" charset="0"/>
                    <a:cs typeface="Arial" panose="020B0604020202020204" pitchFamily="34" charset="0"/>
                  </a:defRPr>
                </a:lvl2pPr>
                <a:lvl3pPr marL="1528763" indent="-449263" defTabSz="898525">
                  <a:defRPr kumimoji="1" sz="1200">
                    <a:solidFill>
                      <a:schemeClr val="tx1"/>
                    </a:solidFill>
                    <a:latin typeface="Arial" panose="020B0604020202020204" pitchFamily="34" charset="0"/>
                    <a:cs typeface="Arial" panose="020B0604020202020204" pitchFamily="34" charset="0"/>
                  </a:defRPr>
                </a:lvl3pPr>
                <a:lvl4pPr marL="2068513" indent="-449263" defTabSz="898525">
                  <a:defRPr kumimoji="1" sz="1200">
                    <a:solidFill>
                      <a:schemeClr val="tx1"/>
                    </a:solidFill>
                    <a:latin typeface="Arial" panose="020B0604020202020204" pitchFamily="34" charset="0"/>
                    <a:cs typeface="Arial" panose="020B0604020202020204" pitchFamily="34" charset="0"/>
                  </a:defRPr>
                </a:lvl4pPr>
                <a:lvl5pPr marL="2608263" indent="-449263" defTabSz="898525">
                  <a:defRPr kumimoji="1" sz="1200">
                    <a:solidFill>
                      <a:schemeClr val="tx1"/>
                    </a:solidFill>
                    <a:latin typeface="Arial" panose="020B0604020202020204" pitchFamily="34" charset="0"/>
                    <a:cs typeface="Arial" panose="020B0604020202020204" pitchFamily="34" charset="0"/>
                  </a:defRPr>
                </a:lvl5pPr>
                <a:lvl6pPr marL="30654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6pPr>
                <a:lvl7pPr marL="35226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7pPr>
                <a:lvl8pPr marL="39798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8pPr>
                <a:lvl9pPr marL="44370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9pPr>
              </a:lstStyle>
              <a:p>
                <a:pPr algn="ctr">
                  <a:lnSpc>
                    <a:spcPct val="110000"/>
                  </a:lnSpc>
                  <a:spcBef>
                    <a:spcPct val="0"/>
                  </a:spcBef>
                </a:pPr>
                <a:r>
                  <a:rPr lang="ko-KR" altLang="en-US" sz="1500" dirty="0">
                    <a:solidFill>
                      <a:schemeClr val="bg1"/>
                    </a:solidFill>
                    <a:latin typeface="나눔바른고딕" panose="020B0603020101020101" pitchFamily="50" charset="-127"/>
                    <a:ea typeface="나눔바른고딕" panose="020B0603020101020101" pitchFamily="50" charset="-127"/>
                    <a:cs typeface="함초롬돋움" panose="02030504000101010101" pitchFamily="18" charset="-127"/>
                  </a:rPr>
                  <a:t>조사자의 중립성과</a:t>
                </a:r>
              </a:p>
              <a:p>
                <a:pPr algn="ctr">
                  <a:lnSpc>
                    <a:spcPct val="110000"/>
                  </a:lnSpc>
                  <a:spcBef>
                    <a:spcPct val="0"/>
                  </a:spcBef>
                </a:pPr>
                <a:r>
                  <a:rPr lang="ko-KR" altLang="en-US" sz="1500" dirty="0">
                    <a:solidFill>
                      <a:schemeClr val="bg1"/>
                    </a:solidFill>
                    <a:latin typeface="나눔바른고딕" panose="020B0603020101020101" pitchFamily="50" charset="-127"/>
                    <a:ea typeface="나눔바른고딕" panose="020B0603020101020101" pitchFamily="50" charset="-127"/>
                    <a:cs typeface="함초롬돋움" panose="02030504000101010101" pitchFamily="18" charset="-127"/>
                  </a:rPr>
                  <a:t>전문역량 확보</a:t>
                </a:r>
              </a:p>
            </p:txBody>
          </p:sp>
        </p:grpSp>
        <p:sp>
          <p:nvSpPr>
            <p:cNvPr id="65" name="직각 삼각형 64">
              <a:extLst>
                <a:ext uri="{FF2B5EF4-FFF2-40B4-BE49-F238E27FC236}">
                  <a16:creationId xmlns:a16="http://schemas.microsoft.com/office/drawing/2014/main" id="{73D194E7-02C7-4E53-8120-813CAA4DB571}"/>
                </a:ext>
              </a:extLst>
            </p:cNvPr>
            <p:cNvSpPr/>
            <p:nvPr/>
          </p:nvSpPr>
          <p:spPr>
            <a:xfrm rot="10800000">
              <a:off x="276371" y="4009390"/>
              <a:ext cx="181077" cy="54909"/>
            </a:xfrm>
            <a:prstGeom prst="r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26" name="Rectangle 6">
            <a:extLst>
              <a:ext uri="{FF2B5EF4-FFF2-40B4-BE49-F238E27FC236}">
                <a16:creationId xmlns:a16="http://schemas.microsoft.com/office/drawing/2014/main" id="{1049CFDE-3E36-4978-8C7C-99841B3CFE7B}"/>
              </a:ext>
            </a:extLst>
          </p:cNvPr>
          <p:cNvSpPr>
            <a:spLocks noChangeArrowheads="1"/>
          </p:cNvSpPr>
          <p:nvPr/>
        </p:nvSpPr>
        <p:spPr bwMode="white">
          <a:xfrm>
            <a:off x="2333111" y="4188318"/>
            <a:ext cx="6563682" cy="671209"/>
          </a:xfrm>
          <a:prstGeom prst="rect">
            <a:avLst/>
          </a:prstGeom>
          <a:noFill/>
          <a:ln w="9525" cmpd="sng">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898525">
              <a:defRPr kumimoji="1" sz="1200">
                <a:solidFill>
                  <a:schemeClr val="tx1"/>
                </a:solidFill>
                <a:latin typeface="Arial" panose="020B0604020202020204" pitchFamily="34" charset="0"/>
                <a:cs typeface="Arial" panose="020B0604020202020204" pitchFamily="34" charset="0"/>
              </a:defRPr>
            </a:lvl1pPr>
            <a:lvl2pPr marL="989013" indent="-449263" defTabSz="898525">
              <a:defRPr kumimoji="1" sz="1200">
                <a:solidFill>
                  <a:schemeClr val="tx1"/>
                </a:solidFill>
                <a:latin typeface="Arial" panose="020B0604020202020204" pitchFamily="34" charset="0"/>
                <a:cs typeface="Arial" panose="020B0604020202020204" pitchFamily="34" charset="0"/>
              </a:defRPr>
            </a:lvl2pPr>
            <a:lvl3pPr marL="1528763" indent="-449263" defTabSz="898525">
              <a:defRPr kumimoji="1" sz="1200">
                <a:solidFill>
                  <a:schemeClr val="tx1"/>
                </a:solidFill>
                <a:latin typeface="Arial" panose="020B0604020202020204" pitchFamily="34" charset="0"/>
                <a:cs typeface="Arial" panose="020B0604020202020204" pitchFamily="34" charset="0"/>
              </a:defRPr>
            </a:lvl3pPr>
            <a:lvl4pPr marL="2068513" indent="-449263" defTabSz="898525">
              <a:defRPr kumimoji="1" sz="1200">
                <a:solidFill>
                  <a:schemeClr val="tx1"/>
                </a:solidFill>
                <a:latin typeface="Arial" panose="020B0604020202020204" pitchFamily="34" charset="0"/>
                <a:cs typeface="Arial" panose="020B0604020202020204" pitchFamily="34" charset="0"/>
              </a:defRPr>
            </a:lvl4pPr>
            <a:lvl5pPr marL="2608263" indent="-449263" defTabSz="898525">
              <a:defRPr kumimoji="1" sz="1200">
                <a:solidFill>
                  <a:schemeClr val="tx1"/>
                </a:solidFill>
                <a:latin typeface="Arial" panose="020B0604020202020204" pitchFamily="34" charset="0"/>
                <a:cs typeface="Arial" panose="020B0604020202020204" pitchFamily="34" charset="0"/>
              </a:defRPr>
            </a:lvl5pPr>
            <a:lvl6pPr marL="30654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6pPr>
            <a:lvl7pPr marL="35226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7pPr>
            <a:lvl8pPr marL="39798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8pPr>
            <a:lvl9pPr marL="44370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9pPr>
          </a:lstStyle>
          <a:p>
            <a:pPr>
              <a:lnSpc>
                <a:spcPct val="120000"/>
              </a:lnSpc>
              <a:spcBef>
                <a:spcPct val="0"/>
              </a:spcBef>
            </a:pPr>
            <a:r>
              <a:rPr lang="ko-KR" altLang="en-US" sz="1601" dirty="0">
                <a:latin typeface="나눔바른고딕" panose="020B0603020101020101" pitchFamily="50" charset="-127"/>
                <a:ea typeface="나눔바른고딕" panose="020B0603020101020101" pitchFamily="50" charset="-127"/>
                <a:cs typeface="함초롬돋움" panose="02030504000101010101" pitchFamily="18" charset="-127"/>
              </a:rPr>
              <a:t>인사</a:t>
            </a:r>
            <a:r>
              <a:rPr lang="en-US" altLang="ko-KR" sz="1601" dirty="0">
                <a:latin typeface="나눔바른고딕" panose="020B0603020101020101" pitchFamily="50" charset="-127"/>
                <a:ea typeface="나눔바른고딕" panose="020B0603020101020101" pitchFamily="50" charset="-127"/>
                <a:cs typeface="함초롬돋움" panose="02030504000101010101" pitchFamily="18" charset="-127"/>
              </a:rPr>
              <a:t>·</a:t>
            </a:r>
            <a:r>
              <a:rPr lang="ko-KR" altLang="en-US" sz="1601" dirty="0">
                <a:latin typeface="나눔바른고딕" panose="020B0603020101020101" pitchFamily="50" charset="-127"/>
                <a:ea typeface="나눔바른고딕" panose="020B0603020101020101" pitchFamily="50" charset="-127"/>
                <a:cs typeface="함초롬돋움" panose="02030504000101010101" pitchFamily="18" charset="-127"/>
              </a:rPr>
              <a:t>법무</a:t>
            </a:r>
            <a:r>
              <a:rPr lang="en-US" altLang="ko-KR" sz="1601" dirty="0">
                <a:latin typeface="나눔바른고딕" panose="020B0603020101020101" pitchFamily="50" charset="-127"/>
                <a:ea typeface="나눔바른고딕" panose="020B0603020101020101" pitchFamily="50" charset="-127"/>
                <a:cs typeface="함초롬돋움" panose="02030504000101010101" pitchFamily="18" charset="-127"/>
              </a:rPr>
              <a:t>·</a:t>
            </a:r>
            <a:r>
              <a:rPr lang="ko-KR" altLang="en-US" sz="1601" dirty="0" err="1">
                <a:latin typeface="나눔바른고딕" panose="020B0603020101020101" pitchFamily="50" charset="-127"/>
                <a:ea typeface="나눔바른고딕" panose="020B0603020101020101" pitchFamily="50" charset="-127"/>
                <a:cs typeface="함초롬돋움" panose="02030504000101010101" pitchFamily="18" charset="-127"/>
              </a:rPr>
              <a:t>감사팀</a:t>
            </a:r>
            <a:r>
              <a:rPr lang="ko-KR" altLang="en-US" sz="1601" dirty="0">
                <a:latin typeface="나눔바른고딕" panose="020B0603020101020101" pitchFamily="50" charset="-127"/>
                <a:ea typeface="나눔바른고딕" panose="020B0603020101020101" pitchFamily="50" charset="-127"/>
                <a:cs typeface="함초롬돋움" panose="02030504000101010101" pitchFamily="18" charset="-127"/>
              </a:rPr>
              <a:t> 등에서 수행하나</a:t>
            </a:r>
            <a:r>
              <a:rPr lang="en-US" altLang="ko-KR" sz="1601" dirty="0">
                <a:latin typeface="나눔바른고딕" panose="020B0603020101020101" pitchFamily="50" charset="-127"/>
                <a:ea typeface="나눔바른고딕" panose="020B0603020101020101" pitchFamily="50" charset="-127"/>
                <a:cs typeface="함초롬돋움" panose="02030504000101010101" pitchFamily="18" charset="-127"/>
              </a:rPr>
              <a:t>, </a:t>
            </a:r>
            <a:r>
              <a:rPr lang="ko-KR" altLang="en-US" sz="1601" dirty="0">
                <a:latin typeface="나눔바른고딕" panose="020B0603020101020101" pitchFamily="50" charset="-127"/>
                <a:ea typeface="나눔바른고딕" panose="020B0603020101020101" pitchFamily="50" charset="-127"/>
                <a:cs typeface="함초롬돋움" panose="02030504000101010101" pitchFamily="18" charset="-127"/>
              </a:rPr>
              <a:t>조사자 단독으로 해결하기 힘들 경우</a:t>
            </a:r>
            <a:endParaRPr lang="en-US" altLang="ko-KR" sz="1601" dirty="0">
              <a:latin typeface="나눔바른고딕" panose="020B0603020101020101" pitchFamily="50" charset="-127"/>
              <a:ea typeface="나눔바른고딕" panose="020B0603020101020101" pitchFamily="50" charset="-127"/>
              <a:cs typeface="함초롬돋움" panose="02030504000101010101" pitchFamily="18" charset="-127"/>
            </a:endParaRPr>
          </a:p>
          <a:p>
            <a:pPr>
              <a:lnSpc>
                <a:spcPct val="120000"/>
              </a:lnSpc>
              <a:spcBef>
                <a:spcPct val="0"/>
              </a:spcBef>
            </a:pPr>
            <a:r>
              <a:rPr lang="ko-KR" altLang="en-US" sz="1601" dirty="0">
                <a:latin typeface="나눔바른고딕" panose="020B0603020101020101" pitchFamily="50" charset="-127"/>
                <a:ea typeface="나눔바른고딕" panose="020B0603020101020101" pitchFamily="50" charset="-127"/>
                <a:cs typeface="함초롬돋움" panose="02030504000101010101" pitchFamily="18" charset="-127"/>
              </a:rPr>
              <a:t>위원회나 외부전문가 통해 처리</a:t>
            </a:r>
            <a:r>
              <a:rPr lang="en-US" altLang="ko-KR" sz="1400" dirty="0">
                <a:latin typeface="나눔바른고딕" panose="020B0603020101020101" pitchFamily="50" charset="-127"/>
                <a:ea typeface="나눔바른고딕" panose="020B0603020101020101" pitchFamily="50" charset="-127"/>
                <a:cs typeface="함초롬돋움" panose="02030504000101010101" pitchFamily="18" charset="-127"/>
              </a:rPr>
              <a:t>(</a:t>
            </a:r>
            <a:r>
              <a:rPr lang="ko-KR" altLang="en-US" sz="1400" dirty="0">
                <a:latin typeface="나눔바른고딕" panose="020B0603020101020101" pitchFamily="50" charset="-127"/>
                <a:ea typeface="나눔바른고딕" panose="020B0603020101020101" pitchFamily="50" charset="-127"/>
                <a:cs typeface="함초롬돋움" panose="02030504000101010101" pitchFamily="18" charset="-127"/>
              </a:rPr>
              <a:t>사안에 따라 노조대표</a:t>
            </a:r>
            <a:r>
              <a:rPr lang="en-US" altLang="ko-KR" sz="1400" dirty="0">
                <a:latin typeface="나눔바른고딕" panose="020B0603020101020101" pitchFamily="50" charset="-127"/>
                <a:ea typeface="나눔바른고딕" panose="020B0603020101020101" pitchFamily="50" charset="-127"/>
                <a:cs typeface="함초롬돋움" panose="02030504000101010101" pitchFamily="18" charset="-127"/>
              </a:rPr>
              <a:t>, </a:t>
            </a:r>
            <a:r>
              <a:rPr lang="ko-KR" altLang="en-US" sz="1400" dirty="0">
                <a:latin typeface="나눔바른고딕" panose="020B0603020101020101" pitchFamily="50" charset="-127"/>
                <a:ea typeface="나눔바른고딕" panose="020B0603020101020101" pitchFamily="50" charset="-127"/>
                <a:cs typeface="함초롬돋움" panose="02030504000101010101" pitchFamily="18" charset="-127"/>
              </a:rPr>
              <a:t>노사협의회위원 참여 가능</a:t>
            </a:r>
            <a:r>
              <a:rPr lang="en-US" altLang="ko-KR" sz="1400" dirty="0">
                <a:latin typeface="나눔바른고딕" panose="020B0603020101020101" pitchFamily="50" charset="-127"/>
                <a:ea typeface="나눔바른고딕" panose="020B0603020101020101" pitchFamily="50" charset="-127"/>
                <a:cs typeface="함초롬돋움" panose="02030504000101010101" pitchFamily="18" charset="-127"/>
              </a:rPr>
              <a:t>)</a:t>
            </a:r>
            <a:endParaRPr lang="ko-KR" altLang="en-US" sz="1601" dirty="0">
              <a:latin typeface="나눔바른고딕" panose="020B0603020101020101" pitchFamily="50" charset="-127"/>
              <a:ea typeface="나눔바른고딕" panose="020B0603020101020101" pitchFamily="50" charset="-127"/>
              <a:cs typeface="함초롬돋움" panose="02030504000101010101" pitchFamily="18" charset="-127"/>
            </a:endParaRPr>
          </a:p>
        </p:txBody>
      </p:sp>
      <p:sp>
        <p:nvSpPr>
          <p:cNvPr id="45" name="Freeform 45">
            <a:extLst>
              <a:ext uri="{FF2B5EF4-FFF2-40B4-BE49-F238E27FC236}">
                <a16:creationId xmlns:a16="http://schemas.microsoft.com/office/drawing/2014/main" id="{A4AD3B3E-CD80-405D-95C0-DD3611E9451A}"/>
              </a:ext>
            </a:extLst>
          </p:cNvPr>
          <p:cNvSpPr>
            <a:spLocks noEditPoints="1"/>
          </p:cNvSpPr>
          <p:nvPr/>
        </p:nvSpPr>
        <p:spPr>
          <a:xfrm>
            <a:off x="2138558" y="4292409"/>
            <a:ext cx="208027" cy="208027"/>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6B859D"/>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grpSp>
        <p:nvGrpSpPr>
          <p:cNvPr id="52" name="그룹 51">
            <a:extLst>
              <a:ext uri="{FF2B5EF4-FFF2-40B4-BE49-F238E27FC236}">
                <a16:creationId xmlns:a16="http://schemas.microsoft.com/office/drawing/2014/main" id="{0D9A2C22-CC37-47FD-9C6C-9F8051E9A9C6}"/>
              </a:ext>
            </a:extLst>
          </p:cNvPr>
          <p:cNvGrpSpPr/>
          <p:nvPr/>
        </p:nvGrpSpPr>
        <p:grpSpPr>
          <a:xfrm>
            <a:off x="272249" y="4256254"/>
            <a:ext cx="1722060" cy="630909"/>
            <a:chOff x="272249" y="4225721"/>
            <a:chExt cx="1722060" cy="630909"/>
          </a:xfrm>
        </p:grpSpPr>
        <p:grpSp>
          <p:nvGrpSpPr>
            <p:cNvPr id="10" name="그룹 9">
              <a:extLst>
                <a:ext uri="{FF2B5EF4-FFF2-40B4-BE49-F238E27FC236}">
                  <a16:creationId xmlns:a16="http://schemas.microsoft.com/office/drawing/2014/main" id="{D8DAE5F8-F31A-45AD-BD02-CA63F66C0941}"/>
                </a:ext>
              </a:extLst>
            </p:cNvPr>
            <p:cNvGrpSpPr/>
            <p:nvPr/>
          </p:nvGrpSpPr>
          <p:grpSpPr>
            <a:xfrm>
              <a:off x="272249" y="4225721"/>
              <a:ext cx="1722060" cy="576000"/>
              <a:chOff x="322583" y="4206649"/>
              <a:chExt cx="1722060" cy="576000"/>
            </a:xfrm>
          </p:grpSpPr>
          <p:sp>
            <p:nvSpPr>
              <p:cNvPr id="89" name="사각형: 둥근 한쪽 모서리 88">
                <a:extLst>
                  <a:ext uri="{FF2B5EF4-FFF2-40B4-BE49-F238E27FC236}">
                    <a16:creationId xmlns:a16="http://schemas.microsoft.com/office/drawing/2014/main" id="{02CEF126-DE5F-434E-885E-9648510B52BD}"/>
                  </a:ext>
                </a:extLst>
              </p:cNvPr>
              <p:cNvSpPr/>
              <p:nvPr/>
            </p:nvSpPr>
            <p:spPr>
              <a:xfrm flipH="1">
                <a:off x="322583" y="4206649"/>
                <a:ext cx="1722060" cy="576000"/>
              </a:xfrm>
              <a:prstGeom prst="round1Rect">
                <a:avLst>
                  <a:gd name="adj" fmla="val 10583"/>
                </a:avLst>
              </a:prstGeom>
              <a:solidFill>
                <a:srgbClr val="6B8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0" name="Rectangle 5">
                <a:extLst>
                  <a:ext uri="{FF2B5EF4-FFF2-40B4-BE49-F238E27FC236}">
                    <a16:creationId xmlns:a16="http://schemas.microsoft.com/office/drawing/2014/main" id="{E527E896-B806-4D86-84A8-B4C81D6B3230}"/>
                  </a:ext>
                </a:extLst>
              </p:cNvPr>
              <p:cNvSpPr>
                <a:spLocks noChangeArrowheads="1"/>
              </p:cNvSpPr>
              <p:nvPr/>
            </p:nvSpPr>
            <p:spPr bwMode="white">
              <a:xfrm>
                <a:off x="420440" y="4333067"/>
                <a:ext cx="1504531" cy="323165"/>
              </a:xfrm>
              <a:prstGeom prst="rect">
                <a:avLst/>
              </a:prstGeom>
              <a:noFill/>
              <a:ln w="9525" cmpd="sng">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898525">
                  <a:defRPr kumimoji="1" sz="1200">
                    <a:solidFill>
                      <a:schemeClr val="tx1"/>
                    </a:solidFill>
                    <a:latin typeface="Arial" panose="020B0604020202020204" pitchFamily="34" charset="0"/>
                    <a:cs typeface="Arial" panose="020B0604020202020204" pitchFamily="34" charset="0"/>
                  </a:defRPr>
                </a:lvl1pPr>
                <a:lvl2pPr marL="989013" indent="-449263" defTabSz="898525">
                  <a:defRPr kumimoji="1" sz="1200">
                    <a:solidFill>
                      <a:schemeClr val="tx1"/>
                    </a:solidFill>
                    <a:latin typeface="Arial" panose="020B0604020202020204" pitchFamily="34" charset="0"/>
                    <a:cs typeface="Arial" panose="020B0604020202020204" pitchFamily="34" charset="0"/>
                  </a:defRPr>
                </a:lvl2pPr>
                <a:lvl3pPr marL="1528763" indent="-449263" defTabSz="898525">
                  <a:defRPr kumimoji="1" sz="1200">
                    <a:solidFill>
                      <a:schemeClr val="tx1"/>
                    </a:solidFill>
                    <a:latin typeface="Arial" panose="020B0604020202020204" pitchFamily="34" charset="0"/>
                    <a:cs typeface="Arial" panose="020B0604020202020204" pitchFamily="34" charset="0"/>
                  </a:defRPr>
                </a:lvl3pPr>
                <a:lvl4pPr marL="2068513" indent="-449263" defTabSz="898525">
                  <a:defRPr kumimoji="1" sz="1200">
                    <a:solidFill>
                      <a:schemeClr val="tx1"/>
                    </a:solidFill>
                    <a:latin typeface="Arial" panose="020B0604020202020204" pitchFamily="34" charset="0"/>
                    <a:cs typeface="Arial" panose="020B0604020202020204" pitchFamily="34" charset="0"/>
                  </a:defRPr>
                </a:lvl4pPr>
                <a:lvl5pPr marL="2608263" indent="-449263" defTabSz="898525">
                  <a:defRPr kumimoji="1" sz="1200">
                    <a:solidFill>
                      <a:schemeClr val="tx1"/>
                    </a:solidFill>
                    <a:latin typeface="Arial" panose="020B0604020202020204" pitchFamily="34" charset="0"/>
                    <a:cs typeface="Arial" panose="020B0604020202020204" pitchFamily="34" charset="0"/>
                  </a:defRPr>
                </a:lvl5pPr>
                <a:lvl6pPr marL="30654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6pPr>
                <a:lvl7pPr marL="35226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7pPr>
                <a:lvl8pPr marL="39798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8pPr>
                <a:lvl9pPr marL="44370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9pPr>
              </a:lstStyle>
              <a:p>
                <a:pPr algn="ctr">
                  <a:spcBef>
                    <a:spcPct val="0"/>
                  </a:spcBef>
                </a:pPr>
                <a:r>
                  <a:rPr lang="ko-KR" altLang="en-US" sz="1500" dirty="0">
                    <a:solidFill>
                      <a:schemeClr val="bg1"/>
                    </a:solidFill>
                    <a:latin typeface="나눔바른고딕" panose="020B0603020101020101" pitchFamily="50" charset="-127"/>
                    <a:ea typeface="나눔바른고딕" panose="020B0603020101020101" pitchFamily="50" charset="-127"/>
                    <a:cs typeface="함초롬돋움" panose="02030504000101010101" pitchFamily="18" charset="-127"/>
                  </a:rPr>
                  <a:t>사건조사와 처리</a:t>
                </a:r>
              </a:p>
            </p:txBody>
          </p:sp>
        </p:grpSp>
        <p:sp>
          <p:nvSpPr>
            <p:cNvPr id="66" name="직각 삼각형 65">
              <a:extLst>
                <a:ext uri="{FF2B5EF4-FFF2-40B4-BE49-F238E27FC236}">
                  <a16:creationId xmlns:a16="http://schemas.microsoft.com/office/drawing/2014/main" id="{4D438675-D1CE-4B97-85A6-8CC105B2E90A}"/>
                </a:ext>
              </a:extLst>
            </p:cNvPr>
            <p:cNvSpPr/>
            <p:nvPr/>
          </p:nvSpPr>
          <p:spPr>
            <a:xfrm rot="10800000">
              <a:off x="276371" y="4801721"/>
              <a:ext cx="181077" cy="54909"/>
            </a:xfrm>
            <a:prstGeom prst="r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28" name="Rectangle 6">
            <a:extLst>
              <a:ext uri="{FF2B5EF4-FFF2-40B4-BE49-F238E27FC236}">
                <a16:creationId xmlns:a16="http://schemas.microsoft.com/office/drawing/2014/main" id="{C737A87A-2D03-4CDA-A3B7-355DA47DA407}"/>
              </a:ext>
            </a:extLst>
          </p:cNvPr>
          <p:cNvSpPr>
            <a:spLocks noChangeArrowheads="1"/>
          </p:cNvSpPr>
          <p:nvPr/>
        </p:nvSpPr>
        <p:spPr bwMode="white">
          <a:xfrm>
            <a:off x="2333111" y="4970254"/>
            <a:ext cx="6418247" cy="635687"/>
          </a:xfrm>
          <a:prstGeom prst="rect">
            <a:avLst/>
          </a:prstGeom>
          <a:noFill/>
          <a:ln w="9525" cmpd="sng">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defTabSz="898525">
              <a:defRPr kumimoji="1" sz="1200">
                <a:solidFill>
                  <a:schemeClr val="tx1"/>
                </a:solidFill>
                <a:latin typeface="Arial" panose="020B0604020202020204" pitchFamily="34" charset="0"/>
                <a:cs typeface="Arial" panose="020B0604020202020204" pitchFamily="34" charset="0"/>
              </a:defRPr>
            </a:lvl1pPr>
            <a:lvl2pPr marL="989013" indent="-449263" defTabSz="898525">
              <a:defRPr kumimoji="1" sz="1200">
                <a:solidFill>
                  <a:schemeClr val="tx1"/>
                </a:solidFill>
                <a:latin typeface="Arial" panose="020B0604020202020204" pitchFamily="34" charset="0"/>
                <a:cs typeface="Arial" panose="020B0604020202020204" pitchFamily="34" charset="0"/>
              </a:defRPr>
            </a:lvl2pPr>
            <a:lvl3pPr marL="1528763" indent="-449263" defTabSz="898525">
              <a:defRPr kumimoji="1" sz="1200">
                <a:solidFill>
                  <a:schemeClr val="tx1"/>
                </a:solidFill>
                <a:latin typeface="Arial" panose="020B0604020202020204" pitchFamily="34" charset="0"/>
                <a:cs typeface="Arial" panose="020B0604020202020204" pitchFamily="34" charset="0"/>
              </a:defRPr>
            </a:lvl3pPr>
            <a:lvl4pPr marL="2068513" indent="-449263" defTabSz="898525">
              <a:defRPr kumimoji="1" sz="1200">
                <a:solidFill>
                  <a:schemeClr val="tx1"/>
                </a:solidFill>
                <a:latin typeface="Arial" panose="020B0604020202020204" pitchFamily="34" charset="0"/>
                <a:cs typeface="Arial" panose="020B0604020202020204" pitchFamily="34" charset="0"/>
              </a:defRPr>
            </a:lvl4pPr>
            <a:lvl5pPr marL="2608263" indent="-449263" defTabSz="898525">
              <a:defRPr kumimoji="1" sz="1200">
                <a:solidFill>
                  <a:schemeClr val="tx1"/>
                </a:solidFill>
                <a:latin typeface="Arial" panose="020B0604020202020204" pitchFamily="34" charset="0"/>
                <a:cs typeface="Arial" panose="020B0604020202020204" pitchFamily="34" charset="0"/>
              </a:defRPr>
            </a:lvl5pPr>
            <a:lvl6pPr marL="30654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6pPr>
            <a:lvl7pPr marL="35226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7pPr>
            <a:lvl8pPr marL="39798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8pPr>
            <a:lvl9pPr marL="44370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9pPr>
          </a:lstStyle>
          <a:p>
            <a:pPr>
              <a:lnSpc>
                <a:spcPct val="120000"/>
              </a:lnSpc>
              <a:spcBef>
                <a:spcPct val="0"/>
              </a:spcBef>
            </a:pPr>
            <a:r>
              <a:rPr lang="ko-KR" altLang="en-US" sz="1601" dirty="0">
                <a:latin typeface="나눔바른고딕" panose="020B0603020101020101" pitchFamily="50" charset="-127"/>
                <a:ea typeface="나눔바른고딕" panose="020B0603020101020101" pitchFamily="50" charset="-127"/>
                <a:cs typeface="함초롬돋움" panose="02030504000101010101" pitchFamily="18" charset="-127"/>
              </a:rPr>
              <a:t>조사자</a:t>
            </a:r>
            <a:r>
              <a:rPr lang="en-US" altLang="ko-KR" sz="1601" dirty="0">
                <a:latin typeface="나눔바른고딕" panose="020B0603020101020101" pitchFamily="50" charset="-127"/>
                <a:ea typeface="나눔바른고딕" panose="020B0603020101020101" pitchFamily="50" charset="-127"/>
                <a:cs typeface="함초롬돋움" panose="02030504000101010101" pitchFamily="18" charset="-127"/>
              </a:rPr>
              <a:t>(</a:t>
            </a:r>
            <a:r>
              <a:rPr lang="ko-KR" altLang="en-US" sz="1601" dirty="0">
                <a:latin typeface="나눔바른고딕" panose="020B0603020101020101" pitchFamily="50" charset="-127"/>
                <a:ea typeface="나눔바른고딕" panose="020B0603020101020101" pitchFamily="50" charset="-127"/>
                <a:cs typeface="함초롬돋움" panose="02030504000101010101" pitchFamily="18" charset="-127"/>
              </a:rPr>
              <a:t>위원</a:t>
            </a:r>
            <a:r>
              <a:rPr lang="en-US" altLang="ko-KR" sz="1601" dirty="0">
                <a:latin typeface="나눔바른고딕" panose="020B0603020101020101" pitchFamily="50" charset="-127"/>
                <a:ea typeface="나눔바른고딕" panose="020B0603020101020101" pitchFamily="50" charset="-127"/>
                <a:cs typeface="함초롬돋움" panose="02030504000101010101" pitchFamily="18" charset="-127"/>
              </a:rPr>
              <a:t>)</a:t>
            </a:r>
            <a:r>
              <a:rPr lang="ko-KR" altLang="en-US" sz="1601" dirty="0">
                <a:latin typeface="나눔바른고딕" panose="020B0603020101020101" pitchFamily="50" charset="-127"/>
                <a:ea typeface="나눔바른고딕" panose="020B0603020101020101" pitchFamily="50" charset="-127"/>
                <a:cs typeface="함초롬돋움" panose="02030504000101010101" pitchFamily="18" charset="-127"/>
              </a:rPr>
              <a:t>는 비밀유지 서약서를 작성하고</a:t>
            </a:r>
            <a:r>
              <a:rPr lang="en-US" altLang="ko-KR" sz="1601" dirty="0">
                <a:latin typeface="나눔바른고딕" panose="020B0603020101020101" pitchFamily="50" charset="-127"/>
                <a:ea typeface="나눔바른고딕" panose="020B0603020101020101" pitchFamily="50" charset="-127"/>
                <a:cs typeface="함초롬돋움" panose="02030504000101010101" pitchFamily="18" charset="-127"/>
              </a:rPr>
              <a:t>, </a:t>
            </a:r>
            <a:r>
              <a:rPr lang="ko-KR" altLang="en-US" sz="1601" dirty="0">
                <a:latin typeface="나눔바른고딕" panose="020B0603020101020101" pitchFamily="50" charset="-127"/>
                <a:ea typeface="나눔바른고딕" panose="020B0603020101020101" pitchFamily="50" charset="-127"/>
                <a:cs typeface="함초롬돋움" panose="02030504000101010101" pitchFamily="18" charset="-127"/>
              </a:rPr>
              <a:t>조사 내용에 대해 비밀 유지</a:t>
            </a:r>
          </a:p>
          <a:p>
            <a:pPr>
              <a:lnSpc>
                <a:spcPct val="120000"/>
              </a:lnSpc>
              <a:spcBef>
                <a:spcPct val="0"/>
              </a:spcBef>
            </a:pPr>
            <a:r>
              <a:rPr lang="en-US" altLang="ko-KR" sz="1400" dirty="0">
                <a:latin typeface="나눔바른고딕" panose="020B0603020101020101" pitchFamily="50" charset="-127"/>
                <a:ea typeface="나눔바른고딕" panose="020B0603020101020101" pitchFamily="50" charset="-127"/>
                <a:cs typeface="함초롬돋움" panose="02030504000101010101" pitchFamily="18" charset="-127"/>
              </a:rPr>
              <a:t>(</a:t>
            </a:r>
            <a:r>
              <a:rPr lang="ko-KR" altLang="en-US" sz="1400" dirty="0">
                <a:latin typeface="나눔바른고딕" panose="020B0603020101020101" pitchFamily="50" charset="-127"/>
                <a:ea typeface="나눔바른고딕" panose="020B0603020101020101" pitchFamily="50" charset="-127"/>
                <a:cs typeface="함초롬돋움" panose="02030504000101010101" pitchFamily="18" charset="-127"/>
              </a:rPr>
              <a:t>피조사자도 서약서를 작성</a:t>
            </a:r>
            <a:r>
              <a:rPr lang="en-US" altLang="ko-KR" sz="1400" dirty="0">
                <a:latin typeface="나눔바른고딕" panose="020B0603020101020101" pitchFamily="50" charset="-127"/>
                <a:ea typeface="나눔바른고딕" panose="020B0603020101020101" pitchFamily="50" charset="-127"/>
                <a:cs typeface="함초롬돋움" panose="02030504000101010101" pitchFamily="18" charset="-127"/>
              </a:rPr>
              <a:t>, </a:t>
            </a:r>
            <a:r>
              <a:rPr lang="ko-KR" altLang="en-US" sz="1400" dirty="0">
                <a:latin typeface="나눔바른고딕" panose="020B0603020101020101" pitchFamily="50" charset="-127"/>
                <a:ea typeface="나눔바른고딕" panose="020B0603020101020101" pitchFamily="50" charset="-127"/>
                <a:cs typeface="함초롬돋움" panose="02030504000101010101" pitchFamily="18" charset="-127"/>
              </a:rPr>
              <a:t>조사 시작 전 조사자</a:t>
            </a:r>
            <a:r>
              <a:rPr lang="en-US" altLang="ko-KR" sz="1400" dirty="0">
                <a:latin typeface="나눔바른고딕" panose="020B0603020101020101" pitchFamily="50" charset="-127"/>
                <a:ea typeface="나눔바른고딕" panose="020B0603020101020101" pitchFamily="50" charset="-127"/>
                <a:cs typeface="함초롬돋움" panose="02030504000101010101" pitchFamily="18" charset="-127"/>
              </a:rPr>
              <a:t>(</a:t>
            </a:r>
            <a:r>
              <a:rPr lang="ko-KR" altLang="en-US" sz="1400" dirty="0">
                <a:latin typeface="나눔바른고딕" panose="020B0603020101020101" pitchFamily="50" charset="-127"/>
                <a:ea typeface="나눔바른고딕" panose="020B0603020101020101" pitchFamily="50" charset="-127"/>
                <a:cs typeface="함초롬돋움" panose="02030504000101010101" pitchFamily="18" charset="-127"/>
              </a:rPr>
              <a:t>위원</a:t>
            </a:r>
            <a:r>
              <a:rPr lang="en-US" altLang="ko-KR" sz="1400" dirty="0">
                <a:latin typeface="나눔바른고딕" panose="020B0603020101020101" pitchFamily="50" charset="-127"/>
                <a:ea typeface="나눔바른고딕" panose="020B0603020101020101" pitchFamily="50" charset="-127"/>
                <a:cs typeface="함초롬돋움" panose="02030504000101010101" pitchFamily="18" charset="-127"/>
              </a:rPr>
              <a:t>)</a:t>
            </a:r>
            <a:r>
              <a:rPr lang="ko-KR" altLang="en-US" sz="1400" dirty="0">
                <a:latin typeface="나눔바른고딕" panose="020B0603020101020101" pitchFamily="50" charset="-127"/>
                <a:ea typeface="나눔바른고딕" panose="020B0603020101020101" pitchFamily="50" charset="-127"/>
                <a:cs typeface="함초롬돋움" panose="02030504000101010101" pitchFamily="18" charset="-127"/>
              </a:rPr>
              <a:t>가 비밀유지에 대해 충분히 설명</a:t>
            </a:r>
            <a:r>
              <a:rPr lang="en-US" altLang="ko-KR" sz="1400" dirty="0">
                <a:latin typeface="나눔바른고딕" panose="020B0603020101020101" pitchFamily="50" charset="-127"/>
                <a:ea typeface="나눔바른고딕" panose="020B0603020101020101" pitchFamily="50" charset="-127"/>
                <a:cs typeface="함초롬돋움" panose="02030504000101010101" pitchFamily="18" charset="-127"/>
              </a:rPr>
              <a:t>)</a:t>
            </a:r>
            <a:endParaRPr lang="ko-KR" altLang="en-US" sz="1400" dirty="0">
              <a:latin typeface="나눔바른고딕" panose="020B0603020101020101" pitchFamily="50" charset="-127"/>
              <a:ea typeface="나눔바른고딕" panose="020B0603020101020101" pitchFamily="50" charset="-127"/>
              <a:cs typeface="함초롬돋움" panose="02030504000101010101" pitchFamily="18" charset="-127"/>
            </a:endParaRPr>
          </a:p>
        </p:txBody>
      </p:sp>
      <p:sp>
        <p:nvSpPr>
          <p:cNvPr id="46" name="Freeform 45">
            <a:extLst>
              <a:ext uri="{FF2B5EF4-FFF2-40B4-BE49-F238E27FC236}">
                <a16:creationId xmlns:a16="http://schemas.microsoft.com/office/drawing/2014/main" id="{1EAB8550-8126-43CD-92A2-BF97D3EE2907}"/>
              </a:ext>
            </a:extLst>
          </p:cNvPr>
          <p:cNvSpPr>
            <a:spLocks noEditPoints="1"/>
          </p:cNvSpPr>
          <p:nvPr/>
        </p:nvSpPr>
        <p:spPr>
          <a:xfrm>
            <a:off x="2138558" y="5072895"/>
            <a:ext cx="208027" cy="208027"/>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6B859D"/>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grpSp>
        <p:nvGrpSpPr>
          <p:cNvPr id="51" name="그룹 50">
            <a:extLst>
              <a:ext uri="{FF2B5EF4-FFF2-40B4-BE49-F238E27FC236}">
                <a16:creationId xmlns:a16="http://schemas.microsoft.com/office/drawing/2014/main" id="{D2A2E613-51CF-468B-A895-F0F087028748}"/>
              </a:ext>
            </a:extLst>
          </p:cNvPr>
          <p:cNvGrpSpPr/>
          <p:nvPr/>
        </p:nvGrpSpPr>
        <p:grpSpPr>
          <a:xfrm>
            <a:off x="272249" y="5014859"/>
            <a:ext cx="1709090" cy="630909"/>
            <a:chOff x="272249" y="5010171"/>
            <a:chExt cx="1709090" cy="630909"/>
          </a:xfrm>
        </p:grpSpPr>
        <p:grpSp>
          <p:nvGrpSpPr>
            <p:cNvPr id="2" name="그룹 1">
              <a:extLst>
                <a:ext uri="{FF2B5EF4-FFF2-40B4-BE49-F238E27FC236}">
                  <a16:creationId xmlns:a16="http://schemas.microsoft.com/office/drawing/2014/main" id="{D0C2A248-44A6-4040-9B7D-7E69B1FA999E}"/>
                </a:ext>
              </a:extLst>
            </p:cNvPr>
            <p:cNvGrpSpPr/>
            <p:nvPr/>
          </p:nvGrpSpPr>
          <p:grpSpPr>
            <a:xfrm>
              <a:off x="272249" y="5010171"/>
              <a:ext cx="1709090" cy="576000"/>
              <a:chOff x="297416" y="5109912"/>
              <a:chExt cx="1709090" cy="576000"/>
            </a:xfrm>
          </p:grpSpPr>
          <p:sp>
            <p:nvSpPr>
              <p:cNvPr id="104" name="사각형: 둥근 한쪽 모서리 103">
                <a:extLst>
                  <a:ext uri="{FF2B5EF4-FFF2-40B4-BE49-F238E27FC236}">
                    <a16:creationId xmlns:a16="http://schemas.microsoft.com/office/drawing/2014/main" id="{678682AF-25C8-477B-9E07-2788058445C6}"/>
                  </a:ext>
                </a:extLst>
              </p:cNvPr>
              <p:cNvSpPr/>
              <p:nvPr/>
            </p:nvSpPr>
            <p:spPr>
              <a:xfrm flipH="1">
                <a:off x="297416" y="5109912"/>
                <a:ext cx="1709090" cy="576000"/>
              </a:xfrm>
              <a:prstGeom prst="round1Rect">
                <a:avLst>
                  <a:gd name="adj" fmla="val 9260"/>
                </a:avLst>
              </a:prstGeom>
              <a:solidFill>
                <a:srgbClr val="506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5" name="Rectangle 5">
                <a:extLst>
                  <a:ext uri="{FF2B5EF4-FFF2-40B4-BE49-F238E27FC236}">
                    <a16:creationId xmlns:a16="http://schemas.microsoft.com/office/drawing/2014/main" id="{50B64C00-17C9-4323-9BE7-7B96FB2D0980}"/>
                  </a:ext>
                </a:extLst>
              </p:cNvPr>
              <p:cNvSpPr>
                <a:spLocks noChangeArrowheads="1"/>
              </p:cNvSpPr>
              <p:nvPr/>
            </p:nvSpPr>
            <p:spPr bwMode="white">
              <a:xfrm>
                <a:off x="515024" y="5236330"/>
                <a:ext cx="1265029" cy="323165"/>
              </a:xfrm>
              <a:prstGeom prst="rect">
                <a:avLst/>
              </a:prstGeom>
              <a:noFill/>
              <a:ln w="9525" cmpd="sng">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defTabSz="898525">
                  <a:defRPr kumimoji="1" sz="1200">
                    <a:solidFill>
                      <a:schemeClr val="tx1"/>
                    </a:solidFill>
                    <a:latin typeface="Arial" panose="020B0604020202020204" pitchFamily="34" charset="0"/>
                    <a:cs typeface="Arial" panose="020B0604020202020204" pitchFamily="34" charset="0"/>
                  </a:defRPr>
                </a:lvl1pPr>
                <a:lvl2pPr marL="989013" indent="-449263" defTabSz="898525">
                  <a:defRPr kumimoji="1" sz="1200">
                    <a:solidFill>
                      <a:schemeClr val="tx1"/>
                    </a:solidFill>
                    <a:latin typeface="Arial" panose="020B0604020202020204" pitchFamily="34" charset="0"/>
                    <a:cs typeface="Arial" panose="020B0604020202020204" pitchFamily="34" charset="0"/>
                  </a:defRPr>
                </a:lvl2pPr>
                <a:lvl3pPr marL="1528763" indent="-449263" defTabSz="898525">
                  <a:defRPr kumimoji="1" sz="1200">
                    <a:solidFill>
                      <a:schemeClr val="tx1"/>
                    </a:solidFill>
                    <a:latin typeface="Arial" panose="020B0604020202020204" pitchFamily="34" charset="0"/>
                    <a:cs typeface="Arial" panose="020B0604020202020204" pitchFamily="34" charset="0"/>
                  </a:defRPr>
                </a:lvl3pPr>
                <a:lvl4pPr marL="2068513" indent="-449263" defTabSz="898525">
                  <a:defRPr kumimoji="1" sz="1200">
                    <a:solidFill>
                      <a:schemeClr val="tx1"/>
                    </a:solidFill>
                    <a:latin typeface="Arial" panose="020B0604020202020204" pitchFamily="34" charset="0"/>
                    <a:cs typeface="Arial" panose="020B0604020202020204" pitchFamily="34" charset="0"/>
                  </a:defRPr>
                </a:lvl4pPr>
                <a:lvl5pPr marL="2608263" indent="-449263" defTabSz="898525">
                  <a:defRPr kumimoji="1" sz="1200">
                    <a:solidFill>
                      <a:schemeClr val="tx1"/>
                    </a:solidFill>
                    <a:latin typeface="Arial" panose="020B0604020202020204" pitchFamily="34" charset="0"/>
                    <a:cs typeface="Arial" panose="020B0604020202020204" pitchFamily="34" charset="0"/>
                  </a:defRPr>
                </a:lvl5pPr>
                <a:lvl6pPr marL="30654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6pPr>
                <a:lvl7pPr marL="35226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7pPr>
                <a:lvl8pPr marL="39798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8pPr>
                <a:lvl9pPr marL="44370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9pPr>
              </a:lstStyle>
              <a:p>
                <a:pPr algn="ctr">
                  <a:spcBef>
                    <a:spcPct val="0"/>
                  </a:spcBef>
                </a:pPr>
                <a:r>
                  <a:rPr lang="ko-KR" altLang="en-US" sz="1500" dirty="0">
                    <a:solidFill>
                      <a:schemeClr val="bg1"/>
                    </a:solidFill>
                    <a:latin typeface="나눔바른고딕" panose="020B0603020101020101" pitchFamily="50" charset="-127"/>
                    <a:ea typeface="나눔바른고딕" panose="020B0603020101020101" pitchFamily="50" charset="-127"/>
                    <a:cs typeface="함초롬돋움" panose="02030504000101010101" pitchFamily="18" charset="-127"/>
                  </a:rPr>
                  <a:t>비밀 유지</a:t>
                </a:r>
              </a:p>
            </p:txBody>
          </p:sp>
        </p:grpSp>
        <p:sp>
          <p:nvSpPr>
            <p:cNvPr id="67" name="직각 삼각형 66">
              <a:extLst>
                <a:ext uri="{FF2B5EF4-FFF2-40B4-BE49-F238E27FC236}">
                  <a16:creationId xmlns:a16="http://schemas.microsoft.com/office/drawing/2014/main" id="{1F665FD5-91F9-4382-B27A-D314BDCA165E}"/>
                </a:ext>
              </a:extLst>
            </p:cNvPr>
            <p:cNvSpPr/>
            <p:nvPr/>
          </p:nvSpPr>
          <p:spPr>
            <a:xfrm rot="10800000">
              <a:off x="276371" y="5586171"/>
              <a:ext cx="181077" cy="54909"/>
            </a:xfrm>
            <a:prstGeom prst="r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27" name="Rectangle 6">
            <a:extLst>
              <a:ext uri="{FF2B5EF4-FFF2-40B4-BE49-F238E27FC236}">
                <a16:creationId xmlns:a16="http://schemas.microsoft.com/office/drawing/2014/main" id="{A2CEACB8-534C-488C-9CF4-341A2089EF04}"/>
              </a:ext>
            </a:extLst>
          </p:cNvPr>
          <p:cNvSpPr>
            <a:spLocks noChangeArrowheads="1"/>
          </p:cNvSpPr>
          <p:nvPr/>
        </p:nvSpPr>
        <p:spPr bwMode="white">
          <a:xfrm>
            <a:off x="2333111" y="5733716"/>
            <a:ext cx="6320218" cy="671209"/>
          </a:xfrm>
          <a:prstGeom prst="rect">
            <a:avLst/>
          </a:prstGeom>
          <a:noFill/>
          <a:ln w="9525" cmpd="sng">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898525">
              <a:defRPr kumimoji="1" sz="1200">
                <a:solidFill>
                  <a:schemeClr val="tx1"/>
                </a:solidFill>
                <a:latin typeface="Arial" panose="020B0604020202020204" pitchFamily="34" charset="0"/>
                <a:cs typeface="Arial" panose="020B0604020202020204" pitchFamily="34" charset="0"/>
              </a:defRPr>
            </a:lvl1pPr>
            <a:lvl2pPr marL="989013" indent="-449263" defTabSz="898525">
              <a:defRPr kumimoji="1" sz="1200">
                <a:solidFill>
                  <a:schemeClr val="tx1"/>
                </a:solidFill>
                <a:latin typeface="Arial" panose="020B0604020202020204" pitchFamily="34" charset="0"/>
                <a:cs typeface="Arial" panose="020B0604020202020204" pitchFamily="34" charset="0"/>
              </a:defRPr>
            </a:lvl2pPr>
            <a:lvl3pPr marL="1528763" indent="-449263" defTabSz="898525">
              <a:defRPr kumimoji="1" sz="1200">
                <a:solidFill>
                  <a:schemeClr val="tx1"/>
                </a:solidFill>
                <a:latin typeface="Arial" panose="020B0604020202020204" pitchFamily="34" charset="0"/>
                <a:cs typeface="Arial" panose="020B0604020202020204" pitchFamily="34" charset="0"/>
              </a:defRPr>
            </a:lvl3pPr>
            <a:lvl4pPr marL="2068513" indent="-449263" defTabSz="898525">
              <a:defRPr kumimoji="1" sz="1200">
                <a:solidFill>
                  <a:schemeClr val="tx1"/>
                </a:solidFill>
                <a:latin typeface="Arial" panose="020B0604020202020204" pitchFamily="34" charset="0"/>
                <a:cs typeface="Arial" panose="020B0604020202020204" pitchFamily="34" charset="0"/>
              </a:defRPr>
            </a:lvl4pPr>
            <a:lvl5pPr marL="2608263" indent="-449263" defTabSz="898525">
              <a:defRPr kumimoji="1" sz="1200">
                <a:solidFill>
                  <a:schemeClr val="tx1"/>
                </a:solidFill>
                <a:latin typeface="Arial" panose="020B0604020202020204" pitchFamily="34" charset="0"/>
                <a:cs typeface="Arial" panose="020B0604020202020204" pitchFamily="34" charset="0"/>
              </a:defRPr>
            </a:lvl5pPr>
            <a:lvl6pPr marL="30654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6pPr>
            <a:lvl7pPr marL="35226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7pPr>
            <a:lvl8pPr marL="39798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8pPr>
            <a:lvl9pPr marL="44370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9pPr>
          </a:lstStyle>
          <a:p>
            <a:pPr>
              <a:lnSpc>
                <a:spcPct val="120000"/>
              </a:lnSpc>
              <a:spcBef>
                <a:spcPct val="0"/>
              </a:spcBef>
            </a:pPr>
            <a:r>
              <a:rPr lang="ko-KR" altLang="en-US" sz="1601" dirty="0">
                <a:latin typeface="나눔바른고딕" panose="020B0603020101020101" pitchFamily="50" charset="-127"/>
                <a:ea typeface="나눔바른고딕" panose="020B0603020101020101" pitchFamily="50" charset="-127"/>
                <a:cs typeface="함초롬돋움" panose="02030504000101010101" pitchFamily="18" charset="-127"/>
              </a:rPr>
              <a:t>피해자의 요청사항을 확인하여 조사기간 동안 근무장소를 변경하거나</a:t>
            </a:r>
            <a:endParaRPr lang="en-US" altLang="ko-KR" sz="1601" dirty="0">
              <a:latin typeface="나눔바른고딕" panose="020B0603020101020101" pitchFamily="50" charset="-127"/>
              <a:ea typeface="나눔바른고딕" panose="020B0603020101020101" pitchFamily="50" charset="-127"/>
              <a:cs typeface="함초롬돋움" panose="02030504000101010101" pitchFamily="18" charset="-127"/>
            </a:endParaRPr>
          </a:p>
          <a:p>
            <a:pPr>
              <a:lnSpc>
                <a:spcPct val="120000"/>
              </a:lnSpc>
              <a:spcBef>
                <a:spcPct val="0"/>
              </a:spcBef>
            </a:pPr>
            <a:r>
              <a:rPr lang="ko-KR" altLang="en-US" sz="1601" dirty="0">
                <a:latin typeface="나눔바른고딕" panose="020B0603020101020101" pitchFamily="50" charset="-127"/>
                <a:ea typeface="나눔바른고딕" panose="020B0603020101020101" pitchFamily="50" charset="-127"/>
                <a:cs typeface="함초롬돋움" panose="02030504000101010101" pitchFamily="18" charset="-127"/>
              </a:rPr>
              <a:t>휴가를 부여</a:t>
            </a:r>
            <a:r>
              <a:rPr lang="en-US" altLang="ko-KR" sz="1601" dirty="0">
                <a:latin typeface="나눔바른고딕" panose="020B0603020101020101" pitchFamily="50" charset="-127"/>
                <a:ea typeface="나눔바른고딕" panose="020B0603020101020101" pitchFamily="50" charset="-127"/>
                <a:cs typeface="함초롬돋움" panose="02030504000101010101" pitchFamily="18" charset="-127"/>
              </a:rPr>
              <a:t>(</a:t>
            </a:r>
            <a:r>
              <a:rPr lang="ko-KR" altLang="en-US" sz="1601" dirty="0">
                <a:latin typeface="나눔바른고딕" panose="020B0603020101020101" pitchFamily="50" charset="-127"/>
                <a:ea typeface="나눔바른고딕" panose="020B0603020101020101" pitchFamily="50" charset="-127"/>
                <a:cs typeface="함초롬돋움" panose="02030504000101010101" pitchFamily="18" charset="-127"/>
              </a:rPr>
              <a:t>단</a:t>
            </a:r>
            <a:r>
              <a:rPr lang="en-US" altLang="ko-KR" sz="1601" dirty="0">
                <a:latin typeface="나눔바른고딕" panose="020B0603020101020101" pitchFamily="50" charset="-127"/>
                <a:ea typeface="나눔바른고딕" panose="020B0603020101020101" pitchFamily="50" charset="-127"/>
                <a:cs typeface="함초롬돋움" panose="02030504000101010101" pitchFamily="18" charset="-127"/>
              </a:rPr>
              <a:t>, </a:t>
            </a:r>
            <a:r>
              <a:rPr lang="ko-KR" altLang="en-US" sz="1601" dirty="0">
                <a:latin typeface="나눔바른고딕" panose="020B0603020101020101" pitchFamily="50" charset="-127"/>
                <a:ea typeface="나눔바른고딕" panose="020B0603020101020101" pitchFamily="50" charset="-127"/>
                <a:cs typeface="함초롬돋움" panose="02030504000101010101" pitchFamily="18" charset="-127"/>
              </a:rPr>
              <a:t>피해자의 의사에 반하는 조치는 하지 않음</a:t>
            </a:r>
            <a:r>
              <a:rPr lang="en-US" altLang="ko-KR" sz="1601" dirty="0">
                <a:latin typeface="나눔바른고딕" panose="020B0603020101020101" pitchFamily="50" charset="-127"/>
                <a:ea typeface="나눔바른고딕" panose="020B0603020101020101" pitchFamily="50" charset="-127"/>
                <a:cs typeface="함초롬돋움" panose="02030504000101010101" pitchFamily="18" charset="-127"/>
              </a:rPr>
              <a:t>)</a:t>
            </a:r>
          </a:p>
        </p:txBody>
      </p:sp>
      <p:sp>
        <p:nvSpPr>
          <p:cNvPr id="43" name="Freeform 45">
            <a:extLst>
              <a:ext uri="{FF2B5EF4-FFF2-40B4-BE49-F238E27FC236}">
                <a16:creationId xmlns:a16="http://schemas.microsoft.com/office/drawing/2014/main" id="{D594E1FC-6D03-4106-A6C6-8A00EE19E081}"/>
              </a:ext>
            </a:extLst>
          </p:cNvPr>
          <p:cNvSpPr>
            <a:spLocks noEditPoints="1"/>
          </p:cNvSpPr>
          <p:nvPr/>
        </p:nvSpPr>
        <p:spPr>
          <a:xfrm>
            <a:off x="2138558" y="5827394"/>
            <a:ext cx="208027" cy="208027"/>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6B859D"/>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grpSp>
        <p:nvGrpSpPr>
          <p:cNvPr id="50" name="그룹 49">
            <a:extLst>
              <a:ext uri="{FF2B5EF4-FFF2-40B4-BE49-F238E27FC236}">
                <a16:creationId xmlns:a16="http://schemas.microsoft.com/office/drawing/2014/main" id="{169200D9-FD57-4FF5-9B11-B80E68010C38}"/>
              </a:ext>
            </a:extLst>
          </p:cNvPr>
          <p:cNvGrpSpPr/>
          <p:nvPr/>
        </p:nvGrpSpPr>
        <p:grpSpPr>
          <a:xfrm>
            <a:off x="272248" y="5773465"/>
            <a:ext cx="1691999" cy="630909"/>
            <a:chOff x="272248" y="5773465"/>
            <a:chExt cx="1691999" cy="630909"/>
          </a:xfrm>
        </p:grpSpPr>
        <p:grpSp>
          <p:nvGrpSpPr>
            <p:cNvPr id="12" name="그룹 11">
              <a:extLst>
                <a:ext uri="{FF2B5EF4-FFF2-40B4-BE49-F238E27FC236}">
                  <a16:creationId xmlns:a16="http://schemas.microsoft.com/office/drawing/2014/main" id="{C0E97D94-A5AE-4220-9680-6346F507C651}"/>
                </a:ext>
              </a:extLst>
            </p:cNvPr>
            <p:cNvGrpSpPr/>
            <p:nvPr/>
          </p:nvGrpSpPr>
          <p:grpSpPr>
            <a:xfrm>
              <a:off x="272248" y="5773465"/>
              <a:ext cx="1691999" cy="576000"/>
              <a:chOff x="322582" y="5873600"/>
              <a:chExt cx="1691999" cy="576000"/>
            </a:xfrm>
          </p:grpSpPr>
          <p:sp>
            <p:nvSpPr>
              <p:cNvPr id="108" name="사각형: 둥근 한쪽 모서리 107">
                <a:extLst>
                  <a:ext uri="{FF2B5EF4-FFF2-40B4-BE49-F238E27FC236}">
                    <a16:creationId xmlns:a16="http://schemas.microsoft.com/office/drawing/2014/main" id="{FBD4D9F4-B566-43FC-893E-E341FF585CD3}"/>
                  </a:ext>
                </a:extLst>
              </p:cNvPr>
              <p:cNvSpPr/>
              <p:nvPr/>
            </p:nvSpPr>
            <p:spPr>
              <a:xfrm flipH="1">
                <a:off x="322582" y="5873600"/>
                <a:ext cx="1691999" cy="576000"/>
              </a:xfrm>
              <a:prstGeom prst="round1Rect">
                <a:avLst>
                  <a:gd name="adj" fmla="val 13229"/>
                </a:avLst>
              </a:prstGeom>
              <a:solidFill>
                <a:srgbClr val="6B8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9" name="Rectangle 5">
                <a:extLst>
                  <a:ext uri="{FF2B5EF4-FFF2-40B4-BE49-F238E27FC236}">
                    <a16:creationId xmlns:a16="http://schemas.microsoft.com/office/drawing/2014/main" id="{0D0D7CAB-DD80-4669-B70F-2CC8F95DBA22}"/>
                  </a:ext>
                </a:extLst>
              </p:cNvPr>
              <p:cNvSpPr>
                <a:spLocks noChangeArrowheads="1"/>
              </p:cNvSpPr>
              <p:nvPr/>
            </p:nvSpPr>
            <p:spPr bwMode="white">
              <a:xfrm>
                <a:off x="540191" y="6000018"/>
                <a:ext cx="1265029" cy="323165"/>
              </a:xfrm>
              <a:prstGeom prst="rect">
                <a:avLst/>
              </a:prstGeom>
              <a:noFill/>
              <a:ln w="9525" cmpd="sng">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defTabSz="898525">
                  <a:defRPr kumimoji="1" sz="1200">
                    <a:solidFill>
                      <a:schemeClr val="tx1"/>
                    </a:solidFill>
                    <a:latin typeface="Arial" panose="020B0604020202020204" pitchFamily="34" charset="0"/>
                    <a:cs typeface="Arial" panose="020B0604020202020204" pitchFamily="34" charset="0"/>
                  </a:defRPr>
                </a:lvl1pPr>
                <a:lvl2pPr marL="989013" indent="-449263" defTabSz="898525">
                  <a:defRPr kumimoji="1" sz="1200">
                    <a:solidFill>
                      <a:schemeClr val="tx1"/>
                    </a:solidFill>
                    <a:latin typeface="Arial" panose="020B0604020202020204" pitchFamily="34" charset="0"/>
                    <a:cs typeface="Arial" panose="020B0604020202020204" pitchFamily="34" charset="0"/>
                  </a:defRPr>
                </a:lvl2pPr>
                <a:lvl3pPr marL="1528763" indent="-449263" defTabSz="898525">
                  <a:defRPr kumimoji="1" sz="1200">
                    <a:solidFill>
                      <a:schemeClr val="tx1"/>
                    </a:solidFill>
                    <a:latin typeface="Arial" panose="020B0604020202020204" pitchFamily="34" charset="0"/>
                    <a:cs typeface="Arial" panose="020B0604020202020204" pitchFamily="34" charset="0"/>
                  </a:defRPr>
                </a:lvl3pPr>
                <a:lvl4pPr marL="2068513" indent="-449263" defTabSz="898525">
                  <a:defRPr kumimoji="1" sz="1200">
                    <a:solidFill>
                      <a:schemeClr val="tx1"/>
                    </a:solidFill>
                    <a:latin typeface="Arial" panose="020B0604020202020204" pitchFamily="34" charset="0"/>
                    <a:cs typeface="Arial" panose="020B0604020202020204" pitchFamily="34" charset="0"/>
                  </a:defRPr>
                </a:lvl4pPr>
                <a:lvl5pPr marL="2608263" indent="-449263" defTabSz="898525">
                  <a:defRPr kumimoji="1" sz="1200">
                    <a:solidFill>
                      <a:schemeClr val="tx1"/>
                    </a:solidFill>
                    <a:latin typeface="Arial" panose="020B0604020202020204" pitchFamily="34" charset="0"/>
                    <a:cs typeface="Arial" panose="020B0604020202020204" pitchFamily="34" charset="0"/>
                  </a:defRPr>
                </a:lvl5pPr>
                <a:lvl6pPr marL="30654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6pPr>
                <a:lvl7pPr marL="35226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7pPr>
                <a:lvl8pPr marL="39798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8pPr>
                <a:lvl9pPr marL="44370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9pPr>
              </a:lstStyle>
              <a:p>
                <a:pPr algn="ctr">
                  <a:spcBef>
                    <a:spcPct val="0"/>
                  </a:spcBef>
                </a:pPr>
                <a:r>
                  <a:rPr lang="ko-KR" altLang="en-US" sz="1500" dirty="0">
                    <a:solidFill>
                      <a:schemeClr val="bg1"/>
                    </a:solidFill>
                    <a:latin typeface="나눔바른고딕" panose="020B0603020101020101" pitchFamily="50" charset="-127"/>
                    <a:ea typeface="나눔바른고딕" panose="020B0603020101020101" pitchFamily="50" charset="-127"/>
                    <a:cs typeface="함초롬돋움" panose="02030504000101010101" pitchFamily="18" charset="-127"/>
                  </a:rPr>
                  <a:t>피해자 조치</a:t>
                </a:r>
              </a:p>
            </p:txBody>
          </p:sp>
        </p:grpSp>
        <p:sp>
          <p:nvSpPr>
            <p:cNvPr id="68" name="직각 삼각형 67">
              <a:extLst>
                <a:ext uri="{FF2B5EF4-FFF2-40B4-BE49-F238E27FC236}">
                  <a16:creationId xmlns:a16="http://schemas.microsoft.com/office/drawing/2014/main" id="{3D98B514-820E-4D4F-9BEC-FED6D25C3B4B}"/>
                </a:ext>
              </a:extLst>
            </p:cNvPr>
            <p:cNvSpPr/>
            <p:nvPr/>
          </p:nvSpPr>
          <p:spPr>
            <a:xfrm rot="10800000">
              <a:off x="276371" y="6349465"/>
              <a:ext cx="181077" cy="54909"/>
            </a:xfrm>
            <a:prstGeom prst="r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86" name="Slide Number Placeholder 5">
            <a:extLst>
              <a:ext uri="{FF2B5EF4-FFF2-40B4-BE49-F238E27FC236}">
                <a16:creationId xmlns:a16="http://schemas.microsoft.com/office/drawing/2014/main" id="{489452D6-B5C9-4A1B-A5AF-4E4E1887F6D2}"/>
              </a:ext>
            </a:extLst>
          </p:cNvPr>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100</a:t>
            </a:fld>
            <a:endParaRPr lang="en-US" altLang="en-US" sz="999" dirty="0">
              <a:solidFill>
                <a:schemeClr val="tx1"/>
              </a:solidFill>
              <a:latin typeface="나눔스퀘어라운드 Bold"/>
              <a:ea typeface="나눔스퀘어라운드 Bold"/>
            </a:endParaRPr>
          </a:p>
        </p:txBody>
      </p:sp>
      <p:sp>
        <p:nvSpPr>
          <p:cNvPr id="87" name="Rectangle 5">
            <a:extLst>
              <a:ext uri="{FF2B5EF4-FFF2-40B4-BE49-F238E27FC236}">
                <a16:creationId xmlns:a16="http://schemas.microsoft.com/office/drawing/2014/main" id="{B57623BF-A625-40EA-AE6B-CCFB8F91E0FF}"/>
              </a:ext>
            </a:extLst>
          </p:cNvPr>
          <p:cNvSpPr>
            <a:spLocks noChangeArrowheads="1"/>
          </p:cNvSpPr>
          <p:nvPr/>
        </p:nvSpPr>
        <p:spPr bwMode="white">
          <a:xfrm>
            <a:off x="3913925" y="239106"/>
            <a:ext cx="1306768" cy="461665"/>
          </a:xfrm>
          <a:prstGeom prst="rect">
            <a:avLst/>
          </a:prstGeom>
          <a:noFill/>
        </p:spPr>
        <p:txBody>
          <a:bodyPr wrap="none" rtlCol="0" anchor="ctr">
            <a:spAutoFit/>
          </a:bodyPr>
          <a:lstStyle/>
          <a:p>
            <a:r>
              <a:rPr lang="ko-KR" altLang="en-US" sz="2400" dirty="0">
                <a:solidFill>
                  <a:srgbClr val="CAD3DC"/>
                </a:solidFill>
                <a:latin typeface="나눔스퀘어라운드 ExtraBold" panose="020B0600000101010101" pitchFamily="50" charset="-127"/>
                <a:ea typeface="나눔스퀘어라운드 ExtraBold" panose="020B0600000101010101" pitchFamily="50" charset="-127"/>
              </a:rPr>
              <a:t>정식조사</a:t>
            </a:r>
          </a:p>
        </p:txBody>
      </p:sp>
      <p:sp>
        <p:nvSpPr>
          <p:cNvPr id="88" name="타원 87">
            <a:extLst>
              <a:ext uri="{FF2B5EF4-FFF2-40B4-BE49-F238E27FC236}">
                <a16:creationId xmlns:a16="http://schemas.microsoft.com/office/drawing/2014/main" id="{1E646148-4311-4404-BFD3-DBF1EAE9C431}"/>
              </a:ext>
            </a:extLst>
          </p:cNvPr>
          <p:cNvSpPr/>
          <p:nvPr/>
        </p:nvSpPr>
        <p:spPr>
          <a:xfrm>
            <a:off x="3672189" y="331227"/>
            <a:ext cx="277425" cy="277425"/>
          </a:xfrm>
          <a:prstGeom prst="ellipse">
            <a:avLst/>
          </a:prstGeom>
          <a:solidFill>
            <a:srgbClr val="6B859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ko-KR" dirty="0">
                <a:solidFill>
                  <a:schemeClr val="bg1"/>
                </a:solidFill>
                <a:latin typeface="나눔스퀘어라운드 ExtraBold" panose="020B0600000101010101" pitchFamily="50" charset="-127"/>
                <a:ea typeface="나눔스퀘어라운드 ExtraBold" panose="020B0600000101010101" pitchFamily="50" charset="-127"/>
              </a:rPr>
              <a:t>4</a:t>
            </a:r>
            <a:endParaRPr lang="ko-KR" altLang="en-US" dirty="0">
              <a:solidFill>
                <a:schemeClr val="bg1"/>
              </a:solidFill>
              <a:latin typeface="나눔스퀘어라운드 ExtraBold" panose="020B0600000101010101" pitchFamily="50" charset="-127"/>
              <a:ea typeface="나눔스퀘어라운드 ExtraBold" panose="020B0600000101010101" pitchFamily="50" charset="-127"/>
            </a:endParaRPr>
          </a:p>
        </p:txBody>
      </p:sp>
      <p:pic>
        <p:nvPicPr>
          <p:cNvPr id="4" name="그림 3">
            <a:extLst>
              <a:ext uri="{FF2B5EF4-FFF2-40B4-BE49-F238E27FC236}">
                <a16:creationId xmlns:a16="http://schemas.microsoft.com/office/drawing/2014/main" id="{F5F42670-5EB3-DAE3-D714-29A529CBB55B}"/>
              </a:ext>
            </a:extLst>
          </p:cNvPr>
          <p:cNvPicPr>
            <a:picLocks noChangeAspect="1"/>
          </p:cNvPicPr>
          <p:nvPr/>
        </p:nvPicPr>
        <p:blipFill>
          <a:blip r:embed="rId5"/>
          <a:stretch>
            <a:fillRect/>
          </a:stretch>
        </p:blipFill>
        <p:spPr>
          <a:xfrm>
            <a:off x="184639" y="6294716"/>
            <a:ext cx="685800" cy="416006"/>
          </a:xfrm>
          <a:prstGeom prst="rect">
            <a:avLst/>
          </a:prstGeom>
        </p:spPr>
      </p:pic>
      <p:pic>
        <p:nvPicPr>
          <p:cNvPr id="5" name="그림 4">
            <a:extLst>
              <a:ext uri="{FF2B5EF4-FFF2-40B4-BE49-F238E27FC236}">
                <a16:creationId xmlns:a16="http://schemas.microsoft.com/office/drawing/2014/main" id="{1CA4C4A4-2369-68FF-6842-58E5B0941D06}"/>
              </a:ext>
            </a:extLst>
          </p:cNvPr>
          <p:cNvPicPr>
            <a:picLocks noChangeAspect="1"/>
          </p:cNvPicPr>
          <p:nvPr/>
        </p:nvPicPr>
        <p:blipFill>
          <a:blip r:embed="rId6"/>
          <a:stretch>
            <a:fillRect/>
          </a:stretch>
        </p:blipFill>
        <p:spPr>
          <a:xfrm>
            <a:off x="8244963" y="6294716"/>
            <a:ext cx="714397" cy="416006"/>
          </a:xfrm>
          <a:prstGeom prst="rect">
            <a:avLst/>
          </a:prstGeom>
        </p:spPr>
      </p:pic>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직사각형 48"/>
          <p:cNvSpPr/>
          <p:nvPr/>
        </p:nvSpPr>
        <p:spPr>
          <a:xfrm rot="60000">
            <a:off x="-7009" y="1505857"/>
            <a:ext cx="3675121" cy="499330"/>
          </a:xfrm>
          <a:prstGeom prst="rect">
            <a:avLst/>
          </a:prstGeom>
          <a:solidFill>
            <a:schemeClr val="bg1">
              <a:lumMod val="85000"/>
              <a:alpha val="72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nvGrpSpPr>
          <p:cNvPr id="11" name="그룹 10"/>
          <p:cNvGrpSpPr/>
          <p:nvPr/>
        </p:nvGrpSpPr>
        <p:grpSpPr>
          <a:xfrm>
            <a:off x="265" y="130831"/>
            <a:ext cx="9143471" cy="765157"/>
            <a:chOff x="265" y="130831"/>
            <a:chExt cx="9143471" cy="765157"/>
          </a:xfrm>
        </p:grpSpPr>
        <p:sp>
          <p:nvSpPr>
            <p:cNvPr id="15" name="직사각형 14"/>
            <p:cNvSpPr/>
            <p:nvPr/>
          </p:nvSpPr>
          <p:spPr>
            <a:xfrm>
              <a:off x="265" y="133689"/>
              <a:ext cx="958482" cy="640575"/>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6" name="사각형: 둥근 위쪽 모서리 15"/>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7" name="평행 사변형 16"/>
            <p:cNvSpPr/>
            <p:nvPr/>
          </p:nvSpPr>
          <p:spPr>
            <a:xfrm rot="5400000">
              <a:off x="753374" y="368797"/>
              <a:ext cx="762297" cy="292083"/>
            </a:xfrm>
            <a:prstGeom prst="parallelogram">
              <a:avLst>
                <a:gd name="adj" fmla="val 41638"/>
              </a:avLst>
            </a:prstGeom>
            <a:solidFill>
              <a:srgbClr val="A85A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8" name="평행 사변형 17"/>
            <p:cNvSpPr/>
            <p:nvPr/>
          </p:nvSpPr>
          <p:spPr>
            <a:xfrm rot="16200000" flipH="1">
              <a:off x="1075193" y="368798"/>
              <a:ext cx="762297" cy="292083"/>
            </a:xfrm>
            <a:prstGeom prst="parallelogram">
              <a:avLst>
                <a:gd name="adj" fmla="val 41638"/>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9" name="직사각형 18"/>
            <p:cNvSpPr/>
            <p:nvPr/>
          </p:nvSpPr>
          <p:spPr>
            <a:xfrm>
              <a:off x="1632118" y="130831"/>
              <a:ext cx="7511618" cy="640575"/>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20" name="TextBox 19"/>
            <p:cNvSpPr txBox="1"/>
            <p:nvPr/>
          </p:nvSpPr>
          <p:spPr>
            <a:xfrm>
              <a:off x="1727426" y="240030"/>
              <a:ext cx="1926364" cy="460743"/>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사건 처리절차</a:t>
              </a:r>
            </a:p>
          </p:txBody>
        </p:sp>
        <p:sp>
          <p:nvSpPr>
            <p:cNvPr id="21" name="TextBox 20"/>
            <p:cNvSpPr txBox="1"/>
            <p:nvPr/>
          </p:nvSpPr>
          <p:spPr>
            <a:xfrm>
              <a:off x="8403324" y="192279"/>
              <a:ext cx="545771" cy="188766"/>
            </a:xfrm>
            <a:prstGeom prst="roundRect">
              <a:avLst>
                <a:gd name="adj" fmla="val 50000"/>
              </a:avLst>
            </a:prstGeom>
            <a:solidFill>
              <a:srgbClr val="A85A56"/>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7</a:t>
              </a:r>
              <a:endParaRPr lang="ko-KR" altLang="en-US" sz="1100">
                <a:solidFill>
                  <a:schemeClr val="bg1"/>
                </a:solidFill>
                <a:latin typeface="나눔스퀘어라운드 ExtraBold"/>
                <a:ea typeface="나눔스퀘어라운드 ExtraBold"/>
              </a:endParaRPr>
            </a:p>
          </p:txBody>
        </p:sp>
        <p:sp>
          <p:nvSpPr>
            <p:cNvPr id="22" name="TextBox 21"/>
            <p:cNvSpPr txBox="1"/>
            <p:nvPr/>
          </p:nvSpPr>
          <p:spPr>
            <a:xfrm>
              <a:off x="6699060" y="363855"/>
              <a:ext cx="2335402" cy="424854"/>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발생 시 </a:t>
              </a:r>
            </a:p>
            <a:p>
              <a:pPr algn="r">
                <a:defRPr lang="ko-KR" altLang="en-US"/>
              </a:pPr>
              <a:r>
                <a:rPr lang="ko-KR" altLang="en-US" sz="1100">
                  <a:solidFill>
                    <a:schemeClr val="bg1"/>
                  </a:solidFill>
                  <a:latin typeface="나눔스퀘어라운드 ExtraBold"/>
                  <a:ea typeface="나눔스퀘어라운드 ExtraBold"/>
                </a:rPr>
                <a:t>처리절차</a:t>
              </a:r>
            </a:p>
          </p:txBody>
        </p:sp>
      </p:grpSp>
      <p:sp>
        <p:nvSpPr>
          <p:cNvPr id="27" name="Rectangle 4"/>
          <p:cNvSpPr>
            <a:spLocks noChangeArrowheads="1"/>
          </p:cNvSpPr>
          <p:nvPr/>
        </p:nvSpPr>
        <p:spPr bwMode="white">
          <a:xfrm>
            <a:off x="819381" y="2089743"/>
            <a:ext cx="6432164" cy="2184316"/>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20000"/>
              </a:lnSpc>
              <a:spcBef>
                <a:spcPct val="0"/>
              </a:spcBef>
              <a:tabLst>
                <a:tab pos="450849" algn="l"/>
              </a:tabLst>
              <a:defRPr lang="ko-KR" altLang="en-US"/>
            </a:pPr>
            <a:r>
              <a:rPr lang="ko-KR" altLang="en-US" sz="1801" dirty="0">
                <a:solidFill>
                  <a:srgbClr val="000000"/>
                </a:solidFill>
                <a:latin typeface="나눔바른고딕"/>
                <a:ea typeface="나눔바른고딕"/>
                <a:cs typeface="함초롬돋움"/>
              </a:rPr>
              <a:t>조사의 공정성 등을 위해 조사자</a:t>
            </a:r>
            <a:r>
              <a:rPr lang="en-US" altLang="ko-KR" sz="1801" dirty="0">
                <a:solidFill>
                  <a:srgbClr val="000000"/>
                </a:solidFill>
                <a:latin typeface="나눔바른고딕"/>
                <a:ea typeface="나눔바른고딕"/>
                <a:cs typeface="함초롬돋움"/>
              </a:rPr>
              <a:t>(</a:t>
            </a:r>
            <a:r>
              <a:rPr lang="ko-KR" altLang="en-US" sz="1801" dirty="0">
                <a:solidFill>
                  <a:srgbClr val="000000"/>
                </a:solidFill>
                <a:latin typeface="나눔바른고딕"/>
                <a:ea typeface="나눔바른고딕"/>
                <a:cs typeface="함초롬돋움"/>
              </a:rPr>
              <a:t>위원</a:t>
            </a:r>
            <a:r>
              <a:rPr lang="en-US" altLang="ko-KR" sz="1801" dirty="0">
                <a:solidFill>
                  <a:srgbClr val="000000"/>
                </a:solidFill>
                <a:latin typeface="나눔바른고딕"/>
                <a:ea typeface="나눔바른고딕"/>
                <a:cs typeface="함초롬돋움"/>
              </a:rPr>
              <a:t>)</a:t>
            </a:r>
            <a:r>
              <a:rPr lang="ko-KR" altLang="en-US" sz="1801" dirty="0">
                <a:solidFill>
                  <a:srgbClr val="000000"/>
                </a:solidFill>
                <a:latin typeface="나눔바른고딕"/>
                <a:ea typeface="나눔바른고딕"/>
                <a:cs typeface="함초롬돋움"/>
              </a:rPr>
              <a:t>는</a:t>
            </a:r>
            <a:r>
              <a:rPr lang="en-US" altLang="ko-KR" sz="1801" dirty="0">
                <a:solidFill>
                  <a:srgbClr val="000000"/>
                </a:solidFill>
                <a:latin typeface="나눔바른고딕"/>
                <a:ea typeface="나눔바른고딕"/>
                <a:cs typeface="함초롬돋움"/>
              </a:rPr>
              <a:t> </a:t>
            </a:r>
            <a:r>
              <a:rPr lang="ko-KR" altLang="en-US" sz="1801" dirty="0">
                <a:solidFill>
                  <a:srgbClr val="000000"/>
                </a:solidFill>
                <a:latin typeface="나눔바른고딕"/>
                <a:ea typeface="나눔바른고딕"/>
                <a:cs typeface="함초롬돋움"/>
              </a:rPr>
              <a:t>가능한 </a:t>
            </a:r>
            <a:r>
              <a:rPr lang="en-US" altLang="ko-KR" sz="1801" dirty="0">
                <a:solidFill>
                  <a:srgbClr val="000000"/>
                </a:solidFill>
                <a:latin typeface="나눔바른고딕"/>
                <a:ea typeface="나눔바른고딕"/>
                <a:cs typeface="함초롬돋움"/>
              </a:rPr>
              <a:t>2</a:t>
            </a:r>
            <a:r>
              <a:rPr lang="ko-KR" altLang="en-US" sz="1801" dirty="0">
                <a:solidFill>
                  <a:srgbClr val="000000"/>
                </a:solidFill>
                <a:latin typeface="나눔바른고딕"/>
                <a:ea typeface="나눔바른고딕"/>
                <a:cs typeface="함초롬돋움"/>
              </a:rPr>
              <a:t>명 이상이 참여</a:t>
            </a:r>
            <a:endParaRPr lang="en-US" altLang="ko-KR" sz="1801" dirty="0">
              <a:solidFill>
                <a:srgbClr val="000000"/>
              </a:solidFill>
              <a:latin typeface="나눔바른고딕"/>
              <a:ea typeface="나눔바른고딕"/>
              <a:cs typeface="함초롬돋움"/>
            </a:endParaRPr>
          </a:p>
          <a:p>
            <a:pPr>
              <a:lnSpc>
                <a:spcPct val="120000"/>
              </a:lnSpc>
              <a:spcBef>
                <a:spcPct val="0"/>
              </a:spcBef>
              <a:tabLst>
                <a:tab pos="450849" algn="l"/>
              </a:tabLst>
              <a:defRPr lang="ko-KR" altLang="en-US"/>
            </a:pPr>
            <a:endParaRPr lang="ko-KR" altLang="en-US" sz="800" dirty="0">
              <a:solidFill>
                <a:srgbClr val="000000"/>
              </a:solidFill>
              <a:latin typeface="나눔바른고딕"/>
              <a:ea typeface="나눔바른고딕"/>
              <a:cs typeface="함초롬돋움"/>
            </a:endParaRPr>
          </a:p>
          <a:p>
            <a:pPr>
              <a:lnSpc>
                <a:spcPct val="120000"/>
              </a:lnSpc>
              <a:spcBef>
                <a:spcPct val="0"/>
              </a:spcBef>
              <a:tabLst>
                <a:tab pos="450849" algn="l"/>
              </a:tabLst>
              <a:defRPr lang="ko-KR" altLang="en-US"/>
            </a:pPr>
            <a:r>
              <a:rPr lang="ko-KR" altLang="en-US" sz="1801" dirty="0">
                <a:solidFill>
                  <a:srgbClr val="000000"/>
                </a:solidFill>
                <a:latin typeface="나눔바른고딕"/>
                <a:ea typeface="나눔바른고딕"/>
                <a:cs typeface="함초롬돋움"/>
              </a:rPr>
              <a:t>조사는 피해자 → 참고인 → 행위자 순으로 진행</a:t>
            </a:r>
          </a:p>
          <a:p>
            <a:pPr>
              <a:lnSpc>
                <a:spcPct val="120000"/>
              </a:lnSpc>
              <a:spcBef>
                <a:spcPct val="0"/>
              </a:spcBef>
              <a:tabLst>
                <a:tab pos="450849" algn="l"/>
              </a:tabLst>
              <a:defRPr lang="ko-KR" altLang="en-US"/>
            </a:pPr>
            <a:endParaRPr lang="en-US" altLang="ko-KR" sz="800" dirty="0">
              <a:solidFill>
                <a:srgbClr val="000000"/>
              </a:solidFill>
              <a:latin typeface="나눔바른고딕"/>
              <a:ea typeface="나눔바른고딕"/>
              <a:cs typeface="함초롬돋움"/>
            </a:endParaRPr>
          </a:p>
          <a:p>
            <a:pPr>
              <a:lnSpc>
                <a:spcPct val="120000"/>
              </a:lnSpc>
              <a:spcBef>
                <a:spcPct val="0"/>
              </a:spcBef>
              <a:tabLst>
                <a:tab pos="450849" algn="l"/>
              </a:tabLst>
              <a:defRPr lang="ko-KR" altLang="en-US"/>
            </a:pPr>
            <a:r>
              <a:rPr lang="ko-KR" altLang="en-US" sz="1801" dirty="0">
                <a:solidFill>
                  <a:srgbClr val="000000"/>
                </a:solidFill>
                <a:latin typeface="나눔바른고딕"/>
                <a:ea typeface="나눔바른고딕"/>
                <a:cs typeface="함초롬돋움"/>
              </a:rPr>
              <a:t>부득이한 경우 서면조사 등으로 진행할 수도 있으나</a:t>
            </a:r>
            <a:r>
              <a:rPr lang="en-US" altLang="ko-KR" sz="1801" dirty="0">
                <a:solidFill>
                  <a:srgbClr val="000000"/>
                </a:solidFill>
                <a:latin typeface="나눔바른고딕"/>
                <a:ea typeface="나눔바른고딕"/>
                <a:cs typeface="함초롬돋움"/>
              </a:rPr>
              <a:t>,   </a:t>
            </a:r>
          </a:p>
          <a:p>
            <a:pPr>
              <a:lnSpc>
                <a:spcPct val="120000"/>
              </a:lnSpc>
              <a:spcBef>
                <a:spcPct val="0"/>
              </a:spcBef>
              <a:tabLst>
                <a:tab pos="450849" algn="l"/>
              </a:tabLst>
              <a:defRPr lang="ko-KR" altLang="en-US"/>
            </a:pPr>
            <a:r>
              <a:rPr lang="ko-KR" altLang="en-US" sz="1801" dirty="0">
                <a:solidFill>
                  <a:srgbClr val="000000"/>
                </a:solidFill>
                <a:latin typeface="나눔바른고딕"/>
                <a:ea typeface="나눔바른고딕"/>
                <a:cs typeface="함초롬돋움"/>
              </a:rPr>
              <a:t>당사자는 대면조사를 원칙으로 함</a:t>
            </a:r>
          </a:p>
          <a:p>
            <a:pPr>
              <a:lnSpc>
                <a:spcPct val="120000"/>
              </a:lnSpc>
              <a:spcBef>
                <a:spcPct val="0"/>
              </a:spcBef>
              <a:tabLst>
                <a:tab pos="450849" algn="l"/>
              </a:tabLst>
              <a:defRPr lang="ko-KR" altLang="en-US"/>
            </a:pPr>
            <a:endParaRPr lang="en-US" altLang="ko-KR" sz="800" dirty="0">
              <a:solidFill>
                <a:srgbClr val="000000"/>
              </a:solidFill>
              <a:latin typeface="나눔바른고딕"/>
              <a:ea typeface="나눔바른고딕"/>
              <a:cs typeface="함초롬돋움"/>
            </a:endParaRPr>
          </a:p>
          <a:p>
            <a:pPr>
              <a:lnSpc>
                <a:spcPct val="120000"/>
              </a:lnSpc>
              <a:spcBef>
                <a:spcPct val="0"/>
              </a:spcBef>
              <a:tabLst>
                <a:tab pos="450849" algn="l"/>
              </a:tabLst>
              <a:defRPr lang="ko-KR" altLang="en-US"/>
            </a:pPr>
            <a:r>
              <a:rPr lang="ko-KR" altLang="en-US" sz="1801" dirty="0">
                <a:solidFill>
                  <a:srgbClr val="000000"/>
                </a:solidFill>
                <a:latin typeface="나눔바른고딕"/>
                <a:ea typeface="나눔바른고딕"/>
                <a:cs typeface="함초롬돋움"/>
              </a:rPr>
              <a:t>관련자 조사는 직장 내 괴롭힘 판단기준을 고려하여 진행</a:t>
            </a:r>
          </a:p>
        </p:txBody>
      </p:sp>
      <p:sp>
        <p:nvSpPr>
          <p:cNvPr id="28" name="타원 27"/>
          <p:cNvSpPr/>
          <p:nvPr/>
        </p:nvSpPr>
        <p:spPr>
          <a:xfrm>
            <a:off x="676434" y="2250675"/>
            <a:ext cx="122580" cy="122580"/>
          </a:xfrm>
          <a:prstGeom prst="ellipse">
            <a:avLst/>
          </a:prstGeom>
          <a:solidFill>
            <a:schemeClr val="bg1"/>
          </a:solidFill>
          <a:ln w="38100">
            <a:solidFill>
              <a:srgbClr val="73B2D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9" name="타원 28"/>
          <p:cNvSpPr/>
          <p:nvPr/>
        </p:nvSpPr>
        <p:spPr>
          <a:xfrm>
            <a:off x="676434" y="2721483"/>
            <a:ext cx="122580" cy="122580"/>
          </a:xfrm>
          <a:prstGeom prst="ellipse">
            <a:avLst/>
          </a:prstGeom>
          <a:solidFill>
            <a:schemeClr val="bg1"/>
          </a:solidFill>
          <a:ln w="38100">
            <a:solidFill>
              <a:srgbClr val="73B2D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0" name="타원 29"/>
          <p:cNvSpPr/>
          <p:nvPr/>
        </p:nvSpPr>
        <p:spPr>
          <a:xfrm>
            <a:off x="676434" y="3200463"/>
            <a:ext cx="122580" cy="122580"/>
          </a:xfrm>
          <a:prstGeom prst="ellipse">
            <a:avLst/>
          </a:prstGeom>
          <a:solidFill>
            <a:schemeClr val="bg1"/>
          </a:solidFill>
          <a:ln w="38100">
            <a:solidFill>
              <a:srgbClr val="73B2D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2" name="타원 31"/>
          <p:cNvSpPr/>
          <p:nvPr/>
        </p:nvSpPr>
        <p:spPr>
          <a:xfrm>
            <a:off x="676434" y="4003955"/>
            <a:ext cx="122580" cy="122580"/>
          </a:xfrm>
          <a:prstGeom prst="ellipse">
            <a:avLst/>
          </a:prstGeom>
          <a:solidFill>
            <a:schemeClr val="bg1"/>
          </a:solidFill>
          <a:ln w="38100">
            <a:solidFill>
              <a:srgbClr val="73B2D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nvGrpSpPr>
          <p:cNvPr id="4" name="그룹 3"/>
          <p:cNvGrpSpPr/>
          <p:nvPr/>
        </p:nvGrpSpPr>
        <p:grpSpPr>
          <a:xfrm>
            <a:off x="676433" y="4337611"/>
            <a:ext cx="8467303" cy="2160447"/>
            <a:chOff x="676433" y="4348785"/>
            <a:chExt cx="8467303" cy="2160450"/>
          </a:xfrm>
        </p:grpSpPr>
        <p:pic>
          <p:nvPicPr>
            <p:cNvPr id="40" name="그림 39"/>
            <p:cNvPicPr>
              <a:picLocks noChangeAspect="1"/>
            </p:cNvPicPr>
            <p:nvPr/>
          </p:nvPicPr>
          <p:blipFill rotWithShape="1">
            <a:blip r:embed="rId2">
              <a:grayscl/>
            </a:blip>
            <a:stretch>
              <a:fillRect/>
            </a:stretch>
          </p:blipFill>
          <p:spPr>
            <a:xfrm>
              <a:off x="991015" y="5065554"/>
              <a:ext cx="141841" cy="141841"/>
            </a:xfrm>
            <a:prstGeom prst="rect">
              <a:avLst/>
            </a:prstGeom>
          </p:spPr>
        </p:pic>
        <p:pic>
          <p:nvPicPr>
            <p:cNvPr id="42" name="그림 41"/>
            <p:cNvPicPr>
              <a:picLocks noChangeAspect="1"/>
            </p:cNvPicPr>
            <p:nvPr/>
          </p:nvPicPr>
          <p:blipFill rotWithShape="1">
            <a:blip r:embed="rId2">
              <a:grayscl/>
            </a:blip>
            <a:stretch>
              <a:fillRect/>
            </a:stretch>
          </p:blipFill>
          <p:spPr>
            <a:xfrm>
              <a:off x="991015" y="5338419"/>
              <a:ext cx="141841" cy="141841"/>
            </a:xfrm>
            <a:prstGeom prst="rect">
              <a:avLst/>
            </a:prstGeom>
          </p:spPr>
        </p:pic>
        <p:pic>
          <p:nvPicPr>
            <p:cNvPr id="43" name="그림 42"/>
            <p:cNvPicPr>
              <a:picLocks noChangeAspect="1"/>
            </p:cNvPicPr>
            <p:nvPr/>
          </p:nvPicPr>
          <p:blipFill rotWithShape="1">
            <a:blip r:embed="rId2">
              <a:grayscl/>
            </a:blip>
            <a:stretch>
              <a:fillRect/>
            </a:stretch>
          </p:blipFill>
          <p:spPr>
            <a:xfrm>
              <a:off x="991015" y="5587177"/>
              <a:ext cx="141841" cy="141841"/>
            </a:xfrm>
            <a:prstGeom prst="rect">
              <a:avLst/>
            </a:prstGeom>
          </p:spPr>
        </p:pic>
        <p:pic>
          <p:nvPicPr>
            <p:cNvPr id="44" name="그림 43"/>
            <p:cNvPicPr>
              <a:picLocks noChangeAspect="1"/>
            </p:cNvPicPr>
            <p:nvPr/>
          </p:nvPicPr>
          <p:blipFill rotWithShape="1">
            <a:blip r:embed="rId2">
              <a:grayscl/>
            </a:blip>
            <a:stretch>
              <a:fillRect/>
            </a:stretch>
          </p:blipFill>
          <p:spPr>
            <a:xfrm>
              <a:off x="991015" y="5835935"/>
              <a:ext cx="141841" cy="141841"/>
            </a:xfrm>
            <a:prstGeom prst="rect">
              <a:avLst/>
            </a:prstGeom>
          </p:spPr>
        </p:pic>
        <p:grpSp>
          <p:nvGrpSpPr>
            <p:cNvPr id="41" name="그룹 40"/>
            <p:cNvGrpSpPr/>
            <p:nvPr/>
          </p:nvGrpSpPr>
          <p:grpSpPr>
            <a:xfrm>
              <a:off x="676433" y="4348785"/>
              <a:ext cx="8467303" cy="2160450"/>
              <a:chOff x="1341924" y="3876279"/>
              <a:chExt cx="7476552" cy="1828973"/>
            </a:xfrm>
          </p:grpSpPr>
          <p:grpSp>
            <p:nvGrpSpPr>
              <p:cNvPr id="34" name="그룹 33"/>
              <p:cNvGrpSpPr/>
              <p:nvPr/>
            </p:nvGrpSpPr>
            <p:grpSpPr>
              <a:xfrm>
                <a:off x="1391618" y="4003081"/>
                <a:ext cx="7426857" cy="1702171"/>
                <a:chOff x="727716" y="5101285"/>
                <a:chExt cx="7426855" cy="1702171"/>
              </a:xfrm>
              <a:effectLst>
                <a:outerShdw blurRad="50800" dist="38100" dir="5400000" algn="t" rotWithShape="0">
                  <a:prstClr val="black">
                    <a:alpha val="40000"/>
                  </a:prstClr>
                </a:outerShdw>
              </a:effectLst>
            </p:grpSpPr>
            <p:sp>
              <p:nvSpPr>
                <p:cNvPr id="38" name="Rectangle 7"/>
                <p:cNvSpPr>
                  <a:spLocks noChangeArrowheads="1"/>
                </p:cNvSpPr>
                <p:nvPr/>
              </p:nvSpPr>
              <p:spPr bwMode="white">
                <a:xfrm>
                  <a:off x="1211460" y="5101285"/>
                  <a:ext cx="2021795" cy="286717"/>
                </a:xfrm>
                <a:prstGeom prst="rect">
                  <a:avLst/>
                </a:prstGeom>
                <a:solidFill>
                  <a:srgbClr val="293B49"/>
                </a:solid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spcBef>
                      <a:spcPct val="0"/>
                    </a:spcBef>
                    <a:defRPr lang="ko-KR" altLang="en-US"/>
                  </a:pPr>
                  <a:r>
                    <a:rPr lang="ko-KR" altLang="en-US" sz="1601">
                      <a:solidFill>
                        <a:schemeClr val="bg1"/>
                      </a:solidFill>
                      <a:latin typeface="나눔바른고딕"/>
                      <a:ea typeface="나눔바른고딕"/>
                      <a:cs typeface="함초롬돋움"/>
                    </a:rPr>
                    <a:t>   대면조사 시 확인사항</a:t>
                  </a:r>
                </a:p>
              </p:txBody>
            </p:sp>
            <p:sp>
              <p:nvSpPr>
                <p:cNvPr id="35" name="사각형: 둥근 모서리 34"/>
                <p:cNvSpPr/>
                <p:nvPr/>
              </p:nvSpPr>
              <p:spPr>
                <a:xfrm>
                  <a:off x="727716" y="5387872"/>
                  <a:ext cx="6837314" cy="1415584"/>
                </a:xfrm>
                <a:prstGeom prst="roundRect">
                  <a:avLst>
                    <a:gd name="adj" fmla="val 0"/>
                  </a:avLst>
                </a:prstGeom>
                <a:solidFill>
                  <a:schemeClr val="bg1"/>
                </a:solidFill>
                <a:ln>
                  <a:solidFill>
                    <a:srgbClr val="0B0B0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7" name="Rectangle 8"/>
                <p:cNvSpPr>
                  <a:spLocks noChangeArrowheads="1"/>
                </p:cNvSpPr>
                <p:nvPr/>
              </p:nvSpPr>
              <p:spPr bwMode="white">
                <a:xfrm>
                  <a:off x="958743" y="5489003"/>
                  <a:ext cx="7195828" cy="1262757"/>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20000"/>
                    </a:lnSpc>
                    <a:spcBef>
                      <a:spcPct val="0"/>
                    </a:spcBef>
                    <a:spcAft>
                      <a:spcPts val="600"/>
                    </a:spcAft>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latin typeface="나눔바른고딕"/>
                      <a:ea typeface="나눔바른고딕"/>
                      <a:cs typeface="함초롬돋움"/>
                    </a:rPr>
                    <a:t>사건의 경위 </a:t>
                  </a:r>
                  <a:r>
                    <a:rPr lang="en-US" altLang="ko-KR" sz="1600" dirty="0">
                      <a:latin typeface="나눔바른고딕"/>
                      <a:ea typeface="나눔바른고딕"/>
                      <a:cs typeface="함초롬돋움"/>
                    </a:rPr>
                    <a:t>/ </a:t>
                  </a:r>
                  <a:r>
                    <a:rPr lang="ko-KR" altLang="en-US" sz="1600" dirty="0">
                      <a:latin typeface="나눔바른고딕"/>
                      <a:ea typeface="나눔바른고딕"/>
                      <a:cs typeface="함초롬돋움"/>
                    </a:rPr>
                    <a:t>피해자</a:t>
                  </a:r>
                  <a:r>
                    <a:rPr lang="en-US" altLang="ko-KR" sz="1600" dirty="0">
                      <a:latin typeface="나눔바른고딕"/>
                      <a:ea typeface="나눔바른고딕"/>
                      <a:cs typeface="함초롬돋움"/>
                    </a:rPr>
                    <a:t>, </a:t>
                  </a:r>
                  <a:r>
                    <a:rPr lang="ko-KR" altLang="en-US" sz="1600" dirty="0">
                      <a:latin typeface="나눔바른고딕"/>
                      <a:ea typeface="나눔바른고딕"/>
                      <a:cs typeface="함초롬돋움"/>
                    </a:rPr>
                    <a:t>행위자 인적사항 및 당사자 관계</a:t>
                  </a:r>
                </a:p>
                <a:p>
                  <a:pPr algn="just">
                    <a:lnSpc>
                      <a:spcPct val="120000"/>
                    </a:lnSpc>
                    <a:spcBef>
                      <a:spcPct val="0"/>
                    </a:spcBef>
                    <a:spcAft>
                      <a:spcPts val="600"/>
                    </a:spcAft>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latin typeface="나눔바른고딕"/>
                      <a:ea typeface="나눔바른고딕"/>
                      <a:cs typeface="함초롬돋움"/>
                    </a:rPr>
                    <a:t>괴롭힘 행위의 반복성 또는 지속성 여부 </a:t>
                  </a:r>
                  <a:r>
                    <a:rPr lang="en-US" altLang="ko-KR" sz="1600" dirty="0">
                      <a:latin typeface="나눔바른고딕"/>
                      <a:ea typeface="나눔바른고딕"/>
                      <a:cs typeface="함초롬돋움"/>
                    </a:rPr>
                    <a:t>/ </a:t>
                  </a:r>
                  <a:r>
                    <a:rPr lang="ko-KR" altLang="en-US" sz="1600" dirty="0">
                      <a:latin typeface="나눔바른고딕"/>
                      <a:ea typeface="나눔바른고딕"/>
                      <a:cs typeface="함초롬돋움"/>
                    </a:rPr>
                    <a:t>행위로 인한 피해자의 피해 정도</a:t>
                  </a:r>
                </a:p>
                <a:p>
                  <a:pPr algn="just">
                    <a:lnSpc>
                      <a:spcPct val="120000"/>
                    </a:lnSpc>
                    <a:spcBef>
                      <a:spcPct val="0"/>
                    </a:spcBef>
                    <a:spcAft>
                      <a:spcPts val="600"/>
                    </a:spcAft>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latin typeface="나눔바른고딕"/>
                      <a:ea typeface="나눔바른고딕"/>
                      <a:cs typeface="함초롬돋움"/>
                    </a:rPr>
                    <a:t>조사과정에서의 피해자 요청사항 </a:t>
                  </a:r>
                  <a:r>
                    <a:rPr lang="en-US" altLang="ko-KR" sz="1600" dirty="0">
                      <a:latin typeface="나눔바른고딕"/>
                      <a:ea typeface="나눔바른고딕"/>
                      <a:cs typeface="함초롬돋움"/>
                    </a:rPr>
                    <a:t>/ </a:t>
                  </a:r>
                  <a:r>
                    <a:rPr lang="ko-KR" altLang="en-US" sz="1600" dirty="0">
                      <a:latin typeface="나눔바른고딕"/>
                      <a:ea typeface="나눔바른고딕"/>
                      <a:cs typeface="함초롬돋움"/>
                    </a:rPr>
                    <a:t>괴롭힘 인정 후 행위자 조치에 관한 피해자 의견</a:t>
                  </a:r>
                </a:p>
                <a:p>
                  <a:pPr algn="just">
                    <a:lnSpc>
                      <a:spcPct val="120000"/>
                    </a:lnSpc>
                    <a:spcBef>
                      <a:spcPct val="0"/>
                    </a:spcBef>
                    <a:spcAft>
                      <a:spcPts val="600"/>
                    </a:spcAft>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latin typeface="나눔바른고딕"/>
                      <a:ea typeface="나눔바른고딕"/>
                      <a:cs typeface="함초롬돋움"/>
                    </a:rPr>
                    <a:t>직접증거 및 정황증거</a:t>
                  </a:r>
                  <a:r>
                    <a:rPr lang="en-US" altLang="ko-KR" sz="1600" dirty="0">
                      <a:latin typeface="나눔바른고딕"/>
                      <a:ea typeface="나눔바른고딕"/>
                      <a:cs typeface="함초롬돋움"/>
                    </a:rPr>
                    <a:t>(</a:t>
                  </a:r>
                  <a:r>
                    <a:rPr lang="ko-KR" altLang="en-US" sz="1600" dirty="0">
                      <a:latin typeface="나눔바른고딕"/>
                      <a:ea typeface="나눔바른고딕"/>
                      <a:cs typeface="함초롬돋움"/>
                    </a:rPr>
                    <a:t>목격자</a:t>
                  </a:r>
                  <a:r>
                    <a:rPr lang="en-US" altLang="ko-KR" sz="1600" dirty="0">
                      <a:latin typeface="나눔바른고딕"/>
                      <a:ea typeface="나눔바른고딕"/>
                      <a:cs typeface="함초롬돋움"/>
                    </a:rPr>
                    <a:t>, </a:t>
                  </a:r>
                  <a:r>
                    <a:rPr lang="ko-KR" altLang="en-US" sz="1600" dirty="0">
                      <a:latin typeface="나눔바른고딕"/>
                      <a:ea typeface="나눔바른고딕"/>
                      <a:cs typeface="함초롬돋움"/>
                    </a:rPr>
                    <a:t>이메일</a:t>
                  </a:r>
                  <a:r>
                    <a:rPr lang="en-US" altLang="ko-KR" sz="1600" dirty="0">
                      <a:latin typeface="나눔바른고딕"/>
                      <a:ea typeface="나눔바른고딕"/>
                      <a:cs typeface="함초롬돋움"/>
                    </a:rPr>
                    <a:t>, </a:t>
                  </a:r>
                  <a:r>
                    <a:rPr lang="ko-KR" altLang="en-US" sz="1600" dirty="0">
                      <a:latin typeface="나눔바른고딕"/>
                      <a:ea typeface="나눔바른고딕"/>
                      <a:cs typeface="함초롬돋움"/>
                    </a:rPr>
                    <a:t>녹음</a:t>
                  </a:r>
                  <a:r>
                    <a:rPr lang="en-US" altLang="ko-KR" sz="1600" dirty="0">
                      <a:latin typeface="나눔바른고딕"/>
                      <a:ea typeface="나눔바른고딕"/>
                      <a:cs typeface="함초롬돋움"/>
                    </a:rPr>
                    <a:t>, </a:t>
                  </a:r>
                  <a:r>
                    <a:rPr lang="ko-KR" altLang="en-US" sz="1600" dirty="0">
                      <a:latin typeface="나눔바른고딕"/>
                      <a:ea typeface="나눔바른고딕"/>
                      <a:cs typeface="함초롬돋움"/>
                    </a:rPr>
                    <a:t>메신저 대화내용</a:t>
                  </a:r>
                  <a:r>
                    <a:rPr lang="en-US" altLang="ko-KR" sz="1600" dirty="0">
                      <a:latin typeface="나눔바른고딕"/>
                      <a:ea typeface="나눔바른고딕"/>
                      <a:cs typeface="함초롬돋움"/>
                    </a:rPr>
                    <a:t>, </a:t>
                  </a:r>
                  <a:r>
                    <a:rPr lang="ko-KR" altLang="en-US" sz="1600" dirty="0">
                      <a:latin typeface="나눔바른고딕"/>
                      <a:ea typeface="나눔바른고딕"/>
                      <a:cs typeface="함초롬돋움"/>
                    </a:rPr>
                    <a:t>일기</a:t>
                  </a:r>
                  <a:r>
                    <a:rPr lang="en-US" altLang="ko-KR" sz="1600" dirty="0">
                      <a:latin typeface="나눔바른고딕"/>
                      <a:ea typeface="나눔바른고딕"/>
                      <a:cs typeface="함초롬돋움"/>
                    </a:rPr>
                    <a:t>, </a:t>
                  </a:r>
                  <a:r>
                    <a:rPr lang="ko-KR" altLang="en-US" sz="1600" dirty="0">
                      <a:latin typeface="나눔바른고딕"/>
                      <a:ea typeface="나눔바른고딕"/>
                      <a:cs typeface="함초롬돋움"/>
                    </a:rPr>
                    <a:t>치료기록 등</a:t>
                  </a:r>
                  <a:r>
                    <a:rPr lang="en-US" altLang="ko-KR" sz="1600" dirty="0">
                      <a:latin typeface="나눔바른고딕"/>
                      <a:ea typeface="나눔바른고딕"/>
                      <a:cs typeface="함초롬돋움"/>
                    </a:rPr>
                    <a:t>) </a:t>
                  </a:r>
                  <a:r>
                    <a:rPr lang="ko-KR" altLang="en-US" sz="1600" dirty="0">
                      <a:latin typeface="나눔바른고딕"/>
                      <a:ea typeface="나눔바른고딕"/>
                      <a:cs typeface="함초롬돋움"/>
                    </a:rPr>
                    <a:t>검증</a:t>
                  </a:r>
                </a:p>
              </p:txBody>
            </p:sp>
          </p:grpSp>
          <p:pic>
            <p:nvPicPr>
              <p:cNvPr id="9" name="그림 8" descr="벡터그래픽이(가) 표시된 사진  자동 생성된 설명"/>
              <p:cNvPicPr>
                <a:picLocks noChangeAspect="1"/>
              </p:cNvPicPr>
              <p:nvPr/>
            </p:nvPicPr>
            <p:blipFill rotWithShape="1">
              <a:blip r:embed="rId3"/>
              <a:stretch>
                <a:fillRect/>
              </a:stretch>
            </p:blipFill>
            <p:spPr>
              <a:xfrm>
                <a:off x="1341924" y="3876279"/>
                <a:ext cx="698818" cy="698818"/>
              </a:xfrm>
              <a:prstGeom prst="rect">
                <a:avLst/>
              </a:prstGeom>
            </p:spPr>
          </p:pic>
        </p:grpSp>
      </p:grpSp>
      <p:sp>
        <p:nvSpPr>
          <p:cNvPr id="2" name="직사각형 1"/>
          <p:cNvSpPr/>
          <p:nvPr/>
        </p:nvSpPr>
        <p:spPr>
          <a:xfrm>
            <a:off x="0" y="1512289"/>
            <a:ext cx="3530087" cy="432000"/>
          </a:xfrm>
          <a:prstGeom prst="rect">
            <a:avLst/>
          </a:prstGeom>
          <a:solidFill>
            <a:srgbClr val="F0F3F6"/>
          </a:solidFill>
          <a:ln>
            <a:solidFill>
              <a:srgbClr val="6B85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r>
              <a:rPr lang="ko-KR" altLang="en-US" sz="2001" b="1">
                <a:solidFill>
                  <a:srgbClr val="000000"/>
                </a:solidFill>
                <a:latin typeface="나눔바른고딕"/>
                <a:ea typeface="나눔바른고딕"/>
                <a:cs typeface="함초롬돋움"/>
              </a:rPr>
              <a:t>정식조사 시 진행되는 대면조사</a:t>
            </a:r>
            <a:endParaRPr lang="ko-KR" altLang="en-US" b="1">
              <a:solidFill>
                <a:schemeClr val="bg1"/>
              </a:solidFill>
            </a:endParaRPr>
          </a:p>
        </p:txBody>
      </p:sp>
      <p:sp>
        <p:nvSpPr>
          <p:cNvPr id="3" name="직사각형 2"/>
          <p:cNvSpPr/>
          <p:nvPr/>
        </p:nvSpPr>
        <p:spPr>
          <a:xfrm>
            <a:off x="3462276" y="1512289"/>
            <a:ext cx="108000" cy="432000"/>
          </a:xfrm>
          <a:prstGeom prst="rect">
            <a:avLst/>
          </a:prstGeom>
          <a:solidFill>
            <a:srgbClr val="6B859D"/>
          </a:solidFill>
          <a:ln>
            <a:solidFill>
              <a:srgbClr val="6B85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pic>
        <p:nvPicPr>
          <p:cNvPr id="7" name="그림 6"/>
          <p:cNvPicPr>
            <a:picLocks noChangeAspect="1"/>
          </p:cNvPicPr>
          <p:nvPr/>
        </p:nvPicPr>
        <p:blipFill rotWithShape="1">
          <a:blip r:embed="rId4"/>
          <a:stretch>
            <a:fillRect/>
          </a:stretch>
        </p:blipFill>
        <p:spPr>
          <a:xfrm>
            <a:off x="6291356" y="2801338"/>
            <a:ext cx="2480546" cy="1845468"/>
          </a:xfrm>
          <a:prstGeom prst="rect">
            <a:avLst/>
          </a:prstGeom>
          <a:effectLst>
            <a:outerShdw blurRad="50800" dist="12700" dir="2700000" algn="tl" rotWithShape="0">
              <a:prstClr val="black">
                <a:alpha val="40000"/>
              </a:prstClr>
            </a:outerShdw>
          </a:effectLst>
        </p:spPr>
      </p:pic>
      <p:sp>
        <p:nvSpPr>
          <p:cNvPr id="51"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101</a:t>
            </a:fld>
            <a:endParaRPr lang="en-US" altLang="en-US" sz="999">
              <a:solidFill>
                <a:schemeClr val="tx1"/>
              </a:solidFill>
              <a:latin typeface="나눔스퀘어라운드 Bold"/>
              <a:ea typeface="나눔스퀘어라운드 Bold"/>
            </a:endParaRPr>
          </a:p>
        </p:txBody>
      </p:sp>
      <p:sp>
        <p:nvSpPr>
          <p:cNvPr id="54" name="Rectangle 5"/>
          <p:cNvSpPr>
            <a:spLocks noChangeArrowheads="1"/>
          </p:cNvSpPr>
          <p:nvPr/>
        </p:nvSpPr>
        <p:spPr bwMode="white">
          <a:xfrm>
            <a:off x="3913925" y="240030"/>
            <a:ext cx="1306768" cy="460741"/>
          </a:xfrm>
          <a:prstGeom prst="rect">
            <a:avLst/>
          </a:prstGeom>
          <a:noFill/>
        </p:spPr>
        <p:txBody>
          <a:bodyPr wrap="none" anchor="ctr">
            <a:spAutoFit/>
          </a:bodyPr>
          <a:lstStyle/>
          <a:p>
            <a:pPr lvl="0">
              <a:defRPr lang="ko-KR" altLang="en-US"/>
            </a:pPr>
            <a:r>
              <a:rPr lang="ko-KR" altLang="en-US" sz="2400">
                <a:solidFill>
                  <a:srgbClr val="D7DEE5"/>
                </a:solidFill>
                <a:latin typeface="나눔스퀘어라운드 ExtraBold"/>
                <a:ea typeface="나눔스퀘어라운드 ExtraBold"/>
              </a:rPr>
              <a:t>정식조사</a:t>
            </a:r>
          </a:p>
        </p:txBody>
      </p:sp>
      <p:sp>
        <p:nvSpPr>
          <p:cNvPr id="55" name="타원 54"/>
          <p:cNvSpPr/>
          <p:nvPr/>
        </p:nvSpPr>
        <p:spPr>
          <a:xfrm>
            <a:off x="3672189" y="331227"/>
            <a:ext cx="277425" cy="277425"/>
          </a:xfrm>
          <a:prstGeom prst="ellipse">
            <a:avLst/>
          </a:prstGeom>
          <a:solidFill>
            <a:srgbClr val="6B859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4</a:t>
            </a:r>
            <a:endParaRPr lang="ko-KR" altLang="en-US">
              <a:solidFill>
                <a:schemeClr val="bg1"/>
              </a:solidFill>
              <a:latin typeface="나눔스퀘어라운드 ExtraBold"/>
              <a:ea typeface="나눔스퀘어라운드 ExtraBold"/>
            </a:endParaRPr>
          </a:p>
        </p:txBody>
      </p:sp>
      <p:pic>
        <p:nvPicPr>
          <p:cNvPr id="5" name="그림 4">
            <a:extLst>
              <a:ext uri="{FF2B5EF4-FFF2-40B4-BE49-F238E27FC236}">
                <a16:creationId xmlns:a16="http://schemas.microsoft.com/office/drawing/2014/main" id="{903665F4-D7DE-E9F5-9D07-B1CA4260D290}"/>
              </a:ext>
            </a:extLst>
          </p:cNvPr>
          <p:cNvPicPr>
            <a:picLocks noChangeAspect="1"/>
          </p:cNvPicPr>
          <p:nvPr/>
        </p:nvPicPr>
        <p:blipFill>
          <a:blip r:embed="rId5"/>
          <a:stretch>
            <a:fillRect/>
          </a:stretch>
        </p:blipFill>
        <p:spPr>
          <a:xfrm>
            <a:off x="184639" y="6294716"/>
            <a:ext cx="685800" cy="416006"/>
          </a:xfrm>
          <a:prstGeom prst="rect">
            <a:avLst/>
          </a:prstGeom>
        </p:spPr>
      </p:pic>
      <p:pic>
        <p:nvPicPr>
          <p:cNvPr id="6" name="그림 5">
            <a:extLst>
              <a:ext uri="{FF2B5EF4-FFF2-40B4-BE49-F238E27FC236}">
                <a16:creationId xmlns:a16="http://schemas.microsoft.com/office/drawing/2014/main" id="{FC368643-7523-6536-B167-4F4F7263EB83}"/>
              </a:ext>
            </a:extLst>
          </p:cNvPr>
          <p:cNvPicPr>
            <a:picLocks noChangeAspect="1"/>
          </p:cNvPicPr>
          <p:nvPr/>
        </p:nvPicPr>
        <p:blipFill>
          <a:blip r:embed="rId6"/>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직사각형 30"/>
          <p:cNvSpPr/>
          <p:nvPr/>
        </p:nvSpPr>
        <p:spPr>
          <a:xfrm rot="60000">
            <a:off x="-7009" y="1505857"/>
            <a:ext cx="3675121" cy="499330"/>
          </a:xfrm>
          <a:prstGeom prst="rect">
            <a:avLst/>
          </a:prstGeom>
          <a:solidFill>
            <a:schemeClr val="bg1">
              <a:lumMod val="85000"/>
              <a:alpha val="72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nvGrpSpPr>
          <p:cNvPr id="8" name="그룹 7"/>
          <p:cNvGrpSpPr/>
          <p:nvPr/>
        </p:nvGrpSpPr>
        <p:grpSpPr>
          <a:xfrm>
            <a:off x="265" y="130831"/>
            <a:ext cx="9143471" cy="765157"/>
            <a:chOff x="265" y="130831"/>
            <a:chExt cx="9143471" cy="765157"/>
          </a:xfrm>
        </p:grpSpPr>
        <p:sp>
          <p:nvSpPr>
            <p:cNvPr id="12" name="직사각형 11"/>
            <p:cNvSpPr/>
            <p:nvPr/>
          </p:nvSpPr>
          <p:spPr>
            <a:xfrm>
              <a:off x="265" y="133689"/>
              <a:ext cx="958482" cy="640575"/>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3" name="사각형: 둥근 위쪽 모서리 12"/>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4" name="평행 사변형 13"/>
            <p:cNvSpPr/>
            <p:nvPr/>
          </p:nvSpPr>
          <p:spPr>
            <a:xfrm rot="5400000">
              <a:off x="753374" y="368797"/>
              <a:ext cx="762297" cy="292083"/>
            </a:xfrm>
            <a:prstGeom prst="parallelogram">
              <a:avLst>
                <a:gd name="adj" fmla="val 41638"/>
              </a:avLst>
            </a:prstGeom>
            <a:solidFill>
              <a:srgbClr val="A85A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5" name="평행 사변형 14"/>
            <p:cNvSpPr/>
            <p:nvPr/>
          </p:nvSpPr>
          <p:spPr>
            <a:xfrm rot="16200000" flipH="1">
              <a:off x="1075193" y="368798"/>
              <a:ext cx="762297" cy="292083"/>
            </a:xfrm>
            <a:prstGeom prst="parallelogram">
              <a:avLst>
                <a:gd name="adj" fmla="val 41638"/>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6" name="직사각형 15"/>
            <p:cNvSpPr/>
            <p:nvPr/>
          </p:nvSpPr>
          <p:spPr>
            <a:xfrm>
              <a:off x="1632118" y="130831"/>
              <a:ext cx="7511618" cy="640575"/>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7" name="TextBox 16"/>
            <p:cNvSpPr txBox="1"/>
            <p:nvPr/>
          </p:nvSpPr>
          <p:spPr>
            <a:xfrm>
              <a:off x="1727426" y="240030"/>
              <a:ext cx="1926364" cy="460743"/>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사건 처리절차</a:t>
              </a:r>
            </a:p>
          </p:txBody>
        </p:sp>
        <p:sp>
          <p:nvSpPr>
            <p:cNvPr id="18" name="TextBox 17"/>
            <p:cNvSpPr txBox="1"/>
            <p:nvPr/>
          </p:nvSpPr>
          <p:spPr>
            <a:xfrm>
              <a:off x="8403324" y="192279"/>
              <a:ext cx="545771" cy="188766"/>
            </a:xfrm>
            <a:prstGeom prst="roundRect">
              <a:avLst>
                <a:gd name="adj" fmla="val 50000"/>
              </a:avLst>
            </a:prstGeom>
            <a:solidFill>
              <a:srgbClr val="A85A56"/>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7</a:t>
              </a:r>
              <a:endParaRPr lang="ko-KR" altLang="en-US" sz="1100">
                <a:solidFill>
                  <a:schemeClr val="bg1"/>
                </a:solidFill>
                <a:latin typeface="나눔스퀘어라운드 ExtraBold"/>
                <a:ea typeface="나눔스퀘어라운드 ExtraBold"/>
              </a:endParaRPr>
            </a:p>
          </p:txBody>
        </p:sp>
        <p:sp>
          <p:nvSpPr>
            <p:cNvPr id="19" name="TextBox 18"/>
            <p:cNvSpPr txBox="1"/>
            <p:nvPr/>
          </p:nvSpPr>
          <p:spPr>
            <a:xfrm>
              <a:off x="6699060" y="363855"/>
              <a:ext cx="2335402" cy="424854"/>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발생 시 </a:t>
              </a:r>
            </a:p>
            <a:p>
              <a:pPr algn="r">
                <a:defRPr lang="ko-KR" altLang="en-US"/>
              </a:pPr>
              <a:r>
                <a:rPr lang="ko-KR" altLang="en-US" sz="1100">
                  <a:solidFill>
                    <a:schemeClr val="bg1"/>
                  </a:solidFill>
                  <a:latin typeface="나눔스퀘어라운드 ExtraBold"/>
                  <a:ea typeface="나눔스퀘어라운드 ExtraBold"/>
                </a:rPr>
                <a:t>처리절차</a:t>
              </a:r>
            </a:p>
          </p:txBody>
        </p:sp>
      </p:grpSp>
      <p:sp>
        <p:nvSpPr>
          <p:cNvPr id="25" name="Rectangle 4"/>
          <p:cNvSpPr>
            <a:spLocks noChangeArrowheads="1"/>
          </p:cNvSpPr>
          <p:nvPr/>
        </p:nvSpPr>
        <p:spPr bwMode="white">
          <a:xfrm>
            <a:off x="901485" y="2326005"/>
            <a:ext cx="8052467" cy="3606165"/>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20000"/>
              </a:lnSpc>
              <a:spcBef>
                <a:spcPct val="0"/>
              </a:spcBef>
              <a:tabLst>
                <a:tab pos="450849" algn="l"/>
              </a:tabLst>
              <a:defRPr lang="ko-KR" altLang="en-US"/>
            </a:pPr>
            <a:r>
              <a:rPr lang="ko-KR" altLang="en-US" sz="1801" dirty="0">
                <a:solidFill>
                  <a:srgbClr val="000000"/>
                </a:solidFill>
                <a:latin typeface="나눔바른고딕"/>
                <a:ea typeface="나눔바른고딕"/>
                <a:cs typeface="함초롬돋움"/>
              </a:rPr>
              <a:t>조사가 끝나면 보고서를 작성하여 사업주에게 보고</a:t>
            </a:r>
          </a:p>
          <a:p>
            <a:pPr>
              <a:lnSpc>
                <a:spcPct val="120000"/>
              </a:lnSpc>
              <a:spcBef>
                <a:spcPct val="0"/>
              </a:spcBef>
              <a:tabLst>
                <a:tab pos="450849" algn="l"/>
              </a:tabLst>
              <a:defRPr lang="ko-KR" altLang="en-US"/>
            </a:pPr>
            <a:endParaRPr lang="ko-KR" altLang="en-US" dirty="0">
              <a:solidFill>
                <a:srgbClr val="000000"/>
              </a:solidFill>
              <a:latin typeface="나눔바른고딕"/>
              <a:ea typeface="나눔바른고딕"/>
              <a:cs typeface="함초롬돋움"/>
            </a:endParaRPr>
          </a:p>
          <a:p>
            <a:pPr>
              <a:lnSpc>
                <a:spcPct val="120000"/>
              </a:lnSpc>
              <a:spcBef>
                <a:spcPct val="0"/>
              </a:spcBef>
              <a:tabLst>
                <a:tab pos="450849" algn="l"/>
              </a:tabLst>
              <a:defRPr lang="ko-KR" altLang="en-US"/>
            </a:pPr>
            <a:r>
              <a:rPr lang="ko-KR" altLang="en-US" sz="1801" dirty="0">
                <a:solidFill>
                  <a:srgbClr val="000000"/>
                </a:solidFill>
                <a:latin typeface="나눔바른고딕"/>
                <a:ea typeface="나눔바른고딕"/>
                <a:cs typeface="함초롬돋움"/>
              </a:rPr>
              <a:t>조사보고서만으로도 사실관계와 괴롭힘 해당 여부를</a:t>
            </a:r>
          </a:p>
          <a:p>
            <a:pPr>
              <a:lnSpc>
                <a:spcPct val="120000"/>
              </a:lnSpc>
              <a:spcBef>
                <a:spcPct val="0"/>
              </a:spcBef>
              <a:tabLst>
                <a:tab pos="450849" algn="l"/>
              </a:tabLst>
              <a:defRPr lang="ko-KR" altLang="en-US"/>
            </a:pPr>
            <a:r>
              <a:rPr lang="ko-KR" altLang="en-US" sz="1801" dirty="0">
                <a:solidFill>
                  <a:srgbClr val="000000"/>
                </a:solidFill>
                <a:latin typeface="나눔바른고딕"/>
                <a:ea typeface="나눔바른고딕"/>
                <a:cs typeface="함초롬돋움"/>
              </a:rPr>
              <a:t>판단할 수 있도록 문제된 행위를 자세히 기재</a:t>
            </a:r>
          </a:p>
          <a:p>
            <a:pPr>
              <a:lnSpc>
                <a:spcPct val="120000"/>
              </a:lnSpc>
              <a:spcBef>
                <a:spcPct val="0"/>
              </a:spcBef>
              <a:tabLst>
                <a:tab pos="450849" algn="l"/>
              </a:tabLst>
              <a:defRPr lang="ko-KR" altLang="en-US"/>
            </a:pPr>
            <a:endParaRPr lang="ko-KR" altLang="en-US" dirty="0">
              <a:solidFill>
                <a:srgbClr val="000000"/>
              </a:solidFill>
              <a:latin typeface="나눔바른고딕"/>
              <a:ea typeface="나눔바른고딕"/>
              <a:cs typeface="함초롬돋움"/>
            </a:endParaRPr>
          </a:p>
          <a:p>
            <a:pPr>
              <a:lnSpc>
                <a:spcPct val="120000"/>
              </a:lnSpc>
              <a:spcBef>
                <a:spcPct val="0"/>
              </a:spcBef>
              <a:tabLst>
                <a:tab pos="450849" algn="l"/>
              </a:tabLst>
              <a:defRPr lang="ko-KR" altLang="en-US"/>
            </a:pPr>
            <a:r>
              <a:rPr lang="ko-KR" altLang="en-US" sz="1801" dirty="0">
                <a:solidFill>
                  <a:srgbClr val="000000"/>
                </a:solidFill>
                <a:latin typeface="나눔바른고딕"/>
                <a:ea typeface="나눔바른고딕"/>
                <a:cs typeface="함초롬돋움"/>
              </a:rPr>
              <a:t>확보한 직접증거와 정황증거를 첨부하고</a:t>
            </a:r>
            <a:r>
              <a:rPr lang="en-US" altLang="ko-KR" sz="1801" dirty="0">
                <a:solidFill>
                  <a:srgbClr val="000000"/>
                </a:solidFill>
                <a:latin typeface="나눔바른고딕"/>
                <a:ea typeface="나눔바른고딕"/>
                <a:cs typeface="함초롬돋움"/>
              </a:rPr>
              <a:t>, </a:t>
            </a:r>
          </a:p>
          <a:p>
            <a:pPr>
              <a:lnSpc>
                <a:spcPct val="120000"/>
              </a:lnSpc>
              <a:spcBef>
                <a:spcPct val="0"/>
              </a:spcBef>
              <a:tabLst>
                <a:tab pos="450849" algn="l"/>
              </a:tabLst>
              <a:defRPr lang="ko-KR" altLang="en-US"/>
            </a:pPr>
            <a:r>
              <a:rPr lang="ko-KR" altLang="en-US" sz="1801" dirty="0">
                <a:solidFill>
                  <a:srgbClr val="000000"/>
                </a:solidFill>
                <a:latin typeface="나눔바른고딕"/>
                <a:ea typeface="나눔바른고딕"/>
                <a:cs typeface="함초롬돋움"/>
              </a:rPr>
              <a:t>증거의 신뢰성에 대한 의견을 기술</a:t>
            </a:r>
          </a:p>
          <a:p>
            <a:pPr>
              <a:lnSpc>
                <a:spcPct val="120000"/>
              </a:lnSpc>
              <a:spcBef>
                <a:spcPct val="0"/>
              </a:spcBef>
              <a:tabLst>
                <a:tab pos="450849" algn="l"/>
              </a:tabLst>
              <a:defRPr lang="ko-KR" altLang="en-US"/>
            </a:pPr>
            <a:endParaRPr lang="ko-KR" altLang="en-US" dirty="0">
              <a:solidFill>
                <a:srgbClr val="000000"/>
              </a:solidFill>
              <a:latin typeface="나눔바른고딕"/>
              <a:ea typeface="나눔바른고딕"/>
              <a:cs typeface="함초롬돋움"/>
            </a:endParaRPr>
          </a:p>
          <a:p>
            <a:pPr>
              <a:lnSpc>
                <a:spcPct val="120000"/>
              </a:lnSpc>
              <a:spcBef>
                <a:spcPct val="0"/>
              </a:spcBef>
              <a:tabLst>
                <a:tab pos="450849" algn="l"/>
              </a:tabLst>
              <a:defRPr lang="ko-KR" altLang="en-US"/>
            </a:pPr>
            <a:r>
              <a:rPr lang="ko-KR" altLang="en-US" sz="1801" dirty="0">
                <a:solidFill>
                  <a:srgbClr val="000000"/>
                </a:solidFill>
                <a:latin typeface="나눔바른고딕"/>
                <a:ea typeface="나눔바른고딕"/>
                <a:cs typeface="함초롬돋움"/>
              </a:rPr>
              <a:t>행위자에 대한 조치는 피해자의 의견을 들어 결과를 첨부</a:t>
            </a:r>
          </a:p>
          <a:p>
            <a:pPr>
              <a:lnSpc>
                <a:spcPct val="120000"/>
              </a:lnSpc>
              <a:spcBef>
                <a:spcPct val="0"/>
              </a:spcBef>
              <a:tabLst>
                <a:tab pos="450849" algn="l"/>
              </a:tabLst>
              <a:defRPr lang="ko-KR" altLang="en-US"/>
            </a:pPr>
            <a:endParaRPr lang="ko-KR" altLang="en-US" dirty="0">
              <a:solidFill>
                <a:srgbClr val="000000"/>
              </a:solidFill>
              <a:latin typeface="나눔바른고딕"/>
              <a:ea typeface="나눔바른고딕"/>
              <a:cs typeface="함초롬돋움"/>
            </a:endParaRPr>
          </a:p>
          <a:p>
            <a:pPr>
              <a:lnSpc>
                <a:spcPct val="120000"/>
              </a:lnSpc>
              <a:spcBef>
                <a:spcPct val="0"/>
              </a:spcBef>
              <a:tabLst>
                <a:tab pos="450849" algn="l"/>
              </a:tabLst>
              <a:defRPr lang="ko-KR" altLang="en-US"/>
            </a:pPr>
            <a:r>
              <a:rPr lang="ko-KR" altLang="en-US" sz="1801" dirty="0">
                <a:solidFill>
                  <a:srgbClr val="000000"/>
                </a:solidFill>
                <a:latin typeface="나눔바른고딕"/>
                <a:ea typeface="나눔바른고딕"/>
                <a:cs typeface="함초롬돋움"/>
              </a:rPr>
              <a:t>조사보고서에 직장 내 괴롭힘 여부</a:t>
            </a:r>
            <a:r>
              <a:rPr lang="en-US" altLang="ko-KR" sz="1801" dirty="0">
                <a:solidFill>
                  <a:srgbClr val="000000"/>
                </a:solidFill>
                <a:latin typeface="나눔바른고딕"/>
                <a:ea typeface="나눔바른고딕"/>
                <a:cs typeface="함초롬돋움"/>
              </a:rPr>
              <a:t>, </a:t>
            </a:r>
            <a:r>
              <a:rPr lang="ko-KR" altLang="en-US" sz="1801" dirty="0">
                <a:solidFill>
                  <a:srgbClr val="000000"/>
                </a:solidFill>
                <a:latin typeface="나눔바른고딕"/>
                <a:ea typeface="나눔바른고딕"/>
                <a:cs typeface="함초롬돋움"/>
              </a:rPr>
              <a:t>괴롭힘의 경중</a:t>
            </a:r>
            <a:r>
              <a:rPr lang="en-US" altLang="ko-KR" sz="1801" dirty="0">
                <a:solidFill>
                  <a:srgbClr val="000000"/>
                </a:solidFill>
                <a:latin typeface="나눔바른고딕"/>
                <a:ea typeface="나눔바른고딕"/>
                <a:cs typeface="함초롬돋움"/>
              </a:rPr>
              <a:t>, </a:t>
            </a:r>
          </a:p>
          <a:p>
            <a:pPr>
              <a:lnSpc>
                <a:spcPct val="120000"/>
              </a:lnSpc>
              <a:spcBef>
                <a:spcPct val="0"/>
              </a:spcBef>
              <a:tabLst>
                <a:tab pos="450849" algn="l"/>
              </a:tabLst>
              <a:defRPr lang="ko-KR" altLang="en-US"/>
            </a:pPr>
            <a:r>
              <a:rPr lang="ko-KR" altLang="en-US" sz="1801" dirty="0">
                <a:solidFill>
                  <a:srgbClr val="000000"/>
                </a:solidFill>
                <a:latin typeface="나눔바른고딕"/>
                <a:ea typeface="나눔바른고딕"/>
                <a:cs typeface="함초롬돋움"/>
              </a:rPr>
              <a:t>적정한 제재 수준을 기술</a:t>
            </a:r>
          </a:p>
        </p:txBody>
      </p:sp>
      <p:sp>
        <p:nvSpPr>
          <p:cNvPr id="26" name="타원 25"/>
          <p:cNvSpPr/>
          <p:nvPr/>
        </p:nvSpPr>
        <p:spPr>
          <a:xfrm>
            <a:off x="740805" y="2500227"/>
            <a:ext cx="122580" cy="122580"/>
          </a:xfrm>
          <a:prstGeom prst="ellipse">
            <a:avLst/>
          </a:prstGeom>
          <a:solidFill>
            <a:schemeClr val="bg1"/>
          </a:solidFill>
          <a:ln w="38100">
            <a:solidFill>
              <a:srgbClr val="5D7272"/>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7" name="타원 26"/>
          <p:cNvSpPr/>
          <p:nvPr/>
        </p:nvSpPr>
        <p:spPr>
          <a:xfrm>
            <a:off x="740805" y="3904616"/>
            <a:ext cx="122580" cy="122580"/>
          </a:xfrm>
          <a:prstGeom prst="ellipse">
            <a:avLst/>
          </a:prstGeom>
          <a:solidFill>
            <a:schemeClr val="bg1"/>
          </a:solidFill>
          <a:ln w="38100">
            <a:solidFill>
              <a:srgbClr val="5D7272"/>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8" name="타원 27"/>
          <p:cNvSpPr/>
          <p:nvPr/>
        </p:nvSpPr>
        <p:spPr>
          <a:xfrm>
            <a:off x="740805" y="4781953"/>
            <a:ext cx="122580" cy="122580"/>
          </a:xfrm>
          <a:prstGeom prst="ellipse">
            <a:avLst/>
          </a:prstGeom>
          <a:solidFill>
            <a:schemeClr val="bg1"/>
          </a:solidFill>
          <a:ln w="38100">
            <a:solidFill>
              <a:srgbClr val="5D7272"/>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9" name="타원 28"/>
          <p:cNvSpPr/>
          <p:nvPr/>
        </p:nvSpPr>
        <p:spPr>
          <a:xfrm>
            <a:off x="740805" y="5336325"/>
            <a:ext cx="122580" cy="122580"/>
          </a:xfrm>
          <a:prstGeom prst="ellipse">
            <a:avLst/>
          </a:prstGeom>
          <a:solidFill>
            <a:schemeClr val="bg1"/>
          </a:solidFill>
          <a:ln w="38100">
            <a:solidFill>
              <a:srgbClr val="5D7272"/>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0" name="타원 29"/>
          <p:cNvSpPr/>
          <p:nvPr/>
        </p:nvSpPr>
        <p:spPr>
          <a:xfrm>
            <a:off x="740805" y="3049500"/>
            <a:ext cx="122580" cy="122580"/>
          </a:xfrm>
          <a:prstGeom prst="ellipse">
            <a:avLst/>
          </a:prstGeom>
          <a:solidFill>
            <a:schemeClr val="bg1"/>
          </a:solidFill>
          <a:ln w="38100">
            <a:solidFill>
              <a:srgbClr val="5D7272"/>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4" name="직사각형 23"/>
          <p:cNvSpPr/>
          <p:nvPr/>
        </p:nvSpPr>
        <p:spPr>
          <a:xfrm>
            <a:off x="7620" y="1512289"/>
            <a:ext cx="3522467" cy="432000"/>
          </a:xfrm>
          <a:prstGeom prst="rect">
            <a:avLst/>
          </a:prstGeom>
          <a:solidFill>
            <a:srgbClr val="F0F3F6"/>
          </a:solidFill>
          <a:ln>
            <a:solidFill>
              <a:srgbClr val="6B85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r>
              <a:rPr lang="ko-KR" altLang="en-US" sz="2001" b="1">
                <a:solidFill>
                  <a:srgbClr val="000000"/>
                </a:solidFill>
                <a:latin typeface="나눔바른고딕"/>
                <a:ea typeface="나눔바른고딕"/>
                <a:cs typeface="함초롬돋움"/>
              </a:rPr>
              <a:t>정식조사 후 보고서 작성</a:t>
            </a:r>
            <a:endParaRPr lang="ko-KR" altLang="en-US" b="1">
              <a:solidFill>
                <a:schemeClr val="bg1"/>
              </a:solidFill>
            </a:endParaRPr>
          </a:p>
        </p:txBody>
      </p:sp>
      <p:sp>
        <p:nvSpPr>
          <p:cNvPr id="34" name="직사각형 33"/>
          <p:cNvSpPr/>
          <p:nvPr/>
        </p:nvSpPr>
        <p:spPr>
          <a:xfrm>
            <a:off x="3462276" y="1512289"/>
            <a:ext cx="108000" cy="432000"/>
          </a:xfrm>
          <a:prstGeom prst="rect">
            <a:avLst/>
          </a:prstGeom>
          <a:solidFill>
            <a:srgbClr val="6B859D"/>
          </a:solidFill>
          <a:ln>
            <a:solidFill>
              <a:srgbClr val="6B85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pic>
        <p:nvPicPr>
          <p:cNvPr id="6" name="그림 5"/>
          <p:cNvPicPr>
            <a:picLocks noChangeAspect="1"/>
          </p:cNvPicPr>
          <p:nvPr/>
        </p:nvPicPr>
        <p:blipFill rotWithShape="1">
          <a:blip r:embed="rId2"/>
          <a:stretch>
            <a:fillRect/>
          </a:stretch>
        </p:blipFill>
        <p:spPr>
          <a:xfrm>
            <a:off x="6292633" y="2688235"/>
            <a:ext cx="1917823" cy="3539493"/>
          </a:xfrm>
          <a:prstGeom prst="rect">
            <a:avLst/>
          </a:prstGeom>
          <a:effectLst>
            <a:outerShdw blurRad="50800" dist="12700" dir="2700000" algn="tl" rotWithShape="0">
              <a:prstClr val="black">
                <a:alpha val="40000"/>
              </a:prstClr>
            </a:outerShdw>
          </a:effectLst>
        </p:spPr>
      </p:pic>
      <p:sp>
        <p:nvSpPr>
          <p:cNvPr id="32"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102</a:t>
            </a:fld>
            <a:endParaRPr lang="en-US" altLang="en-US" sz="999">
              <a:solidFill>
                <a:schemeClr val="tx1"/>
              </a:solidFill>
              <a:latin typeface="나눔스퀘어라운드 Bold"/>
              <a:ea typeface="나눔스퀘어라운드 Bold"/>
            </a:endParaRPr>
          </a:p>
        </p:txBody>
      </p:sp>
      <p:sp>
        <p:nvSpPr>
          <p:cNvPr id="33" name="Rectangle 5"/>
          <p:cNvSpPr>
            <a:spLocks noChangeArrowheads="1"/>
          </p:cNvSpPr>
          <p:nvPr/>
        </p:nvSpPr>
        <p:spPr bwMode="white">
          <a:xfrm>
            <a:off x="3913925" y="240030"/>
            <a:ext cx="1306768" cy="460741"/>
          </a:xfrm>
          <a:prstGeom prst="rect">
            <a:avLst/>
          </a:prstGeom>
          <a:noFill/>
        </p:spPr>
        <p:txBody>
          <a:bodyPr wrap="none" anchor="ctr">
            <a:spAutoFit/>
          </a:bodyPr>
          <a:lstStyle/>
          <a:p>
            <a:pPr lvl="0">
              <a:defRPr lang="ko-KR" altLang="en-US"/>
            </a:pPr>
            <a:r>
              <a:rPr lang="ko-KR" altLang="en-US" sz="2400" dirty="0">
                <a:solidFill>
                  <a:srgbClr val="D7DEE5"/>
                </a:solidFill>
                <a:latin typeface="나눔스퀘어라운드 ExtraBold"/>
                <a:ea typeface="나눔스퀘어라운드 ExtraBold"/>
              </a:rPr>
              <a:t>정식조사</a:t>
            </a:r>
          </a:p>
        </p:txBody>
      </p:sp>
      <p:sp>
        <p:nvSpPr>
          <p:cNvPr id="35" name="타원 34"/>
          <p:cNvSpPr/>
          <p:nvPr/>
        </p:nvSpPr>
        <p:spPr>
          <a:xfrm>
            <a:off x="3672189" y="331227"/>
            <a:ext cx="277425" cy="277425"/>
          </a:xfrm>
          <a:prstGeom prst="ellipse">
            <a:avLst/>
          </a:prstGeom>
          <a:solidFill>
            <a:srgbClr val="6B859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4</a:t>
            </a:r>
            <a:endParaRPr lang="ko-KR" altLang="en-US">
              <a:solidFill>
                <a:schemeClr val="bg1"/>
              </a:solidFill>
              <a:latin typeface="나눔스퀘어라운드 ExtraBold"/>
              <a:ea typeface="나눔스퀘어라운드 ExtraBold"/>
            </a:endParaRPr>
          </a:p>
        </p:txBody>
      </p:sp>
      <p:pic>
        <p:nvPicPr>
          <p:cNvPr id="2" name="그림 1">
            <a:extLst>
              <a:ext uri="{FF2B5EF4-FFF2-40B4-BE49-F238E27FC236}">
                <a16:creationId xmlns:a16="http://schemas.microsoft.com/office/drawing/2014/main" id="{514DC538-3EAF-A99C-051F-E0B6B5D09B4C}"/>
              </a:ext>
            </a:extLst>
          </p:cNvPr>
          <p:cNvPicPr>
            <a:picLocks noChangeAspect="1"/>
          </p:cNvPicPr>
          <p:nvPr/>
        </p:nvPicPr>
        <p:blipFill>
          <a:blip r:embed="rId3"/>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8BB613EB-42FC-454F-DF40-9527FE353A7B}"/>
              </a:ext>
            </a:extLst>
          </p:cNvPr>
          <p:cNvPicPr>
            <a:picLocks noChangeAspect="1"/>
          </p:cNvPicPr>
          <p:nvPr/>
        </p:nvPicPr>
        <p:blipFill>
          <a:blip r:embed="rId4"/>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그룹 6"/>
          <p:cNvGrpSpPr/>
          <p:nvPr/>
        </p:nvGrpSpPr>
        <p:grpSpPr>
          <a:xfrm>
            <a:off x="265" y="199"/>
            <a:ext cx="9143471" cy="6857603"/>
            <a:chOff x="265" y="199"/>
            <a:chExt cx="9143471" cy="6857603"/>
          </a:xfrm>
        </p:grpSpPr>
        <p:sp>
          <p:nvSpPr>
            <p:cNvPr id="8" name="직사각형 7"/>
            <p:cNvSpPr/>
            <p:nvPr/>
          </p:nvSpPr>
          <p:spPr>
            <a:xfrm>
              <a:off x="265" y="199"/>
              <a:ext cx="9143471" cy="6857603"/>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9" name="직각 삼각형 8"/>
            <p:cNvSpPr/>
            <p:nvPr/>
          </p:nvSpPr>
          <p:spPr>
            <a:xfrm>
              <a:off x="265" y="199"/>
              <a:ext cx="9143471" cy="6857603"/>
            </a:xfrm>
            <a:prstGeom prst="rtTriangle">
              <a:avLst/>
            </a:prstGeom>
            <a:solidFill>
              <a:srgbClr val="A85A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0" name="직사각형 9"/>
            <p:cNvSpPr/>
            <p:nvPr/>
          </p:nvSpPr>
          <p:spPr>
            <a:xfrm>
              <a:off x="153723" y="112768"/>
              <a:ext cx="8836557" cy="65976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100"/>
            </a:p>
          </p:txBody>
        </p:sp>
        <p:grpSp>
          <p:nvGrpSpPr>
            <p:cNvPr id="11" name="그룹 10"/>
            <p:cNvGrpSpPr/>
            <p:nvPr/>
          </p:nvGrpSpPr>
          <p:grpSpPr>
            <a:xfrm>
              <a:off x="2610449" y="386779"/>
              <a:ext cx="3842135" cy="1033274"/>
              <a:chOff x="2777711" y="386779"/>
              <a:chExt cx="3842135" cy="1033274"/>
            </a:xfrm>
          </p:grpSpPr>
          <p:sp>
            <p:nvSpPr>
              <p:cNvPr id="12" name="TextBox 11"/>
              <p:cNvSpPr txBox="1"/>
              <p:nvPr/>
            </p:nvSpPr>
            <p:spPr>
              <a:xfrm>
                <a:off x="2777711" y="595610"/>
                <a:ext cx="2395891" cy="523220"/>
              </a:xfrm>
              <a:prstGeom prst="rect">
                <a:avLst/>
              </a:prstGeom>
              <a:noFill/>
            </p:spPr>
            <p:txBody>
              <a:bodyPr wrap="none" anchor="ctr">
                <a:spAutoFit/>
              </a:bodyPr>
              <a:lstStyle/>
              <a:p>
                <a:pPr lvl="0">
                  <a:defRPr lang="ko-KR" altLang="en-US"/>
                </a:pPr>
                <a:r>
                  <a:rPr lang="ko-KR" altLang="en-US" sz="2800">
                    <a:latin typeface="나눔스퀘어라운드 ExtraBold"/>
                    <a:ea typeface="나눔스퀘어라운드 ExtraBold"/>
                  </a:rPr>
                  <a:t>직장 내 괴롭힘 </a:t>
                </a:r>
                <a:endParaRPr lang="en-US" altLang="ko-KR" sz="2800">
                  <a:solidFill>
                    <a:srgbClr val="982A0C"/>
                  </a:solidFill>
                  <a:latin typeface="나눔스퀘어라운드 ExtraBold"/>
                  <a:ea typeface="나눔스퀘어라운드 ExtraBold"/>
                </a:endParaRPr>
              </a:p>
            </p:txBody>
          </p:sp>
          <p:grpSp>
            <p:nvGrpSpPr>
              <p:cNvPr id="14" name="그룹 13"/>
              <p:cNvGrpSpPr/>
              <p:nvPr/>
            </p:nvGrpSpPr>
            <p:grpSpPr>
              <a:xfrm>
                <a:off x="5251291" y="386779"/>
                <a:ext cx="1368555" cy="1033274"/>
                <a:chOff x="5638918" y="449614"/>
                <a:chExt cx="1368555" cy="1033274"/>
              </a:xfrm>
            </p:grpSpPr>
            <p:pic>
              <p:nvPicPr>
                <p:cNvPr id="15" name="그림 14"/>
                <p:cNvPicPr>
                  <a:picLocks noChangeAspect="1"/>
                </p:cNvPicPr>
                <p:nvPr/>
              </p:nvPicPr>
              <p:blipFill rotWithShape="1">
                <a:blip r:embed="rId2"/>
                <a:stretch>
                  <a:fillRect/>
                </a:stretch>
              </p:blipFill>
              <p:spPr>
                <a:xfrm>
                  <a:off x="5638918" y="449614"/>
                  <a:ext cx="1368555" cy="1033274"/>
                </a:xfrm>
                <a:prstGeom prst="rect">
                  <a:avLst/>
                </a:prstGeom>
              </p:spPr>
            </p:pic>
            <p:sp>
              <p:nvSpPr>
                <p:cNvPr id="16" name="직사각형 15"/>
                <p:cNvSpPr/>
                <p:nvPr/>
              </p:nvSpPr>
              <p:spPr>
                <a:xfrm>
                  <a:off x="5770868" y="552295"/>
                  <a:ext cx="1152880" cy="646331"/>
                </a:xfrm>
                <a:prstGeom prst="rect">
                  <a:avLst/>
                </a:prstGeom>
              </p:spPr>
              <p:txBody>
                <a:bodyPr wrap="none">
                  <a:spAutoFit/>
                </a:bodyPr>
                <a:lstStyle/>
                <a:p>
                  <a:pPr lvl="0">
                    <a:defRPr lang="ko-KR" altLang="en-US"/>
                  </a:pPr>
                  <a:r>
                    <a:rPr lang="en-US" altLang="ko-KR" sz="3600">
                      <a:solidFill>
                        <a:schemeClr val="bg1"/>
                      </a:solidFill>
                      <a:latin typeface="나눔스퀘어라운드 ExtraBold"/>
                      <a:ea typeface="나눔스퀘어라운드 ExtraBold"/>
                    </a:rPr>
                    <a:t>Q&amp;A</a:t>
                  </a:r>
                  <a:endParaRPr lang="ko-KR" altLang="en-US" sz="3600">
                    <a:solidFill>
                      <a:schemeClr val="bg1"/>
                    </a:solidFill>
                  </a:endParaRPr>
                </a:p>
              </p:txBody>
            </p:sp>
          </p:grpSp>
        </p:grpSp>
      </p:grpSp>
      <p:grpSp>
        <p:nvGrpSpPr>
          <p:cNvPr id="4" name="그룹 3"/>
          <p:cNvGrpSpPr/>
          <p:nvPr/>
        </p:nvGrpSpPr>
        <p:grpSpPr>
          <a:xfrm>
            <a:off x="899868" y="4594343"/>
            <a:ext cx="5720715" cy="714042"/>
            <a:chOff x="805920" y="4468508"/>
            <a:chExt cx="5720715" cy="714042"/>
          </a:xfrm>
        </p:grpSpPr>
        <p:sp>
          <p:nvSpPr>
            <p:cNvPr id="27" name="직사각형 26"/>
            <p:cNvSpPr/>
            <p:nvPr/>
          </p:nvSpPr>
          <p:spPr>
            <a:xfrm>
              <a:off x="1163459" y="4468508"/>
              <a:ext cx="5363176" cy="728227"/>
            </a:xfrm>
            <a:prstGeom prst="rect">
              <a:avLst/>
            </a:prstGeom>
          </p:spPr>
          <p:txBody>
            <a:bodyPr wrap="square">
              <a:spAutoFit/>
            </a:bodyPr>
            <a:lstStyle/>
            <a:p>
              <a:pPr>
                <a:lnSpc>
                  <a:spcPct val="130000"/>
                </a:lnSpc>
                <a:spcBef>
                  <a:spcPct val="0"/>
                </a:spcBef>
                <a:defRPr lang="ko-KR" altLang="en-US"/>
              </a:pPr>
              <a:r>
                <a:rPr lang="ko-KR" altLang="en-US" sz="1600">
                  <a:latin typeface="나눔바른고딕"/>
                  <a:ea typeface="나눔바른고딕"/>
                  <a:cs typeface="함초롬돋움"/>
                </a:rPr>
                <a:t>감사는 회사 비용으로 외부 전문가 등을 참여시키거나 </a:t>
              </a:r>
            </a:p>
            <a:p>
              <a:pPr>
                <a:lnSpc>
                  <a:spcPct val="130000"/>
                </a:lnSpc>
                <a:spcBef>
                  <a:spcPct val="0"/>
                </a:spcBef>
                <a:defRPr lang="ko-KR" altLang="en-US"/>
              </a:pPr>
              <a:r>
                <a:rPr lang="ko-KR" altLang="en-US" sz="1600">
                  <a:latin typeface="나눔바른고딕"/>
                  <a:ea typeface="나눔바른고딕"/>
                  <a:cs typeface="함초롬돋움"/>
                </a:rPr>
                <a:t>외부 기관에 의뢰하여 조사를 수행하게 하는 것이 적절함</a:t>
              </a:r>
            </a:p>
          </p:txBody>
        </p:sp>
        <p:pic>
          <p:nvPicPr>
            <p:cNvPr id="28" name="그림 27"/>
            <p:cNvPicPr>
              <a:picLocks noChangeAspect="1"/>
            </p:cNvPicPr>
            <p:nvPr/>
          </p:nvPicPr>
          <p:blipFill rotWithShape="1">
            <a:blip r:embed="rId3"/>
            <a:stretch>
              <a:fillRect/>
            </a:stretch>
          </p:blipFill>
          <p:spPr>
            <a:xfrm>
              <a:off x="805920" y="4560937"/>
              <a:ext cx="327206" cy="279511"/>
            </a:xfrm>
            <a:prstGeom prst="rect">
              <a:avLst/>
            </a:prstGeom>
          </p:spPr>
        </p:pic>
      </p:grpSp>
      <p:grpSp>
        <p:nvGrpSpPr>
          <p:cNvPr id="3" name="그룹 2"/>
          <p:cNvGrpSpPr/>
          <p:nvPr/>
        </p:nvGrpSpPr>
        <p:grpSpPr>
          <a:xfrm>
            <a:off x="899868" y="3668665"/>
            <a:ext cx="5284487" cy="714042"/>
            <a:chOff x="805920" y="3542830"/>
            <a:chExt cx="5284487" cy="714042"/>
          </a:xfrm>
        </p:grpSpPr>
        <p:pic>
          <p:nvPicPr>
            <p:cNvPr id="26" name="그림 25"/>
            <p:cNvPicPr>
              <a:picLocks noChangeAspect="1"/>
            </p:cNvPicPr>
            <p:nvPr/>
          </p:nvPicPr>
          <p:blipFill rotWithShape="1">
            <a:blip r:embed="rId3"/>
            <a:stretch>
              <a:fillRect/>
            </a:stretch>
          </p:blipFill>
          <p:spPr>
            <a:xfrm>
              <a:off x="805920" y="3645451"/>
              <a:ext cx="327206" cy="279511"/>
            </a:xfrm>
            <a:prstGeom prst="rect">
              <a:avLst/>
            </a:prstGeom>
          </p:spPr>
        </p:pic>
        <p:sp>
          <p:nvSpPr>
            <p:cNvPr id="2" name="직사각형 1"/>
            <p:cNvSpPr/>
            <p:nvPr/>
          </p:nvSpPr>
          <p:spPr>
            <a:xfrm>
              <a:off x="1192204" y="3542830"/>
              <a:ext cx="4898203" cy="720455"/>
            </a:xfrm>
            <a:prstGeom prst="rect">
              <a:avLst/>
            </a:prstGeom>
          </p:spPr>
          <p:txBody>
            <a:bodyPr wrap="square">
              <a:spAutoFit/>
            </a:bodyPr>
            <a:lstStyle/>
            <a:p>
              <a:pPr>
                <a:lnSpc>
                  <a:spcPct val="130000"/>
                </a:lnSpc>
                <a:defRPr lang="ko-KR" altLang="en-US"/>
              </a:pPr>
              <a:r>
                <a:rPr lang="ko-KR" altLang="en-US" sz="1600" dirty="0">
                  <a:latin typeface="나눔바른고딕"/>
                  <a:ea typeface="나눔바른고딕"/>
                  <a:cs typeface="함초롬돋움"/>
                </a:rPr>
                <a:t>조사는 공정성 및 신뢰성 확보를 위해 감사가 직접 조사하고</a:t>
              </a:r>
            </a:p>
            <a:p>
              <a:pPr>
                <a:lnSpc>
                  <a:spcPct val="130000"/>
                </a:lnSpc>
                <a:defRPr lang="ko-KR" altLang="en-US"/>
              </a:pPr>
              <a:r>
                <a:rPr lang="ko-KR" altLang="en-US" sz="1600" dirty="0">
                  <a:latin typeface="나눔바른고딕"/>
                  <a:ea typeface="나눔바른고딕"/>
                  <a:cs typeface="함초롬돋움"/>
                </a:rPr>
                <a:t>이사회에 보고하도록 별도의 체계를 갖춤</a:t>
              </a:r>
              <a:endParaRPr lang="ko-KR" altLang="en-US" sz="1400" dirty="0"/>
            </a:p>
          </p:txBody>
        </p:sp>
      </p:grpSp>
      <p:sp>
        <p:nvSpPr>
          <p:cNvPr id="5" name="직사각형 4"/>
          <p:cNvSpPr/>
          <p:nvPr/>
        </p:nvSpPr>
        <p:spPr>
          <a:xfrm>
            <a:off x="872359" y="2554605"/>
            <a:ext cx="4720510" cy="805815"/>
          </a:xfrm>
          <a:prstGeom prst="rect">
            <a:avLst/>
          </a:prstGeom>
        </p:spPr>
        <p:txBody>
          <a:bodyPr vert="horz" wrap="square" lIns="91440" tIns="45720" rIns="91440" bIns="45720" anchor="ctr">
            <a:spAutoFit/>
          </a:bodyPr>
          <a:lstStyle/>
          <a:p>
            <a:pPr algn="just">
              <a:lnSpc>
                <a:spcPct val="130000"/>
              </a:lnSpc>
              <a:defRPr lang="ko-KR" altLang="en-US"/>
            </a:pPr>
            <a:r>
              <a:rPr lang="ko-KR" altLang="en-US" dirty="0">
                <a:solidFill>
                  <a:schemeClr val="tx1"/>
                </a:solidFill>
                <a:latin typeface="나눔바른고딕"/>
                <a:ea typeface="나눔바른고딕"/>
                <a:cs typeface="함초롬돋움"/>
              </a:rPr>
              <a:t>대표이사의 선임 또는 해임 등의 결정권한을 가진 기관에서 결정할 수 있도록 별도의 절차 마련</a:t>
            </a:r>
          </a:p>
        </p:txBody>
      </p:sp>
      <p:pic>
        <p:nvPicPr>
          <p:cNvPr id="18" name="그림 17"/>
          <p:cNvPicPr>
            <a:picLocks noChangeAspect="1"/>
          </p:cNvPicPr>
          <p:nvPr/>
        </p:nvPicPr>
        <p:blipFill rotWithShape="1">
          <a:blip r:embed="rId4"/>
          <a:stretch>
            <a:fillRect/>
          </a:stretch>
        </p:blipFill>
        <p:spPr>
          <a:xfrm>
            <a:off x="7057222" y="2874691"/>
            <a:ext cx="1006339" cy="3331330"/>
          </a:xfrm>
          <a:prstGeom prst="rect">
            <a:avLst/>
          </a:prstGeom>
          <a:effectLst>
            <a:outerShdw blurRad="50800" dist="12700" dir="2700000" algn="tl" rotWithShape="0">
              <a:prstClr val="black">
                <a:alpha val="40000"/>
              </a:prstClr>
            </a:outerShdw>
          </a:effectLst>
        </p:spPr>
      </p:pic>
      <p:pic>
        <p:nvPicPr>
          <p:cNvPr id="25" name="그림 24"/>
          <p:cNvPicPr>
            <a:picLocks noChangeAspect="1"/>
          </p:cNvPicPr>
          <p:nvPr/>
        </p:nvPicPr>
        <p:blipFill rotWithShape="1">
          <a:blip r:embed="rId5"/>
          <a:stretch>
            <a:fillRect/>
          </a:stretch>
        </p:blipFill>
        <p:spPr>
          <a:xfrm>
            <a:off x="6891122" y="2231116"/>
            <a:ext cx="1133858" cy="630937"/>
          </a:xfrm>
          <a:prstGeom prst="rect">
            <a:avLst/>
          </a:prstGeom>
        </p:spPr>
      </p:pic>
      <p:grpSp>
        <p:nvGrpSpPr>
          <p:cNvPr id="29" name="그룹 28"/>
          <p:cNvGrpSpPr/>
          <p:nvPr/>
        </p:nvGrpSpPr>
        <p:grpSpPr>
          <a:xfrm>
            <a:off x="839715" y="1844228"/>
            <a:ext cx="7331219" cy="640293"/>
            <a:chOff x="496621" y="1646247"/>
            <a:chExt cx="7331219" cy="640293"/>
          </a:xfrm>
        </p:grpSpPr>
        <p:sp>
          <p:nvSpPr>
            <p:cNvPr id="30" name="Round Same Side Corner Rectangle 4"/>
            <p:cNvSpPr/>
            <p:nvPr/>
          </p:nvSpPr>
          <p:spPr>
            <a:xfrm rot="5400000">
              <a:off x="2889995" y="-630268"/>
              <a:ext cx="513566" cy="5085644"/>
            </a:xfrm>
            <a:prstGeom prst="round2SameRect">
              <a:avLst>
                <a:gd name="adj1" fmla="val 16667"/>
                <a:gd name="adj2" fmla="val 0"/>
              </a:avLst>
            </a:prstGeom>
            <a:gradFill flip="none" rotWithShape="1">
              <a:gsLst>
                <a:gs pos="0">
                  <a:schemeClr val="bg1">
                    <a:lumMod val="92000"/>
                  </a:schemeClr>
                </a:gs>
                <a:gs pos="100000">
                  <a:schemeClr val="bg1"/>
                </a:gs>
              </a:gsLst>
              <a:lin ang="5400000" scaled="1"/>
              <a:tileRect/>
            </a:gradFill>
            <a:ln w="15875">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a:p>
          </p:txBody>
        </p:sp>
        <p:sp>
          <p:nvSpPr>
            <p:cNvPr id="31" name="Rounded Rectangle 1032"/>
            <p:cNvSpPr/>
            <p:nvPr/>
          </p:nvSpPr>
          <p:spPr>
            <a:xfrm>
              <a:off x="508464" y="1646247"/>
              <a:ext cx="681331" cy="640293"/>
            </a:xfrm>
            <a:custGeom>
              <a:avLst/>
              <a:gdLst/>
              <a:ahLst/>
              <a:cxnLst/>
              <a:rect l="l" t="t" r="r" b="b"/>
              <a:pathLst>
                <a:path w="715888" h="781515">
                  <a:moveTo>
                    <a:pt x="108014" y="0"/>
                  </a:moveTo>
                  <a:lnTo>
                    <a:pt x="715888" y="0"/>
                  </a:lnTo>
                  <a:lnTo>
                    <a:pt x="715888" y="648072"/>
                  </a:ln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solidFill>
              <a:srgbClr val="BB7C79"/>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800">
                <a:solidFill>
                  <a:schemeClr val="tx1">
                    <a:lumMod val="65000"/>
                    <a:lumOff val="35000"/>
                  </a:schemeClr>
                </a:solidFill>
              </a:endParaRPr>
            </a:p>
          </p:txBody>
        </p:sp>
        <p:sp>
          <p:nvSpPr>
            <p:cNvPr id="32" name="TextBox 31"/>
            <p:cNvSpPr txBox="1"/>
            <p:nvPr/>
          </p:nvSpPr>
          <p:spPr>
            <a:xfrm>
              <a:off x="496621" y="1701000"/>
              <a:ext cx="735093" cy="451789"/>
            </a:xfrm>
            <a:prstGeom prst="rect">
              <a:avLst/>
            </a:prstGeom>
            <a:noFill/>
          </p:spPr>
          <p:txBody>
            <a:bodyPr wrap="square">
              <a:spAutoFit/>
            </a:bodyPr>
            <a:lstStyle/>
            <a:p>
              <a:pPr algn="ctr">
                <a:defRPr lang="ko-KR" altLang="en-US"/>
              </a:pPr>
              <a:r>
                <a:rPr lang="en-US" altLang="ko-KR" sz="2400" b="1">
                  <a:solidFill>
                    <a:schemeClr val="bg1"/>
                  </a:solidFill>
                  <a:latin typeface="Calibri"/>
                  <a:cs typeface="Calibri"/>
                </a:rPr>
                <a:t>Q</a:t>
              </a:r>
              <a:endParaRPr lang="ko-KR" altLang="en-US" sz="2400" b="1">
                <a:solidFill>
                  <a:schemeClr val="bg1"/>
                </a:solidFill>
                <a:latin typeface="Calibri"/>
                <a:cs typeface="Calibri"/>
              </a:endParaRPr>
            </a:p>
          </p:txBody>
        </p:sp>
        <p:sp>
          <p:nvSpPr>
            <p:cNvPr id="33" name="직사각형 32"/>
            <p:cNvSpPr/>
            <p:nvPr/>
          </p:nvSpPr>
          <p:spPr>
            <a:xfrm>
              <a:off x="1294454" y="1722228"/>
              <a:ext cx="6533386" cy="400110"/>
            </a:xfrm>
            <a:prstGeom prst="rect">
              <a:avLst/>
            </a:prstGeom>
          </p:spPr>
          <p:txBody>
            <a:bodyPr wrap="square" anchor="ctr">
              <a:spAutoFit/>
            </a:bodyPr>
            <a:lstStyle/>
            <a:p>
              <a:pPr algn="just">
                <a:spcBef>
                  <a:spcPct val="0"/>
                </a:spcBef>
                <a:defRPr lang="ko-KR" altLang="en-US"/>
              </a:pPr>
              <a:r>
                <a:rPr lang="ko-KR" altLang="en-US" sz="2000">
                  <a:solidFill>
                    <a:srgbClr val="A85A56"/>
                  </a:solidFill>
                  <a:latin typeface="나눔스퀘어라운드 Bold"/>
                  <a:ea typeface="나눔스퀘어라운드 Bold"/>
                  <a:cs typeface="함초롬돋움"/>
                </a:rPr>
                <a:t>대표이사가 행위자로 지목된 경우는</a:t>
              </a:r>
              <a:r>
                <a:rPr lang="en-US" altLang="ko-KR" sz="2000">
                  <a:solidFill>
                    <a:srgbClr val="A85A56"/>
                  </a:solidFill>
                  <a:latin typeface="나눔스퀘어라운드 Bold"/>
                  <a:ea typeface="나눔스퀘어라운드 Bold"/>
                  <a:cs typeface="함초롬돋움"/>
                </a:rPr>
                <a:t>?</a:t>
              </a:r>
            </a:p>
          </p:txBody>
        </p:sp>
      </p:grpSp>
      <p:sp>
        <p:nvSpPr>
          <p:cNvPr id="34"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103</a:t>
            </a:fld>
            <a:endParaRPr lang="en-US" altLang="en-US" sz="999">
              <a:solidFill>
                <a:schemeClr val="tx1"/>
              </a:solidFill>
              <a:latin typeface="나눔스퀘어라운드 Bold"/>
              <a:ea typeface="나눔스퀘어라운드 Bold"/>
            </a:endParaRPr>
          </a:p>
        </p:txBody>
      </p:sp>
      <p:pic>
        <p:nvPicPr>
          <p:cNvPr id="6" name="그림 5">
            <a:extLst>
              <a:ext uri="{FF2B5EF4-FFF2-40B4-BE49-F238E27FC236}">
                <a16:creationId xmlns:a16="http://schemas.microsoft.com/office/drawing/2014/main" id="{EB8CD4DC-5BAE-683C-FE31-9C22D039B23A}"/>
              </a:ext>
            </a:extLst>
          </p:cNvPr>
          <p:cNvPicPr>
            <a:picLocks noChangeAspect="1"/>
          </p:cNvPicPr>
          <p:nvPr/>
        </p:nvPicPr>
        <p:blipFill>
          <a:blip r:embed="rId6"/>
          <a:stretch>
            <a:fillRect/>
          </a:stretch>
        </p:blipFill>
        <p:spPr>
          <a:xfrm>
            <a:off x="184639" y="6294716"/>
            <a:ext cx="685800" cy="416006"/>
          </a:xfrm>
          <a:prstGeom prst="rect">
            <a:avLst/>
          </a:prstGeom>
        </p:spPr>
      </p:pic>
      <p:pic>
        <p:nvPicPr>
          <p:cNvPr id="13" name="그림 12">
            <a:extLst>
              <a:ext uri="{FF2B5EF4-FFF2-40B4-BE49-F238E27FC236}">
                <a16:creationId xmlns:a16="http://schemas.microsoft.com/office/drawing/2014/main" id="{598CF155-38AB-EB8C-18F1-7EFE6C20F240}"/>
              </a:ext>
            </a:extLst>
          </p:cNvPr>
          <p:cNvPicPr>
            <a:picLocks noChangeAspect="1"/>
          </p:cNvPicPr>
          <p:nvPr/>
        </p:nvPicPr>
        <p:blipFill>
          <a:blip r:embed="rId7"/>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그룹 8"/>
          <p:cNvGrpSpPr/>
          <p:nvPr/>
        </p:nvGrpSpPr>
        <p:grpSpPr>
          <a:xfrm>
            <a:off x="265" y="130831"/>
            <a:ext cx="9143471" cy="765157"/>
            <a:chOff x="265" y="130831"/>
            <a:chExt cx="9143471" cy="765157"/>
          </a:xfrm>
        </p:grpSpPr>
        <p:grpSp>
          <p:nvGrpSpPr>
            <p:cNvPr id="10" name="그룹 9"/>
            <p:cNvGrpSpPr/>
            <p:nvPr/>
          </p:nvGrpSpPr>
          <p:grpSpPr>
            <a:xfrm>
              <a:off x="265" y="130831"/>
              <a:ext cx="9143471" cy="765157"/>
              <a:chOff x="265" y="130831"/>
              <a:chExt cx="9143471" cy="765157"/>
            </a:xfrm>
          </p:grpSpPr>
          <p:sp>
            <p:nvSpPr>
              <p:cNvPr id="14" name="직사각형 13"/>
              <p:cNvSpPr/>
              <p:nvPr/>
            </p:nvSpPr>
            <p:spPr>
              <a:xfrm>
                <a:off x="265" y="133689"/>
                <a:ext cx="958482" cy="640575"/>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5" name="사각형: 둥근 위쪽 모서리 14"/>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6" name="평행 사변형 15"/>
              <p:cNvSpPr/>
              <p:nvPr/>
            </p:nvSpPr>
            <p:spPr>
              <a:xfrm rot="5400000">
                <a:off x="753374" y="368797"/>
                <a:ext cx="762297" cy="292083"/>
              </a:xfrm>
              <a:prstGeom prst="parallelogram">
                <a:avLst>
                  <a:gd name="adj" fmla="val 41638"/>
                </a:avLst>
              </a:prstGeom>
              <a:solidFill>
                <a:srgbClr val="A85A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7" name="평행 사변형 16"/>
              <p:cNvSpPr/>
              <p:nvPr/>
            </p:nvSpPr>
            <p:spPr>
              <a:xfrm rot="16200000" flipH="1">
                <a:off x="1075193" y="368798"/>
                <a:ext cx="762297" cy="292083"/>
              </a:xfrm>
              <a:prstGeom prst="parallelogram">
                <a:avLst>
                  <a:gd name="adj" fmla="val 41638"/>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8" name="직사각형 17"/>
              <p:cNvSpPr/>
              <p:nvPr/>
            </p:nvSpPr>
            <p:spPr>
              <a:xfrm>
                <a:off x="1632118" y="130831"/>
                <a:ext cx="7511618" cy="640575"/>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9" name="TextBox 18"/>
              <p:cNvSpPr txBox="1"/>
              <p:nvPr/>
            </p:nvSpPr>
            <p:spPr>
              <a:xfrm>
                <a:off x="1727426" y="240030"/>
                <a:ext cx="1926364" cy="460743"/>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사건 처리절차</a:t>
                </a:r>
              </a:p>
            </p:txBody>
          </p:sp>
          <p:sp>
            <p:nvSpPr>
              <p:cNvPr id="20" name="TextBox 19"/>
              <p:cNvSpPr txBox="1"/>
              <p:nvPr/>
            </p:nvSpPr>
            <p:spPr>
              <a:xfrm>
                <a:off x="8403324" y="192279"/>
                <a:ext cx="545771" cy="188766"/>
              </a:xfrm>
              <a:prstGeom prst="roundRect">
                <a:avLst>
                  <a:gd name="adj" fmla="val 50000"/>
                </a:avLst>
              </a:prstGeom>
              <a:solidFill>
                <a:srgbClr val="A85A56"/>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7</a:t>
                </a:r>
                <a:endParaRPr lang="ko-KR" altLang="en-US" sz="1100">
                  <a:solidFill>
                    <a:schemeClr val="bg1"/>
                  </a:solidFill>
                  <a:latin typeface="나눔스퀘어라운드 ExtraBold"/>
                  <a:ea typeface="나눔스퀘어라운드 ExtraBold"/>
                </a:endParaRPr>
              </a:p>
            </p:txBody>
          </p:sp>
          <p:sp>
            <p:nvSpPr>
              <p:cNvPr id="21" name="TextBox 20"/>
              <p:cNvSpPr txBox="1"/>
              <p:nvPr/>
            </p:nvSpPr>
            <p:spPr>
              <a:xfrm>
                <a:off x="6699060" y="363855"/>
                <a:ext cx="2335402" cy="424854"/>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발생 시 </a:t>
                </a:r>
              </a:p>
              <a:p>
                <a:pPr algn="r">
                  <a:defRPr lang="ko-KR" altLang="en-US"/>
                </a:pPr>
                <a:r>
                  <a:rPr lang="ko-KR" altLang="en-US" sz="1100">
                    <a:solidFill>
                      <a:schemeClr val="bg1"/>
                    </a:solidFill>
                    <a:latin typeface="나눔스퀘어라운드 ExtraBold"/>
                    <a:ea typeface="나눔스퀘어라운드 ExtraBold"/>
                  </a:rPr>
                  <a:t>처리절차</a:t>
                </a:r>
              </a:p>
            </p:txBody>
          </p:sp>
        </p:grpSp>
        <p:grpSp>
          <p:nvGrpSpPr>
            <p:cNvPr id="11" name="그룹 10"/>
            <p:cNvGrpSpPr/>
            <p:nvPr/>
          </p:nvGrpSpPr>
          <p:grpSpPr>
            <a:xfrm>
              <a:off x="3672189" y="239106"/>
              <a:ext cx="2697858" cy="461665"/>
              <a:chOff x="3672189" y="239106"/>
              <a:chExt cx="2697858" cy="461665"/>
            </a:xfrm>
          </p:grpSpPr>
          <p:sp>
            <p:nvSpPr>
              <p:cNvPr id="12" name="Rectangle 5"/>
              <p:cNvSpPr>
                <a:spLocks noChangeArrowheads="1"/>
              </p:cNvSpPr>
              <p:nvPr/>
            </p:nvSpPr>
            <p:spPr bwMode="white">
              <a:xfrm>
                <a:off x="3913925" y="240030"/>
                <a:ext cx="2435440" cy="460741"/>
              </a:xfrm>
              <a:prstGeom prst="rect">
                <a:avLst/>
              </a:prstGeom>
              <a:noFill/>
            </p:spPr>
            <p:txBody>
              <a:bodyPr wrap="none" anchor="ctr">
                <a:spAutoFit/>
              </a:bodyPr>
              <a:lstStyle/>
              <a:p>
                <a:pPr lvl="0">
                  <a:defRPr lang="ko-KR" altLang="en-US"/>
                </a:pPr>
                <a:r>
                  <a:rPr lang="ko-KR" altLang="en-US" sz="2400" dirty="0">
                    <a:solidFill>
                      <a:srgbClr val="C0E6EA"/>
                    </a:solidFill>
                    <a:latin typeface="나눔스퀘어라운드 ExtraBold"/>
                    <a:ea typeface="나눔스퀘어라운드 ExtraBold"/>
                  </a:rPr>
                  <a:t>사실 확인 및 조치 </a:t>
                </a:r>
              </a:p>
            </p:txBody>
          </p:sp>
          <p:sp>
            <p:nvSpPr>
              <p:cNvPr id="13" name="타원 12"/>
              <p:cNvSpPr/>
              <p:nvPr/>
            </p:nvSpPr>
            <p:spPr>
              <a:xfrm>
                <a:off x="3672189" y="331227"/>
                <a:ext cx="277425" cy="277425"/>
              </a:xfrm>
              <a:prstGeom prst="ellipse">
                <a:avLst/>
              </a:prstGeom>
              <a:solidFill>
                <a:srgbClr val="46B6C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5</a:t>
                </a:r>
                <a:endParaRPr lang="ko-KR" altLang="en-US">
                  <a:solidFill>
                    <a:schemeClr val="bg1"/>
                  </a:solidFill>
                  <a:latin typeface="나눔스퀘어라운드 ExtraBold"/>
                  <a:ea typeface="나눔스퀘어라운드 ExtraBold"/>
                </a:endParaRPr>
              </a:p>
            </p:txBody>
          </p:sp>
        </p:grpSp>
      </p:grpSp>
      <p:grpSp>
        <p:nvGrpSpPr>
          <p:cNvPr id="2" name="그룹 1"/>
          <p:cNvGrpSpPr/>
          <p:nvPr/>
        </p:nvGrpSpPr>
        <p:grpSpPr>
          <a:xfrm>
            <a:off x="479506" y="1366248"/>
            <a:ext cx="5717482" cy="551777"/>
            <a:chOff x="849494" y="1366248"/>
            <a:chExt cx="5717482" cy="551777"/>
          </a:xfrm>
        </p:grpSpPr>
        <p:sp>
          <p:nvSpPr>
            <p:cNvPr id="46" name="Round Same Side Corner Rectangle 4"/>
            <p:cNvSpPr/>
            <p:nvPr/>
          </p:nvSpPr>
          <p:spPr>
            <a:xfrm rot="5400000">
              <a:off x="3380080" y="-1001433"/>
              <a:ext cx="504000" cy="5287198"/>
            </a:xfrm>
            <a:prstGeom prst="round2SameRect">
              <a:avLst>
                <a:gd name="adj1" fmla="val 16667"/>
                <a:gd name="adj2" fmla="val 0"/>
              </a:avLst>
            </a:prstGeom>
            <a:gradFill flip="none" rotWithShape="1">
              <a:gsLst>
                <a:gs pos="0">
                  <a:schemeClr val="bg1">
                    <a:lumMod val="92000"/>
                  </a:schemeClr>
                </a:gs>
                <a:gs pos="100000">
                  <a:schemeClr val="bg1"/>
                </a:gs>
              </a:gsLst>
              <a:lin ang="5400000" scaled="1"/>
              <a:tileRect/>
            </a:grad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a:p>
          </p:txBody>
        </p:sp>
        <p:grpSp>
          <p:nvGrpSpPr>
            <p:cNvPr id="39" name="Group 1035"/>
            <p:cNvGrpSpPr/>
            <p:nvPr/>
          </p:nvGrpSpPr>
          <p:grpSpPr>
            <a:xfrm>
              <a:off x="849494" y="1366248"/>
              <a:ext cx="599609" cy="551777"/>
              <a:chOff x="1270416" y="1881625"/>
              <a:chExt cx="599609" cy="673180"/>
            </a:xfrm>
          </p:grpSpPr>
          <p:sp>
            <p:nvSpPr>
              <p:cNvPr id="41" name="Rounded Rectangle 1032"/>
              <p:cNvSpPr/>
              <p:nvPr/>
            </p:nvSpPr>
            <p:spPr>
              <a:xfrm>
                <a:off x="1283128" y="1881625"/>
                <a:ext cx="586897" cy="673180"/>
              </a:xfrm>
              <a:prstGeom prst="homePlate">
                <a:avLst>
                  <a:gd name="adj" fmla="val 36596"/>
                </a:avLst>
              </a:prstGeom>
              <a:solidFill>
                <a:srgbClr val="34949E"/>
              </a:solidFill>
              <a:ln w="6350">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800">
                  <a:solidFill>
                    <a:schemeClr val="tx1">
                      <a:lumMod val="65000"/>
                      <a:lumOff val="35000"/>
                    </a:schemeClr>
                  </a:solidFill>
                </a:endParaRPr>
              </a:p>
            </p:txBody>
          </p:sp>
          <p:sp>
            <p:nvSpPr>
              <p:cNvPr id="42" name="TextBox 41"/>
              <p:cNvSpPr txBox="1"/>
              <p:nvPr/>
            </p:nvSpPr>
            <p:spPr>
              <a:xfrm>
                <a:off x="1270416" y="1935636"/>
                <a:ext cx="544239" cy="542849"/>
              </a:xfrm>
              <a:prstGeom prst="rect">
                <a:avLst/>
              </a:prstGeom>
              <a:noFill/>
            </p:spPr>
            <p:txBody>
              <a:bodyPr wrap="square">
                <a:spAutoFit/>
              </a:bodyPr>
              <a:lstStyle/>
              <a:p>
                <a:pPr algn="ctr">
                  <a:defRPr lang="ko-KR" altLang="en-US"/>
                </a:pPr>
                <a:r>
                  <a:rPr lang="en-US" altLang="ko-KR" sz="2400" b="1">
                    <a:solidFill>
                      <a:schemeClr val="bg1"/>
                    </a:solidFill>
                    <a:latin typeface="Calibri"/>
                    <a:cs typeface="Calibri"/>
                  </a:rPr>
                  <a:t>01</a:t>
                </a:r>
                <a:endParaRPr lang="ko-KR" altLang="en-US" sz="2400" b="1">
                  <a:solidFill>
                    <a:schemeClr val="bg1"/>
                  </a:solidFill>
                  <a:latin typeface="Calibri"/>
                  <a:cs typeface="Calibri"/>
                </a:endParaRPr>
              </a:p>
            </p:txBody>
          </p:sp>
        </p:grpSp>
        <p:sp>
          <p:nvSpPr>
            <p:cNvPr id="5" name="직사각형 4"/>
            <p:cNvSpPr/>
            <p:nvPr/>
          </p:nvSpPr>
          <p:spPr>
            <a:xfrm>
              <a:off x="1420316" y="1440383"/>
              <a:ext cx="5146660" cy="400110"/>
            </a:xfrm>
            <a:prstGeom prst="rect">
              <a:avLst/>
            </a:prstGeom>
          </p:spPr>
          <p:txBody>
            <a:bodyPr wrap="square" anchor="ctr">
              <a:spAutoFit/>
            </a:bodyPr>
            <a:lstStyle/>
            <a:p>
              <a:pPr>
                <a:spcBef>
                  <a:spcPct val="0"/>
                </a:spcBef>
                <a:defRPr lang="ko-KR" altLang="en-US"/>
              </a:pPr>
              <a:r>
                <a:rPr lang="en-US" altLang="ko-KR" sz="2000">
                  <a:solidFill>
                    <a:srgbClr val="000000"/>
                  </a:solidFill>
                  <a:latin typeface="나눔바른고딕"/>
                  <a:ea typeface="나눔바른고딕"/>
                  <a:cs typeface="함초롬돋움"/>
                </a:rPr>
                <a:t> </a:t>
              </a:r>
              <a:r>
                <a:rPr lang="ko-KR" altLang="en-US" sz="2000">
                  <a:solidFill>
                    <a:srgbClr val="000000"/>
                  </a:solidFill>
                  <a:latin typeface="나눔바른고딕"/>
                  <a:ea typeface="나눔바른고딕"/>
                  <a:cs typeface="함초롬돋움"/>
                </a:rPr>
                <a:t>피해자가 행위자와의 </a:t>
              </a:r>
              <a:r>
                <a:rPr lang="ko-KR" altLang="en-US" sz="2000" b="1">
                  <a:solidFill>
                    <a:srgbClr val="34949E"/>
                  </a:solidFill>
                  <a:latin typeface="나눔바른고딕"/>
                  <a:ea typeface="나눔바른고딕"/>
                  <a:cs typeface="함초롬돋움"/>
                </a:rPr>
                <a:t>분리</a:t>
              </a:r>
              <a:r>
                <a:rPr lang="ko-KR" altLang="en-US" sz="2000">
                  <a:solidFill>
                    <a:srgbClr val="000000"/>
                  </a:solidFill>
                  <a:latin typeface="나눔바른고딕"/>
                  <a:ea typeface="나눔바른고딕"/>
                  <a:cs typeface="함초롬돋움"/>
                </a:rPr>
                <a:t>만을 요청하는 경우</a:t>
              </a:r>
            </a:p>
          </p:txBody>
        </p:sp>
      </p:grpSp>
      <p:sp>
        <p:nvSpPr>
          <p:cNvPr id="49" name="직사각형 48"/>
          <p:cNvSpPr/>
          <p:nvPr/>
        </p:nvSpPr>
        <p:spPr>
          <a:xfrm>
            <a:off x="912254" y="2700428"/>
            <a:ext cx="7491069" cy="1514261"/>
          </a:xfrm>
          <a:prstGeom prst="rect">
            <a:avLst/>
          </a:prstGeom>
        </p:spPr>
        <p:txBody>
          <a:bodyPr wrap="square">
            <a:spAutoFit/>
          </a:bodyPr>
          <a:lstStyle/>
          <a:p>
            <a:pPr>
              <a:lnSpc>
                <a:spcPct val="130000"/>
              </a:lnSpc>
              <a:spcBef>
                <a:spcPct val="0"/>
              </a:spcBef>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latin typeface="나눔바른고딕"/>
                <a:ea typeface="나눔바른고딕"/>
                <a:cs typeface="함초롬돋움"/>
              </a:rPr>
              <a:t>이 경우 피해자에 대한 괴롭힘 행위는 중단될 수 있으나</a:t>
            </a:r>
            <a:r>
              <a:rPr lang="en-US" altLang="ko-KR" sz="1600" dirty="0">
                <a:latin typeface="나눔바른고딕"/>
                <a:ea typeface="나눔바른고딕"/>
                <a:cs typeface="함초롬돋움"/>
              </a:rPr>
              <a:t>, </a:t>
            </a:r>
            <a:r>
              <a:rPr lang="ko-KR" altLang="en-US" sz="1600" dirty="0">
                <a:latin typeface="나눔바른고딕"/>
                <a:ea typeface="나눔바른고딕"/>
                <a:cs typeface="함초롬돋움"/>
              </a:rPr>
              <a:t>행위자가 다른 직원에게</a:t>
            </a:r>
            <a:endParaRPr lang="en-US" altLang="ko-KR" sz="1600" dirty="0">
              <a:latin typeface="나눔바른고딕"/>
              <a:ea typeface="나눔바른고딕"/>
              <a:cs typeface="함초롬돋움"/>
            </a:endParaRPr>
          </a:p>
          <a:p>
            <a:pPr>
              <a:lnSpc>
                <a:spcPct val="130000"/>
              </a:lnSpc>
              <a:spcBef>
                <a:spcPct val="0"/>
              </a:spcBef>
              <a:defRPr lang="ko-KR" altLang="en-US"/>
            </a:pPr>
            <a:r>
              <a:rPr lang="en-US" altLang="ko-KR" sz="1600" dirty="0">
                <a:latin typeface="나눔바른고딕"/>
                <a:ea typeface="나눔바른고딕"/>
                <a:cs typeface="함초롬돋움"/>
              </a:rPr>
              <a:t> </a:t>
            </a:r>
            <a:r>
              <a:rPr lang="ko-KR" altLang="en-US" sz="1600" dirty="0">
                <a:latin typeface="나눔바른고딕"/>
                <a:ea typeface="나눔바른고딕"/>
                <a:cs typeface="함초롬돋움"/>
              </a:rPr>
              <a:t>   괴롭힘 행위를 할 수 있으므로</a:t>
            </a:r>
            <a:r>
              <a:rPr lang="en-US" altLang="ko-KR" sz="1600" dirty="0">
                <a:latin typeface="나눔바른고딕"/>
                <a:ea typeface="나눔바른고딕"/>
                <a:cs typeface="함초롬돋움"/>
              </a:rPr>
              <a:t>, </a:t>
            </a:r>
            <a:r>
              <a:rPr lang="ko-KR" altLang="en-US" sz="1600" dirty="0">
                <a:latin typeface="나눔바른고딕"/>
                <a:ea typeface="나눔바른고딕"/>
                <a:cs typeface="함초롬돋움"/>
              </a:rPr>
              <a:t>행위자를 일정기간 관찰 또는 주의 촉구 등 실시</a:t>
            </a:r>
            <a:endParaRPr lang="en-US" altLang="ko-KR" sz="1600" dirty="0">
              <a:latin typeface="나눔바른고딕"/>
              <a:ea typeface="나눔바른고딕"/>
              <a:cs typeface="함초롬돋움"/>
            </a:endParaRPr>
          </a:p>
          <a:p>
            <a:pPr>
              <a:lnSpc>
                <a:spcPct val="130000"/>
              </a:lnSpc>
              <a:spcBef>
                <a:spcPct val="0"/>
              </a:spcBef>
              <a:defRPr lang="ko-KR" altLang="en-US"/>
            </a:pPr>
            <a:endParaRPr lang="ko-KR" altLang="en-US" sz="800" dirty="0">
              <a:latin typeface="나눔바른고딕"/>
              <a:ea typeface="나눔바른고딕"/>
              <a:cs typeface="함초롬돋움"/>
            </a:endParaRPr>
          </a:p>
          <a:p>
            <a:pPr>
              <a:lnSpc>
                <a:spcPct val="130000"/>
              </a:lnSpc>
              <a:spcBef>
                <a:spcPct val="0"/>
              </a:spcBef>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latin typeface="나눔바른고딕"/>
                <a:ea typeface="나눔바른고딕"/>
                <a:cs typeface="함초롬돋움"/>
              </a:rPr>
              <a:t>사업주에게 보고 시 구체적 내용을 담은 상담일지보다 별도 보고서에 핵심만 기술하여</a:t>
            </a:r>
            <a:endParaRPr lang="en-US" altLang="ko-KR" sz="1600" dirty="0">
              <a:latin typeface="나눔바른고딕"/>
              <a:ea typeface="나눔바른고딕"/>
              <a:cs typeface="함초롬돋움"/>
            </a:endParaRPr>
          </a:p>
          <a:p>
            <a:pPr>
              <a:lnSpc>
                <a:spcPct val="130000"/>
              </a:lnSpc>
              <a:spcBef>
                <a:spcPct val="0"/>
              </a:spcBef>
              <a:defRPr lang="ko-KR" altLang="en-US"/>
            </a:pPr>
            <a:r>
              <a:rPr lang="en-US" altLang="ko-KR" sz="1600" dirty="0">
                <a:latin typeface="나눔바른고딕"/>
                <a:ea typeface="나눔바른고딕"/>
                <a:cs typeface="함초롬돋움"/>
              </a:rPr>
              <a:t>   </a:t>
            </a:r>
            <a:r>
              <a:rPr lang="ko-KR" altLang="en-US" sz="1600" dirty="0">
                <a:latin typeface="나눔바른고딕"/>
                <a:ea typeface="나눔바른고딕"/>
                <a:cs typeface="함초롬돋움"/>
              </a:rPr>
              <a:t> 배치전환 조치의 필요성을 판단하도록 함</a:t>
            </a:r>
          </a:p>
        </p:txBody>
      </p:sp>
      <p:sp>
        <p:nvSpPr>
          <p:cNvPr id="51" name="직사각형 50"/>
          <p:cNvSpPr/>
          <p:nvPr/>
        </p:nvSpPr>
        <p:spPr>
          <a:xfrm>
            <a:off x="845762" y="2248336"/>
            <a:ext cx="8241042" cy="416759"/>
          </a:xfrm>
          <a:prstGeom prst="rect">
            <a:avLst/>
          </a:prstGeom>
        </p:spPr>
        <p:txBody>
          <a:bodyPr wrap="square">
            <a:spAutoFit/>
          </a:bodyPr>
          <a:lstStyle/>
          <a:p>
            <a:pPr>
              <a:lnSpc>
                <a:spcPct val="120000"/>
              </a:lnSpc>
              <a:spcBef>
                <a:spcPct val="0"/>
              </a:spcBef>
              <a:defRPr lang="ko-KR" altLang="en-US"/>
            </a:pPr>
            <a:r>
              <a:rPr lang="ko-KR" altLang="en-US" sz="1801" b="0" spc="-20">
                <a:solidFill>
                  <a:srgbClr val="000000"/>
                </a:solidFill>
                <a:latin typeface="나눔바른고딕"/>
                <a:ea typeface="나눔바른고딕"/>
                <a:cs typeface="함초롬돋움"/>
              </a:rPr>
              <a:t>상담자는 괴롭힘 행위로 판단되면 사업주에게 보고 후 피해자 요청사항을 수용하게 함</a:t>
            </a:r>
          </a:p>
        </p:txBody>
      </p:sp>
      <p:pic>
        <p:nvPicPr>
          <p:cNvPr id="61" name="그림 60"/>
          <p:cNvPicPr>
            <a:picLocks noChangeAspect="1"/>
          </p:cNvPicPr>
          <p:nvPr/>
        </p:nvPicPr>
        <p:blipFill rotWithShape="1">
          <a:blip r:embed="rId2"/>
          <a:stretch>
            <a:fillRect/>
          </a:stretch>
        </p:blipFill>
        <p:spPr>
          <a:xfrm>
            <a:off x="568358" y="2308473"/>
            <a:ext cx="328714" cy="280800"/>
          </a:xfrm>
          <a:prstGeom prst="rect">
            <a:avLst/>
          </a:prstGeom>
        </p:spPr>
      </p:pic>
      <p:sp>
        <p:nvSpPr>
          <p:cNvPr id="29" name="Rectangle 2"/>
          <p:cNvSpPr>
            <a:spLocks noChangeArrowheads="1"/>
          </p:cNvSpPr>
          <p:nvPr/>
        </p:nvSpPr>
        <p:spPr>
          <a:xfrm>
            <a:off x="-304093" y="-87395"/>
            <a:ext cx="6516000" cy="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grpSp>
        <p:nvGrpSpPr>
          <p:cNvPr id="38" name="그룹 37"/>
          <p:cNvGrpSpPr/>
          <p:nvPr/>
        </p:nvGrpSpPr>
        <p:grpSpPr>
          <a:xfrm>
            <a:off x="1134522" y="4307468"/>
            <a:ext cx="4148115" cy="2050263"/>
            <a:chOff x="676434" y="4348789"/>
            <a:chExt cx="4148115" cy="2050263"/>
          </a:xfrm>
        </p:grpSpPr>
        <p:grpSp>
          <p:nvGrpSpPr>
            <p:cNvPr id="40" name="그룹 39"/>
            <p:cNvGrpSpPr/>
            <p:nvPr/>
          </p:nvGrpSpPr>
          <p:grpSpPr>
            <a:xfrm>
              <a:off x="676434" y="4348789"/>
              <a:ext cx="4148115" cy="2050263"/>
              <a:chOff x="676434" y="4348789"/>
              <a:chExt cx="4148115" cy="2050263"/>
            </a:xfrm>
          </p:grpSpPr>
          <p:pic>
            <p:nvPicPr>
              <p:cNvPr id="44" name="그림 43"/>
              <p:cNvPicPr>
                <a:picLocks noChangeAspect="1"/>
              </p:cNvPicPr>
              <p:nvPr/>
            </p:nvPicPr>
            <p:blipFill rotWithShape="1">
              <a:blip r:embed="rId3">
                <a:grayscl/>
              </a:blip>
              <a:stretch>
                <a:fillRect/>
              </a:stretch>
            </p:blipFill>
            <p:spPr>
              <a:xfrm>
                <a:off x="991015" y="5065554"/>
                <a:ext cx="141841" cy="141841"/>
              </a:xfrm>
              <a:prstGeom prst="rect">
                <a:avLst/>
              </a:prstGeom>
            </p:spPr>
          </p:pic>
          <p:pic>
            <p:nvPicPr>
              <p:cNvPr id="45" name="그림 44"/>
              <p:cNvPicPr>
                <a:picLocks noChangeAspect="1"/>
              </p:cNvPicPr>
              <p:nvPr/>
            </p:nvPicPr>
            <p:blipFill rotWithShape="1">
              <a:blip r:embed="rId3">
                <a:grayscl/>
              </a:blip>
              <a:stretch>
                <a:fillRect/>
              </a:stretch>
            </p:blipFill>
            <p:spPr>
              <a:xfrm>
                <a:off x="991015" y="5338419"/>
                <a:ext cx="141841" cy="141841"/>
              </a:xfrm>
              <a:prstGeom prst="rect">
                <a:avLst/>
              </a:prstGeom>
            </p:spPr>
          </p:pic>
          <p:pic>
            <p:nvPicPr>
              <p:cNvPr id="47" name="그림 46"/>
              <p:cNvPicPr>
                <a:picLocks noChangeAspect="1"/>
              </p:cNvPicPr>
              <p:nvPr/>
            </p:nvPicPr>
            <p:blipFill rotWithShape="1">
              <a:blip r:embed="rId3">
                <a:grayscl/>
              </a:blip>
              <a:stretch>
                <a:fillRect/>
              </a:stretch>
            </p:blipFill>
            <p:spPr>
              <a:xfrm>
                <a:off x="991015" y="5587177"/>
                <a:ext cx="141841" cy="141841"/>
              </a:xfrm>
              <a:prstGeom prst="rect">
                <a:avLst/>
              </a:prstGeom>
            </p:spPr>
          </p:pic>
          <p:pic>
            <p:nvPicPr>
              <p:cNvPr id="48" name="그림 47"/>
              <p:cNvPicPr>
                <a:picLocks noChangeAspect="1"/>
              </p:cNvPicPr>
              <p:nvPr/>
            </p:nvPicPr>
            <p:blipFill rotWithShape="1">
              <a:blip r:embed="rId3">
                <a:grayscl/>
              </a:blip>
              <a:stretch>
                <a:fillRect/>
              </a:stretch>
            </p:blipFill>
            <p:spPr>
              <a:xfrm>
                <a:off x="991015" y="5835935"/>
                <a:ext cx="141841" cy="141841"/>
              </a:xfrm>
              <a:prstGeom prst="rect">
                <a:avLst/>
              </a:prstGeom>
            </p:spPr>
          </p:pic>
          <p:grpSp>
            <p:nvGrpSpPr>
              <p:cNvPr id="50" name="그룹 49"/>
              <p:cNvGrpSpPr/>
              <p:nvPr/>
            </p:nvGrpSpPr>
            <p:grpSpPr>
              <a:xfrm>
                <a:off x="676434" y="4348789"/>
                <a:ext cx="4148115" cy="2050263"/>
                <a:chOff x="1341924" y="3876279"/>
                <a:chExt cx="3662748" cy="1735691"/>
              </a:xfrm>
            </p:grpSpPr>
            <p:grpSp>
              <p:nvGrpSpPr>
                <p:cNvPr id="52" name="그룹 51"/>
                <p:cNvGrpSpPr/>
                <p:nvPr/>
              </p:nvGrpSpPr>
              <p:grpSpPr>
                <a:xfrm>
                  <a:off x="1391621" y="4003081"/>
                  <a:ext cx="3613051" cy="1608889"/>
                  <a:chOff x="727717" y="5101285"/>
                  <a:chExt cx="3613051" cy="1608889"/>
                </a:xfrm>
                <a:effectLst>
                  <a:outerShdw blurRad="50800" dist="38100" dir="5400000" algn="t" rotWithShape="0">
                    <a:prstClr val="black">
                      <a:alpha val="40000"/>
                    </a:prstClr>
                  </a:outerShdw>
                </a:effectLst>
              </p:grpSpPr>
              <p:sp>
                <p:nvSpPr>
                  <p:cNvPr id="54" name="Rectangle 7"/>
                  <p:cNvSpPr>
                    <a:spLocks noChangeArrowheads="1"/>
                  </p:cNvSpPr>
                  <p:nvPr/>
                </p:nvSpPr>
                <p:spPr bwMode="white">
                  <a:xfrm>
                    <a:off x="1211460" y="5101285"/>
                    <a:ext cx="2847050" cy="286718"/>
                  </a:xfrm>
                  <a:prstGeom prst="rect">
                    <a:avLst/>
                  </a:prstGeom>
                  <a:solidFill>
                    <a:srgbClr val="293B49"/>
                  </a:solid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spcBef>
                        <a:spcPct val="0"/>
                      </a:spcBef>
                      <a:defRPr lang="ko-KR" altLang="en-US"/>
                    </a:pPr>
                    <a:r>
                      <a:rPr lang="ko-KR" altLang="en-US" sz="1601">
                        <a:solidFill>
                          <a:schemeClr val="bg1"/>
                        </a:solidFill>
                        <a:latin typeface="나눔바른고딕"/>
                        <a:ea typeface="나눔바른고딕"/>
                        <a:cs typeface="함초롬돋움"/>
                      </a:rPr>
                      <a:t>   상담보고서에 기술되어야 할 내용</a:t>
                    </a:r>
                  </a:p>
                </p:txBody>
              </p:sp>
              <p:sp>
                <p:nvSpPr>
                  <p:cNvPr id="55" name="사각형: 둥근 모서리 54"/>
                  <p:cNvSpPr/>
                  <p:nvPr/>
                </p:nvSpPr>
                <p:spPr>
                  <a:xfrm>
                    <a:off x="727717" y="5387872"/>
                    <a:ext cx="3613051" cy="1322302"/>
                  </a:xfrm>
                  <a:prstGeom prst="roundRect">
                    <a:avLst>
                      <a:gd name="adj" fmla="val 0"/>
                    </a:avLst>
                  </a:prstGeom>
                  <a:solidFill>
                    <a:schemeClr val="bg1"/>
                  </a:solidFill>
                  <a:ln>
                    <a:solidFill>
                      <a:srgbClr val="0B0B0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pic>
              <p:nvPicPr>
                <p:cNvPr id="53" name="그림 52" descr="벡터그래픽이(가) 표시된 사진  자동 생성된 설명"/>
                <p:cNvPicPr>
                  <a:picLocks noChangeAspect="1"/>
                </p:cNvPicPr>
                <p:nvPr/>
              </p:nvPicPr>
              <p:blipFill rotWithShape="1">
                <a:blip r:embed="rId4"/>
                <a:stretch>
                  <a:fillRect/>
                </a:stretch>
              </p:blipFill>
              <p:spPr>
                <a:xfrm>
                  <a:off x="1341924" y="3876279"/>
                  <a:ext cx="698818" cy="698818"/>
                </a:xfrm>
                <a:prstGeom prst="rect">
                  <a:avLst/>
                </a:prstGeom>
              </p:spPr>
            </p:pic>
          </p:grpSp>
        </p:grpSp>
        <p:sp>
          <p:nvSpPr>
            <p:cNvPr id="43" name="Rectangle 7"/>
            <p:cNvSpPr>
              <a:spLocks noChangeArrowheads="1"/>
            </p:cNvSpPr>
            <p:nvPr/>
          </p:nvSpPr>
          <p:spPr bwMode="white">
            <a:xfrm>
              <a:off x="1061935" y="4977723"/>
              <a:ext cx="3130412" cy="1357718"/>
            </a:xfrm>
            <a:prstGeom prst="rect">
              <a:avLst/>
            </a:prstGeom>
            <a:noFill/>
            <a:ln>
              <a:noFill/>
            </a:ln>
            <a:effectLst/>
          </p:spPr>
          <p:txBody>
            <a:bodyPr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30000"/>
                </a:lnSpc>
                <a:spcBef>
                  <a:spcPct val="0"/>
                </a:spcBef>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solidFill>
                    <a:srgbClr val="000000"/>
                  </a:solidFill>
                  <a:latin typeface="나눔바른고딕"/>
                  <a:ea typeface="나눔바른고딕"/>
                  <a:cs typeface="함초롬돋움"/>
                </a:rPr>
                <a:t>피해자가 진술한 괴롭힘 행위</a:t>
              </a:r>
            </a:p>
            <a:p>
              <a:pPr algn="just">
                <a:lnSpc>
                  <a:spcPct val="130000"/>
                </a:lnSpc>
                <a:spcBef>
                  <a:spcPct val="0"/>
                </a:spcBef>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solidFill>
                    <a:srgbClr val="000000"/>
                  </a:solidFill>
                  <a:latin typeface="나눔바른고딕"/>
                  <a:ea typeface="나눔바른고딕"/>
                  <a:cs typeface="함초롬돋움"/>
                </a:rPr>
                <a:t>행위를 입증할 수 있는 근거</a:t>
              </a:r>
            </a:p>
            <a:p>
              <a:pPr algn="just">
                <a:lnSpc>
                  <a:spcPct val="130000"/>
                </a:lnSpc>
                <a:spcBef>
                  <a:spcPct val="0"/>
                </a:spcBef>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solidFill>
                    <a:srgbClr val="000000"/>
                  </a:solidFill>
                  <a:latin typeface="나눔바른고딕"/>
                  <a:ea typeface="나눔바른고딕"/>
                  <a:cs typeface="함초롬돋움"/>
                </a:rPr>
                <a:t>피해 정도</a:t>
              </a:r>
            </a:p>
            <a:p>
              <a:pPr algn="just">
                <a:lnSpc>
                  <a:spcPct val="130000"/>
                </a:lnSpc>
                <a:spcBef>
                  <a:spcPct val="0"/>
                </a:spcBef>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solidFill>
                    <a:srgbClr val="000000"/>
                  </a:solidFill>
                  <a:latin typeface="나눔바른고딕"/>
                  <a:ea typeface="나눔바른고딕"/>
                  <a:cs typeface="함초롬돋움"/>
                </a:rPr>
                <a:t>피해자의 요청사항</a:t>
              </a:r>
            </a:p>
          </p:txBody>
        </p:sp>
      </p:grpSp>
      <p:pic>
        <p:nvPicPr>
          <p:cNvPr id="4" name="그림 3"/>
          <p:cNvPicPr>
            <a:picLocks noChangeAspect="1"/>
          </p:cNvPicPr>
          <p:nvPr/>
        </p:nvPicPr>
        <p:blipFill rotWithShape="1">
          <a:blip r:embed="rId5"/>
          <a:stretch>
            <a:fillRect/>
          </a:stretch>
        </p:blipFill>
        <p:spPr>
          <a:xfrm>
            <a:off x="5504811" y="4459523"/>
            <a:ext cx="1596647" cy="2103992"/>
          </a:xfrm>
          <a:prstGeom prst="rect">
            <a:avLst/>
          </a:prstGeom>
          <a:effectLst>
            <a:outerShdw blurRad="50800" dist="12700" dir="2700000" algn="tl" rotWithShape="0">
              <a:prstClr val="black">
                <a:alpha val="40000"/>
              </a:prstClr>
            </a:outerShdw>
          </a:effectLst>
        </p:spPr>
      </p:pic>
      <p:sp>
        <p:nvSpPr>
          <p:cNvPr id="56"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104</a:t>
            </a:fld>
            <a:endParaRPr lang="en-US" altLang="en-US" sz="999">
              <a:solidFill>
                <a:schemeClr val="tx1"/>
              </a:solidFill>
              <a:latin typeface="나눔스퀘어라운드 Bold"/>
              <a:ea typeface="나눔스퀘어라운드 Bold"/>
            </a:endParaRPr>
          </a:p>
        </p:txBody>
      </p:sp>
      <p:pic>
        <p:nvPicPr>
          <p:cNvPr id="3" name="그림 2">
            <a:extLst>
              <a:ext uri="{FF2B5EF4-FFF2-40B4-BE49-F238E27FC236}">
                <a16:creationId xmlns:a16="http://schemas.microsoft.com/office/drawing/2014/main" id="{61D745F9-EAAD-D8C3-1585-602445FEF77D}"/>
              </a:ext>
            </a:extLst>
          </p:cNvPr>
          <p:cNvPicPr>
            <a:picLocks noChangeAspect="1"/>
          </p:cNvPicPr>
          <p:nvPr/>
        </p:nvPicPr>
        <p:blipFill>
          <a:blip r:embed="rId6"/>
          <a:stretch>
            <a:fillRect/>
          </a:stretch>
        </p:blipFill>
        <p:spPr>
          <a:xfrm>
            <a:off x="184639" y="6294716"/>
            <a:ext cx="685800" cy="416006"/>
          </a:xfrm>
          <a:prstGeom prst="rect">
            <a:avLst/>
          </a:prstGeom>
        </p:spPr>
      </p:pic>
      <p:pic>
        <p:nvPicPr>
          <p:cNvPr id="6" name="그림 5">
            <a:extLst>
              <a:ext uri="{FF2B5EF4-FFF2-40B4-BE49-F238E27FC236}">
                <a16:creationId xmlns:a16="http://schemas.microsoft.com/office/drawing/2014/main" id="{61053C3B-97FF-2ABC-B7DD-D4E751241ACB}"/>
              </a:ext>
            </a:extLst>
          </p:cNvPr>
          <p:cNvPicPr>
            <a:picLocks noChangeAspect="1"/>
          </p:cNvPicPr>
          <p:nvPr/>
        </p:nvPicPr>
        <p:blipFill>
          <a:blip r:embed="rId7"/>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그룹 7"/>
          <p:cNvGrpSpPr/>
          <p:nvPr/>
        </p:nvGrpSpPr>
        <p:grpSpPr>
          <a:xfrm>
            <a:off x="265" y="130831"/>
            <a:ext cx="9143471" cy="765157"/>
            <a:chOff x="265" y="130831"/>
            <a:chExt cx="9143471" cy="765157"/>
          </a:xfrm>
        </p:grpSpPr>
        <p:sp>
          <p:nvSpPr>
            <p:cNvPr id="12" name="직사각형 11"/>
            <p:cNvSpPr/>
            <p:nvPr/>
          </p:nvSpPr>
          <p:spPr>
            <a:xfrm>
              <a:off x="265" y="133689"/>
              <a:ext cx="958482" cy="640575"/>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3" name="사각형: 둥근 위쪽 모서리 12"/>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4" name="평행 사변형 13"/>
            <p:cNvSpPr/>
            <p:nvPr/>
          </p:nvSpPr>
          <p:spPr>
            <a:xfrm rot="5400000">
              <a:off x="753374" y="368797"/>
              <a:ext cx="762297" cy="292083"/>
            </a:xfrm>
            <a:prstGeom prst="parallelogram">
              <a:avLst>
                <a:gd name="adj" fmla="val 41638"/>
              </a:avLst>
            </a:prstGeom>
            <a:solidFill>
              <a:srgbClr val="A85A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5" name="평행 사변형 14"/>
            <p:cNvSpPr/>
            <p:nvPr/>
          </p:nvSpPr>
          <p:spPr>
            <a:xfrm rot="16200000" flipH="1">
              <a:off x="1075193" y="368798"/>
              <a:ext cx="762297" cy="292083"/>
            </a:xfrm>
            <a:prstGeom prst="parallelogram">
              <a:avLst>
                <a:gd name="adj" fmla="val 41638"/>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6" name="직사각형 15"/>
            <p:cNvSpPr/>
            <p:nvPr/>
          </p:nvSpPr>
          <p:spPr>
            <a:xfrm>
              <a:off x="1632118" y="130831"/>
              <a:ext cx="7511618" cy="640575"/>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7" name="TextBox 16"/>
            <p:cNvSpPr txBox="1"/>
            <p:nvPr/>
          </p:nvSpPr>
          <p:spPr>
            <a:xfrm>
              <a:off x="1727426" y="240030"/>
              <a:ext cx="1926364" cy="460743"/>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사건 처리절차</a:t>
              </a:r>
            </a:p>
          </p:txBody>
        </p:sp>
        <p:sp>
          <p:nvSpPr>
            <p:cNvPr id="18" name="TextBox 17"/>
            <p:cNvSpPr txBox="1"/>
            <p:nvPr/>
          </p:nvSpPr>
          <p:spPr>
            <a:xfrm>
              <a:off x="8403324" y="192279"/>
              <a:ext cx="545771" cy="188766"/>
            </a:xfrm>
            <a:prstGeom prst="roundRect">
              <a:avLst>
                <a:gd name="adj" fmla="val 50000"/>
              </a:avLst>
            </a:prstGeom>
            <a:solidFill>
              <a:srgbClr val="A85A56"/>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7</a:t>
              </a:r>
              <a:endParaRPr lang="ko-KR" altLang="en-US" sz="1100">
                <a:solidFill>
                  <a:schemeClr val="bg1"/>
                </a:solidFill>
                <a:latin typeface="나눔스퀘어라운드 ExtraBold"/>
                <a:ea typeface="나눔스퀘어라운드 ExtraBold"/>
              </a:endParaRPr>
            </a:p>
          </p:txBody>
        </p:sp>
        <p:sp>
          <p:nvSpPr>
            <p:cNvPr id="19" name="TextBox 18"/>
            <p:cNvSpPr txBox="1"/>
            <p:nvPr/>
          </p:nvSpPr>
          <p:spPr>
            <a:xfrm>
              <a:off x="6699060" y="363855"/>
              <a:ext cx="2335402" cy="424854"/>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발생 시 </a:t>
              </a:r>
            </a:p>
            <a:p>
              <a:pPr algn="r">
                <a:defRPr lang="ko-KR" altLang="en-US"/>
              </a:pPr>
              <a:r>
                <a:rPr lang="ko-KR" altLang="en-US" sz="1100">
                  <a:solidFill>
                    <a:schemeClr val="bg1"/>
                  </a:solidFill>
                  <a:latin typeface="나눔스퀘어라운드 ExtraBold"/>
                  <a:ea typeface="나눔스퀘어라운드 ExtraBold"/>
                </a:rPr>
                <a:t>처리절차</a:t>
              </a:r>
            </a:p>
          </p:txBody>
        </p:sp>
      </p:grpSp>
      <p:pic>
        <p:nvPicPr>
          <p:cNvPr id="39" name="그림 38"/>
          <p:cNvPicPr>
            <a:picLocks noChangeAspect="1"/>
          </p:cNvPicPr>
          <p:nvPr/>
        </p:nvPicPr>
        <p:blipFill rotWithShape="1">
          <a:blip r:embed="rId2"/>
          <a:stretch>
            <a:fillRect/>
          </a:stretch>
        </p:blipFill>
        <p:spPr>
          <a:xfrm>
            <a:off x="550677" y="2376397"/>
            <a:ext cx="276320" cy="236042"/>
          </a:xfrm>
          <a:prstGeom prst="rect">
            <a:avLst/>
          </a:prstGeom>
        </p:spPr>
      </p:pic>
      <p:pic>
        <p:nvPicPr>
          <p:cNvPr id="40" name="그림 39"/>
          <p:cNvPicPr>
            <a:picLocks noChangeAspect="1"/>
          </p:cNvPicPr>
          <p:nvPr/>
        </p:nvPicPr>
        <p:blipFill rotWithShape="1">
          <a:blip r:embed="rId2"/>
          <a:stretch>
            <a:fillRect/>
          </a:stretch>
        </p:blipFill>
        <p:spPr>
          <a:xfrm>
            <a:off x="550677" y="3763514"/>
            <a:ext cx="276320" cy="236042"/>
          </a:xfrm>
          <a:prstGeom prst="rect">
            <a:avLst/>
          </a:prstGeom>
        </p:spPr>
      </p:pic>
      <p:sp>
        <p:nvSpPr>
          <p:cNvPr id="2" name="직사각형 1"/>
          <p:cNvSpPr/>
          <p:nvPr/>
        </p:nvSpPr>
        <p:spPr>
          <a:xfrm>
            <a:off x="856181" y="2279049"/>
            <a:ext cx="7633478" cy="1119471"/>
          </a:xfrm>
          <a:prstGeom prst="rect">
            <a:avLst/>
          </a:prstGeom>
        </p:spPr>
        <p:txBody>
          <a:bodyPr wrap="square">
            <a:spAutoFit/>
          </a:bodyPr>
          <a:lstStyle/>
          <a:p>
            <a:pPr>
              <a:lnSpc>
                <a:spcPct val="130000"/>
              </a:lnSpc>
              <a:spcBef>
                <a:spcPct val="0"/>
              </a:spcBef>
              <a:defRPr lang="ko-KR" altLang="en-US"/>
            </a:pPr>
            <a:r>
              <a:rPr lang="ko-KR" altLang="en-US" dirty="0">
                <a:solidFill>
                  <a:srgbClr val="000000"/>
                </a:solidFill>
                <a:latin typeface="나눔바른고딕"/>
                <a:ea typeface="나눔바른고딕"/>
                <a:cs typeface="함초롬돋움"/>
              </a:rPr>
              <a:t>약식조사 후 괴롭힘 행위가 확인되면 상담자는 피해자의 요구안을 정리하여 행위자에게 전달</a:t>
            </a:r>
          </a:p>
          <a:p>
            <a:pPr>
              <a:lnSpc>
                <a:spcPct val="130000"/>
              </a:lnSpc>
              <a:spcBef>
                <a:spcPct val="0"/>
              </a:spcBef>
              <a:spcAft>
                <a:spcPts val="1000"/>
              </a:spcAft>
              <a:defRPr lang="ko-KR" altLang="en-US"/>
            </a:pPr>
            <a:endParaRPr lang="en-US" altLang="ko-KR" sz="1600" dirty="0">
              <a:solidFill>
                <a:srgbClr val="000000"/>
              </a:solidFill>
              <a:latin typeface="나눔바른고딕"/>
              <a:ea typeface="나눔바른고딕"/>
              <a:cs typeface="함초롬돋움"/>
            </a:endParaRPr>
          </a:p>
        </p:txBody>
      </p:sp>
      <p:sp>
        <p:nvSpPr>
          <p:cNvPr id="48" name="직사각형 47"/>
          <p:cNvSpPr/>
          <p:nvPr/>
        </p:nvSpPr>
        <p:spPr>
          <a:xfrm>
            <a:off x="2081618" y="3116200"/>
            <a:ext cx="5440696" cy="323935"/>
          </a:xfrm>
          <a:prstGeom prst="rect">
            <a:avLst/>
          </a:prstGeom>
        </p:spPr>
        <p:txBody>
          <a:bodyPr wrap="square">
            <a:spAutoFit/>
          </a:bodyPr>
          <a:lstStyle/>
          <a:p>
            <a:pPr>
              <a:lnSpc>
                <a:spcPct val="110000"/>
              </a:lnSpc>
              <a:spcBef>
                <a:spcPct val="0"/>
              </a:spcBef>
              <a:spcAft>
                <a:spcPts val="600"/>
              </a:spcAft>
              <a:defRPr lang="ko-KR" altLang="en-US"/>
            </a:pPr>
            <a:r>
              <a:rPr lang="ko-KR" altLang="en-US" sz="1400">
                <a:solidFill>
                  <a:srgbClr val="000000"/>
                </a:solidFill>
                <a:latin typeface="나눔바른고딕"/>
                <a:ea typeface="나눔바른고딕"/>
                <a:cs typeface="함초롬돋움"/>
              </a:rPr>
              <a:t>사과, 재발방지 약속, 행위자의 자원요청에 따른 배치전환, 행위자 교육 등</a:t>
            </a:r>
          </a:p>
        </p:txBody>
      </p:sp>
      <p:grpSp>
        <p:nvGrpSpPr>
          <p:cNvPr id="51" name="그룹 50"/>
          <p:cNvGrpSpPr/>
          <p:nvPr/>
        </p:nvGrpSpPr>
        <p:grpSpPr>
          <a:xfrm>
            <a:off x="930701" y="3131444"/>
            <a:ext cx="1199089" cy="297556"/>
            <a:chOff x="4919634" y="3591110"/>
            <a:chExt cx="1259299" cy="314555"/>
          </a:xfrm>
        </p:grpSpPr>
        <p:sp>
          <p:nvSpPr>
            <p:cNvPr id="49" name="화살표: 오각형 48"/>
            <p:cNvSpPr/>
            <p:nvPr/>
          </p:nvSpPr>
          <p:spPr>
            <a:xfrm>
              <a:off x="4919637" y="3591110"/>
              <a:ext cx="1230547" cy="314555"/>
            </a:xfrm>
            <a:prstGeom prst="homePlate">
              <a:avLst>
                <a:gd name="adj" fmla="val 50000"/>
              </a:avLst>
            </a:prstGeom>
            <a:solidFill>
              <a:srgbClr val="18434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50" name="직사각형 49"/>
            <p:cNvSpPr/>
            <p:nvPr/>
          </p:nvSpPr>
          <p:spPr>
            <a:xfrm>
              <a:off x="4919633" y="3594498"/>
              <a:ext cx="1259300" cy="309153"/>
            </a:xfrm>
            <a:prstGeom prst="rect">
              <a:avLst/>
            </a:prstGeom>
            <a:noFill/>
          </p:spPr>
          <p:txBody>
            <a:bodyPr wrap="square">
              <a:spAutoFit/>
            </a:bodyPr>
            <a:lstStyle/>
            <a:p>
              <a:pPr lvl="0">
                <a:defRPr lang="ko-KR" altLang="en-US"/>
              </a:pPr>
              <a:r>
                <a:rPr lang="ko-KR" altLang="en-US" sz="1400" b="1">
                  <a:solidFill>
                    <a:schemeClr val="bg1"/>
                  </a:solidFill>
                  <a:latin typeface="나눔바른고딕"/>
                  <a:ea typeface="나눔바른고딕"/>
                  <a:cs typeface="함초롬돋움"/>
                </a:rPr>
                <a:t> </a:t>
              </a:r>
              <a:r>
                <a:rPr lang="en-US" altLang="ko-KR" sz="1400" b="1">
                  <a:solidFill>
                    <a:schemeClr val="bg1"/>
                  </a:solidFill>
                  <a:latin typeface="나눔바른고딕"/>
                  <a:ea typeface="나눔바른고딕"/>
                  <a:cs typeface="함초롬돋움"/>
                </a:rPr>
                <a:t> </a:t>
              </a:r>
              <a:r>
                <a:rPr lang="ko-KR" altLang="en-US" sz="1400" b="1">
                  <a:solidFill>
                    <a:schemeClr val="bg1"/>
                  </a:solidFill>
                  <a:latin typeface="나눔바른고딕"/>
                  <a:ea typeface="나눔바른고딕"/>
                  <a:cs typeface="함초롬돋움"/>
                </a:rPr>
                <a:t>요구안의 예 </a:t>
              </a:r>
            </a:p>
          </p:txBody>
        </p:sp>
      </p:grpSp>
      <p:sp>
        <p:nvSpPr>
          <p:cNvPr id="52" name="직사각형 51"/>
          <p:cNvSpPr/>
          <p:nvPr/>
        </p:nvSpPr>
        <p:spPr>
          <a:xfrm>
            <a:off x="856181" y="3638486"/>
            <a:ext cx="6180677" cy="2541334"/>
          </a:xfrm>
          <a:prstGeom prst="rect">
            <a:avLst/>
          </a:prstGeom>
        </p:spPr>
        <p:txBody>
          <a:bodyPr wrap="square">
            <a:spAutoFit/>
          </a:bodyPr>
          <a:lstStyle/>
          <a:p>
            <a:pPr>
              <a:lnSpc>
                <a:spcPct val="130000"/>
              </a:lnSpc>
              <a:spcBef>
                <a:spcPct val="0"/>
              </a:spcBef>
              <a:defRPr lang="ko-KR" altLang="en-US"/>
            </a:pPr>
            <a:r>
              <a:rPr lang="ko-KR" altLang="en-US" dirty="0">
                <a:solidFill>
                  <a:srgbClr val="000000"/>
                </a:solidFill>
                <a:latin typeface="나눔바른고딕"/>
                <a:ea typeface="나눔바른고딕"/>
                <a:cs typeface="함초롬돋움"/>
              </a:rPr>
              <a:t>행위자가 요구안을 받아들이면 </a:t>
            </a:r>
            <a:r>
              <a:rPr lang="ko-KR" altLang="en-US" dirty="0" err="1">
                <a:solidFill>
                  <a:srgbClr val="000000"/>
                </a:solidFill>
                <a:latin typeface="나눔바른고딕"/>
                <a:ea typeface="나눔바른고딕"/>
                <a:cs typeface="함초롬돋움"/>
              </a:rPr>
              <a:t>요구안</a:t>
            </a:r>
            <a:r>
              <a:rPr lang="ko-KR" altLang="en-US" dirty="0">
                <a:solidFill>
                  <a:srgbClr val="000000"/>
                </a:solidFill>
                <a:latin typeface="나눔바른고딕"/>
                <a:ea typeface="나눔바른고딕"/>
                <a:cs typeface="함초롬돋움"/>
              </a:rPr>
              <a:t> 이행 후 사건 종결</a:t>
            </a:r>
          </a:p>
          <a:p>
            <a:pPr>
              <a:lnSpc>
                <a:spcPct val="130000"/>
              </a:lnSpc>
              <a:spcBef>
                <a:spcPct val="0"/>
              </a:spcBef>
              <a:defRPr lang="ko-KR" altLang="en-US"/>
            </a:pPr>
            <a:endParaRPr lang="en-US" altLang="ko-KR" sz="800" dirty="0">
              <a:solidFill>
                <a:srgbClr val="000000"/>
              </a:solidFill>
              <a:latin typeface="나눔바른고딕"/>
              <a:ea typeface="나눔바른고딕"/>
              <a:cs typeface="함초롬돋움"/>
            </a:endParaRPr>
          </a:p>
          <a:p>
            <a:pPr>
              <a:lnSpc>
                <a:spcPct val="130000"/>
              </a:lnSpc>
              <a:spcBef>
                <a:spcPct val="0"/>
              </a:spcBef>
              <a:defRPr lang="ko-KR" altLang="en-US"/>
            </a:pPr>
            <a:r>
              <a:rPr lang="ko-KR" altLang="en-US" dirty="0">
                <a:solidFill>
                  <a:srgbClr val="000000"/>
                </a:solidFill>
                <a:latin typeface="나눔바른고딕"/>
                <a:ea typeface="나눔바른고딕"/>
                <a:cs typeface="함초롬돋움"/>
              </a:rPr>
              <a:t>행위자가 다른 직원에게 괴롭힘 행위를 하지 않도록 </a:t>
            </a:r>
          </a:p>
          <a:p>
            <a:pPr>
              <a:lnSpc>
                <a:spcPct val="130000"/>
              </a:lnSpc>
              <a:spcBef>
                <a:spcPct val="0"/>
              </a:spcBef>
              <a:defRPr lang="ko-KR" altLang="en-US"/>
            </a:pPr>
            <a:r>
              <a:rPr lang="ko-KR" altLang="en-US" dirty="0">
                <a:solidFill>
                  <a:srgbClr val="000000"/>
                </a:solidFill>
                <a:latin typeface="나눔바른고딕"/>
                <a:ea typeface="나눔바른고딕"/>
                <a:cs typeface="함초롬돋움"/>
              </a:rPr>
              <a:t>필요 시 회사 차원에서 </a:t>
            </a:r>
            <a:r>
              <a:rPr lang="ko-KR" altLang="en-US" dirty="0" err="1">
                <a:solidFill>
                  <a:srgbClr val="000000"/>
                </a:solidFill>
                <a:latin typeface="나눔바른고딕"/>
                <a:ea typeface="나눔바른고딕"/>
                <a:cs typeface="함초롬돋움"/>
              </a:rPr>
              <a:t>상담</a:t>
            </a:r>
            <a:r>
              <a:rPr lang="ko-KR" altLang="en-US" dirty="0" err="1">
                <a:solidFill>
                  <a:srgbClr val="000000"/>
                </a:solidFill>
                <a:latin typeface="맑은 고딕"/>
                <a:ea typeface="맑은 고딕"/>
                <a:cs typeface="함초롬돋움"/>
              </a:rPr>
              <a:t>∙</a:t>
            </a:r>
            <a:r>
              <a:rPr lang="ko-KR" altLang="en-US" dirty="0" err="1">
                <a:solidFill>
                  <a:srgbClr val="000000"/>
                </a:solidFill>
                <a:latin typeface="나눔바른고딕"/>
                <a:ea typeface="나눔바른고딕"/>
                <a:cs typeface="함초롬돋움"/>
              </a:rPr>
              <a:t>코칭</a:t>
            </a:r>
            <a:r>
              <a:rPr lang="ko-KR" altLang="en-US" dirty="0" err="1">
                <a:solidFill>
                  <a:srgbClr val="000000"/>
                </a:solidFill>
                <a:latin typeface="맑은 고딕"/>
                <a:cs typeface="함초롬돋움"/>
              </a:rPr>
              <a:t>∙</a:t>
            </a:r>
            <a:r>
              <a:rPr lang="ko-KR" altLang="en-US" dirty="0" err="1">
                <a:solidFill>
                  <a:srgbClr val="000000"/>
                </a:solidFill>
                <a:latin typeface="나눔바른고딕"/>
                <a:ea typeface="나눔바른고딕"/>
                <a:cs typeface="함초롬돋움"/>
              </a:rPr>
              <a:t>교육</a:t>
            </a:r>
            <a:r>
              <a:rPr lang="ko-KR" altLang="en-US" dirty="0">
                <a:solidFill>
                  <a:srgbClr val="000000"/>
                </a:solidFill>
                <a:latin typeface="나눔바른고딕"/>
                <a:ea typeface="나눔바른고딕"/>
                <a:cs typeface="함초롬돋움"/>
              </a:rPr>
              <a:t> 등을 받도록 결정</a:t>
            </a:r>
          </a:p>
          <a:p>
            <a:pPr>
              <a:lnSpc>
                <a:spcPct val="130000"/>
              </a:lnSpc>
              <a:spcBef>
                <a:spcPct val="0"/>
              </a:spcBef>
              <a:defRPr lang="ko-KR" altLang="en-US"/>
            </a:pPr>
            <a:endParaRPr lang="en-US" altLang="ko-KR" sz="800" dirty="0">
              <a:solidFill>
                <a:srgbClr val="000000"/>
              </a:solidFill>
              <a:latin typeface="나눔바른고딕"/>
              <a:ea typeface="나눔바른고딕"/>
              <a:cs typeface="함초롬돋움"/>
            </a:endParaRPr>
          </a:p>
          <a:p>
            <a:pPr>
              <a:lnSpc>
                <a:spcPct val="130000"/>
              </a:lnSpc>
              <a:spcBef>
                <a:spcPct val="0"/>
              </a:spcBef>
              <a:defRPr lang="ko-KR" altLang="en-US"/>
            </a:pPr>
            <a:r>
              <a:rPr lang="ko-KR" altLang="en-US" dirty="0">
                <a:solidFill>
                  <a:srgbClr val="000000"/>
                </a:solidFill>
                <a:latin typeface="나눔바른고딕"/>
                <a:ea typeface="나눔바른고딕"/>
                <a:cs typeface="함초롬돋움"/>
              </a:rPr>
              <a:t>행위자의 </a:t>
            </a:r>
            <a:r>
              <a:rPr lang="ko-KR" altLang="en-US" dirty="0" err="1">
                <a:solidFill>
                  <a:srgbClr val="000000"/>
                </a:solidFill>
                <a:latin typeface="나눔바른고딕"/>
                <a:ea typeface="나눔바른고딕"/>
                <a:cs typeface="함초롬돋움"/>
              </a:rPr>
              <a:t>요구안</a:t>
            </a:r>
            <a:r>
              <a:rPr lang="ko-KR" altLang="en-US" dirty="0">
                <a:solidFill>
                  <a:srgbClr val="000000"/>
                </a:solidFill>
                <a:latin typeface="나눔바른고딕"/>
                <a:ea typeface="나눔바른고딕"/>
                <a:cs typeface="함초롬돋움"/>
              </a:rPr>
              <a:t> 거부로 합의가 결렬될 경우 </a:t>
            </a:r>
          </a:p>
          <a:p>
            <a:pPr>
              <a:lnSpc>
                <a:spcPct val="130000"/>
              </a:lnSpc>
              <a:spcBef>
                <a:spcPct val="0"/>
              </a:spcBef>
              <a:defRPr lang="ko-KR" altLang="en-US"/>
            </a:pPr>
            <a:r>
              <a:rPr lang="ko-KR" altLang="en-US" dirty="0">
                <a:solidFill>
                  <a:srgbClr val="000000"/>
                </a:solidFill>
                <a:latin typeface="나눔바른고딕"/>
                <a:ea typeface="나눔바른고딕"/>
                <a:cs typeface="함초롬돋움"/>
              </a:rPr>
              <a:t>피해자를 다시 상담한 후 정식조사 의사 등을 </a:t>
            </a:r>
          </a:p>
          <a:p>
            <a:pPr>
              <a:lnSpc>
                <a:spcPct val="130000"/>
              </a:lnSpc>
              <a:spcBef>
                <a:spcPct val="0"/>
              </a:spcBef>
              <a:defRPr lang="ko-KR" altLang="en-US"/>
            </a:pPr>
            <a:r>
              <a:rPr lang="ko-KR" altLang="en-US" dirty="0">
                <a:solidFill>
                  <a:srgbClr val="000000"/>
                </a:solidFill>
                <a:latin typeface="나눔바른고딕"/>
                <a:ea typeface="나눔바른고딕"/>
                <a:cs typeface="함초롬돋움"/>
              </a:rPr>
              <a:t>확인하여 절차를 진행</a:t>
            </a:r>
          </a:p>
        </p:txBody>
      </p:sp>
      <p:pic>
        <p:nvPicPr>
          <p:cNvPr id="53" name="그림 52"/>
          <p:cNvPicPr>
            <a:picLocks noChangeAspect="1"/>
          </p:cNvPicPr>
          <p:nvPr/>
        </p:nvPicPr>
        <p:blipFill rotWithShape="1">
          <a:blip r:embed="rId2"/>
          <a:stretch>
            <a:fillRect/>
          </a:stretch>
        </p:blipFill>
        <p:spPr>
          <a:xfrm>
            <a:off x="550677" y="4271062"/>
            <a:ext cx="276320" cy="236042"/>
          </a:xfrm>
          <a:prstGeom prst="rect">
            <a:avLst/>
          </a:prstGeom>
        </p:spPr>
      </p:pic>
      <p:pic>
        <p:nvPicPr>
          <p:cNvPr id="54" name="그림 53"/>
          <p:cNvPicPr>
            <a:picLocks noChangeAspect="1"/>
          </p:cNvPicPr>
          <p:nvPr/>
        </p:nvPicPr>
        <p:blipFill rotWithShape="1">
          <a:blip r:embed="rId2"/>
          <a:stretch>
            <a:fillRect/>
          </a:stretch>
        </p:blipFill>
        <p:spPr>
          <a:xfrm>
            <a:off x="568665" y="5147460"/>
            <a:ext cx="276320" cy="236042"/>
          </a:xfrm>
          <a:prstGeom prst="rect">
            <a:avLst/>
          </a:prstGeom>
        </p:spPr>
      </p:pic>
      <p:pic>
        <p:nvPicPr>
          <p:cNvPr id="20" name="그림 19"/>
          <p:cNvPicPr>
            <a:picLocks noChangeAspect="1"/>
          </p:cNvPicPr>
          <p:nvPr/>
        </p:nvPicPr>
        <p:blipFill rotWithShape="1">
          <a:blip r:embed="rId3"/>
          <a:stretch>
            <a:fillRect/>
          </a:stretch>
        </p:blipFill>
        <p:spPr>
          <a:xfrm>
            <a:off x="7558311" y="3883405"/>
            <a:ext cx="1152147" cy="2326939"/>
          </a:xfrm>
          <a:prstGeom prst="rect">
            <a:avLst/>
          </a:prstGeom>
          <a:effectLst>
            <a:outerShdw blurRad="50800" dist="12700" dir="2700000" algn="tl" rotWithShape="0">
              <a:prstClr val="black">
                <a:alpha val="40000"/>
              </a:prstClr>
            </a:outerShdw>
          </a:effectLst>
        </p:spPr>
      </p:pic>
      <p:pic>
        <p:nvPicPr>
          <p:cNvPr id="22" name="그림 21"/>
          <p:cNvPicPr>
            <a:picLocks noChangeAspect="1"/>
          </p:cNvPicPr>
          <p:nvPr/>
        </p:nvPicPr>
        <p:blipFill rotWithShape="1">
          <a:blip r:embed="rId4"/>
          <a:stretch>
            <a:fillRect/>
          </a:stretch>
        </p:blipFill>
        <p:spPr>
          <a:xfrm>
            <a:off x="6097283" y="4187036"/>
            <a:ext cx="1406249" cy="2039423"/>
          </a:xfrm>
          <a:prstGeom prst="rect">
            <a:avLst/>
          </a:prstGeom>
          <a:effectLst>
            <a:outerShdw blurRad="50800" dist="12700" dir="2700000" algn="tl" rotWithShape="0">
              <a:prstClr val="black">
                <a:alpha val="40000"/>
              </a:prstClr>
            </a:outerShdw>
          </a:effectLst>
        </p:spPr>
      </p:pic>
      <p:grpSp>
        <p:nvGrpSpPr>
          <p:cNvPr id="33" name="그룹 32"/>
          <p:cNvGrpSpPr/>
          <p:nvPr/>
        </p:nvGrpSpPr>
        <p:grpSpPr>
          <a:xfrm>
            <a:off x="479506" y="1366248"/>
            <a:ext cx="5717482" cy="551777"/>
            <a:chOff x="849494" y="1366248"/>
            <a:chExt cx="5717482" cy="551777"/>
          </a:xfrm>
        </p:grpSpPr>
        <p:sp>
          <p:nvSpPr>
            <p:cNvPr id="34" name="Round Same Side Corner Rectangle 4"/>
            <p:cNvSpPr/>
            <p:nvPr/>
          </p:nvSpPr>
          <p:spPr>
            <a:xfrm rot="5400000">
              <a:off x="3068835" y="-690188"/>
              <a:ext cx="504000" cy="4664707"/>
            </a:xfrm>
            <a:prstGeom prst="round2SameRect">
              <a:avLst>
                <a:gd name="adj1" fmla="val 16667"/>
                <a:gd name="adj2" fmla="val 0"/>
              </a:avLst>
            </a:prstGeom>
            <a:gradFill flip="none" rotWithShape="1">
              <a:gsLst>
                <a:gs pos="0">
                  <a:schemeClr val="bg1">
                    <a:lumMod val="92000"/>
                  </a:schemeClr>
                </a:gs>
                <a:gs pos="100000">
                  <a:schemeClr val="bg1"/>
                </a:gs>
              </a:gsLst>
              <a:lin ang="5400000" scaled="1"/>
              <a:tileRect/>
            </a:grad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a:p>
          </p:txBody>
        </p:sp>
        <p:grpSp>
          <p:nvGrpSpPr>
            <p:cNvPr id="35" name="Group 1035"/>
            <p:cNvGrpSpPr/>
            <p:nvPr/>
          </p:nvGrpSpPr>
          <p:grpSpPr>
            <a:xfrm>
              <a:off x="849494" y="1366248"/>
              <a:ext cx="599609" cy="551777"/>
              <a:chOff x="1270416" y="1881625"/>
              <a:chExt cx="599609" cy="673180"/>
            </a:xfrm>
          </p:grpSpPr>
          <p:sp>
            <p:nvSpPr>
              <p:cNvPr id="37" name="Rounded Rectangle 1032"/>
              <p:cNvSpPr/>
              <p:nvPr/>
            </p:nvSpPr>
            <p:spPr>
              <a:xfrm>
                <a:off x="1283128" y="1881625"/>
                <a:ext cx="586897" cy="673180"/>
              </a:xfrm>
              <a:prstGeom prst="homePlate">
                <a:avLst>
                  <a:gd name="adj" fmla="val 36596"/>
                </a:avLst>
              </a:prstGeom>
              <a:solidFill>
                <a:srgbClr val="34949E"/>
              </a:solidFill>
              <a:ln w="6350">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800">
                  <a:solidFill>
                    <a:schemeClr val="tx1">
                      <a:lumMod val="65000"/>
                      <a:lumOff val="35000"/>
                    </a:schemeClr>
                  </a:solidFill>
                </a:endParaRPr>
              </a:p>
            </p:txBody>
          </p:sp>
          <p:sp>
            <p:nvSpPr>
              <p:cNvPr id="38" name="TextBox 37"/>
              <p:cNvSpPr txBox="1"/>
              <p:nvPr/>
            </p:nvSpPr>
            <p:spPr>
              <a:xfrm>
                <a:off x="1270416" y="1935636"/>
                <a:ext cx="544239" cy="542849"/>
              </a:xfrm>
              <a:prstGeom prst="rect">
                <a:avLst/>
              </a:prstGeom>
              <a:noFill/>
            </p:spPr>
            <p:txBody>
              <a:bodyPr wrap="square">
                <a:spAutoFit/>
              </a:bodyPr>
              <a:lstStyle/>
              <a:p>
                <a:pPr algn="ctr">
                  <a:defRPr lang="ko-KR" altLang="en-US"/>
                </a:pPr>
                <a:r>
                  <a:rPr lang="en-US" altLang="ko-KR" sz="2400" b="1">
                    <a:solidFill>
                      <a:schemeClr val="bg1"/>
                    </a:solidFill>
                    <a:latin typeface="Calibri"/>
                    <a:cs typeface="Calibri"/>
                  </a:rPr>
                  <a:t>02</a:t>
                </a:r>
                <a:endParaRPr lang="ko-KR" altLang="en-US" sz="2400" b="1">
                  <a:solidFill>
                    <a:schemeClr val="bg1"/>
                  </a:solidFill>
                  <a:latin typeface="Calibri"/>
                  <a:cs typeface="Calibri"/>
                </a:endParaRPr>
              </a:p>
            </p:txBody>
          </p:sp>
        </p:grpSp>
        <p:sp>
          <p:nvSpPr>
            <p:cNvPr id="36" name="직사각형 35"/>
            <p:cNvSpPr/>
            <p:nvPr/>
          </p:nvSpPr>
          <p:spPr>
            <a:xfrm>
              <a:off x="1420316" y="1440383"/>
              <a:ext cx="5146660" cy="400110"/>
            </a:xfrm>
            <a:prstGeom prst="rect">
              <a:avLst/>
            </a:prstGeom>
          </p:spPr>
          <p:txBody>
            <a:bodyPr wrap="square" anchor="ctr">
              <a:spAutoFit/>
            </a:bodyPr>
            <a:lstStyle/>
            <a:p>
              <a:pPr>
                <a:spcBef>
                  <a:spcPct val="0"/>
                </a:spcBef>
                <a:defRPr lang="ko-KR" altLang="en-US"/>
              </a:pPr>
              <a:r>
                <a:rPr lang="en-US" altLang="ko-KR" sz="2000">
                  <a:solidFill>
                    <a:srgbClr val="000000"/>
                  </a:solidFill>
                  <a:latin typeface="나눔바른고딕"/>
                  <a:ea typeface="나눔바른고딕"/>
                  <a:cs typeface="함초롬돋움"/>
                </a:rPr>
                <a:t> </a:t>
              </a:r>
              <a:r>
                <a:rPr lang="ko-KR" altLang="en-US" sz="2000">
                  <a:solidFill>
                    <a:srgbClr val="000000"/>
                  </a:solidFill>
                  <a:latin typeface="나눔바른고딕"/>
                  <a:ea typeface="나눔바른고딕"/>
                  <a:cs typeface="함초롬돋움"/>
                </a:rPr>
                <a:t>피해자가 당사자 간 </a:t>
              </a:r>
              <a:r>
                <a:rPr lang="ko-KR" altLang="en-US" sz="2000" b="1">
                  <a:solidFill>
                    <a:srgbClr val="34949E"/>
                  </a:solidFill>
                  <a:latin typeface="나눔바른고딕"/>
                  <a:ea typeface="나눔바른고딕"/>
                  <a:cs typeface="함초롬돋움"/>
                </a:rPr>
                <a:t>합의</a:t>
              </a:r>
              <a:r>
                <a:rPr lang="ko-KR" altLang="en-US" sz="2000">
                  <a:solidFill>
                    <a:srgbClr val="000000"/>
                  </a:solidFill>
                  <a:latin typeface="나눔바른고딕"/>
                  <a:ea typeface="나눔바른고딕"/>
                  <a:cs typeface="함초롬돋움"/>
                </a:rPr>
                <a:t>를 원하는 경우</a:t>
              </a:r>
            </a:p>
          </p:txBody>
        </p:sp>
      </p:grpSp>
      <p:sp>
        <p:nvSpPr>
          <p:cNvPr id="41"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105</a:t>
            </a:fld>
            <a:endParaRPr lang="en-US" altLang="en-US" sz="999">
              <a:solidFill>
                <a:schemeClr val="tx1"/>
              </a:solidFill>
              <a:latin typeface="나눔스퀘어라운드 Bold"/>
              <a:ea typeface="나눔스퀘어라운드 Bold"/>
            </a:endParaRPr>
          </a:p>
        </p:txBody>
      </p:sp>
      <p:sp>
        <p:nvSpPr>
          <p:cNvPr id="42" name="Rectangle 5"/>
          <p:cNvSpPr>
            <a:spLocks noChangeArrowheads="1"/>
          </p:cNvSpPr>
          <p:nvPr/>
        </p:nvSpPr>
        <p:spPr bwMode="white">
          <a:xfrm>
            <a:off x="3913925" y="240030"/>
            <a:ext cx="2435440" cy="460741"/>
          </a:xfrm>
          <a:prstGeom prst="rect">
            <a:avLst/>
          </a:prstGeom>
          <a:noFill/>
        </p:spPr>
        <p:txBody>
          <a:bodyPr wrap="none" anchor="ctr">
            <a:spAutoFit/>
          </a:bodyPr>
          <a:lstStyle/>
          <a:p>
            <a:pPr lvl="0">
              <a:defRPr lang="ko-KR" altLang="en-US"/>
            </a:pPr>
            <a:r>
              <a:rPr lang="ko-KR" altLang="en-US" sz="2400">
                <a:solidFill>
                  <a:srgbClr val="C0E6EA"/>
                </a:solidFill>
                <a:latin typeface="나눔스퀘어라운드 ExtraBold"/>
                <a:ea typeface="나눔스퀘어라운드 ExtraBold"/>
              </a:rPr>
              <a:t>사실 확인 및 조치 </a:t>
            </a:r>
          </a:p>
        </p:txBody>
      </p:sp>
      <p:sp>
        <p:nvSpPr>
          <p:cNvPr id="43" name="타원 42"/>
          <p:cNvSpPr/>
          <p:nvPr/>
        </p:nvSpPr>
        <p:spPr>
          <a:xfrm>
            <a:off x="3672189" y="331227"/>
            <a:ext cx="277425" cy="277425"/>
          </a:xfrm>
          <a:prstGeom prst="ellipse">
            <a:avLst/>
          </a:prstGeom>
          <a:solidFill>
            <a:srgbClr val="46B6C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5</a:t>
            </a:r>
            <a:endParaRPr lang="ko-KR" altLang="en-US">
              <a:solidFill>
                <a:schemeClr val="bg1"/>
              </a:solidFill>
              <a:latin typeface="나눔스퀘어라운드 ExtraBold"/>
              <a:ea typeface="나눔스퀘어라운드 ExtraBold"/>
            </a:endParaRPr>
          </a:p>
        </p:txBody>
      </p:sp>
      <p:pic>
        <p:nvPicPr>
          <p:cNvPr id="3" name="그림 2">
            <a:extLst>
              <a:ext uri="{FF2B5EF4-FFF2-40B4-BE49-F238E27FC236}">
                <a16:creationId xmlns:a16="http://schemas.microsoft.com/office/drawing/2014/main" id="{AD256C2E-78ED-A263-71AF-F8C08600F243}"/>
              </a:ext>
            </a:extLst>
          </p:cNvPr>
          <p:cNvPicPr>
            <a:picLocks noChangeAspect="1"/>
          </p:cNvPicPr>
          <p:nvPr/>
        </p:nvPicPr>
        <p:blipFill>
          <a:blip r:embed="rId5"/>
          <a:stretch>
            <a:fillRect/>
          </a:stretch>
        </p:blipFill>
        <p:spPr>
          <a:xfrm>
            <a:off x="184639" y="6294716"/>
            <a:ext cx="685800" cy="416006"/>
          </a:xfrm>
          <a:prstGeom prst="rect">
            <a:avLst/>
          </a:prstGeom>
        </p:spPr>
      </p:pic>
      <p:pic>
        <p:nvPicPr>
          <p:cNvPr id="4" name="그림 3">
            <a:extLst>
              <a:ext uri="{FF2B5EF4-FFF2-40B4-BE49-F238E27FC236}">
                <a16:creationId xmlns:a16="http://schemas.microsoft.com/office/drawing/2014/main" id="{6BC0BF4B-575D-102D-035F-D9AC68440CA8}"/>
              </a:ext>
            </a:extLst>
          </p:cNvPr>
          <p:cNvPicPr>
            <a:picLocks noChangeAspect="1"/>
          </p:cNvPicPr>
          <p:nvPr/>
        </p:nvPicPr>
        <p:blipFill>
          <a:blip r:embed="rId6"/>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그룹 18"/>
          <p:cNvGrpSpPr/>
          <p:nvPr/>
        </p:nvGrpSpPr>
        <p:grpSpPr>
          <a:xfrm>
            <a:off x="265" y="130831"/>
            <a:ext cx="9143471" cy="765157"/>
            <a:chOff x="265" y="130831"/>
            <a:chExt cx="9143471" cy="765157"/>
          </a:xfrm>
        </p:grpSpPr>
        <p:sp>
          <p:nvSpPr>
            <p:cNvPr id="23" name="직사각형 22"/>
            <p:cNvSpPr/>
            <p:nvPr/>
          </p:nvSpPr>
          <p:spPr>
            <a:xfrm>
              <a:off x="265" y="133689"/>
              <a:ext cx="958482" cy="640575"/>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24" name="사각형: 둥근 위쪽 모서리 23"/>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25" name="평행 사변형 24"/>
            <p:cNvSpPr/>
            <p:nvPr/>
          </p:nvSpPr>
          <p:spPr>
            <a:xfrm rot="5400000">
              <a:off x="753374" y="368797"/>
              <a:ext cx="762297" cy="292083"/>
            </a:xfrm>
            <a:prstGeom prst="parallelogram">
              <a:avLst>
                <a:gd name="adj" fmla="val 41638"/>
              </a:avLst>
            </a:prstGeom>
            <a:solidFill>
              <a:srgbClr val="A85A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26" name="평행 사변형 25"/>
            <p:cNvSpPr/>
            <p:nvPr/>
          </p:nvSpPr>
          <p:spPr>
            <a:xfrm rot="16200000" flipH="1">
              <a:off x="1075193" y="368798"/>
              <a:ext cx="762297" cy="292083"/>
            </a:xfrm>
            <a:prstGeom prst="parallelogram">
              <a:avLst>
                <a:gd name="adj" fmla="val 41638"/>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27" name="직사각형 26"/>
            <p:cNvSpPr/>
            <p:nvPr/>
          </p:nvSpPr>
          <p:spPr>
            <a:xfrm>
              <a:off x="1632118" y="130831"/>
              <a:ext cx="7511618" cy="640575"/>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28" name="TextBox 27"/>
            <p:cNvSpPr txBox="1"/>
            <p:nvPr/>
          </p:nvSpPr>
          <p:spPr>
            <a:xfrm>
              <a:off x="1727426" y="240030"/>
              <a:ext cx="1926364" cy="460743"/>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사건 처리절차</a:t>
              </a:r>
            </a:p>
          </p:txBody>
        </p:sp>
        <p:sp>
          <p:nvSpPr>
            <p:cNvPr id="29" name="TextBox 28"/>
            <p:cNvSpPr txBox="1"/>
            <p:nvPr/>
          </p:nvSpPr>
          <p:spPr>
            <a:xfrm>
              <a:off x="8403324" y="192279"/>
              <a:ext cx="545771" cy="188766"/>
            </a:xfrm>
            <a:prstGeom prst="roundRect">
              <a:avLst>
                <a:gd name="adj" fmla="val 50000"/>
              </a:avLst>
            </a:prstGeom>
            <a:solidFill>
              <a:srgbClr val="A85A56"/>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7</a:t>
              </a:r>
              <a:endParaRPr lang="ko-KR" altLang="en-US" sz="1100">
                <a:solidFill>
                  <a:schemeClr val="bg1"/>
                </a:solidFill>
                <a:latin typeface="나눔스퀘어라운드 ExtraBold"/>
                <a:ea typeface="나눔스퀘어라운드 ExtraBold"/>
              </a:endParaRPr>
            </a:p>
          </p:txBody>
        </p:sp>
        <p:sp>
          <p:nvSpPr>
            <p:cNvPr id="30" name="TextBox 29"/>
            <p:cNvSpPr txBox="1"/>
            <p:nvPr/>
          </p:nvSpPr>
          <p:spPr>
            <a:xfrm>
              <a:off x="6699060" y="363855"/>
              <a:ext cx="2335402" cy="424854"/>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발생 시 </a:t>
              </a:r>
            </a:p>
            <a:p>
              <a:pPr algn="r">
                <a:defRPr lang="ko-KR" altLang="en-US"/>
              </a:pPr>
              <a:r>
                <a:rPr lang="ko-KR" altLang="en-US" sz="1100">
                  <a:solidFill>
                    <a:schemeClr val="bg1"/>
                  </a:solidFill>
                  <a:latin typeface="나눔스퀘어라운드 ExtraBold"/>
                  <a:ea typeface="나눔스퀘어라운드 ExtraBold"/>
                </a:rPr>
                <a:t>처리절차</a:t>
              </a:r>
            </a:p>
          </p:txBody>
        </p:sp>
      </p:grpSp>
      <p:grpSp>
        <p:nvGrpSpPr>
          <p:cNvPr id="48" name="그룹 47"/>
          <p:cNvGrpSpPr/>
          <p:nvPr/>
        </p:nvGrpSpPr>
        <p:grpSpPr>
          <a:xfrm>
            <a:off x="479506" y="1087518"/>
            <a:ext cx="2797820" cy="551777"/>
            <a:chOff x="849494" y="1366248"/>
            <a:chExt cx="2797820" cy="551777"/>
          </a:xfrm>
        </p:grpSpPr>
        <p:sp>
          <p:nvSpPr>
            <p:cNvPr id="49" name="Round Same Side Corner Rectangle 4"/>
            <p:cNvSpPr/>
            <p:nvPr/>
          </p:nvSpPr>
          <p:spPr>
            <a:xfrm rot="5400000">
              <a:off x="2052835" y="325813"/>
              <a:ext cx="504000" cy="2632706"/>
            </a:xfrm>
            <a:prstGeom prst="round2SameRect">
              <a:avLst>
                <a:gd name="adj1" fmla="val 16667"/>
                <a:gd name="adj2" fmla="val 0"/>
              </a:avLst>
            </a:prstGeom>
            <a:gradFill flip="none" rotWithShape="1">
              <a:gsLst>
                <a:gs pos="0">
                  <a:schemeClr val="bg1">
                    <a:lumMod val="92000"/>
                  </a:schemeClr>
                </a:gs>
                <a:gs pos="100000">
                  <a:schemeClr val="bg1"/>
                </a:gs>
              </a:gsLst>
              <a:lin ang="5400000" scaled="1"/>
              <a:tileRect/>
            </a:grad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a:p>
          </p:txBody>
        </p:sp>
        <p:grpSp>
          <p:nvGrpSpPr>
            <p:cNvPr id="50" name="Group 1035"/>
            <p:cNvGrpSpPr/>
            <p:nvPr/>
          </p:nvGrpSpPr>
          <p:grpSpPr>
            <a:xfrm>
              <a:off x="849494" y="1366248"/>
              <a:ext cx="599609" cy="551777"/>
              <a:chOff x="1270416" y="1881625"/>
              <a:chExt cx="599609" cy="673180"/>
            </a:xfrm>
          </p:grpSpPr>
          <p:sp>
            <p:nvSpPr>
              <p:cNvPr id="52" name="Rounded Rectangle 1032"/>
              <p:cNvSpPr/>
              <p:nvPr/>
            </p:nvSpPr>
            <p:spPr>
              <a:xfrm>
                <a:off x="1283128" y="1881625"/>
                <a:ext cx="586897" cy="673180"/>
              </a:xfrm>
              <a:prstGeom prst="homePlate">
                <a:avLst>
                  <a:gd name="adj" fmla="val 36596"/>
                </a:avLst>
              </a:prstGeom>
              <a:solidFill>
                <a:srgbClr val="34949E"/>
              </a:solidFill>
              <a:ln w="6350">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800">
                  <a:solidFill>
                    <a:schemeClr val="tx1">
                      <a:lumMod val="65000"/>
                      <a:lumOff val="35000"/>
                    </a:schemeClr>
                  </a:solidFill>
                </a:endParaRPr>
              </a:p>
            </p:txBody>
          </p:sp>
          <p:sp>
            <p:nvSpPr>
              <p:cNvPr id="53" name="TextBox 52"/>
              <p:cNvSpPr txBox="1"/>
              <p:nvPr/>
            </p:nvSpPr>
            <p:spPr>
              <a:xfrm>
                <a:off x="1270416" y="1935636"/>
                <a:ext cx="544239" cy="545906"/>
              </a:xfrm>
              <a:prstGeom prst="rect">
                <a:avLst/>
              </a:prstGeom>
              <a:noFill/>
            </p:spPr>
            <p:txBody>
              <a:bodyPr wrap="square">
                <a:spAutoFit/>
              </a:bodyPr>
              <a:lstStyle/>
              <a:p>
                <a:pPr algn="ctr">
                  <a:defRPr lang="ko-KR" altLang="en-US"/>
                </a:pPr>
                <a:r>
                  <a:rPr lang="en-US" altLang="ko-KR" sz="2400" b="1">
                    <a:solidFill>
                      <a:schemeClr val="bg1"/>
                    </a:solidFill>
                    <a:latin typeface="Calibri"/>
                    <a:cs typeface="Calibri"/>
                  </a:rPr>
                  <a:t>03</a:t>
                </a:r>
                <a:endParaRPr lang="ko-KR" altLang="en-US" sz="2400" b="1">
                  <a:solidFill>
                    <a:schemeClr val="bg1"/>
                  </a:solidFill>
                  <a:latin typeface="Calibri"/>
                  <a:cs typeface="Calibri"/>
                </a:endParaRPr>
              </a:p>
            </p:txBody>
          </p:sp>
        </p:grpSp>
        <p:sp>
          <p:nvSpPr>
            <p:cNvPr id="51" name="직사각형 50"/>
            <p:cNvSpPr/>
            <p:nvPr/>
          </p:nvSpPr>
          <p:spPr>
            <a:xfrm>
              <a:off x="1420316" y="1466509"/>
              <a:ext cx="2226998" cy="400110"/>
            </a:xfrm>
            <a:prstGeom prst="rect">
              <a:avLst/>
            </a:prstGeom>
          </p:spPr>
          <p:txBody>
            <a:bodyPr wrap="square" anchor="ctr">
              <a:spAutoFit/>
            </a:bodyPr>
            <a:lstStyle/>
            <a:p>
              <a:pPr>
                <a:spcBef>
                  <a:spcPct val="0"/>
                </a:spcBef>
                <a:defRPr lang="ko-KR" altLang="en-US"/>
              </a:pPr>
              <a:r>
                <a:rPr lang="en-US" altLang="ko-KR" sz="2000" b="1">
                  <a:solidFill>
                    <a:srgbClr val="34949E"/>
                  </a:solidFill>
                  <a:latin typeface="나눔바른고딕"/>
                  <a:ea typeface="나눔바른고딕"/>
                  <a:cs typeface="함초롬돋움"/>
                </a:rPr>
                <a:t> </a:t>
              </a:r>
              <a:r>
                <a:rPr lang="ko-KR" altLang="en-US" sz="2000" b="1">
                  <a:solidFill>
                    <a:srgbClr val="34949E"/>
                  </a:solidFill>
                  <a:latin typeface="나눔바른고딕"/>
                  <a:ea typeface="나눔바른고딕"/>
                  <a:cs typeface="함초롬돋움"/>
                </a:rPr>
                <a:t>정식조사</a:t>
              </a:r>
              <a:r>
                <a:rPr lang="ko-KR" altLang="en-US" sz="2000">
                  <a:solidFill>
                    <a:srgbClr val="000000"/>
                  </a:solidFill>
                  <a:latin typeface="나눔바른고딕"/>
                  <a:ea typeface="나눔바른고딕"/>
                  <a:cs typeface="함초롬돋움"/>
                </a:rPr>
                <a:t>를 한 경우</a:t>
              </a:r>
            </a:p>
          </p:txBody>
        </p:sp>
      </p:grpSp>
      <p:sp>
        <p:nvSpPr>
          <p:cNvPr id="132" name="Round Same Side Corner Rectangle 4"/>
          <p:cNvSpPr/>
          <p:nvPr/>
        </p:nvSpPr>
        <p:spPr>
          <a:xfrm rot="5400000">
            <a:off x="2289111" y="101459"/>
            <a:ext cx="4752986" cy="8218789"/>
          </a:xfrm>
          <a:prstGeom prst="round2SameRect">
            <a:avLst>
              <a:gd name="adj1" fmla="val 0"/>
              <a:gd name="adj2" fmla="val 0"/>
            </a:avLst>
          </a:prstGeom>
          <a:gradFill flip="none" rotWithShape="1">
            <a:gsLst>
              <a:gs pos="0">
                <a:schemeClr val="bg1">
                  <a:lumMod val="92000"/>
                </a:schemeClr>
              </a:gs>
              <a:gs pos="100000">
                <a:schemeClr val="bg1"/>
              </a:gs>
            </a:gsLst>
            <a:lin ang="5400000" scaled="1"/>
            <a:tileRect/>
          </a:gradFill>
          <a:ln w="15875">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sz="1500"/>
          </a:p>
        </p:txBody>
      </p:sp>
      <p:sp>
        <p:nvSpPr>
          <p:cNvPr id="120" name="사각형: 둥근 한쪽 모서리 119"/>
          <p:cNvSpPr/>
          <p:nvPr/>
        </p:nvSpPr>
        <p:spPr>
          <a:xfrm flipH="1">
            <a:off x="375132" y="1957398"/>
            <a:ext cx="1601440" cy="576806"/>
          </a:xfrm>
          <a:prstGeom prst="round1Rect">
            <a:avLst>
              <a:gd name="adj" fmla="val 4510"/>
            </a:avLst>
          </a:prstGeom>
          <a:solidFill>
            <a:srgbClr val="3DADB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121" name="Rectangle 5"/>
          <p:cNvSpPr>
            <a:spLocks noChangeArrowheads="1"/>
          </p:cNvSpPr>
          <p:nvPr/>
        </p:nvSpPr>
        <p:spPr bwMode="white">
          <a:xfrm>
            <a:off x="430308" y="1984191"/>
            <a:ext cx="1495974" cy="523220"/>
          </a:xfrm>
          <a:prstGeom prst="rect">
            <a:avLst/>
          </a:prstGeom>
          <a:noFill/>
          <a:ln w="9525" cmpd="sng">
            <a:noFill/>
            <a:miter/>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spcBef>
                <a:spcPct val="0"/>
              </a:spcBef>
              <a:defRPr lang="ko-KR" altLang="en-US"/>
            </a:pPr>
            <a:r>
              <a:rPr lang="ko-KR" altLang="en-US" sz="1400">
                <a:solidFill>
                  <a:schemeClr val="bg1"/>
                </a:solidFill>
                <a:latin typeface="나눔바른고딕"/>
                <a:ea typeface="나눔바른고딕"/>
                <a:cs typeface="함초롬돋움"/>
              </a:rPr>
              <a:t>괴롭힘 </a:t>
            </a:r>
            <a:br>
              <a:rPr lang="en-US" altLang="ko-KR" sz="1400">
                <a:solidFill>
                  <a:schemeClr val="bg1"/>
                </a:solidFill>
                <a:latin typeface="나눔바른고딕"/>
                <a:ea typeface="나눔바른고딕"/>
                <a:cs typeface="함초롬돋움"/>
              </a:rPr>
            </a:br>
            <a:r>
              <a:rPr lang="ko-KR" altLang="en-US" sz="1400">
                <a:solidFill>
                  <a:schemeClr val="bg1"/>
                </a:solidFill>
                <a:latin typeface="나눔바른고딕"/>
                <a:ea typeface="나눔바른고딕"/>
                <a:cs typeface="함초롬돋움"/>
              </a:rPr>
              <a:t>사실 확인 시</a:t>
            </a:r>
          </a:p>
        </p:txBody>
      </p:sp>
      <p:sp>
        <p:nvSpPr>
          <p:cNvPr id="133" name="Rectangle 6"/>
          <p:cNvSpPr>
            <a:spLocks noChangeArrowheads="1"/>
          </p:cNvSpPr>
          <p:nvPr/>
        </p:nvSpPr>
        <p:spPr bwMode="white">
          <a:xfrm>
            <a:off x="2366095" y="1960376"/>
            <a:ext cx="5857209" cy="628121"/>
          </a:xfrm>
          <a:prstGeom prst="rect">
            <a:avLst/>
          </a:prstGeom>
          <a:no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10000"/>
              </a:lnSpc>
              <a:spcBef>
                <a:spcPct val="0"/>
              </a:spcBef>
              <a:defRPr lang="ko-KR" altLang="en-US"/>
            </a:pPr>
            <a:r>
              <a:rPr lang="ko-KR" altLang="en-US" sz="1601" dirty="0">
                <a:latin typeface="나눔바른고딕"/>
                <a:ea typeface="나눔바른고딕"/>
                <a:cs typeface="함초롬돋움"/>
              </a:rPr>
              <a:t>사용자는 근로기준법 제</a:t>
            </a:r>
            <a:r>
              <a:rPr lang="en-US" altLang="ko-KR" sz="1601" dirty="0">
                <a:latin typeface="나눔바른고딕"/>
                <a:ea typeface="나눔바른고딕"/>
                <a:cs typeface="함초롬돋움"/>
              </a:rPr>
              <a:t>76</a:t>
            </a:r>
            <a:r>
              <a:rPr lang="ko-KR" altLang="en-US" sz="1601" dirty="0">
                <a:latin typeface="나눔바른고딕"/>
                <a:ea typeface="나눔바른고딕"/>
                <a:cs typeface="함초롬돋움"/>
              </a:rPr>
              <a:t>조의</a:t>
            </a:r>
            <a:r>
              <a:rPr lang="en-US" altLang="ko-KR" sz="1601" dirty="0">
                <a:latin typeface="나눔바른고딕"/>
                <a:ea typeface="나눔바른고딕"/>
                <a:cs typeface="함초롬돋움"/>
              </a:rPr>
              <a:t>3</a:t>
            </a:r>
            <a:r>
              <a:rPr lang="ko-KR" altLang="en-US" sz="1601" dirty="0">
                <a:latin typeface="나눔바른고딕"/>
                <a:ea typeface="나눔바른고딕"/>
                <a:cs typeface="함초롬돋움"/>
              </a:rPr>
              <a:t>제</a:t>
            </a:r>
            <a:r>
              <a:rPr lang="en-US" altLang="ko-KR" sz="1601" dirty="0">
                <a:latin typeface="나눔바른고딕"/>
                <a:ea typeface="나눔바른고딕"/>
                <a:cs typeface="함초롬돋움"/>
              </a:rPr>
              <a:t>4</a:t>
            </a:r>
            <a:r>
              <a:rPr lang="ko-KR" altLang="en-US" sz="1601" dirty="0">
                <a:latin typeface="나눔바른고딕"/>
                <a:ea typeface="나눔바른고딕"/>
                <a:cs typeface="함초롬돋움"/>
              </a:rPr>
              <a:t>항 및 제</a:t>
            </a:r>
            <a:r>
              <a:rPr lang="en-US" altLang="ko-KR" sz="1601" dirty="0">
                <a:latin typeface="나눔바른고딕"/>
                <a:ea typeface="나눔바른고딕"/>
                <a:cs typeface="함초롬돋움"/>
              </a:rPr>
              <a:t>5</a:t>
            </a:r>
            <a:r>
              <a:rPr lang="ko-KR" altLang="en-US" sz="1601" dirty="0">
                <a:latin typeface="나눔바른고딕"/>
                <a:ea typeface="나눔바른고딕"/>
                <a:cs typeface="함초롬돋움"/>
              </a:rPr>
              <a:t>항에 따라 행위자와 피해자에 대해 조치</a:t>
            </a:r>
          </a:p>
        </p:txBody>
      </p:sp>
      <p:sp>
        <p:nvSpPr>
          <p:cNvPr id="39" name="Freeform 45"/>
          <p:cNvSpPr>
            <a:spLocks noEditPoints="1"/>
          </p:cNvSpPr>
          <p:nvPr/>
        </p:nvSpPr>
        <p:spPr>
          <a:xfrm>
            <a:off x="2155749" y="2032797"/>
            <a:ext cx="208027" cy="208027"/>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49B7C3"/>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54" name="직각 삼각형 53"/>
          <p:cNvSpPr/>
          <p:nvPr/>
        </p:nvSpPr>
        <p:spPr>
          <a:xfrm rot="10800000">
            <a:off x="375132" y="2532709"/>
            <a:ext cx="181077" cy="54909"/>
          </a:xfrm>
          <a:prstGeom prst="r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122" name="사각형: 둥근 한쪽 모서리 121"/>
          <p:cNvSpPr/>
          <p:nvPr/>
        </p:nvSpPr>
        <p:spPr>
          <a:xfrm flipH="1">
            <a:off x="375132" y="2718009"/>
            <a:ext cx="1601440" cy="576000"/>
          </a:xfrm>
          <a:prstGeom prst="round1Rect">
            <a:avLst>
              <a:gd name="adj" fmla="val 0"/>
            </a:avLst>
          </a:prstGeom>
          <a:solidFill>
            <a:srgbClr val="3494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123" name="Rectangle 5"/>
          <p:cNvSpPr>
            <a:spLocks noChangeArrowheads="1"/>
          </p:cNvSpPr>
          <p:nvPr/>
        </p:nvSpPr>
        <p:spPr bwMode="white">
          <a:xfrm>
            <a:off x="445957" y="2796294"/>
            <a:ext cx="1464676" cy="419430"/>
          </a:xfrm>
          <a:prstGeom prst="rect">
            <a:avLst/>
          </a:prstGeom>
          <a:noFill/>
          <a:ln w="9525" cmpd="sng">
            <a:noFill/>
            <a:miter/>
          </a:ln>
          <a:effectLst/>
        </p:spPr>
        <p:txBody>
          <a:bodyPr wrap="none" anchor="ctr">
            <a:no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spcBef>
                <a:spcPct val="0"/>
              </a:spcBef>
              <a:defRPr lang="ko-KR" altLang="en-US"/>
            </a:pPr>
            <a:r>
              <a:rPr lang="ko-KR" altLang="en-US" sz="1600">
                <a:solidFill>
                  <a:schemeClr val="bg1"/>
                </a:solidFill>
                <a:latin typeface="나눔바른고딕"/>
                <a:ea typeface="나눔바른고딕"/>
                <a:cs typeface="함초롬돋움"/>
              </a:rPr>
              <a:t>결정</a:t>
            </a:r>
          </a:p>
        </p:txBody>
      </p:sp>
      <p:sp>
        <p:nvSpPr>
          <p:cNvPr id="134" name="Rectangle 6"/>
          <p:cNvSpPr>
            <a:spLocks noChangeArrowheads="1"/>
          </p:cNvSpPr>
          <p:nvPr/>
        </p:nvSpPr>
        <p:spPr bwMode="white">
          <a:xfrm>
            <a:off x="2366095" y="2672707"/>
            <a:ext cx="6168653" cy="628121"/>
          </a:xfrm>
          <a:prstGeom prst="rect">
            <a:avLst/>
          </a:prstGeom>
          <a:noFill/>
          <a:ln w="9525" cmpd="sng">
            <a:noFill/>
            <a:miter/>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10000"/>
              </a:lnSpc>
              <a:spcBef>
                <a:spcPct val="0"/>
              </a:spcBef>
              <a:defRPr lang="ko-KR" altLang="en-US"/>
            </a:pPr>
            <a:r>
              <a:rPr lang="ko-KR" altLang="en-US" sz="1601" dirty="0">
                <a:latin typeface="나눔바른고딕"/>
                <a:ea typeface="나눔바른고딕"/>
                <a:cs typeface="함초롬돋움"/>
              </a:rPr>
              <a:t>정식조사 결과를 토대로 괴롭힘 행위의 인정 여부</a:t>
            </a:r>
            <a:r>
              <a:rPr lang="en-US" altLang="ko-KR" sz="1601" dirty="0">
                <a:latin typeface="나눔바른고딕"/>
                <a:ea typeface="나눔바른고딕"/>
                <a:cs typeface="함초롬돋움"/>
              </a:rPr>
              <a:t>, </a:t>
            </a:r>
            <a:r>
              <a:rPr lang="ko-KR" altLang="en-US" sz="1601" dirty="0">
                <a:latin typeface="나눔바른고딕"/>
                <a:ea typeface="나눔바른고딕"/>
                <a:cs typeface="함초롬돋움"/>
              </a:rPr>
              <a:t>피해자 보호 조치</a:t>
            </a:r>
            <a:r>
              <a:rPr lang="en-US" altLang="ko-KR" sz="1601" dirty="0">
                <a:latin typeface="나눔바른고딕"/>
                <a:ea typeface="나눔바른고딕"/>
                <a:cs typeface="함초롬돋움"/>
              </a:rPr>
              <a:t>, </a:t>
            </a:r>
            <a:r>
              <a:rPr lang="ko-KR" altLang="en-US" sz="1601" dirty="0">
                <a:latin typeface="나눔바른고딕"/>
                <a:ea typeface="나눔바른고딕"/>
                <a:cs typeface="함초롬돋움"/>
              </a:rPr>
              <a:t>행위자 징계</a:t>
            </a:r>
            <a:r>
              <a:rPr lang="en-US" altLang="ko-KR" sz="1601" dirty="0">
                <a:latin typeface="나눔바른고딕"/>
                <a:ea typeface="나눔바른고딕"/>
                <a:cs typeface="함초롬돋움"/>
              </a:rPr>
              <a:t>, </a:t>
            </a:r>
            <a:r>
              <a:rPr lang="ko-KR" altLang="en-US" sz="1601" dirty="0">
                <a:latin typeface="나눔바른고딕"/>
                <a:ea typeface="나눔바른고딕"/>
                <a:cs typeface="함초롬돋움"/>
              </a:rPr>
              <a:t>재발방지에 관한 권고사항 등을 결정</a:t>
            </a:r>
          </a:p>
        </p:txBody>
      </p:sp>
      <p:sp>
        <p:nvSpPr>
          <p:cNvPr id="42" name="Freeform 45"/>
          <p:cNvSpPr>
            <a:spLocks noEditPoints="1"/>
          </p:cNvSpPr>
          <p:nvPr/>
        </p:nvSpPr>
        <p:spPr>
          <a:xfrm>
            <a:off x="2155749" y="2765543"/>
            <a:ext cx="208027" cy="208027"/>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49B7C3"/>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66" name="직각 삼각형 65"/>
          <p:cNvSpPr/>
          <p:nvPr/>
        </p:nvSpPr>
        <p:spPr>
          <a:xfrm rot="10800000">
            <a:off x="375132" y="3291614"/>
            <a:ext cx="181077" cy="54909"/>
          </a:xfrm>
          <a:prstGeom prst="r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124" name="사각형: 둥근 한쪽 모서리 123"/>
          <p:cNvSpPr/>
          <p:nvPr/>
        </p:nvSpPr>
        <p:spPr>
          <a:xfrm flipH="1">
            <a:off x="375132" y="3483625"/>
            <a:ext cx="1601440" cy="576806"/>
          </a:xfrm>
          <a:prstGeom prst="round1Rect">
            <a:avLst>
              <a:gd name="adj" fmla="val 0"/>
            </a:avLst>
          </a:prstGeom>
          <a:solidFill>
            <a:srgbClr val="3DADB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125" name="Rectangle 5"/>
          <p:cNvSpPr>
            <a:spLocks noChangeArrowheads="1"/>
          </p:cNvSpPr>
          <p:nvPr/>
        </p:nvSpPr>
        <p:spPr bwMode="white">
          <a:xfrm>
            <a:off x="596673" y="3510418"/>
            <a:ext cx="1163245" cy="523220"/>
          </a:xfrm>
          <a:prstGeom prst="rect">
            <a:avLst/>
          </a:prstGeom>
          <a:noFill/>
          <a:ln w="9525" cmpd="sng">
            <a:noFill/>
            <a:miter/>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spcBef>
                <a:spcPct val="0"/>
              </a:spcBef>
              <a:defRPr lang="ko-KR" altLang="en-US"/>
            </a:pPr>
            <a:r>
              <a:rPr lang="ko-KR" altLang="en-US" sz="1400">
                <a:solidFill>
                  <a:schemeClr val="bg1"/>
                </a:solidFill>
                <a:latin typeface="나눔바른고딕"/>
                <a:ea typeface="나눔바른고딕"/>
                <a:cs typeface="함초롬돋움"/>
              </a:rPr>
              <a:t>괴롭힘이</a:t>
            </a:r>
          </a:p>
          <a:p>
            <a:pPr algn="ctr">
              <a:spcBef>
                <a:spcPct val="0"/>
              </a:spcBef>
              <a:defRPr lang="ko-KR" altLang="en-US"/>
            </a:pPr>
            <a:r>
              <a:rPr lang="ko-KR" altLang="en-US" sz="1400">
                <a:solidFill>
                  <a:schemeClr val="bg1"/>
                </a:solidFill>
                <a:latin typeface="나눔바른고딕"/>
                <a:ea typeface="나눔바른고딕"/>
                <a:cs typeface="함초롬돋움"/>
              </a:rPr>
              <a:t>인정된 경우</a:t>
            </a:r>
          </a:p>
        </p:txBody>
      </p:sp>
      <p:sp>
        <p:nvSpPr>
          <p:cNvPr id="135" name="Rectangle 6"/>
          <p:cNvSpPr>
            <a:spLocks noChangeArrowheads="1"/>
          </p:cNvSpPr>
          <p:nvPr/>
        </p:nvSpPr>
        <p:spPr bwMode="white">
          <a:xfrm>
            <a:off x="2366095" y="3430733"/>
            <a:ext cx="6168652" cy="628121"/>
          </a:xfrm>
          <a:prstGeom prst="rect">
            <a:avLst/>
          </a:prstGeom>
          <a:no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10000"/>
              </a:lnSpc>
              <a:spcBef>
                <a:spcPct val="0"/>
              </a:spcBef>
              <a:defRPr lang="ko-KR" altLang="en-US"/>
            </a:pPr>
            <a:r>
              <a:rPr lang="ko-KR" altLang="en-US" sz="1601" dirty="0">
                <a:latin typeface="나눔바른고딕"/>
                <a:ea typeface="나눔바른고딕"/>
                <a:cs typeface="함초롬돋움"/>
              </a:rPr>
              <a:t>취업규칙에 근거하여 엄격하게 징계 등의 조치를 하고</a:t>
            </a:r>
            <a:r>
              <a:rPr lang="en-US" altLang="ko-KR" sz="1601" dirty="0">
                <a:latin typeface="나눔바른고딕"/>
                <a:ea typeface="나눔바른고딕"/>
                <a:cs typeface="함초롬돋움"/>
              </a:rPr>
              <a:t>, </a:t>
            </a:r>
            <a:r>
              <a:rPr lang="ko-KR" altLang="en-US" sz="1601" dirty="0">
                <a:latin typeface="나눔바른고딕"/>
                <a:ea typeface="나눔바른고딕"/>
                <a:cs typeface="함초롬돋움"/>
              </a:rPr>
              <a:t>필요 시 행위자의 근무장소 변경 등 피해자 보호 조치도 병행</a:t>
            </a:r>
          </a:p>
        </p:txBody>
      </p:sp>
      <p:sp>
        <p:nvSpPr>
          <p:cNvPr id="44" name="Freeform 45"/>
          <p:cNvSpPr>
            <a:spLocks noEditPoints="1"/>
          </p:cNvSpPr>
          <p:nvPr/>
        </p:nvSpPr>
        <p:spPr>
          <a:xfrm>
            <a:off x="2155749" y="3506163"/>
            <a:ext cx="208027" cy="208027"/>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49B7C3"/>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67" name="직각 삼각형 66"/>
          <p:cNvSpPr/>
          <p:nvPr/>
        </p:nvSpPr>
        <p:spPr>
          <a:xfrm rot="10800000">
            <a:off x="375132" y="4060431"/>
            <a:ext cx="181077" cy="54909"/>
          </a:xfrm>
          <a:prstGeom prst="r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126" name="사각형: 둥근 한쪽 모서리 125"/>
          <p:cNvSpPr/>
          <p:nvPr/>
        </p:nvSpPr>
        <p:spPr>
          <a:xfrm flipH="1">
            <a:off x="375132" y="4244086"/>
            <a:ext cx="1601440" cy="576000"/>
          </a:xfrm>
          <a:prstGeom prst="round1Rect">
            <a:avLst>
              <a:gd name="adj" fmla="val 672"/>
            </a:avLst>
          </a:prstGeom>
          <a:solidFill>
            <a:srgbClr val="3494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127" name="Rectangle 5"/>
          <p:cNvSpPr>
            <a:spLocks noChangeArrowheads="1"/>
          </p:cNvSpPr>
          <p:nvPr/>
        </p:nvSpPr>
        <p:spPr bwMode="white">
          <a:xfrm>
            <a:off x="445957" y="4218738"/>
            <a:ext cx="1464676" cy="626697"/>
          </a:xfrm>
          <a:prstGeom prst="rect">
            <a:avLst/>
          </a:prstGeom>
          <a:noFill/>
          <a:ln w="9525" cmpd="sng">
            <a:noFill/>
            <a:miter/>
          </a:ln>
          <a:effectLst/>
        </p:spPr>
        <p:txBody>
          <a:bodyPr wrap="none" anchor="ctr">
            <a:no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spcBef>
                <a:spcPct val="0"/>
              </a:spcBef>
              <a:defRPr lang="ko-KR" altLang="en-US"/>
            </a:pPr>
            <a:r>
              <a:rPr lang="ko-KR" altLang="en-US" sz="1600">
                <a:solidFill>
                  <a:schemeClr val="bg1"/>
                </a:solidFill>
                <a:latin typeface="나눔바른고딕"/>
                <a:ea typeface="나눔바른고딕"/>
                <a:cs typeface="함초롬돋움"/>
              </a:rPr>
              <a:t>재발방지 조치</a:t>
            </a:r>
          </a:p>
        </p:txBody>
      </p:sp>
      <p:sp>
        <p:nvSpPr>
          <p:cNvPr id="136" name="Rectangle 6"/>
          <p:cNvSpPr>
            <a:spLocks noChangeArrowheads="1"/>
          </p:cNvSpPr>
          <p:nvPr/>
        </p:nvSpPr>
        <p:spPr bwMode="white">
          <a:xfrm>
            <a:off x="2366095" y="4202430"/>
            <a:ext cx="6064636" cy="625241"/>
          </a:xfrm>
          <a:prstGeom prst="rect">
            <a:avLst/>
          </a:prstGeom>
          <a:noFill/>
          <a:ln w="9525" cmpd="sng">
            <a:noFill/>
            <a:miter/>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10000"/>
              </a:lnSpc>
              <a:spcBef>
                <a:spcPct val="0"/>
              </a:spcBef>
              <a:defRPr lang="ko-KR" altLang="en-US"/>
            </a:pPr>
            <a:r>
              <a:rPr lang="ko-KR" altLang="en-US" sz="1601" dirty="0">
                <a:latin typeface="나눔바른고딕"/>
                <a:ea typeface="나눔바른고딕"/>
                <a:cs typeface="함초롬돋움"/>
              </a:rPr>
              <a:t>다른 근로자에게 괴롭힘 행위를 하지 않도록 징계 조치와 함께 상담</a:t>
            </a:r>
            <a:r>
              <a:rPr lang="en-US" altLang="ko-KR" sz="1601" dirty="0">
                <a:latin typeface="나눔바른고딕"/>
                <a:ea typeface="나눔바른고딕"/>
                <a:cs typeface="함초롬돋움"/>
              </a:rPr>
              <a:t>, </a:t>
            </a:r>
          </a:p>
          <a:p>
            <a:pPr>
              <a:lnSpc>
                <a:spcPct val="110000"/>
              </a:lnSpc>
              <a:spcBef>
                <a:spcPct val="0"/>
              </a:spcBef>
              <a:defRPr lang="ko-KR" altLang="en-US"/>
            </a:pPr>
            <a:r>
              <a:rPr lang="ko-KR" altLang="en-US" sz="1601" dirty="0">
                <a:latin typeface="나눔바른고딕"/>
                <a:ea typeface="나눔바른고딕"/>
                <a:cs typeface="함초롬돋움"/>
              </a:rPr>
              <a:t>코칭</a:t>
            </a:r>
            <a:r>
              <a:rPr lang="en-US" altLang="ko-KR" sz="1601" dirty="0">
                <a:latin typeface="나눔바른고딕"/>
                <a:ea typeface="나눔바른고딕"/>
                <a:cs typeface="함초롬돋움"/>
              </a:rPr>
              <a:t>, </a:t>
            </a:r>
            <a:r>
              <a:rPr lang="ko-KR" altLang="en-US" sz="1601" dirty="0">
                <a:latin typeface="나눔바른고딕"/>
                <a:ea typeface="나눔바른고딕"/>
                <a:cs typeface="함초롬돋움"/>
              </a:rPr>
              <a:t>교육 등을 받도록 결정할 수 있음</a:t>
            </a:r>
          </a:p>
        </p:txBody>
      </p:sp>
      <p:sp>
        <p:nvSpPr>
          <p:cNvPr id="43" name="Freeform 45"/>
          <p:cNvSpPr>
            <a:spLocks noEditPoints="1"/>
          </p:cNvSpPr>
          <p:nvPr/>
        </p:nvSpPr>
        <p:spPr>
          <a:xfrm>
            <a:off x="2155749" y="4293546"/>
            <a:ext cx="208027" cy="208027"/>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49B7C3"/>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68" name="직각 삼각형 67"/>
          <p:cNvSpPr/>
          <p:nvPr/>
        </p:nvSpPr>
        <p:spPr>
          <a:xfrm rot="10800000">
            <a:off x="375132" y="4817979"/>
            <a:ext cx="181077" cy="54909"/>
          </a:xfrm>
          <a:prstGeom prst="r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137" name="Rectangle 6"/>
          <p:cNvSpPr>
            <a:spLocks noChangeArrowheads="1"/>
          </p:cNvSpPr>
          <p:nvPr/>
        </p:nvSpPr>
        <p:spPr bwMode="white">
          <a:xfrm>
            <a:off x="2366094" y="4983403"/>
            <a:ext cx="6634110" cy="377267"/>
          </a:xfrm>
          <a:prstGeom prst="rect">
            <a:avLst/>
          </a:prstGeom>
          <a:no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20000"/>
              </a:lnSpc>
              <a:spcBef>
                <a:spcPct val="0"/>
              </a:spcBef>
              <a:spcAft>
                <a:spcPts val="300"/>
              </a:spcAft>
              <a:defRPr lang="ko-KR" altLang="en-US"/>
            </a:pPr>
            <a:r>
              <a:rPr lang="ko-KR" altLang="en-US" sz="1601">
                <a:latin typeface="나눔바른고딕"/>
                <a:ea typeface="나눔바른고딕"/>
                <a:cs typeface="함초롬돋움"/>
              </a:rPr>
              <a:t>감사가 조사 결과를 이사회에 보고</a:t>
            </a:r>
            <a:r>
              <a:rPr lang="en-US" altLang="ko-KR" sz="1601">
                <a:latin typeface="나눔바른고딕"/>
                <a:ea typeface="나눔바른고딕"/>
                <a:cs typeface="함초롬돋움"/>
              </a:rPr>
              <a:t>, </a:t>
            </a:r>
            <a:r>
              <a:rPr lang="ko-KR" altLang="en-US" sz="1601">
                <a:latin typeface="나눔바른고딕"/>
                <a:ea typeface="나눔바른고딕"/>
                <a:cs typeface="함초롬돋움"/>
              </a:rPr>
              <a:t>주주총회 등을 통해 조치</a:t>
            </a:r>
            <a:endParaRPr lang="ko-KR" altLang="en-US" sz="1400">
              <a:latin typeface="나눔바른고딕"/>
              <a:ea typeface="나눔바른고딕"/>
              <a:cs typeface="함초롬돋움"/>
            </a:endParaRPr>
          </a:p>
        </p:txBody>
      </p:sp>
      <p:sp>
        <p:nvSpPr>
          <p:cNvPr id="45" name="Freeform 45"/>
          <p:cNvSpPr>
            <a:spLocks noEditPoints="1"/>
          </p:cNvSpPr>
          <p:nvPr/>
        </p:nvSpPr>
        <p:spPr>
          <a:xfrm>
            <a:off x="2155749" y="5049127"/>
            <a:ext cx="208027" cy="208027"/>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49B7C3"/>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65" name="Rectangle 6"/>
          <p:cNvSpPr>
            <a:spLocks noChangeArrowheads="1"/>
          </p:cNvSpPr>
          <p:nvPr/>
        </p:nvSpPr>
        <p:spPr bwMode="white">
          <a:xfrm>
            <a:off x="2320066" y="5292102"/>
            <a:ext cx="6634110" cy="287643"/>
          </a:xfrm>
          <a:prstGeom prst="rect">
            <a:avLst/>
          </a:prstGeom>
          <a:no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20000"/>
              </a:lnSpc>
              <a:spcBef>
                <a:spcPct val="0"/>
              </a:spcBef>
              <a:defRPr lang="ko-KR" altLang="en-US"/>
            </a:pPr>
            <a:r>
              <a:rPr lang="en-US" altLang="ko-KR" sz="1100">
                <a:solidFill>
                  <a:schemeClr val="accent1">
                    <a:lumMod val="75000"/>
                  </a:schemeClr>
                </a:solidFill>
                <a:latin typeface="나눔바른고딕"/>
                <a:ea typeface="나눔바른고딕"/>
                <a:cs typeface="함초롬돋움"/>
              </a:rPr>
              <a:t>* </a:t>
            </a:r>
            <a:r>
              <a:rPr lang="ko-KR" altLang="en-US" sz="1100">
                <a:solidFill>
                  <a:schemeClr val="accent1">
                    <a:lumMod val="75000"/>
                  </a:schemeClr>
                </a:solidFill>
                <a:latin typeface="나눔바른고딕"/>
                <a:ea typeface="나눔바른고딕"/>
                <a:cs typeface="함초롬돋움"/>
              </a:rPr>
              <a:t>공공기관은 이사장이 행위자로 신고되면 조사결과를 주무기관에 보고하는 체계를 갖추는  것이 바람직</a:t>
            </a:r>
          </a:p>
        </p:txBody>
      </p:sp>
      <p:sp>
        <p:nvSpPr>
          <p:cNvPr id="128" name="사각형: 둥근 한쪽 모서리 127"/>
          <p:cNvSpPr/>
          <p:nvPr/>
        </p:nvSpPr>
        <p:spPr>
          <a:xfrm flipH="1">
            <a:off x="375132" y="5029494"/>
            <a:ext cx="1601440" cy="576000"/>
          </a:xfrm>
          <a:prstGeom prst="round1Rect">
            <a:avLst>
              <a:gd name="adj" fmla="val 8682"/>
            </a:avLst>
          </a:prstGeom>
          <a:solidFill>
            <a:srgbClr val="3DADB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129" name="Rectangle 5"/>
          <p:cNvSpPr>
            <a:spLocks noChangeArrowheads="1"/>
          </p:cNvSpPr>
          <p:nvPr/>
        </p:nvSpPr>
        <p:spPr bwMode="white">
          <a:xfrm>
            <a:off x="326742" y="5055884"/>
            <a:ext cx="1703106" cy="523220"/>
          </a:xfrm>
          <a:prstGeom prst="rect">
            <a:avLst/>
          </a:prstGeom>
          <a:noFill/>
          <a:ln w="9525" cmpd="sng">
            <a:noFill/>
            <a:miter/>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spcBef>
                <a:spcPct val="0"/>
              </a:spcBef>
              <a:defRPr lang="ko-KR" altLang="en-US"/>
            </a:pPr>
            <a:r>
              <a:rPr lang="ko-KR" altLang="en-US" sz="1400">
                <a:solidFill>
                  <a:schemeClr val="bg1"/>
                </a:solidFill>
                <a:latin typeface="나눔바른고딕"/>
                <a:ea typeface="나눔바른고딕"/>
                <a:cs typeface="함초롬돋움"/>
              </a:rPr>
              <a:t>대표이사가 행위자로 </a:t>
            </a:r>
          </a:p>
          <a:p>
            <a:pPr algn="ctr">
              <a:spcBef>
                <a:spcPct val="0"/>
              </a:spcBef>
              <a:defRPr lang="ko-KR" altLang="en-US"/>
            </a:pPr>
            <a:r>
              <a:rPr lang="ko-KR" altLang="en-US" sz="1400">
                <a:solidFill>
                  <a:schemeClr val="bg1"/>
                </a:solidFill>
                <a:latin typeface="나눔바른고딕"/>
                <a:ea typeface="나눔바른고딕"/>
                <a:cs typeface="함초롬돋움"/>
              </a:rPr>
              <a:t>신고된 경우</a:t>
            </a:r>
          </a:p>
        </p:txBody>
      </p:sp>
      <p:sp>
        <p:nvSpPr>
          <p:cNvPr id="69" name="직각 삼각형 68"/>
          <p:cNvSpPr/>
          <p:nvPr/>
        </p:nvSpPr>
        <p:spPr>
          <a:xfrm rot="10800000">
            <a:off x="375132" y="5603626"/>
            <a:ext cx="181077" cy="54909"/>
          </a:xfrm>
          <a:prstGeom prst="r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130" name="사각형: 둥근 한쪽 모서리 129"/>
          <p:cNvSpPr/>
          <p:nvPr/>
        </p:nvSpPr>
        <p:spPr>
          <a:xfrm flipH="1">
            <a:off x="375132" y="5778271"/>
            <a:ext cx="1601440" cy="576000"/>
          </a:xfrm>
          <a:prstGeom prst="round1Rect">
            <a:avLst>
              <a:gd name="adj" fmla="val 9508"/>
            </a:avLst>
          </a:prstGeom>
          <a:solidFill>
            <a:srgbClr val="3494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131" name="Rectangle 5"/>
          <p:cNvSpPr>
            <a:spLocks noChangeArrowheads="1"/>
          </p:cNvSpPr>
          <p:nvPr/>
        </p:nvSpPr>
        <p:spPr bwMode="white">
          <a:xfrm>
            <a:off x="445957" y="5865835"/>
            <a:ext cx="1464676" cy="400873"/>
          </a:xfrm>
          <a:prstGeom prst="rect">
            <a:avLst/>
          </a:prstGeom>
          <a:noFill/>
          <a:ln w="9525" cmpd="sng">
            <a:noFill/>
            <a:miter/>
          </a:ln>
          <a:effectLst/>
        </p:spPr>
        <p:txBody>
          <a:bodyPr wrap="none" anchor="ctr">
            <a:no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spcBef>
                <a:spcPct val="0"/>
              </a:spcBef>
              <a:defRPr lang="ko-KR" altLang="en-US"/>
            </a:pPr>
            <a:r>
              <a:rPr lang="ko-KR" altLang="en-US" sz="1600">
                <a:solidFill>
                  <a:schemeClr val="bg1"/>
                </a:solidFill>
                <a:latin typeface="나눔바른고딕"/>
                <a:ea typeface="나눔바른고딕"/>
                <a:cs typeface="함초롬돋움"/>
              </a:rPr>
              <a:t>피해자 보호 조치</a:t>
            </a:r>
          </a:p>
        </p:txBody>
      </p:sp>
      <p:sp>
        <p:nvSpPr>
          <p:cNvPr id="138" name="Rectangle 6"/>
          <p:cNvSpPr>
            <a:spLocks noChangeArrowheads="1"/>
          </p:cNvSpPr>
          <p:nvPr/>
        </p:nvSpPr>
        <p:spPr bwMode="white">
          <a:xfrm>
            <a:off x="2366095" y="5774642"/>
            <a:ext cx="6168653" cy="628121"/>
          </a:xfrm>
          <a:prstGeom prst="rect">
            <a:avLst/>
          </a:prstGeom>
          <a:noFill/>
          <a:ln w="9525" cmpd="sng">
            <a:noFill/>
            <a:miter/>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10000"/>
              </a:lnSpc>
              <a:spcBef>
                <a:spcPct val="0"/>
              </a:spcBef>
              <a:defRPr lang="ko-KR" altLang="en-US"/>
            </a:pPr>
            <a:r>
              <a:rPr lang="ko-KR" altLang="en-US" sz="1601">
                <a:latin typeface="나눔바른고딕"/>
                <a:ea typeface="나눔바른고딕"/>
                <a:cs typeface="함초롬돋움"/>
              </a:rPr>
              <a:t>피해자의 요청에 따라 근무장소 변경</a:t>
            </a:r>
            <a:r>
              <a:rPr lang="en-US" altLang="ko-KR" sz="1601">
                <a:latin typeface="나눔바른고딕"/>
                <a:ea typeface="나눔바른고딕"/>
                <a:cs typeface="함초롬돋움"/>
              </a:rPr>
              <a:t>, </a:t>
            </a:r>
            <a:r>
              <a:rPr lang="ko-KR" altLang="en-US" sz="1601">
                <a:latin typeface="나눔바른고딕"/>
                <a:ea typeface="나눔바른고딕"/>
                <a:cs typeface="함초롬돋움"/>
              </a:rPr>
              <a:t>배치전환</a:t>
            </a:r>
            <a:r>
              <a:rPr lang="en-US" altLang="ko-KR" sz="1601">
                <a:latin typeface="나눔바른고딕"/>
                <a:ea typeface="나눔바른고딕"/>
                <a:cs typeface="함초롬돋움"/>
              </a:rPr>
              <a:t>, </a:t>
            </a:r>
            <a:r>
              <a:rPr lang="ko-KR" altLang="en-US" sz="1601">
                <a:latin typeface="나눔바른고딕"/>
                <a:ea typeface="나눔바른고딕"/>
                <a:cs typeface="함초롬돋움"/>
              </a:rPr>
              <a:t>유급휴가 명령 등을 조치하고 그 결과를 양 당사자에게 서면으로 통보</a:t>
            </a:r>
          </a:p>
        </p:txBody>
      </p:sp>
      <p:sp>
        <p:nvSpPr>
          <p:cNvPr id="46" name="Freeform 45"/>
          <p:cNvSpPr>
            <a:spLocks noEditPoints="1"/>
          </p:cNvSpPr>
          <p:nvPr/>
        </p:nvSpPr>
        <p:spPr>
          <a:xfrm>
            <a:off x="2155749" y="5865443"/>
            <a:ext cx="208027" cy="208027"/>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49B7C3"/>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70" name="직각 삼각형 69"/>
          <p:cNvSpPr/>
          <p:nvPr/>
        </p:nvSpPr>
        <p:spPr>
          <a:xfrm rot="10800000">
            <a:off x="375132" y="6352087"/>
            <a:ext cx="181077" cy="54909"/>
          </a:xfrm>
          <a:prstGeom prst="r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pic>
        <p:nvPicPr>
          <p:cNvPr id="84" name="그래픽 83"/>
          <p:cNvPicPr>
            <a:picLocks noChangeAspect="1"/>
          </p:cNvPicPr>
          <p:nvPr/>
        </p:nvPicPr>
        <p:blipFill rotWithShape="1">
          <a:blip r:embed="rId2"/>
          <a:stretch>
            <a:fillRect/>
          </a:stretch>
        </p:blipFill>
        <p:spPr>
          <a:xfrm>
            <a:off x="7808256" y="5604716"/>
            <a:ext cx="984444" cy="984444"/>
          </a:xfrm>
          <a:prstGeom prst="rect">
            <a:avLst/>
          </a:prstGeom>
        </p:spPr>
      </p:pic>
      <p:sp>
        <p:nvSpPr>
          <p:cNvPr id="85"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106</a:t>
            </a:fld>
            <a:endParaRPr lang="en-US" altLang="en-US" sz="999">
              <a:solidFill>
                <a:schemeClr val="tx1"/>
              </a:solidFill>
              <a:latin typeface="나눔스퀘어라운드 Bold"/>
              <a:ea typeface="나눔스퀘어라운드 Bold"/>
            </a:endParaRPr>
          </a:p>
        </p:txBody>
      </p:sp>
      <p:sp>
        <p:nvSpPr>
          <p:cNvPr id="86" name="Rectangle 5"/>
          <p:cNvSpPr>
            <a:spLocks noChangeArrowheads="1"/>
          </p:cNvSpPr>
          <p:nvPr/>
        </p:nvSpPr>
        <p:spPr bwMode="white">
          <a:xfrm>
            <a:off x="3913925" y="240030"/>
            <a:ext cx="2435440" cy="460741"/>
          </a:xfrm>
          <a:prstGeom prst="rect">
            <a:avLst/>
          </a:prstGeom>
          <a:noFill/>
        </p:spPr>
        <p:txBody>
          <a:bodyPr wrap="none" anchor="ctr">
            <a:spAutoFit/>
          </a:bodyPr>
          <a:lstStyle/>
          <a:p>
            <a:pPr lvl="0">
              <a:defRPr lang="ko-KR" altLang="en-US"/>
            </a:pPr>
            <a:r>
              <a:rPr lang="ko-KR" altLang="en-US" sz="2400" dirty="0">
                <a:solidFill>
                  <a:srgbClr val="C0E6EA"/>
                </a:solidFill>
                <a:latin typeface="나눔스퀘어라운드 ExtraBold"/>
                <a:ea typeface="나눔스퀘어라운드 ExtraBold"/>
              </a:rPr>
              <a:t>사실 확인 및 조치 </a:t>
            </a:r>
          </a:p>
        </p:txBody>
      </p:sp>
      <p:sp>
        <p:nvSpPr>
          <p:cNvPr id="87" name="타원 86"/>
          <p:cNvSpPr/>
          <p:nvPr/>
        </p:nvSpPr>
        <p:spPr>
          <a:xfrm>
            <a:off x="3672189" y="331227"/>
            <a:ext cx="277425" cy="277425"/>
          </a:xfrm>
          <a:prstGeom prst="ellipse">
            <a:avLst/>
          </a:prstGeom>
          <a:solidFill>
            <a:srgbClr val="46B6C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5</a:t>
            </a:r>
            <a:endParaRPr lang="ko-KR" altLang="en-US">
              <a:solidFill>
                <a:schemeClr val="bg1"/>
              </a:solidFill>
              <a:latin typeface="나눔스퀘어라운드 ExtraBold"/>
              <a:ea typeface="나눔스퀘어라운드 ExtraBold"/>
            </a:endParaRPr>
          </a:p>
        </p:txBody>
      </p:sp>
      <p:pic>
        <p:nvPicPr>
          <p:cNvPr id="2" name="그림 1">
            <a:extLst>
              <a:ext uri="{FF2B5EF4-FFF2-40B4-BE49-F238E27FC236}">
                <a16:creationId xmlns:a16="http://schemas.microsoft.com/office/drawing/2014/main" id="{98F8F093-2E8F-DCF7-8C48-9FFB8C1CF5C5}"/>
              </a:ext>
            </a:extLst>
          </p:cNvPr>
          <p:cNvPicPr>
            <a:picLocks noChangeAspect="1"/>
          </p:cNvPicPr>
          <p:nvPr/>
        </p:nvPicPr>
        <p:blipFill>
          <a:blip r:embed="rId3"/>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1B9F66F3-C3D3-3A45-064E-A2C2E9C2B733}"/>
              </a:ext>
            </a:extLst>
          </p:cNvPr>
          <p:cNvPicPr>
            <a:picLocks noChangeAspect="1"/>
          </p:cNvPicPr>
          <p:nvPr/>
        </p:nvPicPr>
        <p:blipFill>
          <a:blip r:embed="rId4"/>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그룹 6"/>
          <p:cNvGrpSpPr/>
          <p:nvPr/>
        </p:nvGrpSpPr>
        <p:grpSpPr>
          <a:xfrm>
            <a:off x="265" y="130831"/>
            <a:ext cx="9143471" cy="765157"/>
            <a:chOff x="265" y="130831"/>
            <a:chExt cx="9143471" cy="765157"/>
          </a:xfrm>
        </p:grpSpPr>
        <p:sp>
          <p:nvSpPr>
            <p:cNvPr id="11" name="직사각형 10"/>
            <p:cNvSpPr/>
            <p:nvPr/>
          </p:nvSpPr>
          <p:spPr>
            <a:xfrm>
              <a:off x="265" y="133689"/>
              <a:ext cx="958482" cy="640575"/>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2" name="사각형: 둥근 위쪽 모서리 11"/>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3" name="평행 사변형 12"/>
            <p:cNvSpPr/>
            <p:nvPr/>
          </p:nvSpPr>
          <p:spPr>
            <a:xfrm rot="5400000">
              <a:off x="753374" y="368797"/>
              <a:ext cx="762297" cy="292083"/>
            </a:xfrm>
            <a:prstGeom prst="parallelogram">
              <a:avLst>
                <a:gd name="adj" fmla="val 41638"/>
              </a:avLst>
            </a:prstGeom>
            <a:solidFill>
              <a:srgbClr val="A85A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4" name="평행 사변형 13"/>
            <p:cNvSpPr/>
            <p:nvPr/>
          </p:nvSpPr>
          <p:spPr>
            <a:xfrm rot="16200000" flipH="1">
              <a:off x="1075193" y="368798"/>
              <a:ext cx="762297" cy="292083"/>
            </a:xfrm>
            <a:prstGeom prst="parallelogram">
              <a:avLst>
                <a:gd name="adj" fmla="val 41638"/>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5" name="직사각형 14"/>
            <p:cNvSpPr/>
            <p:nvPr/>
          </p:nvSpPr>
          <p:spPr>
            <a:xfrm>
              <a:off x="1632118" y="130831"/>
              <a:ext cx="7511618" cy="640575"/>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6" name="TextBox 15"/>
            <p:cNvSpPr txBox="1"/>
            <p:nvPr/>
          </p:nvSpPr>
          <p:spPr>
            <a:xfrm>
              <a:off x="1727426" y="240030"/>
              <a:ext cx="1926364" cy="460743"/>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사건 처리절차</a:t>
              </a:r>
            </a:p>
          </p:txBody>
        </p:sp>
        <p:sp>
          <p:nvSpPr>
            <p:cNvPr id="17" name="TextBox 16"/>
            <p:cNvSpPr txBox="1"/>
            <p:nvPr/>
          </p:nvSpPr>
          <p:spPr>
            <a:xfrm>
              <a:off x="8403324" y="192279"/>
              <a:ext cx="545771" cy="188766"/>
            </a:xfrm>
            <a:prstGeom prst="roundRect">
              <a:avLst>
                <a:gd name="adj" fmla="val 50000"/>
              </a:avLst>
            </a:prstGeom>
            <a:solidFill>
              <a:srgbClr val="A85A56"/>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7</a:t>
              </a:r>
              <a:endParaRPr lang="ko-KR" altLang="en-US" sz="1100">
                <a:solidFill>
                  <a:schemeClr val="bg1"/>
                </a:solidFill>
                <a:latin typeface="나눔스퀘어라운드 ExtraBold"/>
                <a:ea typeface="나눔스퀘어라운드 ExtraBold"/>
              </a:endParaRPr>
            </a:p>
          </p:txBody>
        </p:sp>
        <p:sp>
          <p:nvSpPr>
            <p:cNvPr id="18" name="TextBox 17"/>
            <p:cNvSpPr txBox="1"/>
            <p:nvPr/>
          </p:nvSpPr>
          <p:spPr>
            <a:xfrm>
              <a:off x="6699060" y="363855"/>
              <a:ext cx="2335402" cy="424854"/>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발생 시 </a:t>
              </a:r>
            </a:p>
            <a:p>
              <a:pPr algn="r">
                <a:defRPr lang="ko-KR" altLang="en-US"/>
              </a:pPr>
              <a:r>
                <a:rPr lang="ko-KR" altLang="en-US" sz="1100">
                  <a:solidFill>
                    <a:schemeClr val="bg1"/>
                  </a:solidFill>
                  <a:latin typeface="나눔스퀘어라운드 ExtraBold"/>
                  <a:ea typeface="나눔스퀘어라운드 ExtraBold"/>
                </a:rPr>
                <a:t>처리절차</a:t>
              </a:r>
            </a:p>
          </p:txBody>
        </p:sp>
      </p:grpSp>
      <p:sp>
        <p:nvSpPr>
          <p:cNvPr id="23" name="Rectangle 4"/>
          <p:cNvSpPr>
            <a:spLocks noChangeArrowheads="1"/>
          </p:cNvSpPr>
          <p:nvPr/>
        </p:nvSpPr>
        <p:spPr bwMode="white">
          <a:xfrm>
            <a:off x="920956" y="1584258"/>
            <a:ext cx="7680286" cy="1812804"/>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30000"/>
              </a:lnSpc>
              <a:spcBef>
                <a:spcPct val="0"/>
              </a:spcBef>
              <a:tabLst>
                <a:tab pos="450849" algn="l"/>
              </a:tabLst>
              <a:defRPr lang="ko-KR" altLang="en-US"/>
            </a:pPr>
            <a:r>
              <a:rPr lang="ko-KR" altLang="en-US" sz="1801" dirty="0">
                <a:solidFill>
                  <a:srgbClr val="000000"/>
                </a:solidFill>
                <a:latin typeface="나눔바른고딕"/>
                <a:ea typeface="나눔바른고딕"/>
                <a:cs typeface="함초롬돋움"/>
              </a:rPr>
              <a:t>사건 종결 후 일정기간 동안 행위자의 괴롭힘 </a:t>
            </a:r>
            <a:r>
              <a:rPr lang="ko-KR" altLang="en-US" sz="1801" dirty="0" err="1">
                <a:solidFill>
                  <a:srgbClr val="000000"/>
                </a:solidFill>
                <a:latin typeface="나눔바른고딕"/>
                <a:ea typeface="나눔바른고딕"/>
                <a:cs typeface="함초롬돋움"/>
              </a:rPr>
              <a:t>재발</a:t>
            </a:r>
            <a:r>
              <a:rPr lang="ko-KR" altLang="en-US" sz="1801" dirty="0" err="1">
                <a:solidFill>
                  <a:srgbClr val="000000"/>
                </a:solidFill>
                <a:latin typeface="맑은 고딕"/>
                <a:ea typeface="맑은 고딕"/>
                <a:cs typeface="함초롬돋움"/>
              </a:rPr>
              <a:t>∙</a:t>
            </a:r>
            <a:r>
              <a:rPr lang="ko-KR" altLang="en-US" sz="1801" dirty="0" err="1">
                <a:solidFill>
                  <a:srgbClr val="000000"/>
                </a:solidFill>
                <a:latin typeface="나눔바른고딕"/>
                <a:ea typeface="나눔바른고딕"/>
                <a:cs typeface="함초롬돋움"/>
              </a:rPr>
              <a:t>보복</a:t>
            </a:r>
            <a:r>
              <a:rPr lang="ko-KR" altLang="en-US" sz="1801" dirty="0">
                <a:solidFill>
                  <a:srgbClr val="000000"/>
                </a:solidFill>
                <a:latin typeface="나눔바른고딕"/>
                <a:ea typeface="나눔바른고딕"/>
                <a:cs typeface="함초롬돋움"/>
              </a:rPr>
              <a:t> 등의 발생 여부를</a:t>
            </a:r>
            <a:endParaRPr lang="en-US" altLang="ko-KR" sz="1801" dirty="0">
              <a:solidFill>
                <a:srgbClr val="000000"/>
              </a:solidFill>
              <a:latin typeface="나눔바른고딕"/>
              <a:ea typeface="나눔바른고딕"/>
              <a:cs typeface="함초롬돋움"/>
            </a:endParaRPr>
          </a:p>
          <a:p>
            <a:pPr>
              <a:lnSpc>
                <a:spcPct val="130000"/>
              </a:lnSpc>
              <a:spcBef>
                <a:spcPct val="0"/>
              </a:spcBef>
              <a:tabLst>
                <a:tab pos="450849" algn="l"/>
              </a:tabLst>
              <a:defRPr lang="ko-KR" altLang="en-US"/>
            </a:pPr>
            <a:r>
              <a:rPr lang="ko-KR" altLang="en-US" sz="1801" dirty="0">
                <a:solidFill>
                  <a:srgbClr val="000000"/>
                </a:solidFill>
                <a:latin typeface="나눔바른고딕"/>
                <a:ea typeface="나눔바른고딕"/>
                <a:cs typeface="함초롬돋움"/>
              </a:rPr>
              <a:t>주의 깊게 지켜보고 피해자를 지원</a:t>
            </a:r>
          </a:p>
          <a:p>
            <a:pPr>
              <a:lnSpc>
                <a:spcPct val="130000"/>
              </a:lnSpc>
              <a:spcBef>
                <a:spcPct val="0"/>
              </a:spcBef>
              <a:tabLst>
                <a:tab pos="450849" algn="l"/>
              </a:tabLst>
              <a:defRPr lang="ko-KR" altLang="en-US"/>
            </a:pPr>
            <a:endParaRPr lang="ko-KR" altLang="en-US" sz="1500" dirty="0">
              <a:solidFill>
                <a:srgbClr val="000000"/>
              </a:solidFill>
              <a:latin typeface="나눔바른고딕"/>
              <a:ea typeface="나눔바른고딕"/>
              <a:cs typeface="함초롬돋움"/>
            </a:endParaRPr>
          </a:p>
          <a:p>
            <a:pPr>
              <a:lnSpc>
                <a:spcPct val="130000"/>
              </a:lnSpc>
              <a:spcBef>
                <a:spcPct val="0"/>
              </a:spcBef>
              <a:tabLst>
                <a:tab pos="450849" algn="l"/>
              </a:tabLst>
              <a:defRPr lang="ko-KR" altLang="en-US"/>
            </a:pPr>
            <a:r>
              <a:rPr lang="ko-KR" altLang="en-US" sz="1801" dirty="0">
                <a:solidFill>
                  <a:srgbClr val="000000"/>
                </a:solidFill>
                <a:latin typeface="나눔바른고딕"/>
                <a:ea typeface="나눔바른고딕"/>
                <a:cs typeface="함초롬돋움"/>
              </a:rPr>
              <a:t>사건 종결 후 직원을 대상으로 직장 내 괴롭힘 행위 상황과 회사의 조치를 </a:t>
            </a:r>
            <a:endParaRPr lang="en-US" altLang="ko-KR" sz="1801" dirty="0">
              <a:solidFill>
                <a:srgbClr val="000000"/>
              </a:solidFill>
              <a:latin typeface="나눔바른고딕"/>
              <a:ea typeface="나눔바른고딕"/>
              <a:cs typeface="함초롬돋움"/>
            </a:endParaRPr>
          </a:p>
          <a:p>
            <a:pPr>
              <a:lnSpc>
                <a:spcPct val="130000"/>
              </a:lnSpc>
              <a:spcBef>
                <a:spcPct val="0"/>
              </a:spcBef>
              <a:tabLst>
                <a:tab pos="450849" algn="l"/>
              </a:tabLst>
              <a:defRPr lang="ko-KR" altLang="en-US"/>
            </a:pPr>
            <a:r>
              <a:rPr lang="ko-KR" altLang="en-US" sz="1801" dirty="0">
                <a:solidFill>
                  <a:srgbClr val="000000"/>
                </a:solidFill>
                <a:latin typeface="나눔바른고딕"/>
                <a:ea typeface="나눔바른고딕"/>
                <a:cs typeface="함초롬돋움"/>
              </a:rPr>
              <a:t>교육하는 등 경각심을 높여 유사 사안을 방지</a:t>
            </a:r>
          </a:p>
        </p:txBody>
      </p:sp>
      <p:pic>
        <p:nvPicPr>
          <p:cNvPr id="26" name="그림 25"/>
          <p:cNvPicPr>
            <a:picLocks noChangeAspect="1"/>
          </p:cNvPicPr>
          <p:nvPr/>
        </p:nvPicPr>
        <p:blipFill rotWithShape="1">
          <a:blip r:embed="rId2"/>
          <a:stretch>
            <a:fillRect/>
          </a:stretch>
        </p:blipFill>
        <p:spPr>
          <a:xfrm>
            <a:off x="589135" y="1716520"/>
            <a:ext cx="328714" cy="280800"/>
          </a:xfrm>
          <a:prstGeom prst="rect">
            <a:avLst/>
          </a:prstGeom>
        </p:spPr>
      </p:pic>
      <p:pic>
        <p:nvPicPr>
          <p:cNvPr id="28" name="그림 27"/>
          <p:cNvPicPr>
            <a:picLocks noChangeAspect="1"/>
          </p:cNvPicPr>
          <p:nvPr/>
        </p:nvPicPr>
        <p:blipFill rotWithShape="1">
          <a:blip r:embed="rId2"/>
          <a:stretch>
            <a:fillRect/>
          </a:stretch>
        </p:blipFill>
        <p:spPr>
          <a:xfrm>
            <a:off x="589135" y="2696157"/>
            <a:ext cx="328714" cy="280800"/>
          </a:xfrm>
          <a:prstGeom prst="rect">
            <a:avLst/>
          </a:prstGeom>
        </p:spPr>
      </p:pic>
      <p:sp>
        <p:nvSpPr>
          <p:cNvPr id="33" name="직사각형 32"/>
          <p:cNvSpPr/>
          <p:nvPr/>
        </p:nvSpPr>
        <p:spPr>
          <a:xfrm>
            <a:off x="684396" y="3475316"/>
            <a:ext cx="5091014" cy="723304"/>
          </a:xfrm>
          <a:prstGeom prst="rect">
            <a:avLst/>
          </a:prstGeom>
        </p:spPr>
        <p:txBody>
          <a:bodyPr wrap="square">
            <a:spAutoFit/>
          </a:bodyPr>
          <a:lstStyle/>
          <a:p>
            <a:pPr>
              <a:lnSpc>
                <a:spcPct val="130000"/>
              </a:lnSpc>
              <a:spcBef>
                <a:spcPct val="0"/>
              </a:spcBef>
              <a:defRPr lang="ko-KR" altLang="en-US"/>
            </a:pPr>
            <a:r>
              <a:rPr lang="ko-KR" altLang="en-US" sz="1600" dirty="0">
                <a:solidFill>
                  <a:srgbClr val="672F2F"/>
                </a:solidFill>
                <a:latin typeface="맑은 고딕"/>
                <a:ea typeface="맑은 고딕"/>
                <a:cs typeface="함초롬돋움"/>
              </a:rPr>
              <a:t>▶</a:t>
            </a:r>
            <a:r>
              <a:rPr lang="ko-KR" altLang="en-US" sz="1600" dirty="0">
                <a:latin typeface="맑은 고딕"/>
                <a:ea typeface="맑은 고딕"/>
                <a:cs typeface="함초롬돋움"/>
              </a:rPr>
              <a:t> </a:t>
            </a:r>
            <a:r>
              <a:rPr lang="ko-KR" altLang="en-US" sz="1600" dirty="0">
                <a:latin typeface="나눔바른고딕"/>
                <a:ea typeface="나눔바른고딕"/>
                <a:cs typeface="함초롬돋움"/>
              </a:rPr>
              <a:t>사건 처리를 계기로 조직문화</a:t>
            </a:r>
            <a:r>
              <a:rPr lang="en-US" altLang="ko-KR" sz="1600" dirty="0">
                <a:latin typeface="나눔바른고딕"/>
                <a:ea typeface="나눔바른고딕"/>
                <a:cs typeface="함초롬돋움"/>
              </a:rPr>
              <a:t>, </a:t>
            </a:r>
            <a:r>
              <a:rPr lang="ko-KR" altLang="en-US" sz="1600" dirty="0">
                <a:latin typeface="나눔바른고딕"/>
                <a:ea typeface="나눔바른고딕"/>
                <a:cs typeface="함초롬돋움"/>
              </a:rPr>
              <a:t>구성원 간 분위기 재점검 및 </a:t>
            </a:r>
          </a:p>
          <a:p>
            <a:pPr>
              <a:lnSpc>
                <a:spcPct val="130000"/>
              </a:lnSpc>
              <a:spcBef>
                <a:spcPct val="0"/>
              </a:spcBef>
              <a:defRPr lang="ko-KR" altLang="en-US"/>
            </a:pPr>
            <a:r>
              <a:rPr lang="ko-KR" altLang="en-US" sz="1600" dirty="0">
                <a:latin typeface="나눔바른고딕"/>
                <a:ea typeface="나눔바른고딕"/>
                <a:cs typeface="함초롬돋움"/>
              </a:rPr>
              <a:t>      개선의 기회로 삼고 직장 내 괴롭힘 예방을 위해 노력</a:t>
            </a:r>
          </a:p>
        </p:txBody>
      </p:sp>
      <p:sp>
        <p:nvSpPr>
          <p:cNvPr id="20"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107</a:t>
            </a:fld>
            <a:endParaRPr lang="en-US" altLang="en-US" sz="999">
              <a:solidFill>
                <a:schemeClr val="tx1"/>
              </a:solidFill>
              <a:latin typeface="나눔스퀘어라운드 Bold"/>
              <a:ea typeface="나눔스퀘어라운드 Bold"/>
            </a:endParaRPr>
          </a:p>
        </p:txBody>
      </p:sp>
      <p:pic>
        <p:nvPicPr>
          <p:cNvPr id="34" name="그림 44" descr="레고, 장난감이(가) 표시된 사진  자동 생성된 설명"/>
          <p:cNvPicPr>
            <a:picLocks noChangeAspect="1"/>
          </p:cNvPicPr>
          <p:nvPr/>
        </p:nvPicPr>
        <p:blipFill rotWithShape="1">
          <a:blip r:embed="rId3"/>
          <a:stretch>
            <a:fillRect/>
          </a:stretch>
        </p:blipFill>
        <p:spPr>
          <a:xfrm>
            <a:off x="5418439" y="4145185"/>
            <a:ext cx="2964302" cy="2266820"/>
          </a:xfrm>
          <a:prstGeom prst="rect">
            <a:avLst/>
          </a:prstGeom>
        </p:spPr>
      </p:pic>
      <p:sp>
        <p:nvSpPr>
          <p:cNvPr id="2" name="Rectangle 4">
            <a:extLst>
              <a:ext uri="{FF2B5EF4-FFF2-40B4-BE49-F238E27FC236}">
                <a16:creationId xmlns:a16="http://schemas.microsoft.com/office/drawing/2014/main" id="{814C6D41-722B-4A95-AD5A-3F7AD432F494}"/>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5" name="_x723091528">
            <a:extLst>
              <a:ext uri="{FF2B5EF4-FFF2-40B4-BE49-F238E27FC236}">
                <a16:creationId xmlns:a16="http://schemas.microsoft.com/office/drawing/2014/main" id="{5BC7AAB6-AAD1-4E81-8FCF-3CA52908294F}"/>
              </a:ext>
            </a:extLst>
          </p:cNvPr>
          <p:cNvSpPr>
            <a:spLocks noChangeArrowheads="1"/>
          </p:cNvSpPr>
          <p:nvPr/>
        </p:nvSpPr>
        <p:spPr bwMode="auto">
          <a:xfrm>
            <a:off x="3763089" y="314063"/>
            <a:ext cx="277380" cy="277558"/>
          </a:xfrm>
          <a:prstGeom prst="ellipse">
            <a:avLst/>
          </a:prstGeom>
          <a:solidFill>
            <a:srgbClr val="FEFE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800" b="1" i="0" u="none" strike="noStrike" cap="none" normalizeH="0" baseline="0" dirty="0">
                <a:ln>
                  <a:noFill/>
                </a:ln>
                <a:solidFill>
                  <a:srgbClr val="808080"/>
                </a:solidFill>
                <a:effectLst/>
                <a:latin typeface="나눔바른고딕" panose="020B0603020101020101" pitchFamily="50" charset="-127"/>
                <a:ea typeface="나눔바른고딕" panose="020B0603020101020101" pitchFamily="50" charset="-127"/>
              </a:rPr>
              <a:t>6</a:t>
            </a:r>
            <a:endParaRPr kumimoji="0" lang="en-US" altLang="ko-KR" sz="1800" b="1" i="0" u="none" strike="noStrike" cap="none" normalizeH="0" baseline="0" dirty="0">
              <a:ln>
                <a:noFill/>
              </a:ln>
              <a:solidFill>
                <a:schemeClr val="tx1"/>
              </a:solidFill>
              <a:effectLst/>
              <a:latin typeface="나눔바른고딕" panose="020B0603020101020101" pitchFamily="50" charset="-127"/>
              <a:ea typeface="나눔바른고딕" panose="020B0603020101020101" pitchFamily="50" charset="-127"/>
            </a:endParaRPr>
          </a:p>
        </p:txBody>
      </p:sp>
      <p:sp>
        <p:nvSpPr>
          <p:cNvPr id="38" name="Rectangle 5">
            <a:extLst>
              <a:ext uri="{FF2B5EF4-FFF2-40B4-BE49-F238E27FC236}">
                <a16:creationId xmlns:a16="http://schemas.microsoft.com/office/drawing/2014/main" id="{9EAE7A6E-510B-4B94-8DE9-A30685B387A3}"/>
              </a:ext>
            </a:extLst>
          </p:cNvPr>
          <p:cNvSpPr>
            <a:spLocks noChangeArrowheads="1"/>
          </p:cNvSpPr>
          <p:nvPr/>
        </p:nvSpPr>
        <p:spPr bwMode="white">
          <a:xfrm>
            <a:off x="4020255" y="239568"/>
            <a:ext cx="1306768" cy="461665"/>
          </a:xfrm>
          <a:prstGeom prst="rect">
            <a:avLst/>
          </a:prstGeom>
          <a:noFill/>
        </p:spPr>
        <p:txBody>
          <a:bodyPr wrap="none" anchor="ctr">
            <a:spAutoFit/>
          </a:bodyPr>
          <a:lstStyle/>
          <a:p>
            <a:pPr lvl="0">
              <a:defRPr lang="ko-KR" altLang="en-US"/>
            </a:pPr>
            <a:r>
              <a:rPr lang="ko-KR" altLang="en-US" sz="2400" dirty="0">
                <a:solidFill>
                  <a:srgbClr val="FEFE9B"/>
                </a:solidFill>
                <a:latin typeface="나눔스퀘어라운드 ExtraBold"/>
                <a:ea typeface="나눔스퀘어라운드 ExtraBold"/>
              </a:rPr>
              <a:t>모니터링</a:t>
            </a:r>
          </a:p>
        </p:txBody>
      </p:sp>
      <p:pic>
        <p:nvPicPr>
          <p:cNvPr id="3" name="그림 2">
            <a:extLst>
              <a:ext uri="{FF2B5EF4-FFF2-40B4-BE49-F238E27FC236}">
                <a16:creationId xmlns:a16="http://schemas.microsoft.com/office/drawing/2014/main" id="{B5B60E89-1498-5356-8673-2BC827C6D2FD}"/>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4" name="그림 3">
            <a:extLst>
              <a:ext uri="{FF2B5EF4-FFF2-40B4-BE49-F238E27FC236}">
                <a16:creationId xmlns:a16="http://schemas.microsoft.com/office/drawing/2014/main" id="{1EA9978F-E087-A5EB-512A-0F1F497A9A9C}"/>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4"/>
          <p:cNvSpPr/>
          <p:nvPr/>
        </p:nvSpPr>
        <p:spPr>
          <a:xfrm>
            <a:off x="0" y="0"/>
            <a:ext cx="9144000" cy="6858000"/>
          </a:xfrm>
          <a:prstGeom prst="rect">
            <a:avLst/>
          </a:prstGeom>
          <a:solidFill>
            <a:srgbClr val="BB7A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8" name="Rectangle 2"/>
          <p:cNvSpPr>
            <a:spLocks noChangeArrowheads="1"/>
          </p:cNvSpPr>
          <p:nvPr/>
        </p:nvSpPr>
        <p:spPr>
          <a:xfrm>
            <a:off x="0" y="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sp>
        <p:nvSpPr>
          <p:cNvPr id="24" name="TextBox 23"/>
          <p:cNvSpPr txBox="1"/>
          <p:nvPr/>
        </p:nvSpPr>
        <p:spPr>
          <a:xfrm>
            <a:off x="2707685" y="325755"/>
            <a:ext cx="4451305" cy="521000"/>
          </a:xfrm>
          <a:prstGeom prst="rect">
            <a:avLst/>
          </a:prstGeom>
          <a:noFill/>
        </p:spPr>
        <p:txBody>
          <a:bodyPr wrap="none" anchor="ctr">
            <a:spAutoFit/>
          </a:bodyPr>
          <a:lstStyle/>
          <a:p>
            <a:pPr lvl="0">
              <a:defRPr lang="ko-KR" altLang="en-US"/>
            </a:pPr>
            <a:r>
              <a:rPr lang="ko-KR" altLang="en-US" sz="2800">
                <a:solidFill>
                  <a:schemeClr val="bg1"/>
                </a:solidFill>
                <a:latin typeface="나눔스퀘어라운드 ExtraBold"/>
                <a:ea typeface="나눔스퀘어라운드 ExtraBold"/>
              </a:rPr>
              <a:t>알아둡시다</a:t>
            </a:r>
            <a:r>
              <a:rPr lang="en-US" altLang="ko-KR" sz="2800">
                <a:solidFill>
                  <a:schemeClr val="bg1"/>
                </a:solidFill>
                <a:latin typeface="나눔스퀘어라운드 ExtraBold"/>
                <a:ea typeface="나눔스퀘어라운드 ExtraBold"/>
              </a:rPr>
              <a:t>! </a:t>
            </a:r>
            <a:r>
              <a:rPr lang="ko-KR" altLang="en-US" sz="2800">
                <a:solidFill>
                  <a:schemeClr val="bg1"/>
                </a:solidFill>
                <a:latin typeface="나눔스퀘어라운드 ExtraBold"/>
                <a:ea typeface="나눔스퀘어라운드 ExtraBold"/>
              </a:rPr>
              <a:t>불이익 처우 금지</a:t>
            </a:r>
          </a:p>
        </p:txBody>
      </p:sp>
      <p:sp>
        <p:nvSpPr>
          <p:cNvPr id="12" name="Rectangle 13"/>
          <p:cNvSpPr>
            <a:spLocks noChangeArrowheads="1"/>
          </p:cNvSpPr>
          <p:nvPr/>
        </p:nvSpPr>
        <p:spPr>
          <a:xfrm>
            <a:off x="0" y="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sp>
        <p:nvSpPr>
          <p:cNvPr id="20" name="Rectangle 17"/>
          <p:cNvSpPr>
            <a:spLocks noChangeArrowheads="1"/>
          </p:cNvSpPr>
          <p:nvPr/>
        </p:nvSpPr>
        <p:spPr>
          <a:xfrm>
            <a:off x="0" y="91440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sp>
        <p:nvSpPr>
          <p:cNvPr id="48" name="직사각형 47"/>
          <p:cNvSpPr/>
          <p:nvPr/>
        </p:nvSpPr>
        <p:spPr>
          <a:xfrm>
            <a:off x="365760" y="1025145"/>
            <a:ext cx="8460000" cy="5580000"/>
          </a:xfrm>
          <a:prstGeom prst="rect">
            <a:avLst/>
          </a:prstGeom>
          <a:solidFill>
            <a:schemeClr val="bg1"/>
          </a:solidFill>
          <a:ln>
            <a:noFill/>
          </a:ln>
          <a:effectLst>
            <a:outerShdw blurRad="76200" dist="762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a:defRPr lang="ko-KR" altLang="en-US"/>
            </a:pPr>
            <a:endParaRPr lang="ko-KR" altLang="en-US"/>
          </a:p>
        </p:txBody>
      </p:sp>
      <p:sp>
        <p:nvSpPr>
          <p:cNvPr id="50" name="_x601397880"/>
          <p:cNvSpPr>
            <a:spLocks noChangeArrowheads="1"/>
          </p:cNvSpPr>
          <p:nvPr/>
        </p:nvSpPr>
        <p:spPr>
          <a:xfrm>
            <a:off x="1106182" y="1283003"/>
            <a:ext cx="7680323" cy="742950"/>
          </a:xfrm>
          <a:prstGeom prst="rect">
            <a:avLst/>
          </a:prstGeom>
          <a:noFill/>
          <a:ln>
            <a:noFill/>
          </a:ln>
        </p:spPr>
        <p:txBody>
          <a:bodyPr vert="horz" wrap="square" lIns="91440" tIns="45720" rIns="91440" bIns="45720" anchor="ctr" anchorCtr="0">
            <a:prstTxWarp prst="textNoShape">
              <a:avLst/>
            </a:prstTxWarp>
          </a:bodyPr>
          <a:lstStyle/>
          <a:p>
            <a:pPr marL="0" lvl="0" indent="0" algn="l" defTabSz="900000" rtl="0" eaLnBrk="0" latinLnBrk="0" hangingPunct="0">
              <a:lnSpc>
                <a:spcPct val="130000"/>
              </a:lnSpc>
              <a:spcBef>
                <a:spcPct val="0"/>
              </a:spcBef>
              <a:spcAft>
                <a:spcPct val="0"/>
              </a:spcAft>
              <a:buClrTx/>
              <a:buFontTx/>
              <a:buNone/>
              <a:defRPr lang="ko-KR" altLang="en-US"/>
            </a:pPr>
            <a:r>
              <a:rPr kumimoji="0" lang="ko-KR" altLang="ko-KR" sz="1800" b="0" i="0" u="none" strike="noStrike" cap="none" normalizeH="0" dirty="0">
                <a:solidFill>
                  <a:srgbClr val="000000"/>
                </a:solidFill>
                <a:effectLst/>
                <a:latin typeface="나눔바른고딕"/>
                <a:ea typeface="나눔바른고딕"/>
              </a:rPr>
              <a:t>사용자는 직장 내 괴롭힘 사실의 신고</a:t>
            </a:r>
            <a:r>
              <a:rPr kumimoji="0" lang="en-US" altLang="ko-KR" sz="1800" b="0" i="0" u="none" strike="noStrike" cap="none" normalizeH="0" dirty="0">
                <a:solidFill>
                  <a:srgbClr val="000000"/>
                </a:solidFill>
                <a:effectLst/>
                <a:latin typeface="나눔바른고딕"/>
                <a:ea typeface="나눔바른고딕"/>
              </a:rPr>
              <a:t>·</a:t>
            </a:r>
            <a:r>
              <a:rPr kumimoji="0" lang="ko-KR" altLang="en-US" sz="1800" b="0" i="0" u="none" strike="noStrike" cap="none" normalizeH="0" dirty="0">
                <a:solidFill>
                  <a:srgbClr val="000000"/>
                </a:solidFill>
                <a:effectLst/>
                <a:latin typeface="나눔바른고딕"/>
                <a:ea typeface="나눔바른고딕"/>
              </a:rPr>
              <a:t>피해 주장을 이유로 근로자를 해고하거나</a:t>
            </a:r>
          </a:p>
          <a:p>
            <a:pPr marL="0" lvl="0" indent="0" algn="l" defTabSz="900000" rtl="0" eaLnBrk="0" latinLnBrk="0" hangingPunct="0">
              <a:lnSpc>
                <a:spcPct val="130000"/>
              </a:lnSpc>
              <a:spcBef>
                <a:spcPct val="0"/>
              </a:spcBef>
              <a:spcAft>
                <a:spcPct val="0"/>
              </a:spcAft>
              <a:buClrTx/>
              <a:buFontTx/>
              <a:buNone/>
              <a:defRPr lang="ko-KR" altLang="en-US"/>
            </a:pPr>
            <a:r>
              <a:rPr kumimoji="0" lang="ko-KR" altLang="en-US" sz="1800" b="0" i="0" u="none" strike="noStrike" cap="none" normalizeH="0" dirty="0">
                <a:solidFill>
                  <a:srgbClr val="000000"/>
                </a:solidFill>
                <a:effectLst/>
                <a:latin typeface="나눔바른고딕"/>
                <a:ea typeface="나눔바른고딕"/>
              </a:rPr>
              <a:t>그 밖의 불리한 처우를 해서는 안됨</a:t>
            </a:r>
            <a:endParaRPr kumimoji="0" lang="ko-KR" altLang="en-US" sz="1800" b="0" i="0" u="none" strike="noStrike" cap="none" normalizeH="0" dirty="0">
              <a:solidFill>
                <a:schemeClr val="tx1"/>
              </a:solidFill>
              <a:effectLst/>
              <a:latin typeface="Arial"/>
            </a:endParaRPr>
          </a:p>
        </p:txBody>
      </p:sp>
      <p:sp>
        <p:nvSpPr>
          <p:cNvPr id="51" name="_x601400040"/>
          <p:cNvSpPr>
            <a:spLocks noChangeArrowheads="1"/>
          </p:cNvSpPr>
          <p:nvPr/>
        </p:nvSpPr>
        <p:spPr>
          <a:xfrm>
            <a:off x="1112677" y="2096654"/>
            <a:ext cx="5357791" cy="742471"/>
          </a:xfrm>
          <a:prstGeom prst="rect">
            <a:avLst/>
          </a:prstGeom>
          <a:noFill/>
          <a:ln>
            <a:noFill/>
          </a:ln>
        </p:spPr>
        <p:txBody>
          <a:bodyPr vert="horz" wrap="square" lIns="91440" tIns="45720" rIns="91440" bIns="45720" anchor="t" anchorCtr="0">
            <a:prstTxWarp prst="textNoShape">
              <a:avLst/>
            </a:prstTxWarp>
          </a:bodyPr>
          <a:lstStyle/>
          <a:p>
            <a:pPr marL="0" lvl="0" indent="0" algn="l" defTabSz="900000" rtl="0" eaLnBrk="0" latinLnBrk="0" hangingPunct="0">
              <a:lnSpc>
                <a:spcPct val="130000"/>
              </a:lnSpc>
              <a:spcBef>
                <a:spcPct val="0"/>
              </a:spcBef>
              <a:spcAft>
                <a:spcPct val="0"/>
              </a:spcAft>
              <a:buClrTx/>
              <a:buFontTx/>
              <a:buNone/>
              <a:defRPr lang="ko-KR" altLang="en-US"/>
            </a:pPr>
            <a:r>
              <a:rPr kumimoji="0" lang="ko-KR" altLang="en-US" sz="1600" b="0" i="0" u="none" strike="noStrike" cap="none" normalizeH="0" dirty="0">
                <a:solidFill>
                  <a:srgbClr val="BB7A77"/>
                </a:solidFill>
                <a:effectLst/>
                <a:latin typeface="맑은 고딕"/>
                <a:ea typeface="맑은 고딕"/>
              </a:rPr>
              <a:t>▶</a:t>
            </a:r>
            <a:r>
              <a:rPr kumimoji="0" lang="ko-KR" altLang="en-US" sz="1600" b="0" i="0" u="none" strike="noStrike" cap="none" normalizeH="0" dirty="0">
                <a:solidFill>
                  <a:srgbClr val="000000"/>
                </a:solidFill>
                <a:effectLst/>
                <a:latin typeface="맑은 고딕"/>
                <a:ea typeface="맑은 고딕"/>
              </a:rPr>
              <a:t> </a:t>
            </a:r>
            <a:r>
              <a:rPr kumimoji="0" lang="ko-KR" altLang="ko-KR" sz="1600" b="0" i="0" u="none" strike="noStrike" cap="none" normalizeH="0" dirty="0">
                <a:solidFill>
                  <a:srgbClr val="000000"/>
                </a:solidFill>
                <a:effectLst/>
                <a:latin typeface="나눔바른고딕"/>
                <a:ea typeface="나눔바른고딕"/>
              </a:rPr>
              <a:t>위반 시 </a:t>
            </a:r>
            <a:r>
              <a:rPr kumimoji="0" lang="en-US" altLang="ko-KR" sz="1600" b="0" i="0" u="none" strike="noStrike" cap="none" normalizeH="0" dirty="0">
                <a:solidFill>
                  <a:srgbClr val="000000"/>
                </a:solidFill>
                <a:effectLst/>
                <a:latin typeface="나눔바른고딕"/>
                <a:ea typeface="나눔바른고딕"/>
              </a:rPr>
              <a:t>3</a:t>
            </a:r>
            <a:r>
              <a:rPr kumimoji="0" lang="ko-KR" altLang="en-US" sz="1600" b="0" i="0" u="none" strike="noStrike" cap="none" normalizeH="0" dirty="0">
                <a:solidFill>
                  <a:srgbClr val="000000"/>
                </a:solidFill>
                <a:effectLst/>
                <a:latin typeface="나눔바른고딕"/>
                <a:ea typeface="나눔바른고딕"/>
              </a:rPr>
              <a:t>년 이하의 징역 또는 </a:t>
            </a:r>
            <a:r>
              <a:rPr kumimoji="0" lang="en-US" altLang="ko-KR" sz="1600" b="0" i="0" u="none" strike="noStrike" cap="none" normalizeH="0" dirty="0">
                <a:solidFill>
                  <a:srgbClr val="000000"/>
                </a:solidFill>
                <a:effectLst/>
                <a:latin typeface="나눔바른고딕"/>
                <a:ea typeface="나눔바른고딕"/>
              </a:rPr>
              <a:t>3</a:t>
            </a:r>
            <a:r>
              <a:rPr kumimoji="0" lang="ko-KR" altLang="en-US" sz="1600" b="0" i="0" u="none" strike="noStrike" cap="none" normalizeH="0" dirty="0">
                <a:solidFill>
                  <a:srgbClr val="000000"/>
                </a:solidFill>
                <a:effectLst/>
                <a:latin typeface="나눔바른고딕"/>
                <a:ea typeface="나눔바른고딕"/>
              </a:rPr>
              <a:t>천만원 이하의 벌금에 처하며</a:t>
            </a:r>
            <a:r>
              <a:rPr kumimoji="0" lang="en-US" altLang="ko-KR" sz="1600" b="0" i="0" u="none" strike="noStrike" cap="none" normalizeH="0" dirty="0">
                <a:solidFill>
                  <a:srgbClr val="000000"/>
                </a:solidFill>
                <a:effectLst/>
                <a:latin typeface="나눔바른고딕"/>
                <a:ea typeface="나눔바른고딕"/>
              </a:rPr>
              <a:t>, </a:t>
            </a:r>
          </a:p>
          <a:p>
            <a:pPr marL="0" lvl="0" indent="0" algn="l" defTabSz="900000" rtl="0" eaLnBrk="0" latinLnBrk="0" hangingPunct="0">
              <a:lnSpc>
                <a:spcPct val="130000"/>
              </a:lnSpc>
              <a:spcBef>
                <a:spcPct val="0"/>
              </a:spcBef>
              <a:spcAft>
                <a:spcPct val="0"/>
              </a:spcAft>
              <a:buClrTx/>
              <a:buFontTx/>
              <a:buNone/>
              <a:defRPr lang="ko-KR" altLang="en-US"/>
            </a:pPr>
            <a:r>
              <a:rPr kumimoji="0" lang="ko-KR" altLang="en-US" sz="1600" b="0" i="0" u="none" strike="noStrike" cap="none" normalizeH="0" dirty="0">
                <a:solidFill>
                  <a:srgbClr val="000000"/>
                </a:solidFill>
                <a:effectLst/>
                <a:latin typeface="나눔바른고딕"/>
                <a:ea typeface="나눔바른고딕"/>
              </a:rPr>
              <a:t>      민사적으로도 불법행위가 성립하여 손해배상 책임을 지게 됨</a:t>
            </a:r>
            <a:endParaRPr kumimoji="0" lang="ko-KR" altLang="en-US" sz="1600" b="0" i="0" u="none" strike="noStrike" cap="none" normalizeH="0" dirty="0">
              <a:solidFill>
                <a:schemeClr val="tx1"/>
              </a:solidFill>
              <a:effectLst/>
              <a:latin typeface="Arial"/>
            </a:endParaRPr>
          </a:p>
        </p:txBody>
      </p:sp>
      <p:sp>
        <p:nvSpPr>
          <p:cNvPr id="52" name="_x601399104"/>
          <p:cNvSpPr>
            <a:spLocks noChangeArrowheads="1"/>
          </p:cNvSpPr>
          <p:nvPr/>
        </p:nvSpPr>
        <p:spPr>
          <a:xfrm>
            <a:off x="852498" y="3147393"/>
            <a:ext cx="7404586" cy="3248307"/>
          </a:xfrm>
          <a:prstGeom prst="roundRect">
            <a:avLst>
              <a:gd name="adj" fmla="val 3801"/>
            </a:avLst>
          </a:prstGeom>
          <a:noFill/>
          <a:ln w="38100">
            <a:solidFill>
              <a:srgbClr val="BB7A77"/>
            </a:solidFill>
            <a:round/>
          </a:ln>
        </p:spPr>
        <p:txBody>
          <a:bodyPr vert="horz" wrap="square" lIns="91440" tIns="45720" rIns="91440" bIns="45720" anchor="t" anchorCtr="0">
            <a:prstTxWarp prst="textNoShape">
              <a:avLst/>
            </a:prstTxWarp>
          </a:bodyPr>
          <a:lstStyle/>
          <a:p>
            <a:pPr lvl="0">
              <a:defRPr lang="ko-KR" altLang="en-US"/>
            </a:pPr>
            <a:endParaRPr lang="ko-KR" altLang="en-US"/>
          </a:p>
        </p:txBody>
      </p:sp>
      <p:pic>
        <p:nvPicPr>
          <p:cNvPr id="55" name="그림 54"/>
          <p:cNvPicPr>
            <a:picLocks noChangeAspect="1"/>
          </p:cNvPicPr>
          <p:nvPr/>
        </p:nvPicPr>
        <p:blipFill rotWithShape="1">
          <a:blip r:embed="rId2"/>
          <a:stretch>
            <a:fillRect/>
          </a:stretch>
        </p:blipFill>
        <p:spPr>
          <a:xfrm>
            <a:off x="750266" y="1385253"/>
            <a:ext cx="364085" cy="269225"/>
          </a:xfrm>
          <a:prstGeom prst="rect">
            <a:avLst/>
          </a:prstGeom>
        </p:spPr>
      </p:pic>
      <p:sp>
        <p:nvSpPr>
          <p:cNvPr id="49" name="사각형: 둥근 모서리 48"/>
          <p:cNvSpPr/>
          <p:nvPr/>
        </p:nvSpPr>
        <p:spPr>
          <a:xfrm>
            <a:off x="1169510" y="3002676"/>
            <a:ext cx="1717565" cy="348502"/>
          </a:xfrm>
          <a:prstGeom prst="roundRect">
            <a:avLst>
              <a:gd name="adj" fmla="val 16667"/>
            </a:avLst>
          </a:prstGeom>
          <a:solidFill>
            <a:srgbClr val="BB7A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r>
              <a:rPr lang="ko-KR" altLang="ko-KR" sz="1600" b="1" dirty="0">
                <a:solidFill>
                  <a:srgbClr val="FFFFFF"/>
                </a:solidFill>
                <a:latin typeface="나눔바른고딕"/>
                <a:ea typeface="나눔바른고딕"/>
              </a:rPr>
              <a:t>불리한 처우의 예</a:t>
            </a:r>
            <a:endParaRPr lang="ko-KR" altLang="ko-KR" dirty="0">
              <a:solidFill>
                <a:schemeClr val="tx1"/>
              </a:solidFill>
              <a:latin typeface="Arial"/>
            </a:endParaRPr>
          </a:p>
        </p:txBody>
      </p:sp>
      <p:pic>
        <p:nvPicPr>
          <p:cNvPr id="60" name="그림 59"/>
          <p:cNvPicPr>
            <a:picLocks noChangeAspect="1"/>
          </p:cNvPicPr>
          <p:nvPr/>
        </p:nvPicPr>
        <p:blipFill rotWithShape="1">
          <a:blip r:embed="rId3"/>
          <a:stretch>
            <a:fillRect/>
          </a:stretch>
        </p:blipFill>
        <p:spPr>
          <a:xfrm>
            <a:off x="6613637" y="2089996"/>
            <a:ext cx="1467629" cy="2354149"/>
          </a:xfrm>
          <a:prstGeom prst="rect">
            <a:avLst/>
          </a:prstGeom>
          <a:effectLst>
            <a:outerShdw blurRad="50800" dist="12700" dir="2700000" algn="tl" rotWithShape="0">
              <a:prstClr val="black">
                <a:alpha val="40000"/>
              </a:prstClr>
            </a:outerShdw>
          </a:effectLst>
        </p:spPr>
      </p:pic>
      <p:sp>
        <p:nvSpPr>
          <p:cNvPr id="62" name="_x601399392"/>
          <p:cNvSpPr>
            <a:spLocks noChangeArrowheads="1"/>
          </p:cNvSpPr>
          <p:nvPr/>
        </p:nvSpPr>
        <p:spPr>
          <a:xfrm>
            <a:off x="1141029" y="3462997"/>
            <a:ext cx="7116054" cy="2892947"/>
          </a:xfrm>
          <a:prstGeom prst="rect">
            <a:avLst/>
          </a:prstGeom>
          <a:noFill/>
          <a:ln>
            <a:noFill/>
          </a:ln>
        </p:spPr>
        <p:txBody>
          <a:bodyPr vert="horz" wrap="square" lIns="91440" tIns="45720" rIns="91440" bIns="45720" anchor="t" anchorCtr="0">
            <a:prstTxWarp prst="textNoShape">
              <a:avLst/>
            </a:prstTxWarp>
          </a:bodyPr>
          <a:lstStyle/>
          <a:p>
            <a:pPr lvl="0" defTabSz="871876" eaLnBrk="0" hangingPunct="0">
              <a:lnSpc>
                <a:spcPct val="120000"/>
              </a:lnSpc>
              <a:spcBef>
                <a:spcPct val="0"/>
              </a:spcBef>
              <a:buClr>
                <a:srgbClr val="BA7B78"/>
              </a:buClr>
              <a:defRPr lang="ko-KR" altLang="en-US"/>
            </a:pPr>
            <a:r>
              <a:rPr lang="en-US" altLang="ko-KR" sz="1400" dirty="0">
                <a:solidFill>
                  <a:srgbClr val="000000"/>
                </a:solidFill>
                <a:latin typeface="맑은 고딕" panose="020B0503020000020004" pitchFamily="50" charset="-127"/>
                <a:cs typeface="함초롬돋움"/>
              </a:rPr>
              <a:t>ㆍ</a:t>
            </a:r>
            <a:r>
              <a:rPr kumimoji="0" lang="ko-KR" altLang="ko-KR" sz="1400" b="0" i="0" u="none" strike="noStrike" cap="none" normalizeH="0" dirty="0">
                <a:solidFill>
                  <a:srgbClr val="000000"/>
                </a:solidFill>
                <a:effectLst/>
                <a:latin typeface="나눔바른고딕"/>
                <a:ea typeface="나눔바른고딕"/>
              </a:rPr>
              <a:t>파면</a:t>
            </a:r>
            <a:r>
              <a:rPr kumimoji="0" lang="en-US" altLang="ko-KR" sz="1400" b="0" i="0" u="none" strike="noStrike" cap="none" normalizeH="0" dirty="0">
                <a:solidFill>
                  <a:srgbClr val="000000"/>
                </a:solidFill>
                <a:effectLst/>
                <a:latin typeface="나눔바른고딕"/>
                <a:ea typeface="나눔바른고딕"/>
              </a:rPr>
              <a:t>, </a:t>
            </a:r>
            <a:r>
              <a:rPr kumimoji="0" lang="ko-KR" altLang="en-US" sz="1400" b="0" i="0" u="none" strike="noStrike" cap="none" normalizeH="0" dirty="0">
                <a:solidFill>
                  <a:srgbClr val="000000"/>
                </a:solidFill>
                <a:effectLst/>
                <a:latin typeface="나눔바른고딕"/>
                <a:ea typeface="나눔바른고딕"/>
              </a:rPr>
              <a:t>해임</a:t>
            </a:r>
            <a:r>
              <a:rPr kumimoji="0" lang="en-US" altLang="ko-KR" sz="1400" b="0" i="0" u="none" strike="noStrike" cap="none" normalizeH="0" dirty="0">
                <a:solidFill>
                  <a:srgbClr val="000000"/>
                </a:solidFill>
                <a:effectLst/>
                <a:latin typeface="나눔바른고딕"/>
                <a:ea typeface="나눔바른고딕"/>
              </a:rPr>
              <a:t>, </a:t>
            </a:r>
            <a:r>
              <a:rPr kumimoji="0" lang="ko-KR" altLang="en-US" sz="1400" b="0" i="0" u="none" strike="noStrike" cap="none" normalizeH="0" dirty="0">
                <a:solidFill>
                  <a:srgbClr val="000000"/>
                </a:solidFill>
                <a:effectLst/>
                <a:latin typeface="나눔바른고딕"/>
                <a:ea typeface="나눔바른고딕"/>
              </a:rPr>
              <a:t>해고</a:t>
            </a:r>
            <a:r>
              <a:rPr kumimoji="0" lang="en-US" altLang="ko-KR" sz="1400" b="0" i="0" u="none" strike="noStrike" cap="none" normalizeH="0" dirty="0">
                <a:solidFill>
                  <a:srgbClr val="000000"/>
                </a:solidFill>
                <a:effectLst/>
                <a:latin typeface="나눔바른고딕"/>
                <a:ea typeface="나눔바른고딕"/>
              </a:rPr>
              <a:t>, </a:t>
            </a:r>
            <a:r>
              <a:rPr kumimoji="0" lang="ko-KR" altLang="en-US" sz="1400" b="0" i="0" u="none" strike="noStrike" cap="none" normalizeH="0" dirty="0">
                <a:solidFill>
                  <a:srgbClr val="000000"/>
                </a:solidFill>
                <a:effectLst/>
                <a:latin typeface="나눔바른고딕"/>
                <a:ea typeface="나눔바른고딕"/>
              </a:rPr>
              <a:t>그 밖에 신분상실에 해당하는 불이익 조치</a:t>
            </a:r>
            <a:endParaRPr kumimoji="0" lang="en-US" altLang="ko-KR" sz="1400" b="0" i="0" u="none" strike="noStrike" cap="none" normalizeH="0" dirty="0">
              <a:solidFill>
                <a:srgbClr val="000000"/>
              </a:solidFill>
              <a:effectLst/>
              <a:latin typeface="나눔바른고딕"/>
              <a:ea typeface="나눔바른고딕"/>
            </a:endParaRPr>
          </a:p>
          <a:p>
            <a:pPr lvl="0" defTabSz="871876" eaLnBrk="0" hangingPunct="0">
              <a:lnSpc>
                <a:spcPct val="120000"/>
              </a:lnSpc>
              <a:spcBef>
                <a:spcPct val="0"/>
              </a:spcBef>
              <a:buClr>
                <a:srgbClr val="BA7B78"/>
              </a:buClr>
              <a:defRPr lang="ko-KR" altLang="en-US"/>
            </a:pPr>
            <a:endParaRPr kumimoji="0" lang="ko-KR" altLang="en-US" sz="600" b="0" i="0" u="none" strike="noStrike" cap="none" normalizeH="0" dirty="0">
              <a:solidFill>
                <a:srgbClr val="000000"/>
              </a:solidFill>
              <a:effectLst/>
              <a:latin typeface="나눔바른고딕"/>
              <a:ea typeface="나눔바른고딕"/>
            </a:endParaRPr>
          </a:p>
          <a:p>
            <a:pPr lvl="0" defTabSz="871876" eaLnBrk="0" hangingPunct="0">
              <a:lnSpc>
                <a:spcPct val="120000"/>
              </a:lnSpc>
              <a:spcBef>
                <a:spcPct val="0"/>
              </a:spcBef>
              <a:buClr>
                <a:srgbClr val="BA7B78"/>
              </a:buClr>
              <a:defRPr lang="ko-KR" altLang="en-US"/>
            </a:pPr>
            <a:r>
              <a:rPr lang="en-US" altLang="ko-KR" sz="1400" dirty="0">
                <a:solidFill>
                  <a:srgbClr val="000000"/>
                </a:solidFill>
                <a:latin typeface="맑은 고딕" panose="020B0503020000020004" pitchFamily="50" charset="-127"/>
                <a:cs typeface="함초롬돋움"/>
              </a:rPr>
              <a:t>ㆍ</a:t>
            </a:r>
            <a:r>
              <a:rPr kumimoji="0" lang="ko-KR" altLang="en-US" sz="1400" b="0" i="0" u="none" strike="noStrike" cap="none" normalizeH="0" dirty="0">
                <a:solidFill>
                  <a:srgbClr val="000000"/>
                </a:solidFill>
                <a:effectLst/>
                <a:latin typeface="나눔바른고딕"/>
                <a:ea typeface="나눔바른고딕"/>
              </a:rPr>
              <a:t>징계</a:t>
            </a:r>
            <a:r>
              <a:rPr kumimoji="0" lang="en-US" altLang="ko-KR" sz="1400" b="0" i="0" u="none" strike="noStrike" cap="none" normalizeH="0" dirty="0">
                <a:solidFill>
                  <a:srgbClr val="000000"/>
                </a:solidFill>
                <a:effectLst/>
                <a:latin typeface="나눔바른고딕"/>
                <a:ea typeface="나눔바른고딕"/>
              </a:rPr>
              <a:t>, </a:t>
            </a:r>
            <a:r>
              <a:rPr kumimoji="0" lang="ko-KR" altLang="en-US" sz="1400" b="0" i="0" u="none" strike="noStrike" cap="none" normalizeH="0" dirty="0">
                <a:solidFill>
                  <a:srgbClr val="000000"/>
                </a:solidFill>
                <a:effectLst/>
                <a:latin typeface="나눔바른고딕"/>
                <a:ea typeface="나눔바른고딕"/>
              </a:rPr>
              <a:t>정직</a:t>
            </a:r>
            <a:r>
              <a:rPr kumimoji="0" lang="en-US" altLang="ko-KR" sz="1400" b="0" i="0" u="none" strike="noStrike" cap="none" normalizeH="0" dirty="0">
                <a:solidFill>
                  <a:srgbClr val="000000"/>
                </a:solidFill>
                <a:effectLst/>
                <a:latin typeface="나눔바른고딕"/>
                <a:ea typeface="나눔바른고딕"/>
              </a:rPr>
              <a:t>, </a:t>
            </a:r>
            <a:r>
              <a:rPr kumimoji="0" lang="ko-KR" altLang="en-US" sz="1400" b="0" i="0" u="none" strike="noStrike" cap="none" normalizeH="0" dirty="0">
                <a:solidFill>
                  <a:srgbClr val="000000"/>
                </a:solidFill>
                <a:effectLst/>
                <a:latin typeface="나눔바른고딕"/>
                <a:ea typeface="나눔바른고딕"/>
              </a:rPr>
              <a:t>감봉</a:t>
            </a:r>
            <a:r>
              <a:rPr kumimoji="0" lang="en-US" altLang="ko-KR" sz="1400" b="0" i="0" u="none" strike="noStrike" cap="none" normalizeH="0" dirty="0">
                <a:solidFill>
                  <a:srgbClr val="000000"/>
                </a:solidFill>
                <a:effectLst/>
                <a:latin typeface="나눔바른고딕"/>
                <a:ea typeface="나눔바른고딕"/>
              </a:rPr>
              <a:t>, </a:t>
            </a:r>
            <a:r>
              <a:rPr kumimoji="0" lang="ko-KR" altLang="en-US" sz="1400" b="0" i="0" u="none" strike="noStrike" cap="none" normalizeH="0" dirty="0">
                <a:solidFill>
                  <a:srgbClr val="000000"/>
                </a:solidFill>
                <a:effectLst/>
                <a:latin typeface="나눔바른고딕"/>
                <a:ea typeface="나눔바른고딕"/>
              </a:rPr>
              <a:t>강등</a:t>
            </a:r>
            <a:r>
              <a:rPr kumimoji="0" lang="en-US" altLang="ko-KR" sz="1400" b="0" i="0" u="none" strike="noStrike" cap="none" normalizeH="0" dirty="0">
                <a:solidFill>
                  <a:srgbClr val="000000"/>
                </a:solidFill>
                <a:effectLst/>
                <a:latin typeface="나눔바른고딕"/>
                <a:ea typeface="나눔바른고딕"/>
              </a:rPr>
              <a:t>, </a:t>
            </a:r>
            <a:r>
              <a:rPr kumimoji="0" lang="ko-KR" altLang="en-US" sz="1400" b="0" i="0" u="none" strike="noStrike" cap="none" normalizeH="0" dirty="0">
                <a:solidFill>
                  <a:srgbClr val="000000"/>
                </a:solidFill>
                <a:effectLst/>
                <a:latin typeface="나눔바른고딕"/>
                <a:ea typeface="나눔바른고딕"/>
              </a:rPr>
              <a:t>승진 제한 등 부당한 인사 조치</a:t>
            </a:r>
            <a:endParaRPr kumimoji="0" lang="en-US" altLang="ko-KR" sz="1400" b="0" i="0" u="none" strike="noStrike" cap="none" normalizeH="0" dirty="0">
              <a:solidFill>
                <a:srgbClr val="000000"/>
              </a:solidFill>
              <a:effectLst/>
              <a:latin typeface="나눔바른고딕"/>
              <a:ea typeface="나눔바른고딕"/>
            </a:endParaRPr>
          </a:p>
          <a:p>
            <a:pPr lvl="0" defTabSz="871876" eaLnBrk="0" hangingPunct="0">
              <a:lnSpc>
                <a:spcPct val="120000"/>
              </a:lnSpc>
              <a:spcBef>
                <a:spcPct val="0"/>
              </a:spcBef>
              <a:buClr>
                <a:srgbClr val="BA7B78"/>
              </a:buClr>
              <a:defRPr lang="ko-KR" altLang="en-US"/>
            </a:pPr>
            <a:endParaRPr kumimoji="0" lang="ko-KR" altLang="en-US" sz="600" b="0" i="0" u="none" strike="noStrike" cap="none" normalizeH="0" dirty="0">
              <a:solidFill>
                <a:srgbClr val="000000"/>
              </a:solidFill>
              <a:effectLst/>
              <a:latin typeface="나눔바른고딕"/>
              <a:ea typeface="나눔바른고딕"/>
            </a:endParaRPr>
          </a:p>
          <a:p>
            <a:pPr lvl="0" defTabSz="871876" eaLnBrk="0" hangingPunct="0">
              <a:lnSpc>
                <a:spcPct val="120000"/>
              </a:lnSpc>
              <a:spcBef>
                <a:spcPct val="0"/>
              </a:spcBef>
              <a:buClr>
                <a:srgbClr val="BA7B78"/>
              </a:buClr>
              <a:defRPr lang="ko-KR" altLang="en-US"/>
            </a:pPr>
            <a:r>
              <a:rPr lang="en-US" altLang="ko-KR" sz="1400" dirty="0">
                <a:solidFill>
                  <a:srgbClr val="000000"/>
                </a:solidFill>
                <a:latin typeface="맑은 고딕" panose="020B0503020000020004" pitchFamily="50" charset="-127"/>
                <a:cs typeface="함초롬돋움"/>
              </a:rPr>
              <a:t>ㆍ</a:t>
            </a:r>
            <a:r>
              <a:rPr kumimoji="0" lang="ko-KR" altLang="en-US" sz="1400" b="0" i="0" u="none" strike="noStrike" cap="none" normalizeH="0" dirty="0">
                <a:solidFill>
                  <a:srgbClr val="000000"/>
                </a:solidFill>
                <a:effectLst/>
                <a:latin typeface="나눔바른고딕"/>
                <a:ea typeface="나눔바른고딕"/>
              </a:rPr>
              <a:t>직무 </a:t>
            </a:r>
            <a:r>
              <a:rPr kumimoji="0" lang="ko-KR" altLang="en-US" sz="1400" b="0" i="0" u="none" strike="noStrike" cap="none" normalizeH="0" dirty="0" err="1">
                <a:solidFill>
                  <a:srgbClr val="000000"/>
                </a:solidFill>
                <a:effectLst/>
                <a:latin typeface="나눔바른고딕"/>
                <a:ea typeface="나눔바른고딕"/>
              </a:rPr>
              <a:t>미부여</a:t>
            </a:r>
            <a:r>
              <a:rPr kumimoji="0" lang="en-US" altLang="ko-KR" sz="1400" b="0" i="0" u="none" strike="noStrike" cap="none" normalizeH="0" dirty="0">
                <a:solidFill>
                  <a:srgbClr val="000000"/>
                </a:solidFill>
                <a:effectLst/>
                <a:latin typeface="나눔바른고딕"/>
                <a:ea typeface="나눔바른고딕"/>
              </a:rPr>
              <a:t>, </a:t>
            </a:r>
            <a:r>
              <a:rPr kumimoji="0" lang="ko-KR" altLang="en-US" sz="1400" b="0" i="0" u="none" strike="noStrike" cap="none" normalizeH="0" dirty="0">
                <a:solidFill>
                  <a:srgbClr val="000000"/>
                </a:solidFill>
                <a:effectLst/>
                <a:latin typeface="나눔바른고딕"/>
                <a:ea typeface="나눔바른고딕"/>
              </a:rPr>
              <a:t>직무 재배치</a:t>
            </a:r>
            <a:r>
              <a:rPr kumimoji="0" lang="en-US" altLang="ko-KR" sz="1400" b="0" i="0" u="none" strike="noStrike" cap="none" normalizeH="0" dirty="0">
                <a:solidFill>
                  <a:srgbClr val="000000"/>
                </a:solidFill>
                <a:effectLst/>
                <a:latin typeface="나눔바른고딕"/>
                <a:ea typeface="나눔바른고딕"/>
              </a:rPr>
              <a:t>, </a:t>
            </a:r>
            <a:r>
              <a:rPr kumimoji="0" lang="ko-KR" altLang="en-US" sz="1400" b="0" i="0" u="none" strike="noStrike" cap="none" normalizeH="0" dirty="0">
                <a:solidFill>
                  <a:srgbClr val="000000"/>
                </a:solidFill>
                <a:effectLst/>
                <a:latin typeface="나눔바른고딕"/>
                <a:ea typeface="나눔바른고딕"/>
              </a:rPr>
              <a:t>그 밖에 본인의 의사에 반하는 인사 조치</a:t>
            </a:r>
            <a:endParaRPr kumimoji="0" lang="en-US" altLang="ko-KR" sz="1400" b="0" i="0" u="none" strike="noStrike" cap="none" normalizeH="0" dirty="0">
              <a:solidFill>
                <a:srgbClr val="000000"/>
              </a:solidFill>
              <a:effectLst/>
              <a:latin typeface="나눔바른고딕"/>
              <a:ea typeface="나눔바른고딕"/>
            </a:endParaRPr>
          </a:p>
          <a:p>
            <a:pPr lvl="0" defTabSz="871876" eaLnBrk="0" hangingPunct="0">
              <a:lnSpc>
                <a:spcPct val="120000"/>
              </a:lnSpc>
              <a:spcBef>
                <a:spcPct val="0"/>
              </a:spcBef>
              <a:buClr>
                <a:srgbClr val="BA7B78"/>
              </a:buClr>
              <a:defRPr lang="ko-KR" altLang="en-US"/>
            </a:pPr>
            <a:endParaRPr kumimoji="0" lang="ko-KR" altLang="en-US" sz="600" b="0" i="0" u="none" strike="noStrike" cap="none" normalizeH="0" dirty="0">
              <a:solidFill>
                <a:srgbClr val="000000"/>
              </a:solidFill>
              <a:effectLst/>
              <a:latin typeface="나눔바른고딕"/>
              <a:ea typeface="나눔바른고딕"/>
            </a:endParaRPr>
          </a:p>
          <a:p>
            <a:pPr lvl="0" defTabSz="871876" eaLnBrk="0" hangingPunct="0">
              <a:lnSpc>
                <a:spcPct val="120000"/>
              </a:lnSpc>
              <a:spcBef>
                <a:spcPct val="0"/>
              </a:spcBef>
              <a:buClr>
                <a:srgbClr val="BA7B78"/>
              </a:buClr>
              <a:defRPr lang="ko-KR" altLang="en-US"/>
            </a:pPr>
            <a:r>
              <a:rPr lang="en-US" altLang="ko-KR" sz="1400" dirty="0">
                <a:solidFill>
                  <a:srgbClr val="000000"/>
                </a:solidFill>
                <a:latin typeface="맑은 고딕" panose="020B0503020000020004" pitchFamily="50" charset="-127"/>
                <a:cs typeface="함초롬돋움"/>
              </a:rPr>
              <a:t>ㆍ</a:t>
            </a:r>
            <a:r>
              <a:rPr kumimoji="0" lang="ko-KR" altLang="en-US" sz="1400" b="0" i="0" u="none" strike="noStrike" cap="none" normalizeH="0" dirty="0">
                <a:solidFill>
                  <a:srgbClr val="000000"/>
                </a:solidFill>
                <a:effectLst/>
                <a:latin typeface="나눔바른고딕"/>
                <a:ea typeface="나눔바른고딕"/>
              </a:rPr>
              <a:t>성과평가 또는 동료평가 등에서 차별이나 그에 따른 임금 또는 상여금 등의 차별 지급</a:t>
            </a:r>
            <a:endParaRPr kumimoji="0" lang="en-US" altLang="ko-KR" sz="1400" b="0" i="0" u="none" strike="noStrike" cap="none" normalizeH="0" dirty="0">
              <a:solidFill>
                <a:srgbClr val="000000"/>
              </a:solidFill>
              <a:effectLst/>
              <a:latin typeface="나눔바른고딕"/>
              <a:ea typeface="나눔바른고딕"/>
            </a:endParaRPr>
          </a:p>
          <a:p>
            <a:pPr lvl="0" defTabSz="871876" eaLnBrk="0" hangingPunct="0">
              <a:lnSpc>
                <a:spcPct val="120000"/>
              </a:lnSpc>
              <a:spcBef>
                <a:spcPct val="0"/>
              </a:spcBef>
              <a:buClr>
                <a:srgbClr val="BA7B78"/>
              </a:buClr>
              <a:defRPr lang="ko-KR" altLang="en-US"/>
            </a:pPr>
            <a:endParaRPr kumimoji="0" lang="ko-KR" altLang="en-US" sz="600" b="0" i="0" u="none" strike="noStrike" cap="none" normalizeH="0" dirty="0">
              <a:solidFill>
                <a:srgbClr val="000000"/>
              </a:solidFill>
              <a:effectLst/>
              <a:latin typeface="나눔바른고딕"/>
              <a:ea typeface="나눔바른고딕"/>
            </a:endParaRPr>
          </a:p>
          <a:p>
            <a:pPr lvl="0" defTabSz="871876" eaLnBrk="0" hangingPunct="0">
              <a:lnSpc>
                <a:spcPct val="120000"/>
              </a:lnSpc>
              <a:spcBef>
                <a:spcPct val="0"/>
              </a:spcBef>
              <a:buClr>
                <a:srgbClr val="BA7B78"/>
              </a:buClr>
              <a:defRPr lang="ko-KR" altLang="en-US"/>
            </a:pPr>
            <a:r>
              <a:rPr lang="en-US" altLang="ko-KR" sz="1400" dirty="0">
                <a:solidFill>
                  <a:srgbClr val="000000"/>
                </a:solidFill>
                <a:latin typeface="맑은 고딕" panose="020B0503020000020004" pitchFamily="50" charset="-127"/>
                <a:cs typeface="함초롬돋움"/>
              </a:rPr>
              <a:t>ㆍ</a:t>
            </a:r>
            <a:r>
              <a:rPr kumimoji="0" lang="ko-KR" altLang="en-US" sz="1400" b="0" i="0" u="none" strike="noStrike" cap="none" normalizeH="0" dirty="0">
                <a:solidFill>
                  <a:srgbClr val="000000"/>
                </a:solidFill>
                <a:effectLst/>
                <a:latin typeface="나눔바른고딕"/>
                <a:ea typeface="나눔바른고딕"/>
              </a:rPr>
              <a:t>직업능력 개발 및 향상을 위한 교육훈련 기회의 제한</a:t>
            </a:r>
            <a:endParaRPr kumimoji="0" lang="en-US" altLang="ko-KR" sz="1400" b="0" i="0" u="none" strike="noStrike" cap="none" normalizeH="0" dirty="0">
              <a:solidFill>
                <a:srgbClr val="000000"/>
              </a:solidFill>
              <a:effectLst/>
              <a:latin typeface="나눔바른고딕"/>
              <a:ea typeface="나눔바른고딕"/>
            </a:endParaRPr>
          </a:p>
          <a:p>
            <a:pPr lvl="0" defTabSz="871876" eaLnBrk="0" hangingPunct="0">
              <a:lnSpc>
                <a:spcPct val="120000"/>
              </a:lnSpc>
              <a:spcBef>
                <a:spcPct val="0"/>
              </a:spcBef>
              <a:buClr>
                <a:srgbClr val="BA7B78"/>
              </a:buClr>
              <a:defRPr lang="ko-KR" altLang="en-US"/>
            </a:pPr>
            <a:endParaRPr kumimoji="0" lang="ko-KR" altLang="en-US" sz="600" b="0" i="0" u="none" strike="noStrike" cap="none" normalizeH="0" dirty="0">
              <a:solidFill>
                <a:srgbClr val="000000"/>
              </a:solidFill>
              <a:effectLst/>
              <a:latin typeface="나눔바른고딕"/>
              <a:ea typeface="나눔바른고딕"/>
            </a:endParaRPr>
          </a:p>
          <a:p>
            <a:pPr lvl="0" defTabSz="871876" eaLnBrk="0" hangingPunct="0">
              <a:lnSpc>
                <a:spcPct val="120000"/>
              </a:lnSpc>
              <a:spcBef>
                <a:spcPct val="0"/>
              </a:spcBef>
              <a:buClr>
                <a:srgbClr val="BA7B78"/>
              </a:buClr>
              <a:defRPr lang="ko-KR" altLang="en-US"/>
            </a:pPr>
            <a:r>
              <a:rPr lang="en-US" altLang="ko-KR" sz="1400" dirty="0">
                <a:solidFill>
                  <a:srgbClr val="000000"/>
                </a:solidFill>
                <a:latin typeface="맑은 고딕" panose="020B0503020000020004" pitchFamily="50" charset="-127"/>
                <a:cs typeface="함초롬돋움"/>
              </a:rPr>
              <a:t>ㆍ</a:t>
            </a:r>
            <a:r>
              <a:rPr kumimoji="0" lang="ko-KR" altLang="en-US" sz="1400" b="0" i="0" u="none" strike="noStrike" cap="none" normalizeH="0" dirty="0">
                <a:solidFill>
                  <a:srgbClr val="000000"/>
                </a:solidFill>
                <a:effectLst/>
                <a:latin typeface="나눔바른고딕"/>
                <a:ea typeface="나눔바른고딕"/>
              </a:rPr>
              <a:t>집단 따돌림</a:t>
            </a:r>
            <a:r>
              <a:rPr kumimoji="0" lang="en-US" altLang="ko-KR" sz="1400" b="0" i="0" u="none" strike="noStrike" cap="none" normalizeH="0" dirty="0">
                <a:solidFill>
                  <a:srgbClr val="000000"/>
                </a:solidFill>
                <a:effectLst/>
                <a:latin typeface="나눔바른고딕"/>
                <a:ea typeface="나눔바른고딕"/>
              </a:rPr>
              <a:t>, </a:t>
            </a:r>
            <a:r>
              <a:rPr kumimoji="0" lang="ko-KR" altLang="en-US" sz="1400" b="0" i="0" u="none" strike="noStrike" cap="none" normalizeH="0" dirty="0">
                <a:solidFill>
                  <a:srgbClr val="000000"/>
                </a:solidFill>
                <a:effectLst/>
                <a:latin typeface="나눔바른고딕"/>
                <a:ea typeface="나눔바른고딕"/>
              </a:rPr>
              <a:t>폭행 또는 폭언 등 정신적</a:t>
            </a:r>
            <a:r>
              <a:rPr kumimoji="0" lang="en-US" altLang="ko-KR" sz="1400" b="0" i="0" u="none" strike="noStrike" cap="none" normalizeH="0" dirty="0">
                <a:solidFill>
                  <a:srgbClr val="000000"/>
                </a:solidFill>
                <a:effectLst/>
                <a:latin typeface="나눔바른고딕"/>
                <a:ea typeface="나눔바른고딕"/>
              </a:rPr>
              <a:t>·</a:t>
            </a:r>
            <a:r>
              <a:rPr kumimoji="0" lang="ko-KR" altLang="en-US" sz="1400" b="0" i="0" u="none" strike="noStrike" cap="none" normalizeH="0" dirty="0">
                <a:solidFill>
                  <a:srgbClr val="000000"/>
                </a:solidFill>
                <a:effectLst/>
                <a:latin typeface="나눔바른고딕"/>
                <a:ea typeface="나눔바른고딕"/>
              </a:rPr>
              <a:t>신체적 손상을 가져오는 행위를 하거나</a:t>
            </a:r>
            <a:endParaRPr kumimoji="0" lang="en-US" altLang="ko-KR" sz="1400" b="0" i="0" u="none" strike="noStrike" cap="none" normalizeH="0" dirty="0">
              <a:solidFill>
                <a:srgbClr val="000000"/>
              </a:solidFill>
              <a:effectLst/>
              <a:latin typeface="나눔바른고딕"/>
              <a:ea typeface="나눔바른고딕"/>
            </a:endParaRPr>
          </a:p>
          <a:p>
            <a:pPr lvl="0" defTabSz="871876" eaLnBrk="0" hangingPunct="0">
              <a:lnSpc>
                <a:spcPct val="120000"/>
              </a:lnSpc>
              <a:spcBef>
                <a:spcPct val="0"/>
              </a:spcBef>
              <a:buClr>
                <a:srgbClr val="BA7B78"/>
              </a:buClr>
              <a:defRPr lang="ko-KR" altLang="en-US"/>
            </a:pPr>
            <a:r>
              <a:rPr kumimoji="0" lang="ko-KR" altLang="en-US" sz="1400" b="0" i="0" u="none" strike="noStrike" cap="none" normalizeH="0" dirty="0">
                <a:solidFill>
                  <a:srgbClr val="000000"/>
                </a:solidFill>
                <a:effectLst/>
                <a:latin typeface="나눔바른고딕"/>
                <a:ea typeface="나눔바른고딕"/>
              </a:rPr>
              <a:t>     그 행위의 발생을 방치하는 행위</a:t>
            </a:r>
            <a:endParaRPr kumimoji="0" lang="en-US" altLang="ko-KR" sz="1400" b="0" i="0" u="none" strike="noStrike" cap="none" normalizeH="0" dirty="0">
              <a:solidFill>
                <a:srgbClr val="000000"/>
              </a:solidFill>
              <a:effectLst/>
              <a:latin typeface="나눔바른고딕"/>
              <a:ea typeface="나눔바른고딕"/>
            </a:endParaRPr>
          </a:p>
          <a:p>
            <a:pPr lvl="0" defTabSz="871876" eaLnBrk="0" hangingPunct="0">
              <a:lnSpc>
                <a:spcPct val="120000"/>
              </a:lnSpc>
              <a:spcBef>
                <a:spcPct val="0"/>
              </a:spcBef>
              <a:buClr>
                <a:srgbClr val="BA7B78"/>
              </a:buClr>
              <a:defRPr lang="ko-KR" altLang="en-US"/>
            </a:pPr>
            <a:endParaRPr kumimoji="0" lang="ko-KR" altLang="en-US" sz="600" b="0" i="0" u="none" strike="noStrike" cap="none" normalizeH="0" dirty="0">
              <a:solidFill>
                <a:srgbClr val="000000"/>
              </a:solidFill>
              <a:effectLst/>
              <a:latin typeface="나눔바른고딕"/>
              <a:ea typeface="나눔바른고딕"/>
            </a:endParaRPr>
          </a:p>
          <a:p>
            <a:pPr lvl="0" defTabSz="871876" eaLnBrk="0" hangingPunct="0">
              <a:lnSpc>
                <a:spcPct val="120000"/>
              </a:lnSpc>
              <a:spcBef>
                <a:spcPct val="0"/>
              </a:spcBef>
              <a:buClr>
                <a:srgbClr val="BA7B78"/>
              </a:buClr>
              <a:defRPr lang="ko-KR" altLang="en-US"/>
            </a:pPr>
            <a:r>
              <a:rPr lang="en-US" altLang="ko-KR" sz="1400" dirty="0">
                <a:solidFill>
                  <a:srgbClr val="000000"/>
                </a:solidFill>
                <a:latin typeface="맑은 고딕" panose="020B0503020000020004" pitchFamily="50" charset="-127"/>
                <a:cs typeface="함초롬돋움"/>
              </a:rPr>
              <a:t>ㆍ</a:t>
            </a:r>
            <a:r>
              <a:rPr kumimoji="0" lang="ko-KR" altLang="en-US" sz="1400" b="0" i="0" u="none" strike="noStrike" cap="none" normalizeH="0" dirty="0">
                <a:solidFill>
                  <a:srgbClr val="000000"/>
                </a:solidFill>
                <a:effectLst/>
                <a:latin typeface="나눔바른고딕"/>
                <a:ea typeface="나눔바른고딕"/>
              </a:rPr>
              <a:t>그 밖에 신고를 한 근로자 및 피해근로자 등의 의사에 반하는 불리한 처우</a:t>
            </a:r>
            <a:endParaRPr kumimoji="0" lang="ko-KR" altLang="en-US" sz="1800" b="0" i="0" u="none" strike="noStrike" cap="none" normalizeH="0" dirty="0">
              <a:solidFill>
                <a:schemeClr val="tx1"/>
              </a:solidFill>
              <a:effectLst/>
              <a:latin typeface="Arial"/>
            </a:endParaRPr>
          </a:p>
        </p:txBody>
      </p:sp>
      <p:pic>
        <p:nvPicPr>
          <p:cNvPr id="17" name="그림 16">
            <a:extLst>
              <a:ext uri="{FF2B5EF4-FFF2-40B4-BE49-F238E27FC236}">
                <a16:creationId xmlns:a16="http://schemas.microsoft.com/office/drawing/2014/main" id="{15897605-9514-4F39-AAEF-30B5C5685AB8}"/>
              </a:ext>
            </a:extLst>
          </p:cNvPr>
          <p:cNvPicPr>
            <a:picLocks noChangeAspect="1"/>
          </p:cNvPicPr>
          <p:nvPr/>
        </p:nvPicPr>
        <p:blipFill rotWithShape="1">
          <a:blip r:embed="rId4"/>
          <a:stretch>
            <a:fillRect/>
          </a:stretch>
        </p:blipFill>
        <p:spPr>
          <a:xfrm>
            <a:off x="1638052" y="178277"/>
            <a:ext cx="813412" cy="846869"/>
          </a:xfrm>
          <a:prstGeom prst="rect">
            <a:avLst/>
          </a:prstGeom>
        </p:spPr>
      </p:pic>
      <p:sp>
        <p:nvSpPr>
          <p:cNvPr id="18" name="Slide Number Placeholder 5">
            <a:extLst>
              <a:ext uri="{FF2B5EF4-FFF2-40B4-BE49-F238E27FC236}">
                <a16:creationId xmlns:a16="http://schemas.microsoft.com/office/drawing/2014/main" id="{BFCE2661-1634-4004-AA30-40721E499971}"/>
              </a:ext>
            </a:extLst>
          </p:cNvPr>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108</a:t>
            </a:fld>
            <a:endParaRPr lang="en-US" altLang="en-US" sz="999" dirty="0">
              <a:solidFill>
                <a:schemeClr val="tx1"/>
              </a:solidFill>
              <a:latin typeface="나눔스퀘어라운드 Bold"/>
              <a:ea typeface="나눔스퀘어라운드 Bold"/>
            </a:endParaRPr>
          </a:p>
        </p:txBody>
      </p:sp>
      <p:pic>
        <p:nvPicPr>
          <p:cNvPr id="2" name="그림 1">
            <a:extLst>
              <a:ext uri="{FF2B5EF4-FFF2-40B4-BE49-F238E27FC236}">
                <a16:creationId xmlns:a16="http://schemas.microsoft.com/office/drawing/2014/main" id="{EAF55E57-04B9-8E44-DD00-26C0D8EF5922}"/>
              </a:ext>
            </a:extLst>
          </p:cNvPr>
          <p:cNvPicPr>
            <a:picLocks noChangeAspect="1"/>
          </p:cNvPicPr>
          <p:nvPr/>
        </p:nvPicPr>
        <p:blipFill>
          <a:blip r:embed="rId5"/>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3F3DEE2E-D7C8-6B0E-DA29-DF7D85E70E9A}"/>
              </a:ext>
            </a:extLst>
          </p:cNvPr>
          <p:cNvPicPr>
            <a:picLocks noChangeAspect="1"/>
          </p:cNvPicPr>
          <p:nvPr/>
        </p:nvPicPr>
        <p:blipFill>
          <a:blip r:embed="rId6"/>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4"/>
          <p:cNvSpPr/>
          <p:nvPr/>
        </p:nvSpPr>
        <p:spPr>
          <a:xfrm>
            <a:off x="0" y="0"/>
            <a:ext cx="9144000" cy="6858000"/>
          </a:xfrm>
          <a:prstGeom prst="rect">
            <a:avLst/>
          </a:prstGeom>
          <a:solidFill>
            <a:srgbClr val="BB7A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8" name="Rectangle 2"/>
          <p:cNvSpPr>
            <a:spLocks noChangeArrowheads="1"/>
          </p:cNvSpPr>
          <p:nvPr/>
        </p:nvSpPr>
        <p:spPr>
          <a:xfrm>
            <a:off x="0" y="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sp>
        <p:nvSpPr>
          <p:cNvPr id="24" name="TextBox 23"/>
          <p:cNvSpPr txBox="1"/>
          <p:nvPr/>
        </p:nvSpPr>
        <p:spPr>
          <a:xfrm>
            <a:off x="2707685" y="325755"/>
            <a:ext cx="4451305" cy="521000"/>
          </a:xfrm>
          <a:prstGeom prst="rect">
            <a:avLst/>
          </a:prstGeom>
          <a:noFill/>
        </p:spPr>
        <p:txBody>
          <a:bodyPr wrap="none" anchor="ctr">
            <a:spAutoFit/>
          </a:bodyPr>
          <a:lstStyle/>
          <a:p>
            <a:pPr lvl="0">
              <a:defRPr lang="ko-KR" altLang="en-US"/>
            </a:pPr>
            <a:r>
              <a:rPr lang="ko-KR" altLang="en-US" sz="2800">
                <a:solidFill>
                  <a:schemeClr val="bg1"/>
                </a:solidFill>
                <a:latin typeface="나눔스퀘어라운드 ExtraBold"/>
                <a:ea typeface="나눔스퀘어라운드 ExtraBold"/>
              </a:rPr>
              <a:t>알아둡시다</a:t>
            </a:r>
            <a:r>
              <a:rPr lang="en-US" altLang="ko-KR" sz="2800">
                <a:solidFill>
                  <a:schemeClr val="bg1"/>
                </a:solidFill>
                <a:latin typeface="나눔스퀘어라운드 ExtraBold"/>
                <a:ea typeface="나눔스퀘어라운드 ExtraBold"/>
              </a:rPr>
              <a:t>! </a:t>
            </a:r>
            <a:r>
              <a:rPr lang="ko-KR" altLang="en-US" sz="2800">
                <a:solidFill>
                  <a:schemeClr val="bg1"/>
                </a:solidFill>
                <a:latin typeface="나눔스퀘어라운드 ExtraBold"/>
                <a:ea typeface="나눔스퀘어라운드 ExtraBold"/>
              </a:rPr>
              <a:t>불이익 처우 금지</a:t>
            </a:r>
          </a:p>
        </p:txBody>
      </p:sp>
      <p:pic>
        <p:nvPicPr>
          <p:cNvPr id="11" name="그림 10"/>
          <p:cNvPicPr>
            <a:picLocks noChangeAspect="1"/>
          </p:cNvPicPr>
          <p:nvPr/>
        </p:nvPicPr>
        <p:blipFill rotWithShape="1">
          <a:blip r:embed="rId2"/>
          <a:stretch>
            <a:fillRect/>
          </a:stretch>
        </p:blipFill>
        <p:spPr>
          <a:xfrm>
            <a:off x="1602390" y="168164"/>
            <a:ext cx="870857" cy="906677"/>
          </a:xfrm>
          <a:prstGeom prst="rect">
            <a:avLst/>
          </a:prstGeom>
        </p:spPr>
      </p:pic>
      <p:sp>
        <p:nvSpPr>
          <p:cNvPr id="12" name="Rectangle 13"/>
          <p:cNvSpPr>
            <a:spLocks noChangeArrowheads="1"/>
          </p:cNvSpPr>
          <p:nvPr/>
        </p:nvSpPr>
        <p:spPr>
          <a:xfrm>
            <a:off x="0" y="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sp>
        <p:nvSpPr>
          <p:cNvPr id="20" name="Rectangle 17"/>
          <p:cNvSpPr>
            <a:spLocks noChangeArrowheads="1"/>
          </p:cNvSpPr>
          <p:nvPr/>
        </p:nvSpPr>
        <p:spPr>
          <a:xfrm>
            <a:off x="0" y="91440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sp>
        <p:nvSpPr>
          <p:cNvPr id="48" name="직사각형 47"/>
          <p:cNvSpPr/>
          <p:nvPr/>
        </p:nvSpPr>
        <p:spPr>
          <a:xfrm>
            <a:off x="365760" y="1074841"/>
            <a:ext cx="8412480" cy="5360793"/>
          </a:xfrm>
          <a:prstGeom prst="rect">
            <a:avLst/>
          </a:prstGeom>
          <a:solidFill>
            <a:schemeClr val="bg1"/>
          </a:solidFill>
          <a:ln>
            <a:noFill/>
          </a:ln>
          <a:effectLst>
            <a:outerShdw blurRad="76200" dist="762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a:defRPr lang="ko-KR" altLang="en-US"/>
            </a:pPr>
            <a:endParaRPr lang="ko-KR" altLang="en-US"/>
          </a:p>
        </p:txBody>
      </p:sp>
      <p:sp>
        <p:nvSpPr>
          <p:cNvPr id="17" name="Rectangle 4"/>
          <p:cNvSpPr>
            <a:spLocks noChangeArrowheads="1"/>
          </p:cNvSpPr>
          <p:nvPr/>
        </p:nvSpPr>
        <p:spPr bwMode="white">
          <a:xfrm>
            <a:off x="784578" y="1628588"/>
            <a:ext cx="5076000" cy="388807"/>
          </a:xfrm>
          <a:prstGeom prst="rect">
            <a:avLst/>
          </a:prstGeom>
          <a:solidFill>
            <a:srgbClr val="A85A56"/>
          </a:solidFill>
          <a:ln w="9525" cmpd="sng">
            <a:noFill/>
            <a:miter/>
          </a:ln>
          <a:effectLst>
            <a:outerShdw blurRad="50800" dist="38100" algn="l" rotWithShape="0">
              <a:prstClr val="black">
                <a:alpha val="40000"/>
              </a:prstClr>
            </a:outerShdw>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2001" b="1">
                <a:solidFill>
                  <a:schemeClr val="bg1"/>
                </a:solidFill>
                <a:latin typeface="나눔바른고딕"/>
                <a:ea typeface="나눔바른고딕"/>
                <a:cs typeface="함초롬돋움"/>
              </a:rPr>
              <a:t>사용자 조치의 위법성 여부 판단 시 참고사항</a:t>
            </a:r>
          </a:p>
        </p:txBody>
      </p:sp>
      <p:sp>
        <p:nvSpPr>
          <p:cNvPr id="18" name="Rectangle 5"/>
          <p:cNvSpPr>
            <a:spLocks noChangeArrowheads="1"/>
          </p:cNvSpPr>
          <p:nvPr/>
        </p:nvSpPr>
        <p:spPr bwMode="white">
          <a:xfrm>
            <a:off x="1007609" y="2232888"/>
            <a:ext cx="7270070" cy="3899306"/>
          </a:xfrm>
          <a:prstGeom prst="rect">
            <a:avLst/>
          </a:prstGeom>
          <a:no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lnSpc>
                <a:spcPct val="130000"/>
              </a:lnSpc>
              <a:spcBef>
                <a:spcPct val="0"/>
              </a:spcBef>
              <a:defRPr lang="ko-KR" altLang="en-US"/>
            </a:pPr>
            <a:r>
              <a:rPr lang="ko-KR" altLang="ko-KR" sz="1800" dirty="0">
                <a:latin typeface="나눔바른고딕"/>
                <a:ea typeface="나눔바른고딕"/>
                <a:cs typeface="함초롬돋움"/>
              </a:rPr>
              <a:t>불리한 조치가 직장 내 성희롱에 대한 문제 제기 등과 근접한 시기에 있었는지</a:t>
            </a:r>
          </a:p>
          <a:p>
            <a:pPr eaLnBrk="1" hangingPunct="1">
              <a:lnSpc>
                <a:spcPct val="130000"/>
              </a:lnSpc>
              <a:spcBef>
                <a:spcPct val="0"/>
              </a:spcBef>
              <a:defRPr lang="ko-KR" altLang="en-US"/>
            </a:pPr>
            <a:endParaRPr lang="en-US" altLang="ko-KR" sz="600" dirty="0">
              <a:latin typeface="나눔바른고딕"/>
              <a:ea typeface="나눔바른고딕"/>
              <a:cs typeface="함초롬돋움"/>
            </a:endParaRPr>
          </a:p>
          <a:p>
            <a:pPr eaLnBrk="1" hangingPunct="1">
              <a:lnSpc>
                <a:spcPct val="130000"/>
              </a:lnSpc>
              <a:spcBef>
                <a:spcPct val="0"/>
              </a:spcBef>
              <a:defRPr lang="ko-KR" altLang="en-US"/>
            </a:pPr>
            <a:r>
              <a:rPr lang="ko-KR" altLang="ko-KR" sz="1800" dirty="0">
                <a:latin typeface="나눔바른고딕"/>
                <a:ea typeface="나눔바른고딕"/>
                <a:cs typeface="함초롬돋움"/>
              </a:rPr>
              <a:t>불리한 조치를 한 경위와 과정</a:t>
            </a:r>
          </a:p>
          <a:p>
            <a:pPr eaLnBrk="1" hangingPunct="1">
              <a:lnSpc>
                <a:spcPct val="130000"/>
              </a:lnSpc>
              <a:spcBef>
                <a:spcPct val="0"/>
              </a:spcBef>
              <a:defRPr lang="ko-KR" altLang="en-US"/>
            </a:pPr>
            <a:endParaRPr lang="en-US" altLang="ko-KR" sz="600" dirty="0">
              <a:latin typeface="나눔바른고딕"/>
              <a:ea typeface="나눔바른고딕"/>
              <a:cs typeface="함초롬돋움"/>
            </a:endParaRPr>
          </a:p>
          <a:p>
            <a:pPr eaLnBrk="1" hangingPunct="1">
              <a:lnSpc>
                <a:spcPct val="130000"/>
              </a:lnSpc>
              <a:spcBef>
                <a:spcPct val="0"/>
              </a:spcBef>
              <a:defRPr lang="ko-KR" altLang="en-US"/>
            </a:pPr>
            <a:r>
              <a:rPr lang="ko-KR" altLang="ko-KR" sz="1800" dirty="0">
                <a:latin typeface="나눔바른고딕"/>
                <a:ea typeface="나눔바른고딕"/>
                <a:cs typeface="함초롬돋움"/>
              </a:rPr>
              <a:t>불리한 조치를 하면서 사업주가 내세운 사유가 피해근로자 등이 </a:t>
            </a:r>
          </a:p>
          <a:p>
            <a:pPr eaLnBrk="1" hangingPunct="1">
              <a:lnSpc>
                <a:spcPct val="130000"/>
              </a:lnSpc>
              <a:spcBef>
                <a:spcPct val="0"/>
              </a:spcBef>
              <a:defRPr lang="ko-KR" altLang="en-US"/>
            </a:pPr>
            <a:r>
              <a:rPr lang="ko-KR" altLang="ko-KR" sz="1800" dirty="0">
                <a:latin typeface="나눔바른고딕"/>
                <a:ea typeface="나눔바른고딕"/>
                <a:cs typeface="함초롬돋움"/>
              </a:rPr>
              <a:t>문제 제기한 이전부터 존재했던 것인지</a:t>
            </a:r>
          </a:p>
          <a:p>
            <a:pPr eaLnBrk="1" hangingPunct="1">
              <a:lnSpc>
                <a:spcPct val="130000"/>
              </a:lnSpc>
              <a:spcBef>
                <a:spcPct val="0"/>
              </a:spcBef>
              <a:defRPr lang="ko-KR" altLang="en-US"/>
            </a:pPr>
            <a:endParaRPr lang="en-US" altLang="ko-KR" sz="600" dirty="0">
              <a:latin typeface="나눔바른고딕"/>
              <a:ea typeface="나눔바른고딕"/>
              <a:cs typeface="함초롬돋움"/>
            </a:endParaRPr>
          </a:p>
          <a:p>
            <a:pPr eaLnBrk="1" hangingPunct="1">
              <a:lnSpc>
                <a:spcPct val="130000"/>
              </a:lnSpc>
              <a:spcBef>
                <a:spcPct val="0"/>
              </a:spcBef>
              <a:defRPr lang="ko-KR" altLang="en-US"/>
            </a:pPr>
            <a:r>
              <a:rPr lang="ko-KR" altLang="ko-KR" sz="1800" dirty="0">
                <a:latin typeface="나눔바른고딕"/>
                <a:ea typeface="나눔바른고딕"/>
                <a:cs typeface="함초롬돋움"/>
              </a:rPr>
              <a:t>피해근로자 등의 행위로 인한 타인의 권리나 이익 침해 정도와 </a:t>
            </a:r>
          </a:p>
          <a:p>
            <a:pPr eaLnBrk="1" hangingPunct="1">
              <a:lnSpc>
                <a:spcPct val="130000"/>
              </a:lnSpc>
              <a:spcBef>
                <a:spcPct val="0"/>
              </a:spcBef>
              <a:defRPr lang="ko-KR" altLang="en-US"/>
            </a:pPr>
            <a:r>
              <a:rPr lang="ko-KR" altLang="ko-KR" sz="1800" dirty="0">
                <a:latin typeface="나눔바른고딕"/>
                <a:ea typeface="나눔바른고딕"/>
                <a:cs typeface="함초롬돋움"/>
              </a:rPr>
              <a:t>불리한 조치로 피해근로자 등이 입은 불이익 정도</a:t>
            </a:r>
          </a:p>
          <a:p>
            <a:pPr eaLnBrk="1" hangingPunct="1">
              <a:lnSpc>
                <a:spcPct val="130000"/>
              </a:lnSpc>
              <a:spcBef>
                <a:spcPct val="0"/>
              </a:spcBef>
              <a:defRPr lang="ko-KR" altLang="en-US"/>
            </a:pPr>
            <a:endParaRPr lang="en-US" altLang="ko-KR" sz="600" dirty="0">
              <a:latin typeface="나눔바른고딕"/>
              <a:ea typeface="나눔바른고딕"/>
              <a:cs typeface="함초롬돋움"/>
            </a:endParaRPr>
          </a:p>
          <a:p>
            <a:pPr eaLnBrk="1" hangingPunct="1">
              <a:lnSpc>
                <a:spcPct val="130000"/>
              </a:lnSpc>
              <a:spcBef>
                <a:spcPct val="0"/>
              </a:spcBef>
              <a:defRPr lang="ko-KR" altLang="en-US"/>
            </a:pPr>
            <a:r>
              <a:rPr lang="ko-KR" altLang="ko-KR" sz="1800" dirty="0">
                <a:latin typeface="나눔바른고딕"/>
                <a:ea typeface="나눔바른고딕"/>
                <a:cs typeface="함초롬돋움"/>
              </a:rPr>
              <a:t>불리한 조치가 종전 관행이나 동종 사안과 비교하여 이례적이거나 </a:t>
            </a:r>
          </a:p>
          <a:p>
            <a:pPr eaLnBrk="1" hangingPunct="1">
              <a:lnSpc>
                <a:spcPct val="130000"/>
              </a:lnSpc>
              <a:spcBef>
                <a:spcPct val="0"/>
              </a:spcBef>
              <a:defRPr lang="ko-KR" altLang="en-US"/>
            </a:pPr>
            <a:r>
              <a:rPr lang="ko-KR" altLang="ko-KR" sz="1800" dirty="0">
                <a:latin typeface="나눔바른고딕"/>
                <a:ea typeface="나눔바른고딕"/>
                <a:cs typeface="함초롬돋움"/>
              </a:rPr>
              <a:t>차별적인 </a:t>
            </a:r>
            <a:r>
              <a:rPr lang="ko-KR" altLang="ko-KR" sz="1800" dirty="0" err="1">
                <a:latin typeface="나눔바른고딕"/>
                <a:ea typeface="나눔바른고딕"/>
                <a:cs typeface="함초롬돋움"/>
              </a:rPr>
              <a:t>취급이었는지의</a:t>
            </a:r>
            <a:r>
              <a:rPr lang="ko-KR" altLang="ko-KR" sz="1800" dirty="0">
                <a:latin typeface="나눔바른고딕"/>
                <a:ea typeface="나눔바른고딕"/>
                <a:cs typeface="함초롬돋움"/>
              </a:rPr>
              <a:t> 여부</a:t>
            </a:r>
          </a:p>
          <a:p>
            <a:pPr eaLnBrk="1" hangingPunct="1">
              <a:lnSpc>
                <a:spcPct val="130000"/>
              </a:lnSpc>
              <a:spcBef>
                <a:spcPct val="0"/>
              </a:spcBef>
              <a:defRPr lang="ko-KR" altLang="en-US"/>
            </a:pPr>
            <a:endParaRPr lang="en-US" altLang="ko-KR" sz="600" dirty="0">
              <a:latin typeface="나눔바른고딕"/>
              <a:ea typeface="나눔바른고딕"/>
              <a:cs typeface="함초롬돋움"/>
            </a:endParaRPr>
          </a:p>
          <a:p>
            <a:pPr eaLnBrk="1" hangingPunct="1">
              <a:lnSpc>
                <a:spcPct val="130000"/>
              </a:lnSpc>
              <a:spcBef>
                <a:spcPct val="0"/>
              </a:spcBef>
              <a:defRPr lang="ko-KR" altLang="en-US"/>
            </a:pPr>
            <a:r>
              <a:rPr lang="ko-KR" altLang="ko-KR" sz="1800" dirty="0">
                <a:latin typeface="나눔바른고딕"/>
                <a:ea typeface="나눔바른고딕"/>
                <a:cs typeface="함초롬돋움"/>
              </a:rPr>
              <a:t>불리한 조치에 대해 피해근로자 등이 구제신청 등을 한 경우에는 그 경과</a:t>
            </a:r>
          </a:p>
        </p:txBody>
      </p:sp>
      <p:sp>
        <p:nvSpPr>
          <p:cNvPr id="19" name="타원 18"/>
          <p:cNvSpPr/>
          <p:nvPr/>
        </p:nvSpPr>
        <p:spPr>
          <a:xfrm>
            <a:off x="784578" y="2362039"/>
            <a:ext cx="223031" cy="223031"/>
          </a:xfrm>
          <a:prstGeom prst="ellipse">
            <a:avLst/>
          </a:prstGeom>
          <a:solidFill>
            <a:srgbClr val="A85A5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latin typeface="나눔스퀘어라운드 ExtraBold"/>
                <a:ea typeface="나눔스퀘어라운드 ExtraBold"/>
              </a:rPr>
              <a:t>1</a:t>
            </a:r>
            <a:endParaRPr lang="ko-KR" altLang="en-US">
              <a:latin typeface="나눔스퀘어라운드 ExtraBold"/>
              <a:ea typeface="나눔스퀘어라운드 ExtraBold"/>
            </a:endParaRPr>
          </a:p>
        </p:txBody>
      </p:sp>
      <p:sp>
        <p:nvSpPr>
          <p:cNvPr id="21" name="타원 20"/>
          <p:cNvSpPr/>
          <p:nvPr/>
        </p:nvSpPr>
        <p:spPr>
          <a:xfrm>
            <a:off x="784578" y="2821505"/>
            <a:ext cx="223031" cy="223031"/>
          </a:xfrm>
          <a:prstGeom prst="ellipse">
            <a:avLst/>
          </a:prstGeom>
          <a:solidFill>
            <a:srgbClr val="A85A5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dirty="0">
                <a:latin typeface="나눔스퀘어라운드 ExtraBold"/>
                <a:ea typeface="나눔스퀘어라운드 ExtraBold"/>
              </a:rPr>
              <a:t>2</a:t>
            </a:r>
            <a:endParaRPr lang="ko-KR" altLang="en-US" dirty="0">
              <a:latin typeface="나눔스퀘어라운드 ExtraBold"/>
              <a:ea typeface="나눔스퀘어라운드 ExtraBold"/>
            </a:endParaRPr>
          </a:p>
        </p:txBody>
      </p:sp>
      <p:sp>
        <p:nvSpPr>
          <p:cNvPr id="22" name="타원 21"/>
          <p:cNvSpPr/>
          <p:nvPr/>
        </p:nvSpPr>
        <p:spPr>
          <a:xfrm>
            <a:off x="784578" y="3311729"/>
            <a:ext cx="223031" cy="223031"/>
          </a:xfrm>
          <a:prstGeom prst="ellipse">
            <a:avLst/>
          </a:prstGeom>
          <a:solidFill>
            <a:srgbClr val="A85A5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dirty="0">
                <a:latin typeface="나눔스퀘어라운드 ExtraBold"/>
                <a:ea typeface="나눔스퀘어라운드 ExtraBold"/>
              </a:rPr>
              <a:t>3</a:t>
            </a:r>
            <a:endParaRPr lang="ko-KR" altLang="en-US" dirty="0">
              <a:latin typeface="나눔스퀘어라운드 ExtraBold"/>
              <a:ea typeface="나눔스퀘어라운드 ExtraBold"/>
            </a:endParaRPr>
          </a:p>
        </p:txBody>
      </p:sp>
      <p:sp>
        <p:nvSpPr>
          <p:cNvPr id="23" name="타원 22"/>
          <p:cNvSpPr/>
          <p:nvPr/>
        </p:nvSpPr>
        <p:spPr>
          <a:xfrm>
            <a:off x="784578" y="4146088"/>
            <a:ext cx="223031" cy="223031"/>
          </a:xfrm>
          <a:prstGeom prst="ellipse">
            <a:avLst/>
          </a:prstGeom>
          <a:solidFill>
            <a:srgbClr val="A85A5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latin typeface="나눔스퀘어라운드 ExtraBold"/>
                <a:ea typeface="나눔스퀘어라운드 ExtraBold"/>
              </a:rPr>
              <a:t>4</a:t>
            </a:r>
            <a:endParaRPr lang="ko-KR" altLang="en-US">
              <a:latin typeface="나눔스퀘어라운드 ExtraBold"/>
              <a:ea typeface="나눔스퀘어라운드 ExtraBold"/>
            </a:endParaRPr>
          </a:p>
        </p:txBody>
      </p:sp>
      <p:sp>
        <p:nvSpPr>
          <p:cNvPr id="25" name="타원 24"/>
          <p:cNvSpPr/>
          <p:nvPr/>
        </p:nvSpPr>
        <p:spPr>
          <a:xfrm>
            <a:off x="784578" y="4983538"/>
            <a:ext cx="223031" cy="223031"/>
          </a:xfrm>
          <a:prstGeom prst="ellipse">
            <a:avLst/>
          </a:prstGeom>
          <a:solidFill>
            <a:srgbClr val="A85A5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latin typeface="나눔스퀘어라운드 ExtraBold"/>
                <a:ea typeface="나눔스퀘어라운드 ExtraBold"/>
              </a:rPr>
              <a:t>5</a:t>
            </a:r>
            <a:endParaRPr lang="ko-KR" altLang="en-US">
              <a:latin typeface="나눔스퀘어라운드 ExtraBold"/>
              <a:ea typeface="나눔스퀘어라운드 ExtraBold"/>
            </a:endParaRPr>
          </a:p>
        </p:txBody>
      </p:sp>
      <p:sp>
        <p:nvSpPr>
          <p:cNvPr id="26" name="타원 25"/>
          <p:cNvSpPr/>
          <p:nvPr/>
        </p:nvSpPr>
        <p:spPr>
          <a:xfrm>
            <a:off x="784578" y="5811035"/>
            <a:ext cx="223031" cy="223031"/>
          </a:xfrm>
          <a:prstGeom prst="ellipse">
            <a:avLst/>
          </a:prstGeom>
          <a:solidFill>
            <a:srgbClr val="A85A5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dirty="0">
                <a:latin typeface="나눔스퀘어라운드 ExtraBold"/>
                <a:ea typeface="나눔스퀘어라운드 ExtraBold"/>
              </a:rPr>
              <a:t>6</a:t>
            </a:r>
            <a:endParaRPr lang="ko-KR" altLang="en-US" dirty="0">
              <a:latin typeface="나눔스퀘어라운드 ExtraBold"/>
              <a:ea typeface="나눔스퀘어라운드 ExtraBold"/>
            </a:endParaRPr>
          </a:p>
        </p:txBody>
      </p:sp>
      <p:pic>
        <p:nvPicPr>
          <p:cNvPr id="27" name="그림 26"/>
          <p:cNvPicPr>
            <a:picLocks noChangeAspect="1"/>
          </p:cNvPicPr>
          <p:nvPr/>
        </p:nvPicPr>
        <p:blipFill rotWithShape="1">
          <a:blip r:embed="rId3"/>
          <a:stretch>
            <a:fillRect/>
          </a:stretch>
        </p:blipFill>
        <p:spPr>
          <a:xfrm>
            <a:off x="7129909" y="3043680"/>
            <a:ext cx="1471412" cy="2204066"/>
          </a:xfrm>
          <a:prstGeom prst="rect">
            <a:avLst/>
          </a:prstGeom>
          <a:effectLst>
            <a:outerShdw blurRad="50800" dist="12700" dir="2700000" algn="tl" rotWithShape="0">
              <a:prstClr val="black">
                <a:alpha val="40000"/>
              </a:prstClr>
            </a:outerShdw>
          </a:effectLst>
        </p:spPr>
      </p:pic>
      <p:sp>
        <p:nvSpPr>
          <p:cNvPr id="28"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109</a:t>
            </a:fld>
            <a:endParaRPr lang="en-US" altLang="en-US" sz="999">
              <a:solidFill>
                <a:schemeClr val="tx1"/>
              </a:solidFill>
              <a:latin typeface="나눔스퀘어라운드 Bold"/>
              <a:ea typeface="나눔스퀘어라운드 Bold"/>
            </a:endParaRPr>
          </a:p>
        </p:txBody>
      </p:sp>
      <p:pic>
        <p:nvPicPr>
          <p:cNvPr id="2" name="그림 1">
            <a:extLst>
              <a:ext uri="{FF2B5EF4-FFF2-40B4-BE49-F238E27FC236}">
                <a16:creationId xmlns:a16="http://schemas.microsoft.com/office/drawing/2014/main" id="{F9E3AF97-4311-5DBB-0B08-B0AF666E0662}"/>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EE0AEB4F-48E4-B133-C7A9-55CF8F4A0030}"/>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그룹 4"/>
          <p:cNvGrpSpPr/>
          <p:nvPr/>
        </p:nvGrpSpPr>
        <p:grpSpPr>
          <a:xfrm>
            <a:off x="265" y="130832"/>
            <a:ext cx="9143471" cy="765156"/>
            <a:chOff x="0" y="130640"/>
            <a:chExt cx="9144000" cy="765201"/>
          </a:xfrm>
          <a:effectLst/>
        </p:grpSpPr>
        <p:sp>
          <p:nvSpPr>
            <p:cNvPr id="6" name="직사각형 5"/>
            <p:cNvSpPr/>
            <p:nvPr/>
          </p:nvSpPr>
          <p:spPr>
            <a:xfrm>
              <a:off x="0" y="133498"/>
              <a:ext cx="958537" cy="640612"/>
            </a:xfrm>
            <a:prstGeom prst="rect">
              <a:avLst/>
            </a:prstGeom>
            <a:solidFill>
              <a:srgbClr val="4863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7" name="사각형: 둥근 위쪽 모서리 6"/>
            <p:cNvSpPr/>
            <p:nvPr/>
          </p:nvSpPr>
          <p:spPr>
            <a:xfrm>
              <a:off x="7251700" y="284818"/>
              <a:ext cx="1748760" cy="33797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8" name="평행 사변형 7"/>
            <p:cNvSpPr/>
            <p:nvPr/>
          </p:nvSpPr>
          <p:spPr>
            <a:xfrm rot="5400000">
              <a:off x="753153" y="368620"/>
              <a:ext cx="762341" cy="292100"/>
            </a:xfrm>
            <a:prstGeom prst="parallelogram">
              <a:avLst>
                <a:gd name="adj" fmla="val 41638"/>
              </a:avLst>
            </a:prstGeom>
            <a:solidFill>
              <a:srgbClr val="3042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9" name="평행 사변형 8"/>
            <p:cNvSpPr/>
            <p:nvPr/>
          </p:nvSpPr>
          <p:spPr>
            <a:xfrm rot="16200000" flipH="1">
              <a:off x="1074990" y="368621"/>
              <a:ext cx="762341" cy="292100"/>
            </a:xfrm>
            <a:prstGeom prst="parallelogram">
              <a:avLst>
                <a:gd name="adj" fmla="val 41638"/>
              </a:avLst>
            </a:prstGeom>
            <a:solidFill>
              <a:srgbClr val="4863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0" name="직사각형 9"/>
            <p:cNvSpPr/>
            <p:nvPr/>
          </p:nvSpPr>
          <p:spPr>
            <a:xfrm>
              <a:off x="1631947" y="130640"/>
              <a:ext cx="7512053" cy="640612"/>
            </a:xfrm>
            <a:prstGeom prst="rect">
              <a:avLst/>
            </a:prstGeom>
            <a:solidFill>
              <a:srgbClr val="4863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1" name="TextBox 10"/>
            <p:cNvSpPr txBox="1"/>
            <p:nvPr/>
          </p:nvSpPr>
          <p:spPr>
            <a:xfrm>
              <a:off x="1727259" y="239844"/>
              <a:ext cx="1574031" cy="460754"/>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근로기준법</a:t>
              </a:r>
            </a:p>
          </p:txBody>
        </p:sp>
        <p:sp>
          <p:nvSpPr>
            <p:cNvPr id="12" name="TextBox 11"/>
            <p:cNvSpPr txBox="1"/>
            <p:nvPr/>
          </p:nvSpPr>
          <p:spPr>
            <a:xfrm>
              <a:off x="8403546" y="280991"/>
              <a:ext cx="545802" cy="188777"/>
            </a:xfrm>
            <a:prstGeom prst="roundRect">
              <a:avLst>
                <a:gd name="adj" fmla="val 50000"/>
              </a:avLst>
            </a:prstGeom>
            <a:solidFill>
              <a:srgbClr val="164D6C"/>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2</a:t>
              </a:r>
              <a:endParaRPr lang="ko-KR" altLang="en-US" sz="1100">
                <a:solidFill>
                  <a:schemeClr val="bg1"/>
                </a:solidFill>
                <a:latin typeface="나눔스퀘어라운드 ExtraBold"/>
                <a:ea typeface="나눔스퀘어라운드 ExtraBold"/>
              </a:endParaRPr>
            </a:p>
          </p:txBody>
        </p:sp>
        <p:sp>
          <p:nvSpPr>
            <p:cNvPr id="13" name="TextBox 12"/>
            <p:cNvSpPr txBox="1"/>
            <p:nvPr/>
          </p:nvSpPr>
          <p:spPr>
            <a:xfrm>
              <a:off x="6699181" y="429604"/>
              <a:ext cx="2335537" cy="261610"/>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관련 법규 살펴보기 </a:t>
              </a:r>
            </a:p>
          </p:txBody>
        </p:sp>
      </p:grpSp>
      <p:grpSp>
        <p:nvGrpSpPr>
          <p:cNvPr id="15" name="그룹 14"/>
          <p:cNvGrpSpPr/>
          <p:nvPr/>
        </p:nvGrpSpPr>
        <p:grpSpPr>
          <a:xfrm>
            <a:off x="250062" y="937946"/>
            <a:ext cx="7001484" cy="828334"/>
            <a:chOff x="250062" y="937946"/>
            <a:chExt cx="7001484" cy="828334"/>
          </a:xfrm>
        </p:grpSpPr>
        <p:sp>
          <p:nvSpPr>
            <p:cNvPr id="16" name="TextBox 15"/>
            <p:cNvSpPr txBox="1"/>
            <p:nvPr/>
          </p:nvSpPr>
          <p:spPr>
            <a:xfrm>
              <a:off x="250062" y="1333928"/>
              <a:ext cx="522518" cy="388192"/>
            </a:xfrm>
            <a:prstGeom prst="rect">
              <a:avLst/>
            </a:prstGeom>
            <a:noFill/>
            <a:ln>
              <a:noFill/>
            </a:ln>
            <a:effectLst/>
          </p:spPr>
          <p:txBody>
            <a:bodyPr wrap="square">
              <a:spAutoFit/>
            </a:bodyPr>
            <a:lstStyle>
              <a:defPPr>
                <a:defRPr lang="en-US"/>
              </a:defPPr>
              <a:lvl1pPr defTabSz="898525">
                <a:spcBef>
                  <a:spcPct val="0"/>
                </a:spcBef>
                <a:defRPr kumimoji="1" b="1">
                  <a:solidFill>
                    <a:srgbClr val="000000"/>
                  </a:solidFill>
                  <a:latin typeface="나눔바른고딕"/>
                  <a:ea typeface="나눔바른고딕"/>
                  <a:cs typeface="함초롬바탕"/>
                </a:defRPr>
              </a:lvl1pPr>
              <a:lvl2pPr marL="989013" indent="-449263" defTabSz="898525">
                <a:defRPr kumimoji="1" sz="1200">
                  <a:latin typeface="Arial"/>
                  <a:cs typeface="Arial"/>
                </a:defRPr>
              </a:lvl2pPr>
              <a:lvl3pPr marL="1528763" indent="-449263" defTabSz="898525">
                <a:defRPr kumimoji="1" sz="1200">
                  <a:latin typeface="Arial"/>
                  <a:cs typeface="Arial"/>
                </a:defRPr>
              </a:lvl3pPr>
              <a:lvl4pPr marL="2068513" indent="-449263" defTabSz="898525">
                <a:defRPr kumimoji="1" sz="1200">
                  <a:latin typeface="Arial"/>
                  <a:cs typeface="Arial"/>
                </a:defRPr>
              </a:lvl4pPr>
              <a:lvl5pPr marL="2608263" indent="-449263" defTabSz="898525">
                <a:defRPr kumimoji="1" sz="1200">
                  <a:latin typeface="Arial"/>
                  <a:cs typeface="Arial"/>
                </a:defRPr>
              </a:lvl5pPr>
              <a:lvl6pPr marL="3065463" indent="-449263" defTabSz="898525" fontAlgn="base">
                <a:spcBef>
                  <a:spcPct val="30000"/>
                </a:spcBef>
                <a:spcAft>
                  <a:spcPct val="0"/>
                </a:spcAft>
                <a:defRPr kumimoji="1" sz="1200">
                  <a:latin typeface="Arial"/>
                  <a:cs typeface="Arial"/>
                </a:defRPr>
              </a:lvl6pPr>
              <a:lvl7pPr marL="3522663" indent="-449263" defTabSz="898525" fontAlgn="base">
                <a:spcBef>
                  <a:spcPct val="30000"/>
                </a:spcBef>
                <a:spcAft>
                  <a:spcPct val="0"/>
                </a:spcAft>
                <a:defRPr kumimoji="1" sz="1200">
                  <a:latin typeface="Arial"/>
                  <a:cs typeface="Arial"/>
                </a:defRPr>
              </a:lvl7pPr>
              <a:lvl8pPr marL="3979863" indent="-449263" defTabSz="898525" fontAlgn="base">
                <a:spcBef>
                  <a:spcPct val="30000"/>
                </a:spcBef>
                <a:spcAft>
                  <a:spcPct val="0"/>
                </a:spcAft>
                <a:defRPr kumimoji="1" sz="1200">
                  <a:latin typeface="Arial"/>
                  <a:cs typeface="Arial"/>
                </a:defRPr>
              </a:lvl8pPr>
              <a:lvl9pPr marL="4437063" indent="-449263" defTabSz="898525" fontAlgn="base">
                <a:spcBef>
                  <a:spcPct val="30000"/>
                </a:spcBef>
                <a:spcAft>
                  <a:spcPct val="0"/>
                </a:spcAft>
                <a:defRPr kumimoji="1" sz="1200">
                  <a:latin typeface="Arial"/>
                  <a:cs typeface="Arial"/>
                </a:defRPr>
              </a:lvl9pPr>
            </a:lstStyle>
            <a:p>
              <a:pPr lvl="0">
                <a:defRPr lang="ko-KR" altLang="en-US"/>
              </a:pPr>
              <a:r>
                <a:rPr lang="en-US" altLang="ko-KR" sz="2000" dirty="0">
                  <a:solidFill>
                    <a:srgbClr val="48637B"/>
                  </a:solidFill>
                </a:rPr>
                <a:t>01</a:t>
              </a:r>
              <a:endParaRPr lang="ko-KR" altLang="en-US" sz="2000" dirty="0">
                <a:solidFill>
                  <a:srgbClr val="48637B"/>
                </a:solidFill>
              </a:endParaRPr>
            </a:p>
          </p:txBody>
        </p:sp>
        <p:sp>
          <p:nvSpPr>
            <p:cNvPr id="17" name="직사각형 16"/>
            <p:cNvSpPr/>
            <p:nvPr/>
          </p:nvSpPr>
          <p:spPr>
            <a:xfrm>
              <a:off x="704007" y="1331071"/>
              <a:ext cx="2473473" cy="374178"/>
            </a:xfrm>
            <a:prstGeom prst="rect">
              <a:avLst/>
            </a:prstGeom>
            <a:solidFill>
              <a:srgbClr val="5E81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18" name="사각형: 둥근 모서리 17"/>
            <p:cNvSpPr/>
            <p:nvPr/>
          </p:nvSpPr>
          <p:spPr>
            <a:xfrm>
              <a:off x="1567220" y="1331071"/>
              <a:ext cx="2022923" cy="374178"/>
            </a:xfrm>
            <a:prstGeom prst="roundRect">
              <a:avLst>
                <a:gd name="adj" fmla="val 50000"/>
              </a:avLst>
            </a:prstGeom>
            <a:solidFill>
              <a:srgbClr val="5E81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pic>
          <p:nvPicPr>
            <p:cNvPr id="19" name="그림 18"/>
            <p:cNvPicPr>
              <a:picLocks noChangeAspect="1"/>
            </p:cNvPicPr>
            <p:nvPr/>
          </p:nvPicPr>
          <p:blipFill rotWithShape="1">
            <a:blip r:embed="rId2"/>
            <a:stretch>
              <a:fillRect/>
            </a:stretch>
          </p:blipFill>
          <p:spPr>
            <a:xfrm>
              <a:off x="704007" y="1242619"/>
              <a:ext cx="45716" cy="523661"/>
            </a:xfrm>
            <a:prstGeom prst="rect">
              <a:avLst/>
            </a:prstGeom>
          </p:spPr>
        </p:pic>
        <p:pic>
          <p:nvPicPr>
            <p:cNvPr id="20" name="그림 19" descr="식탁용기구, 접시이(가) 표시된 사진  자동 생성된 설명"/>
            <p:cNvPicPr>
              <a:picLocks noChangeAspect="1"/>
            </p:cNvPicPr>
            <p:nvPr/>
          </p:nvPicPr>
          <p:blipFill rotWithShape="1">
            <a:blip r:embed="rId3"/>
            <a:stretch>
              <a:fillRect/>
            </a:stretch>
          </p:blipFill>
          <p:spPr>
            <a:xfrm>
              <a:off x="2992685" y="937946"/>
              <a:ext cx="415303" cy="415303"/>
            </a:xfrm>
            <a:prstGeom prst="rect">
              <a:avLst/>
            </a:prstGeom>
          </p:spPr>
        </p:pic>
        <p:sp>
          <p:nvSpPr>
            <p:cNvPr id="21" name="직사각형 20"/>
            <p:cNvSpPr/>
            <p:nvPr/>
          </p:nvSpPr>
          <p:spPr>
            <a:xfrm>
              <a:off x="726864" y="1356911"/>
              <a:ext cx="6524682" cy="338535"/>
            </a:xfrm>
            <a:prstGeom prst="rect">
              <a:avLst/>
            </a:prstGeom>
          </p:spPr>
          <p:txBody>
            <a:bodyPr wrap="square">
              <a:spAutoFit/>
            </a:bodyPr>
            <a:lstStyle/>
            <a:p>
              <a:pPr>
                <a:spcBef>
                  <a:spcPct val="0"/>
                </a:spcBef>
                <a:defRPr lang="ko-KR" altLang="en-US"/>
              </a:pPr>
              <a:r>
                <a:rPr lang="ko-KR" altLang="en-US" sz="1600" b="1">
                  <a:solidFill>
                    <a:schemeClr val="bg1"/>
                  </a:solidFill>
                  <a:latin typeface="나눔바른고딕"/>
                  <a:ea typeface="나눔바른고딕"/>
                  <a:cs typeface="함초롬돋움"/>
                </a:rPr>
                <a:t>직장 내 괴롭힘의 정의 및 금지</a:t>
              </a:r>
            </a:p>
          </p:txBody>
        </p:sp>
      </p:grpSp>
      <p:sp>
        <p:nvSpPr>
          <p:cNvPr id="25"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11</a:t>
            </a:fld>
            <a:endParaRPr lang="en-US" altLang="en-US" sz="999">
              <a:solidFill>
                <a:schemeClr val="tx1"/>
              </a:solidFill>
              <a:latin typeface="나눔스퀘어라운드 Bold"/>
              <a:ea typeface="나눔스퀘어라운드 Bold"/>
            </a:endParaRPr>
          </a:p>
        </p:txBody>
      </p:sp>
      <p:sp>
        <p:nvSpPr>
          <p:cNvPr id="27" name="직사각형 26"/>
          <p:cNvSpPr/>
          <p:nvPr/>
        </p:nvSpPr>
        <p:spPr>
          <a:xfrm>
            <a:off x="772581" y="1774150"/>
            <a:ext cx="7668000" cy="1043345"/>
          </a:xfrm>
          <a:prstGeom prst="rect">
            <a:avLst/>
          </a:prstGeom>
        </p:spPr>
        <p:txBody>
          <a:bodyPr wrap="square">
            <a:spAutoFit/>
          </a:bodyPr>
          <a:lstStyle/>
          <a:p>
            <a:pPr marL="179388" indent="-179388" algn="just">
              <a:lnSpc>
                <a:spcPct val="130000"/>
              </a:lnSpc>
              <a:spcBef>
                <a:spcPct val="0"/>
              </a:spcBef>
              <a:defRPr lang="ko-KR" altLang="en-US"/>
            </a:pPr>
            <a:r>
              <a:rPr lang="ko-KR" altLang="en-US" sz="1601" b="1">
                <a:solidFill>
                  <a:srgbClr val="000000"/>
                </a:solidFill>
                <a:latin typeface="나눔바른고딕"/>
                <a:ea typeface="나눔바른고딕"/>
                <a:cs typeface="함초롬돋움"/>
              </a:rPr>
              <a:t>제76조의2(직장 내 괴롭힘의 금지)</a:t>
            </a:r>
            <a:r>
              <a:rPr lang="ko-KR" altLang="en-US" sz="1601">
                <a:solidFill>
                  <a:srgbClr val="000000"/>
                </a:solidFill>
                <a:latin typeface="나눔바른고딕"/>
                <a:ea typeface="나눔바른고딕"/>
                <a:cs typeface="함초롬돋움"/>
              </a:rPr>
              <a:t> 사용자 또는 근로자는 직장에서의 지위 또는 관계 등의 우위를 이용하여 업무상 적정 범위를 넘어 다른 근로자에게 신체적·정신적 고통을 주거나 근무환경을 악화시키는 행위(이하 “직장 내 괴롭힘”이라 한다)를 하여서는 아니된다.</a:t>
            </a:r>
          </a:p>
        </p:txBody>
      </p:sp>
      <p:sp>
        <p:nvSpPr>
          <p:cNvPr id="4" name="Rectangle 2"/>
          <p:cNvSpPr>
            <a:spLocks noChangeArrowheads="1"/>
          </p:cNvSpPr>
          <p:nvPr/>
        </p:nvSpPr>
        <p:spPr>
          <a:xfrm>
            <a:off x="0" y="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sp>
        <p:nvSpPr>
          <p:cNvPr id="14" name="Rectangle 4"/>
          <p:cNvSpPr>
            <a:spLocks noChangeArrowheads="1"/>
          </p:cNvSpPr>
          <p:nvPr/>
        </p:nvSpPr>
        <p:spPr>
          <a:xfrm>
            <a:off x="0" y="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pic>
        <p:nvPicPr>
          <p:cNvPr id="28" name="그림 27"/>
          <p:cNvPicPr>
            <a:picLocks noChangeAspect="1"/>
          </p:cNvPicPr>
          <p:nvPr/>
        </p:nvPicPr>
        <p:blipFill rotWithShape="1">
          <a:blip r:embed="rId4"/>
          <a:stretch>
            <a:fillRect/>
          </a:stretch>
        </p:blipFill>
        <p:spPr>
          <a:xfrm>
            <a:off x="3405600" y="3196800"/>
            <a:ext cx="2692654" cy="3319200"/>
          </a:xfrm>
          <a:prstGeom prst="rect">
            <a:avLst/>
          </a:prstGeom>
          <a:effectLst>
            <a:outerShdw blurRad="76200" dist="76200" dir="2700000" algn="ctr" rotWithShape="0">
              <a:srgbClr val="000000">
                <a:alpha val="50000"/>
              </a:srgbClr>
            </a:outerShdw>
          </a:effectLst>
        </p:spPr>
      </p:pic>
      <p:pic>
        <p:nvPicPr>
          <p:cNvPr id="2" name="그림 1">
            <a:extLst>
              <a:ext uri="{FF2B5EF4-FFF2-40B4-BE49-F238E27FC236}">
                <a16:creationId xmlns:a16="http://schemas.microsoft.com/office/drawing/2014/main" id="{1022E126-7820-31D9-CEB5-0C6F2ED398E6}"/>
              </a:ext>
            </a:extLst>
          </p:cNvPr>
          <p:cNvPicPr>
            <a:picLocks noChangeAspect="1"/>
          </p:cNvPicPr>
          <p:nvPr/>
        </p:nvPicPr>
        <p:blipFill>
          <a:blip r:embed="rId5"/>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F474A984-7A63-7299-5CD6-1A01944F46CC}"/>
              </a:ext>
            </a:extLst>
          </p:cNvPr>
          <p:cNvPicPr>
            <a:picLocks noChangeAspect="1"/>
          </p:cNvPicPr>
          <p:nvPr/>
        </p:nvPicPr>
        <p:blipFill>
          <a:blip r:embed="rId6"/>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직사각형 18"/>
          <p:cNvSpPr/>
          <p:nvPr/>
        </p:nvSpPr>
        <p:spPr>
          <a:xfrm>
            <a:off x="224138" y="4520516"/>
            <a:ext cx="541620" cy="23236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0" name="직사각형 19"/>
          <p:cNvSpPr/>
          <p:nvPr/>
        </p:nvSpPr>
        <p:spPr>
          <a:xfrm>
            <a:off x="0" y="0"/>
            <a:ext cx="1970827" cy="4525791"/>
          </a:xfrm>
          <a:prstGeom prst="rect">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1" name="직사각형 20"/>
          <p:cNvSpPr/>
          <p:nvPr/>
        </p:nvSpPr>
        <p:spPr>
          <a:xfrm>
            <a:off x="163789" y="471082"/>
            <a:ext cx="60349" cy="4055197"/>
          </a:xfrm>
          <a:prstGeom prst="rect">
            <a:avLst/>
          </a:prstGeom>
          <a:solidFill>
            <a:srgbClr val="C8E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2" name="직사각형 21"/>
          <p:cNvSpPr/>
          <p:nvPr/>
        </p:nvSpPr>
        <p:spPr>
          <a:xfrm>
            <a:off x="163793" y="181484"/>
            <a:ext cx="60345" cy="289599"/>
          </a:xfrm>
          <a:prstGeom prst="rect">
            <a:avLst/>
          </a:prstGeom>
          <a:solidFill>
            <a:srgbClr val="2070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4" name="직사각형 23"/>
          <p:cNvSpPr/>
          <p:nvPr/>
        </p:nvSpPr>
        <p:spPr>
          <a:xfrm rot="5400000">
            <a:off x="2436536" y="-2123346"/>
            <a:ext cx="60345" cy="4605833"/>
          </a:xfrm>
          <a:prstGeom prst="rect">
            <a:avLst/>
          </a:prstGeom>
          <a:solidFill>
            <a:srgbClr val="2070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5" name="직사각형 24"/>
          <p:cNvSpPr/>
          <p:nvPr/>
        </p:nvSpPr>
        <p:spPr>
          <a:xfrm rot="5400000">
            <a:off x="6810909" y="-2123346"/>
            <a:ext cx="60345" cy="4605833"/>
          </a:xfrm>
          <a:prstGeom prst="rect">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7" name="직사각형 26"/>
          <p:cNvSpPr/>
          <p:nvPr/>
        </p:nvSpPr>
        <p:spPr>
          <a:xfrm>
            <a:off x="224138" y="198000"/>
            <a:ext cx="8919862" cy="66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43" name="Slide Number Placeholder 5"/>
          <p:cNvSpPr>
            <a:spLocks noGrp="1"/>
          </p:cNvSpPr>
          <p:nvPr>
            <p:ph type="sldNum" sz="quarter" idx="12"/>
          </p:nvPr>
        </p:nvSpPr>
        <p:spPr>
          <a:xfrm>
            <a:off x="6977320" y="6395872"/>
            <a:ext cx="2057400" cy="365125"/>
          </a:xfrm>
        </p:spPr>
        <p:txBody>
          <a:bodyPr/>
          <a:lstStyle/>
          <a:p>
            <a:pPr lvl="0">
              <a:defRPr lang="ko-KR" altLang="en-US"/>
            </a:pPr>
            <a:fld id="{60B600B7-BBBA-468A-A4E9-D8C5A8952DD3}" type="slidenum">
              <a:rPr lang="en-US" altLang="en-US" sz="1000">
                <a:solidFill>
                  <a:schemeClr val="tx1"/>
                </a:solidFill>
                <a:latin typeface="나눔스퀘어라운드 Bold"/>
                <a:ea typeface="나눔스퀘어라운드 Bold"/>
              </a:rPr>
              <a:pPr lvl="0">
                <a:defRPr lang="ko-KR" altLang="en-US"/>
              </a:pPr>
              <a:t>110</a:t>
            </a:fld>
            <a:endParaRPr lang="en-US" altLang="en-US" sz="1000">
              <a:solidFill>
                <a:schemeClr val="tx1"/>
              </a:solidFill>
              <a:latin typeface="나눔스퀘어라운드 Bold"/>
              <a:ea typeface="나눔스퀘어라운드 Bold"/>
            </a:endParaRPr>
          </a:p>
        </p:txBody>
      </p:sp>
      <p:grpSp>
        <p:nvGrpSpPr>
          <p:cNvPr id="75" name="그룹 6"/>
          <p:cNvGrpSpPr/>
          <p:nvPr/>
        </p:nvGrpSpPr>
        <p:grpSpPr>
          <a:xfrm>
            <a:off x="2256472" y="621030"/>
            <a:ext cx="5107304" cy="521583"/>
            <a:chOff x="1217448" y="563880"/>
            <a:chExt cx="5107304" cy="521583"/>
          </a:xfrm>
        </p:grpSpPr>
        <p:sp>
          <p:nvSpPr>
            <p:cNvPr id="76" name="직사각형 1"/>
            <p:cNvSpPr/>
            <p:nvPr/>
          </p:nvSpPr>
          <p:spPr>
            <a:xfrm>
              <a:off x="1217448" y="593021"/>
              <a:ext cx="1678305" cy="461665"/>
            </a:xfrm>
            <a:prstGeom prst="rect">
              <a:avLst/>
            </a:prstGeom>
          </p:spPr>
          <p:txBody>
            <a:bodyPr wrap="none">
              <a:spAutoFit/>
            </a:bodyPr>
            <a:lstStyle/>
            <a:p>
              <a:pPr algn="ctr">
                <a:spcBef>
                  <a:spcPct val="0"/>
                </a:spcBef>
                <a:defRPr lang="ko-KR" altLang="en-US"/>
              </a:pPr>
              <a:r>
                <a:rPr lang="ko-KR" altLang="en-US" sz="2400" b="1">
                  <a:solidFill>
                    <a:srgbClr val="000000"/>
                  </a:solidFill>
                  <a:latin typeface="휴먼편지체"/>
                  <a:ea typeface="휴먼편지체"/>
                </a:rPr>
                <a:t>활용해보세요!</a:t>
              </a:r>
            </a:p>
          </p:txBody>
        </p:sp>
        <p:sp>
          <p:nvSpPr>
            <p:cNvPr id="77" name="TextBox 15"/>
            <p:cNvSpPr txBox="1"/>
            <p:nvPr/>
          </p:nvSpPr>
          <p:spPr>
            <a:xfrm>
              <a:off x="3037571" y="563880"/>
              <a:ext cx="3287182" cy="521583"/>
            </a:xfrm>
            <a:prstGeom prst="rect">
              <a:avLst/>
            </a:prstGeom>
            <a:noFill/>
          </p:spPr>
          <p:txBody>
            <a:bodyPr wrap="none" anchor="ctr">
              <a:spAutoFit/>
            </a:bodyPr>
            <a:lstStyle/>
            <a:p>
              <a:pPr lvl="0">
                <a:defRPr lang="ko-KR" altLang="en-US"/>
              </a:pPr>
              <a:r>
                <a:rPr lang="ko-KR" altLang="en-US" sz="2800">
                  <a:latin typeface="나눔스퀘어라운드 ExtraBold"/>
                  <a:ea typeface="나눔스퀘어라운드 ExtraBold"/>
                </a:rPr>
                <a:t>근로자 지원 프로그램</a:t>
              </a:r>
            </a:p>
          </p:txBody>
        </p:sp>
      </p:grpSp>
      <p:grpSp>
        <p:nvGrpSpPr>
          <p:cNvPr id="78" name="그룹 9"/>
          <p:cNvGrpSpPr/>
          <p:nvPr/>
        </p:nvGrpSpPr>
        <p:grpSpPr>
          <a:xfrm>
            <a:off x="713843" y="3944121"/>
            <a:ext cx="6800475" cy="2464024"/>
            <a:chOff x="994398" y="3621762"/>
            <a:chExt cx="6800475" cy="2464024"/>
          </a:xfrm>
        </p:grpSpPr>
        <p:sp>
          <p:nvSpPr>
            <p:cNvPr id="79" name="사각형: 둥근 모서리 2"/>
            <p:cNvSpPr/>
            <p:nvPr/>
          </p:nvSpPr>
          <p:spPr>
            <a:xfrm>
              <a:off x="1016830" y="3638211"/>
              <a:ext cx="5918091" cy="969980"/>
            </a:xfrm>
            <a:prstGeom prst="roundRect">
              <a:avLst>
                <a:gd name="adj" fmla="val 16667"/>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600"/>
            </a:p>
          </p:txBody>
        </p:sp>
        <p:sp>
          <p:nvSpPr>
            <p:cNvPr id="80" name="사각형: 둥근 한쪽 모서리 30"/>
            <p:cNvSpPr/>
            <p:nvPr/>
          </p:nvSpPr>
          <p:spPr>
            <a:xfrm>
              <a:off x="1088645" y="3621762"/>
              <a:ext cx="5888674" cy="397374"/>
            </a:xfrm>
            <a:prstGeom prst="round1Rect">
              <a:avLst>
                <a:gd name="adj" fmla="val 32965"/>
              </a:avLst>
            </a:prstGeom>
            <a:noFill/>
          </p:spPr>
          <p:txBody>
            <a:bodyPr wrap="square">
              <a:spAutoFit/>
            </a:bodyPr>
            <a:lstStyle/>
            <a:p>
              <a:pPr>
                <a:lnSpc>
                  <a:spcPct val="130000"/>
                </a:lnSpc>
                <a:spcBef>
                  <a:spcPct val="0"/>
                </a:spcBef>
                <a:spcAft>
                  <a:spcPct val="32000"/>
                </a:spcAft>
                <a:defRPr lang="ko-KR" altLang="en-US"/>
              </a:pPr>
              <a:r>
                <a:rPr lang="ko-KR" altLang="en-US" sz="1600" b="1">
                  <a:solidFill>
                    <a:schemeClr val="bg1"/>
                  </a:solidFill>
                  <a:latin typeface="나눔바른고딕"/>
                  <a:ea typeface="나눔바른고딕"/>
                  <a:cs typeface="함초롬돋움"/>
                </a:rPr>
                <a:t>근로자 지원 프로그램(Employee Assistance Program: EAP)이란?</a:t>
              </a:r>
            </a:p>
          </p:txBody>
        </p:sp>
        <p:sp>
          <p:nvSpPr>
            <p:cNvPr id="81" name="모서리가 둥근 직사각형 119"/>
            <p:cNvSpPr/>
            <p:nvPr/>
          </p:nvSpPr>
          <p:spPr>
            <a:xfrm>
              <a:off x="994398" y="4064484"/>
              <a:ext cx="6800475" cy="2021302"/>
            </a:xfrm>
            <a:prstGeom prst="roundRect">
              <a:avLst>
                <a:gd name="adj" fmla="val 0"/>
              </a:avLst>
            </a:prstGeom>
            <a:solidFill>
              <a:schemeClr val="bg1"/>
            </a:solidFill>
            <a:ln w="28575">
              <a:solidFill>
                <a:srgbClr val="48A5D9"/>
              </a:solidFill>
              <a:prstDash val="soli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lstStyle/>
            <a:p>
              <a:pPr algn="ctr">
                <a:lnSpc>
                  <a:spcPct val="120000"/>
                </a:lnSpc>
                <a:defRPr lang="ko-KR" altLang="en-US"/>
              </a:pPr>
              <a:endParaRPr lang="ko-KR" altLang="en-US" sz="1600">
                <a:solidFill>
                  <a:srgbClr val="000000"/>
                </a:solidFill>
                <a:latin typeface="12롯데마트드림Medium"/>
                <a:ea typeface="12롯데마트드림Medium"/>
              </a:endParaRPr>
            </a:p>
          </p:txBody>
        </p:sp>
        <p:grpSp>
          <p:nvGrpSpPr>
            <p:cNvPr id="82" name="그룹 41"/>
            <p:cNvGrpSpPr/>
            <p:nvPr/>
          </p:nvGrpSpPr>
          <p:grpSpPr>
            <a:xfrm>
              <a:off x="1341687" y="4190050"/>
              <a:ext cx="6143970" cy="1829336"/>
              <a:chOff x="847360" y="3434719"/>
              <a:chExt cx="6143970" cy="1829336"/>
            </a:xfrm>
          </p:grpSpPr>
          <p:sp>
            <p:nvSpPr>
              <p:cNvPr id="83" name="Rectangle 5"/>
              <p:cNvSpPr>
                <a:spLocks noChangeArrowheads="1"/>
              </p:cNvSpPr>
              <p:nvPr/>
            </p:nvSpPr>
            <p:spPr bwMode="white">
              <a:xfrm>
                <a:off x="1073240" y="3434719"/>
                <a:ext cx="5918090" cy="1829336"/>
              </a:xfrm>
              <a:prstGeom prst="rect">
                <a:avLst/>
              </a:prstGeom>
              <a:noFill/>
              <a:ln>
                <a:noFill/>
              </a:ln>
              <a:effectLst/>
            </p:spPr>
            <p:txBody>
              <a:bodyPr wrap="square" anchor="ctr">
                <a:spAutoFit/>
              </a:bodyPr>
              <a:lstStyle/>
              <a:p>
                <a:pPr eaLnBrk="1" hangingPunct="1">
                  <a:lnSpc>
                    <a:spcPct val="130000"/>
                  </a:lnSpc>
                  <a:spcBef>
                    <a:spcPct val="0"/>
                  </a:spcBef>
                  <a:spcAft>
                    <a:spcPts val="1200"/>
                  </a:spcAft>
                  <a:defRPr lang="ko-KR" altLang="en-US"/>
                </a:pPr>
                <a:r>
                  <a:rPr lang="ko-KR" altLang="en-US" sz="1600" dirty="0">
                    <a:solidFill>
                      <a:srgbClr val="000000"/>
                    </a:solidFill>
                    <a:latin typeface="나눔바른고딕"/>
                    <a:ea typeface="나눔바른고딕"/>
                    <a:cs typeface="함초롬돋움"/>
                  </a:rPr>
                  <a:t>생산성에 영향을 미치는 근로자의 제반 문제(건강, </a:t>
                </a:r>
                <a:r>
                  <a:rPr lang="ko-KR" altLang="en-US" sz="1600" dirty="0" err="1">
                    <a:solidFill>
                      <a:srgbClr val="000000"/>
                    </a:solidFill>
                    <a:latin typeface="나눔바른고딕"/>
                    <a:ea typeface="나눔바른고딕"/>
                    <a:cs typeface="함초롬돋움"/>
                  </a:rPr>
                  <a:t>부부·가족생활</a:t>
                </a:r>
                <a:r>
                  <a:rPr lang="ko-KR" altLang="en-US" sz="1600" dirty="0">
                    <a:solidFill>
                      <a:srgbClr val="000000"/>
                    </a:solidFill>
                    <a:latin typeface="나눔바른고딕"/>
                    <a:ea typeface="나눔바른고딕"/>
                    <a:cs typeface="함초롬돋움"/>
                  </a:rPr>
                  <a:t> 문제, </a:t>
                </a:r>
                <a:r>
                  <a:rPr lang="ko-KR" altLang="en-US" sz="1600" dirty="0" err="1">
                    <a:solidFill>
                      <a:srgbClr val="000000"/>
                    </a:solidFill>
                    <a:latin typeface="나눔바른고딕"/>
                    <a:ea typeface="나눔바른고딕"/>
                    <a:cs typeface="함초롬돋움"/>
                  </a:rPr>
                  <a:t>법률·재정</a:t>
                </a:r>
                <a:r>
                  <a:rPr lang="ko-KR" altLang="en-US" sz="1600" dirty="0">
                    <a:solidFill>
                      <a:srgbClr val="000000"/>
                    </a:solidFill>
                    <a:latin typeface="나눔바른고딕"/>
                    <a:ea typeface="나눔바른고딕"/>
                    <a:cs typeface="함초롬돋움"/>
                  </a:rPr>
                  <a:t> 문제, </a:t>
                </a:r>
                <a:r>
                  <a:rPr lang="ko-KR" altLang="en-US" sz="1600" dirty="0" err="1">
                    <a:solidFill>
                      <a:srgbClr val="000000"/>
                    </a:solidFill>
                    <a:latin typeface="나눔바른고딕"/>
                    <a:ea typeface="나눔바른고딕"/>
                    <a:cs typeface="함초롬돋움"/>
                  </a:rPr>
                  <a:t>알코올·약물남용</a:t>
                </a:r>
                <a:r>
                  <a:rPr lang="ko-KR" altLang="en-US" sz="1600" dirty="0">
                    <a:solidFill>
                      <a:srgbClr val="000000"/>
                    </a:solidFill>
                    <a:latin typeface="나눔바른고딕"/>
                    <a:ea typeface="나눔바른고딕"/>
                    <a:cs typeface="함초롬돋움"/>
                  </a:rPr>
                  <a:t>, 정서적 문제, 직무 스트레스 등)</a:t>
                </a:r>
                <a:r>
                  <a:rPr lang="ko-KR" altLang="en-US" sz="1600" dirty="0" err="1">
                    <a:solidFill>
                      <a:srgbClr val="000000"/>
                    </a:solidFill>
                    <a:latin typeface="나눔바른고딕"/>
                    <a:ea typeface="나눔바른고딕"/>
                    <a:cs typeface="함초롬돋움"/>
                  </a:rPr>
                  <a:t>를</a:t>
                </a:r>
                <a:r>
                  <a:rPr lang="ko-KR" altLang="en-US" sz="1600" dirty="0">
                    <a:solidFill>
                      <a:srgbClr val="000000"/>
                    </a:solidFill>
                    <a:latin typeface="나눔바른고딕"/>
                    <a:ea typeface="나눔바른고딕"/>
                    <a:cs typeface="함초롬돋움"/>
                  </a:rPr>
                  <a:t> 해결하기 위해 개발된 사업장 기반의 프로그램</a:t>
                </a:r>
              </a:p>
              <a:p>
                <a:pPr eaLnBrk="1" hangingPunct="1">
                  <a:lnSpc>
                    <a:spcPct val="130000"/>
                  </a:lnSpc>
                  <a:spcBef>
                    <a:spcPct val="0"/>
                  </a:spcBef>
                  <a:spcAft>
                    <a:spcPts val="1200"/>
                  </a:spcAft>
                  <a:defRPr lang="ko-KR" altLang="en-US"/>
                </a:pPr>
                <a:r>
                  <a:rPr lang="ko-KR" altLang="en-US" sz="1600" dirty="0">
                    <a:solidFill>
                      <a:srgbClr val="000000"/>
                    </a:solidFill>
                    <a:latin typeface="나눔바른고딕"/>
                    <a:ea typeface="나눔바른고딕"/>
                    <a:cs typeface="함초롬돋움"/>
                  </a:rPr>
                  <a:t>문제를 가진 근로자, 가족, 친지, 직무조직, 지역사회 전체를 포괄하며 조직 </a:t>
                </a:r>
                <a:r>
                  <a:rPr lang="ko-KR" altLang="en-US" sz="1600" dirty="0" err="1">
                    <a:solidFill>
                      <a:srgbClr val="000000"/>
                    </a:solidFill>
                    <a:latin typeface="나눔바른고딕"/>
                    <a:ea typeface="나눔바른고딕"/>
                    <a:cs typeface="함초롬돋움"/>
                  </a:rPr>
                  <a:t>내·외부의</a:t>
                </a:r>
                <a:r>
                  <a:rPr lang="ko-KR" altLang="en-US" sz="1600" dirty="0">
                    <a:solidFill>
                      <a:srgbClr val="000000"/>
                    </a:solidFill>
                    <a:latin typeface="나눔바른고딕"/>
                    <a:ea typeface="나눔바른고딕"/>
                    <a:cs typeface="함초롬돋움"/>
                  </a:rPr>
                  <a:t> 자원을 이용하여 </a:t>
                </a:r>
                <a:r>
                  <a:rPr lang="ko-KR" altLang="en-US" sz="1600" dirty="0" err="1">
                    <a:solidFill>
                      <a:srgbClr val="000000"/>
                    </a:solidFill>
                    <a:latin typeface="나눔바른고딕"/>
                    <a:ea typeface="나눔바른고딕"/>
                    <a:cs typeface="함초롬돋움"/>
                  </a:rPr>
                  <a:t>사회·심리적</a:t>
                </a:r>
                <a:r>
                  <a:rPr lang="ko-KR" altLang="en-US" sz="1600" dirty="0">
                    <a:solidFill>
                      <a:srgbClr val="000000"/>
                    </a:solidFill>
                    <a:latin typeface="나눔바른고딕"/>
                    <a:ea typeface="나눔바른고딕"/>
                    <a:cs typeface="함초롬돋움"/>
                  </a:rPr>
                  <a:t> 서비스를 제공</a:t>
                </a:r>
              </a:p>
            </p:txBody>
          </p:sp>
          <p:pic>
            <p:nvPicPr>
              <p:cNvPr id="84" name="그림 44"/>
              <p:cNvPicPr>
                <a:picLocks noChangeAspect="1"/>
              </p:cNvPicPr>
              <p:nvPr/>
            </p:nvPicPr>
            <p:blipFill rotWithShape="1">
              <a:blip r:embed="rId2">
                <a:grayscl/>
              </a:blip>
              <a:stretch>
                <a:fillRect/>
              </a:stretch>
            </p:blipFill>
            <p:spPr>
              <a:xfrm>
                <a:off x="847360" y="3555176"/>
                <a:ext cx="205479" cy="205479"/>
              </a:xfrm>
              <a:prstGeom prst="rect">
                <a:avLst/>
              </a:prstGeom>
            </p:spPr>
          </p:pic>
          <p:pic>
            <p:nvPicPr>
              <p:cNvPr id="85" name="그림 45"/>
              <p:cNvPicPr>
                <a:picLocks noChangeAspect="1"/>
              </p:cNvPicPr>
              <p:nvPr/>
            </p:nvPicPr>
            <p:blipFill rotWithShape="1">
              <a:blip r:embed="rId2">
                <a:grayscl/>
              </a:blip>
              <a:stretch>
                <a:fillRect/>
              </a:stretch>
            </p:blipFill>
            <p:spPr>
              <a:xfrm>
                <a:off x="847360" y="4640059"/>
                <a:ext cx="205479" cy="205479"/>
              </a:xfrm>
              <a:prstGeom prst="rect">
                <a:avLst/>
              </a:prstGeom>
            </p:spPr>
          </p:pic>
        </p:grpSp>
      </p:grpSp>
      <p:grpSp>
        <p:nvGrpSpPr>
          <p:cNvPr id="86" name="그룹 5"/>
          <p:cNvGrpSpPr/>
          <p:nvPr/>
        </p:nvGrpSpPr>
        <p:grpSpPr>
          <a:xfrm>
            <a:off x="964875" y="1783947"/>
            <a:ext cx="5390023" cy="1120307"/>
            <a:chOff x="2431015" y="1702301"/>
            <a:chExt cx="5390023" cy="1120307"/>
          </a:xfrm>
        </p:grpSpPr>
        <p:sp>
          <p:nvSpPr>
            <p:cNvPr id="87" name="Rectangle 4"/>
            <p:cNvSpPr>
              <a:spLocks noChangeArrowheads="1"/>
            </p:cNvSpPr>
            <p:nvPr/>
          </p:nvSpPr>
          <p:spPr bwMode="white">
            <a:xfrm>
              <a:off x="2739716" y="1702301"/>
              <a:ext cx="5081322" cy="1120307"/>
            </a:xfrm>
            <a:prstGeom prst="rect">
              <a:avLst/>
            </a:prstGeom>
            <a:noFill/>
            <a:ln w="9525" cmpd="sng">
              <a:noFill/>
              <a:miter/>
            </a:ln>
            <a:effectLst/>
          </p:spPr>
          <p:txBody>
            <a:bodyPr wrap="square">
              <a:spAutoFit/>
            </a:bodyPr>
            <a:lstStyle/>
            <a:p>
              <a:pPr eaLnBrk="1" hangingPunct="1">
                <a:lnSpc>
                  <a:spcPct val="120000"/>
                </a:lnSpc>
                <a:spcBef>
                  <a:spcPct val="0"/>
                </a:spcBef>
                <a:defRPr lang="ko-KR" altLang="en-US"/>
              </a:pPr>
              <a:r>
                <a:rPr lang="ko-KR" altLang="en-US" sz="1600" dirty="0">
                  <a:solidFill>
                    <a:srgbClr val="000000"/>
                  </a:solidFill>
                  <a:latin typeface="나눔바른고딕"/>
                  <a:ea typeface="나눔바른고딕"/>
                  <a:cs typeface="함초롬돋움"/>
                </a:rPr>
                <a:t>직장 내 괴롭힘 피해 근로자의 스트레스 관리를 위해 </a:t>
              </a:r>
            </a:p>
            <a:p>
              <a:pPr eaLnBrk="1" hangingPunct="1">
                <a:lnSpc>
                  <a:spcPct val="120000"/>
                </a:lnSpc>
                <a:spcBef>
                  <a:spcPct val="0"/>
                </a:spcBef>
                <a:spcAft>
                  <a:spcPts val="1200"/>
                </a:spcAft>
                <a:defRPr lang="ko-KR" altLang="en-US"/>
              </a:pPr>
              <a:r>
                <a:rPr lang="ko-KR" altLang="en-US" sz="1600" dirty="0">
                  <a:solidFill>
                    <a:srgbClr val="000000"/>
                  </a:solidFill>
                  <a:latin typeface="나눔바른고딕"/>
                  <a:ea typeface="나눔바른고딕"/>
                  <a:cs typeface="함초롬돋움"/>
                </a:rPr>
                <a:t>근로자 지원 프로그램(EAP) 도입 검토</a:t>
              </a:r>
            </a:p>
            <a:p>
              <a:pPr eaLnBrk="1" hangingPunct="1">
                <a:lnSpc>
                  <a:spcPct val="120000"/>
                </a:lnSpc>
                <a:spcBef>
                  <a:spcPct val="0"/>
                </a:spcBef>
                <a:spcAft>
                  <a:spcPts val="1200"/>
                </a:spcAft>
                <a:defRPr lang="ko-KR" altLang="en-US"/>
              </a:pPr>
              <a:r>
                <a:rPr lang="ko-KR" altLang="en-US" sz="1600" dirty="0">
                  <a:solidFill>
                    <a:srgbClr val="000000"/>
                  </a:solidFill>
                  <a:latin typeface="나눔바른고딕"/>
                  <a:ea typeface="나눔바른고딕"/>
                  <a:cs typeface="함초롬돋움"/>
                </a:rPr>
                <a:t>300인 미만 중소기업은 근로복지공단의 EAP 활용 가능</a:t>
              </a:r>
            </a:p>
          </p:txBody>
        </p:sp>
        <p:sp>
          <p:nvSpPr>
            <p:cNvPr id="88" name="Freeform 45"/>
            <p:cNvSpPr>
              <a:spLocks noChangeAspect="1" noEditPoints="1"/>
            </p:cNvSpPr>
            <p:nvPr/>
          </p:nvSpPr>
          <p:spPr>
            <a:xfrm>
              <a:off x="2431015" y="1798387"/>
              <a:ext cx="252000" cy="252000"/>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00B0F0"/>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89" name="Freeform 45"/>
            <p:cNvSpPr>
              <a:spLocks noChangeAspect="1" noEditPoints="1"/>
            </p:cNvSpPr>
            <p:nvPr/>
          </p:nvSpPr>
          <p:spPr>
            <a:xfrm>
              <a:off x="2431015" y="2515606"/>
              <a:ext cx="252000" cy="252000"/>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00B0F0"/>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grpSp>
      <p:pic>
        <p:nvPicPr>
          <p:cNvPr id="90" name="그림 8" descr="벡터그래픽이(가) 표시된 사진  자동 생성된 설명"/>
          <p:cNvPicPr>
            <a:picLocks noChangeAspect="1"/>
          </p:cNvPicPr>
          <p:nvPr/>
        </p:nvPicPr>
        <p:blipFill rotWithShape="1">
          <a:blip r:embed="rId3"/>
          <a:stretch>
            <a:fillRect/>
          </a:stretch>
        </p:blipFill>
        <p:spPr>
          <a:xfrm>
            <a:off x="6400529" y="1418219"/>
            <a:ext cx="2359978" cy="2319227"/>
          </a:xfrm>
          <a:prstGeom prst="rect">
            <a:avLst/>
          </a:prstGeom>
          <a:effectLst>
            <a:outerShdw blurRad="50800" dist="12700" dir="2700000" algn="tl" rotWithShape="0">
              <a:prstClr val="black">
                <a:alpha val="40000"/>
              </a:prstClr>
            </a:outerShdw>
          </a:effectLst>
        </p:spPr>
      </p:pic>
      <p:pic>
        <p:nvPicPr>
          <p:cNvPr id="91" name="그림 90"/>
          <p:cNvPicPr>
            <a:picLocks noChangeAspect="1"/>
          </p:cNvPicPr>
          <p:nvPr/>
        </p:nvPicPr>
        <p:blipFill rotWithShape="1">
          <a:blip r:embed="rId4"/>
          <a:stretch>
            <a:fillRect/>
          </a:stretch>
        </p:blipFill>
        <p:spPr>
          <a:xfrm>
            <a:off x="1333500" y="634084"/>
            <a:ext cx="923924" cy="609285"/>
          </a:xfrm>
          <a:prstGeom prst="rect">
            <a:avLst/>
          </a:prstGeom>
        </p:spPr>
      </p:pic>
      <p:pic>
        <p:nvPicPr>
          <p:cNvPr id="2" name="그림 1">
            <a:extLst>
              <a:ext uri="{FF2B5EF4-FFF2-40B4-BE49-F238E27FC236}">
                <a16:creationId xmlns:a16="http://schemas.microsoft.com/office/drawing/2014/main" id="{5C8396F8-84A4-2479-2FDE-8D42395E5DB5}"/>
              </a:ext>
            </a:extLst>
          </p:cNvPr>
          <p:cNvPicPr>
            <a:picLocks noChangeAspect="1"/>
          </p:cNvPicPr>
          <p:nvPr/>
        </p:nvPicPr>
        <p:blipFill>
          <a:blip r:embed="rId5"/>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011D9BB2-268D-DAD8-15D9-A5E1B3855EF7}"/>
              </a:ext>
            </a:extLst>
          </p:cNvPr>
          <p:cNvPicPr>
            <a:picLocks noChangeAspect="1"/>
          </p:cNvPicPr>
          <p:nvPr/>
        </p:nvPicPr>
        <p:blipFill>
          <a:blip r:embed="rId6"/>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직사각형 19"/>
          <p:cNvSpPr/>
          <p:nvPr/>
        </p:nvSpPr>
        <p:spPr>
          <a:xfrm>
            <a:off x="0" y="0"/>
            <a:ext cx="1970827" cy="4525791"/>
          </a:xfrm>
          <a:prstGeom prst="rect">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2" name="직사각형 21"/>
          <p:cNvSpPr/>
          <p:nvPr/>
        </p:nvSpPr>
        <p:spPr>
          <a:xfrm>
            <a:off x="163793" y="181484"/>
            <a:ext cx="60345" cy="289599"/>
          </a:xfrm>
          <a:prstGeom prst="rect">
            <a:avLst/>
          </a:prstGeom>
          <a:solidFill>
            <a:srgbClr val="2070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4" name="직사각형 23"/>
          <p:cNvSpPr/>
          <p:nvPr/>
        </p:nvSpPr>
        <p:spPr>
          <a:xfrm rot="5400000">
            <a:off x="2436536" y="-2123346"/>
            <a:ext cx="60345" cy="4605833"/>
          </a:xfrm>
          <a:prstGeom prst="rect">
            <a:avLst/>
          </a:prstGeom>
          <a:solidFill>
            <a:srgbClr val="2070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5" name="직사각형 24"/>
          <p:cNvSpPr/>
          <p:nvPr/>
        </p:nvSpPr>
        <p:spPr>
          <a:xfrm rot="5400000">
            <a:off x="6810909" y="-2123346"/>
            <a:ext cx="60345" cy="4605833"/>
          </a:xfrm>
          <a:prstGeom prst="rect">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7" name="직사각형 26"/>
          <p:cNvSpPr/>
          <p:nvPr/>
        </p:nvSpPr>
        <p:spPr>
          <a:xfrm>
            <a:off x="224138" y="198000"/>
            <a:ext cx="8919862" cy="66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76" name="Rounded Rectangle 5"/>
          <p:cNvSpPr/>
          <p:nvPr/>
        </p:nvSpPr>
        <p:spPr>
          <a:xfrm rot="16200000">
            <a:off x="3888405" y="-1210844"/>
            <a:ext cx="1182332" cy="6999521"/>
          </a:xfrm>
          <a:prstGeom prst="roundRect">
            <a:avLst>
              <a:gd name="adj" fmla="val 608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77" name="TextBox 28"/>
          <p:cNvSpPr txBox="1"/>
          <p:nvPr/>
        </p:nvSpPr>
        <p:spPr>
          <a:xfrm>
            <a:off x="1203931" y="461120"/>
            <a:ext cx="6669434" cy="523220"/>
          </a:xfrm>
          <a:prstGeom prst="rect">
            <a:avLst/>
          </a:prstGeom>
          <a:noFill/>
        </p:spPr>
        <p:txBody>
          <a:bodyPr wrap="none" anchor="ctr">
            <a:spAutoFit/>
          </a:bodyPr>
          <a:lstStyle/>
          <a:p>
            <a:pPr lvl="0">
              <a:defRPr lang="ko-KR" altLang="en-US"/>
            </a:pPr>
            <a:r>
              <a:rPr lang="ko-KR" altLang="en-US" sz="2400" dirty="0">
                <a:latin typeface="나눔스퀘어라운드 ExtraBold"/>
                <a:ea typeface="나눔스퀘어라운드 ExtraBold"/>
              </a:rPr>
              <a:t>근로복지공단 제공  </a:t>
            </a:r>
            <a:r>
              <a:rPr lang="ko-KR" altLang="en-US" sz="2800" dirty="0">
                <a:solidFill>
                  <a:srgbClr val="44A3D8"/>
                </a:solidFill>
                <a:latin typeface="나눔스퀘어라운드 ExtraBold"/>
                <a:ea typeface="나눔스퀘어라운드 ExtraBold"/>
              </a:rPr>
              <a:t>근로자 지원 프로그램</a:t>
            </a:r>
            <a:r>
              <a:rPr lang="en-US" altLang="ko-KR" sz="2800" dirty="0">
                <a:solidFill>
                  <a:srgbClr val="44A3D8"/>
                </a:solidFill>
                <a:latin typeface="나눔스퀘어라운드 ExtraBold"/>
                <a:ea typeface="나눔스퀘어라운드 ExtraBold"/>
              </a:rPr>
              <a:t>(EAP)</a:t>
            </a:r>
          </a:p>
        </p:txBody>
      </p:sp>
      <p:grpSp>
        <p:nvGrpSpPr>
          <p:cNvPr id="79" name="그룹 33"/>
          <p:cNvGrpSpPr/>
          <p:nvPr/>
        </p:nvGrpSpPr>
        <p:grpSpPr>
          <a:xfrm>
            <a:off x="1141252" y="1902616"/>
            <a:ext cx="2088000" cy="540000"/>
            <a:chOff x="1376365" y="1793113"/>
            <a:chExt cx="2088000" cy="540000"/>
          </a:xfrm>
          <a:effectLst>
            <a:outerShdw blurRad="76200" dist="76200" dir="2700000" algn="ctr" rotWithShape="0">
              <a:srgbClr val="000000">
                <a:alpha val="50000"/>
              </a:srgbClr>
            </a:outerShdw>
          </a:effectLst>
        </p:grpSpPr>
        <p:sp>
          <p:nvSpPr>
            <p:cNvPr id="80" name="Rounded Rectangle 8"/>
            <p:cNvSpPr/>
            <p:nvPr/>
          </p:nvSpPr>
          <p:spPr>
            <a:xfrm>
              <a:off x="1376365" y="1793113"/>
              <a:ext cx="2088000" cy="540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anchor="ctr">
              <a:spAutoFit/>
            </a:bodyPr>
            <a:lstStyle/>
            <a:p>
              <a:pPr algn="ctr">
                <a:defRPr lang="ko-KR" altLang="en-US"/>
              </a:pPr>
              <a:endParaRPr lang="ko-KR" altLang="en-US"/>
            </a:p>
          </p:txBody>
        </p:sp>
        <p:sp>
          <p:nvSpPr>
            <p:cNvPr id="81" name="직사각형 36"/>
            <p:cNvSpPr/>
            <p:nvPr/>
          </p:nvSpPr>
          <p:spPr>
            <a:xfrm>
              <a:off x="2251158" y="1893836"/>
              <a:ext cx="951945" cy="338554"/>
            </a:xfrm>
            <a:prstGeom prst="rect">
              <a:avLst/>
            </a:prstGeom>
          </p:spPr>
          <p:txBody>
            <a:bodyPr vert="horz" wrap="none" lIns="91440" tIns="45720" rIns="91440" bIns="45720">
              <a:spAutoFit/>
            </a:bodyPr>
            <a:lstStyle/>
            <a:p>
              <a:pPr algn="ctr">
                <a:spcBef>
                  <a:spcPct val="0"/>
                </a:spcBef>
                <a:defRPr lang="ko-KR" altLang="en-US"/>
              </a:pPr>
              <a:r>
                <a:rPr lang="ko-KR" altLang="en-US" sz="1600" b="1">
                  <a:solidFill>
                    <a:schemeClr val="bg1"/>
                  </a:solidFill>
                  <a:latin typeface="나눔바른고딕"/>
                  <a:ea typeface="나눔바른고딕"/>
                  <a:cs typeface="함초롬돋움"/>
                </a:rPr>
                <a:t>지원 대상</a:t>
              </a:r>
            </a:p>
          </p:txBody>
        </p:sp>
        <p:pic>
          <p:nvPicPr>
            <p:cNvPr id="82" name="그림 81"/>
            <p:cNvPicPr/>
            <p:nvPr/>
          </p:nvPicPr>
          <p:blipFill rotWithShape="1">
            <a:blip r:embed="rId2"/>
            <a:stretch>
              <a:fillRect/>
            </a:stretch>
          </p:blipFill>
          <p:spPr>
            <a:xfrm>
              <a:off x="1439343" y="1803104"/>
              <a:ext cx="519629" cy="520019"/>
            </a:xfrm>
            <a:prstGeom prst="rect">
              <a:avLst/>
            </a:prstGeom>
          </p:spPr>
        </p:pic>
      </p:grpSp>
      <p:sp>
        <p:nvSpPr>
          <p:cNvPr id="83" name="직사각형 62"/>
          <p:cNvSpPr/>
          <p:nvPr/>
        </p:nvSpPr>
        <p:spPr>
          <a:xfrm>
            <a:off x="3541630" y="2018728"/>
            <a:ext cx="4572000" cy="307777"/>
          </a:xfrm>
          <a:prstGeom prst="rect">
            <a:avLst/>
          </a:prstGeom>
        </p:spPr>
        <p:txBody>
          <a:bodyPr>
            <a:spAutoFit/>
          </a:bodyPr>
          <a:lstStyle/>
          <a:p>
            <a:pPr>
              <a:spcBef>
                <a:spcPct val="0"/>
              </a:spcBef>
              <a:defRPr lang="ko-KR" altLang="en-US"/>
            </a:pPr>
            <a:r>
              <a:rPr lang="ko-KR" altLang="en-US" sz="1400" dirty="0">
                <a:solidFill>
                  <a:srgbClr val="000000"/>
                </a:solidFill>
                <a:latin typeface="나눔바른고딕"/>
                <a:ea typeface="나눔바른고딕"/>
                <a:cs typeface="함초롬돋움"/>
              </a:rPr>
              <a:t>상시근로자수 300인 미만 중소기업과 소속 근로자</a:t>
            </a:r>
          </a:p>
        </p:txBody>
      </p:sp>
      <p:grpSp>
        <p:nvGrpSpPr>
          <p:cNvPr id="84" name="그룹 49"/>
          <p:cNvGrpSpPr/>
          <p:nvPr/>
        </p:nvGrpSpPr>
        <p:grpSpPr>
          <a:xfrm>
            <a:off x="1141252" y="3542674"/>
            <a:ext cx="2088000" cy="540000"/>
            <a:chOff x="1376365" y="3416904"/>
            <a:chExt cx="2088000" cy="540000"/>
          </a:xfrm>
          <a:effectLst>
            <a:outerShdw blurRad="76200" dist="76200" dir="2700000" algn="ctr" rotWithShape="0">
              <a:srgbClr val="000000">
                <a:alpha val="50000"/>
              </a:srgbClr>
            </a:outerShdw>
          </a:effectLst>
        </p:grpSpPr>
        <p:sp>
          <p:nvSpPr>
            <p:cNvPr id="85" name="Rounded Rectangle 8"/>
            <p:cNvSpPr/>
            <p:nvPr/>
          </p:nvSpPr>
          <p:spPr>
            <a:xfrm>
              <a:off x="1376365" y="3416904"/>
              <a:ext cx="2088000" cy="540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anchor="ctr">
              <a:spAutoFit/>
            </a:bodyPr>
            <a:lstStyle/>
            <a:p>
              <a:pPr algn="ctr">
                <a:defRPr lang="ko-KR" altLang="en-US"/>
              </a:pPr>
              <a:endParaRPr lang="ko-KR" altLang="en-US"/>
            </a:p>
          </p:txBody>
        </p:sp>
        <p:sp>
          <p:nvSpPr>
            <p:cNvPr id="86" name="직사각형 52"/>
            <p:cNvSpPr/>
            <p:nvPr/>
          </p:nvSpPr>
          <p:spPr>
            <a:xfrm>
              <a:off x="2159787" y="3517627"/>
              <a:ext cx="1129041" cy="338554"/>
            </a:xfrm>
            <a:prstGeom prst="rect">
              <a:avLst/>
            </a:prstGeom>
          </p:spPr>
          <p:txBody>
            <a:bodyPr vert="horz" wrap="none" lIns="91440" tIns="45720" rIns="91440" bIns="45720">
              <a:spAutoFit/>
            </a:bodyPr>
            <a:lstStyle/>
            <a:p>
              <a:pPr algn="ctr">
                <a:spcBef>
                  <a:spcPct val="0"/>
                </a:spcBef>
                <a:defRPr lang="ko-KR" altLang="en-US"/>
              </a:pPr>
              <a:r>
                <a:rPr lang="ko-KR" altLang="en-US" sz="1600" b="1">
                  <a:solidFill>
                    <a:schemeClr val="bg1"/>
                  </a:solidFill>
                  <a:latin typeface="나눔바른고딕"/>
                  <a:ea typeface="나눔바른고딕"/>
                  <a:cs typeface="함초롬돋움"/>
                </a:rPr>
                <a:t>온라인 상담</a:t>
              </a:r>
            </a:p>
          </p:txBody>
        </p:sp>
      </p:grpSp>
      <p:sp>
        <p:nvSpPr>
          <p:cNvPr id="87" name="직사각형 63"/>
          <p:cNvSpPr/>
          <p:nvPr/>
        </p:nvSpPr>
        <p:spPr>
          <a:xfrm>
            <a:off x="3541630" y="3658786"/>
            <a:ext cx="3061463" cy="296912"/>
          </a:xfrm>
          <a:prstGeom prst="rect">
            <a:avLst/>
          </a:prstGeom>
        </p:spPr>
        <p:txBody>
          <a:bodyPr wrap="square">
            <a:spAutoFit/>
          </a:bodyPr>
          <a:lstStyle/>
          <a:p>
            <a:pPr>
              <a:spcBef>
                <a:spcPct val="0"/>
              </a:spcBef>
              <a:defRPr lang="ko-KR" altLang="en-US"/>
            </a:pPr>
            <a:r>
              <a:rPr lang="ko-KR" altLang="en-US" sz="1400">
                <a:solidFill>
                  <a:srgbClr val="000000"/>
                </a:solidFill>
                <a:latin typeface="나눔바른고딕"/>
                <a:ea typeface="나눔바른고딕"/>
                <a:cs typeface="함초롬돋움"/>
              </a:rPr>
              <a:t>게시판 상담  </a:t>
            </a:r>
            <a:r>
              <a:rPr lang="en-US" altLang="ko-KR" sz="1400">
                <a:solidFill>
                  <a:srgbClr val="000000"/>
                </a:solidFill>
                <a:latin typeface="나눔바른고딕"/>
                <a:ea typeface="나눔바른고딕"/>
                <a:cs typeface="함초롬돋움"/>
              </a:rPr>
              <a:t>/</a:t>
            </a:r>
            <a:r>
              <a:rPr lang="ko-KR" altLang="en-US" sz="1400">
                <a:solidFill>
                  <a:srgbClr val="000000"/>
                </a:solidFill>
                <a:latin typeface="나눔바른고딕"/>
                <a:ea typeface="나눔바른고딕"/>
                <a:cs typeface="함초롬돋움"/>
              </a:rPr>
              <a:t>  모바일 상담  </a:t>
            </a:r>
            <a:r>
              <a:rPr lang="en-US" altLang="ko-KR" sz="1400">
                <a:solidFill>
                  <a:srgbClr val="000000"/>
                </a:solidFill>
                <a:latin typeface="나눔바른고딕"/>
                <a:ea typeface="나눔바른고딕"/>
                <a:cs typeface="함초롬돋움"/>
              </a:rPr>
              <a:t>/</a:t>
            </a:r>
            <a:r>
              <a:rPr lang="ko-KR" altLang="en-US" sz="1400">
                <a:solidFill>
                  <a:srgbClr val="000000"/>
                </a:solidFill>
                <a:latin typeface="나눔바른고딕"/>
                <a:ea typeface="나눔바른고딕"/>
                <a:cs typeface="함초롬돋움"/>
              </a:rPr>
              <a:t>  전화 상담</a:t>
            </a:r>
          </a:p>
        </p:txBody>
      </p:sp>
      <p:grpSp>
        <p:nvGrpSpPr>
          <p:cNvPr id="88" name="그룹 54"/>
          <p:cNvGrpSpPr/>
          <p:nvPr/>
        </p:nvGrpSpPr>
        <p:grpSpPr>
          <a:xfrm>
            <a:off x="1141252" y="4347074"/>
            <a:ext cx="2088000" cy="540000"/>
            <a:chOff x="1376365" y="4869946"/>
            <a:chExt cx="2088000" cy="540000"/>
          </a:xfrm>
          <a:effectLst>
            <a:outerShdw blurRad="76200" dist="76200" dir="2700000" algn="ctr" rotWithShape="0">
              <a:srgbClr val="000000">
                <a:alpha val="50000"/>
              </a:srgbClr>
            </a:outerShdw>
          </a:effectLst>
        </p:grpSpPr>
        <p:sp>
          <p:nvSpPr>
            <p:cNvPr id="89" name="Rounded Rectangle 8"/>
            <p:cNvSpPr/>
            <p:nvPr/>
          </p:nvSpPr>
          <p:spPr>
            <a:xfrm>
              <a:off x="1376365" y="4869946"/>
              <a:ext cx="2088000" cy="540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anchor="ctr">
              <a:spAutoFit/>
            </a:bodyPr>
            <a:lstStyle/>
            <a:p>
              <a:pPr algn="ctr">
                <a:defRPr lang="ko-KR" altLang="en-US"/>
              </a:pPr>
              <a:endParaRPr lang="ko-KR" altLang="en-US"/>
            </a:p>
          </p:txBody>
        </p:sp>
        <p:sp>
          <p:nvSpPr>
            <p:cNvPr id="90" name="직사각형 56"/>
            <p:cNvSpPr/>
            <p:nvPr/>
          </p:nvSpPr>
          <p:spPr>
            <a:xfrm>
              <a:off x="2068416" y="4970669"/>
              <a:ext cx="1315662" cy="338554"/>
            </a:xfrm>
            <a:prstGeom prst="rect">
              <a:avLst/>
            </a:prstGeom>
          </p:spPr>
          <p:txBody>
            <a:bodyPr vert="horz" wrap="none" lIns="91440" tIns="45720" rIns="91440" bIns="45720">
              <a:spAutoFit/>
            </a:bodyPr>
            <a:lstStyle/>
            <a:p>
              <a:pPr algn="ctr">
                <a:spcBef>
                  <a:spcPct val="0"/>
                </a:spcBef>
                <a:defRPr lang="ko-KR" altLang="en-US"/>
              </a:pPr>
              <a:r>
                <a:rPr lang="ko-KR" altLang="en-US" sz="1600" b="1">
                  <a:solidFill>
                    <a:schemeClr val="bg1"/>
                  </a:solidFill>
                  <a:latin typeface="나눔바른고딕"/>
                  <a:ea typeface="나눔바른고딕"/>
                  <a:cs typeface="함초롬돋움"/>
                </a:rPr>
                <a:t>오프라인 상담</a:t>
              </a:r>
            </a:p>
          </p:txBody>
        </p:sp>
        <p:pic>
          <p:nvPicPr>
            <p:cNvPr id="91" name="그림 90"/>
            <p:cNvPicPr/>
            <p:nvPr/>
          </p:nvPicPr>
          <p:blipFill rotWithShape="1">
            <a:blip r:embed="rId3"/>
            <a:stretch>
              <a:fillRect/>
            </a:stretch>
          </p:blipFill>
          <p:spPr>
            <a:xfrm>
              <a:off x="1439343" y="4923643"/>
              <a:ext cx="576084" cy="415188"/>
            </a:xfrm>
            <a:prstGeom prst="rect">
              <a:avLst/>
            </a:prstGeom>
          </p:spPr>
        </p:pic>
      </p:grpSp>
      <p:grpSp>
        <p:nvGrpSpPr>
          <p:cNvPr id="92" name="그룹 25"/>
          <p:cNvGrpSpPr/>
          <p:nvPr/>
        </p:nvGrpSpPr>
        <p:grpSpPr>
          <a:xfrm>
            <a:off x="3541630" y="4316992"/>
            <a:ext cx="4367718" cy="600164"/>
            <a:chOff x="3733228" y="4264639"/>
            <a:chExt cx="4367718" cy="600164"/>
          </a:xfrm>
        </p:grpSpPr>
        <p:sp>
          <p:nvSpPr>
            <p:cNvPr id="93" name="직사각형 64"/>
            <p:cNvSpPr/>
            <p:nvPr/>
          </p:nvSpPr>
          <p:spPr>
            <a:xfrm>
              <a:off x="3733228" y="4264639"/>
              <a:ext cx="2274080" cy="600164"/>
            </a:xfrm>
            <a:prstGeom prst="rect">
              <a:avLst/>
            </a:prstGeom>
          </p:spPr>
          <p:txBody>
            <a:bodyPr wrap="square">
              <a:spAutoFit/>
            </a:bodyPr>
            <a:lstStyle/>
            <a:p>
              <a:pPr>
                <a:spcBef>
                  <a:spcPct val="0"/>
                </a:spcBef>
                <a:spcAft>
                  <a:spcPts val="600"/>
                </a:spcAft>
                <a:defRPr lang="ko-KR" altLang="en-US"/>
              </a:pPr>
              <a:r>
                <a:rPr lang="en-US" altLang="ko-KR" sz="1400" dirty="0">
                  <a:solidFill>
                    <a:srgbClr val="000000"/>
                  </a:solidFill>
                  <a:latin typeface="맑은 고딕" panose="020B0503020000020004" pitchFamily="50" charset="-127"/>
                  <a:cs typeface="함초롬돋움"/>
                </a:rPr>
                <a:t>ㆍ</a:t>
              </a:r>
              <a:r>
                <a:rPr lang="ko-KR" altLang="en-US" sz="1400" dirty="0">
                  <a:solidFill>
                    <a:srgbClr val="000000"/>
                  </a:solidFill>
                  <a:latin typeface="나눔바른고딕"/>
                  <a:ea typeface="나눔바른고딕"/>
                  <a:cs typeface="함초롬돋움"/>
                </a:rPr>
                <a:t>근로자 상담</a:t>
              </a:r>
              <a:r>
                <a:rPr lang="en-US" altLang="ko-KR" sz="1400" dirty="0">
                  <a:solidFill>
                    <a:srgbClr val="000000"/>
                  </a:solidFill>
                  <a:latin typeface="나눔바른고딕"/>
                  <a:ea typeface="나눔바른고딕"/>
                  <a:cs typeface="함초롬돋움"/>
                </a:rPr>
                <a:t>(1:1</a:t>
              </a:r>
              <a:r>
                <a:rPr lang="ko-KR" altLang="en-US" sz="1400" dirty="0">
                  <a:solidFill>
                    <a:srgbClr val="000000"/>
                  </a:solidFill>
                  <a:latin typeface="나눔바른고딕"/>
                  <a:ea typeface="나눔바른고딕"/>
                  <a:cs typeface="함초롬돋움"/>
                </a:rPr>
                <a:t>대면</a:t>
              </a:r>
              <a:r>
                <a:rPr lang="en-US" altLang="ko-KR" sz="1400" dirty="0">
                  <a:solidFill>
                    <a:srgbClr val="000000"/>
                  </a:solidFill>
                  <a:latin typeface="나눔바른고딕"/>
                  <a:ea typeface="나눔바른고딕"/>
                  <a:cs typeface="함초롬돋움"/>
                </a:rPr>
                <a:t>)</a:t>
              </a:r>
            </a:p>
            <a:p>
              <a:pPr>
                <a:spcBef>
                  <a:spcPct val="0"/>
                </a:spcBef>
                <a:spcAft>
                  <a:spcPts val="600"/>
                </a:spcAft>
                <a:defRPr lang="ko-KR" altLang="en-US"/>
              </a:pPr>
              <a:r>
                <a:rPr lang="en-US" altLang="ko-KR" sz="1400" dirty="0">
                  <a:solidFill>
                    <a:srgbClr val="000000"/>
                  </a:solidFill>
                  <a:latin typeface="맑은 고딕" panose="020B0503020000020004" pitchFamily="50" charset="-127"/>
                  <a:cs typeface="함초롬돋움"/>
                </a:rPr>
                <a:t>ㆍ</a:t>
              </a:r>
              <a:r>
                <a:rPr lang="ko-KR" altLang="en-US" sz="1400" dirty="0">
                  <a:solidFill>
                    <a:srgbClr val="000000"/>
                  </a:solidFill>
                  <a:latin typeface="나눔바른고딕"/>
                  <a:ea typeface="나눔바른고딕"/>
                  <a:cs typeface="함초롬돋움"/>
                </a:rPr>
                <a:t>기업 상담</a:t>
              </a:r>
              <a:r>
                <a:rPr lang="en-US" altLang="ko-KR" sz="1400" dirty="0">
                  <a:solidFill>
                    <a:srgbClr val="000000"/>
                  </a:solidFill>
                  <a:latin typeface="나눔바른고딕"/>
                  <a:ea typeface="나눔바른고딕"/>
                  <a:cs typeface="함초롬돋움"/>
                </a:rPr>
                <a:t>(</a:t>
              </a:r>
              <a:r>
                <a:rPr lang="ko-KR" altLang="en-US" sz="1400" dirty="0">
                  <a:solidFill>
                    <a:srgbClr val="000000"/>
                  </a:solidFill>
                  <a:latin typeface="나눔바른고딕"/>
                  <a:ea typeface="나눔바른고딕"/>
                  <a:cs typeface="함초롬돋움"/>
                </a:rPr>
                <a:t>개별 및 집단</a:t>
              </a:r>
              <a:r>
                <a:rPr lang="en-US" altLang="ko-KR" sz="1400" dirty="0">
                  <a:solidFill>
                    <a:srgbClr val="000000"/>
                  </a:solidFill>
                  <a:latin typeface="나눔바른고딕"/>
                  <a:ea typeface="나눔바른고딕"/>
                  <a:cs typeface="함초롬돋움"/>
                </a:rPr>
                <a:t>)</a:t>
              </a:r>
            </a:p>
          </p:txBody>
        </p:sp>
        <p:sp>
          <p:nvSpPr>
            <p:cNvPr id="94" name="직사각형 65"/>
            <p:cNvSpPr/>
            <p:nvPr/>
          </p:nvSpPr>
          <p:spPr>
            <a:xfrm>
              <a:off x="5870895" y="4264639"/>
              <a:ext cx="2230051" cy="600164"/>
            </a:xfrm>
            <a:prstGeom prst="rect">
              <a:avLst/>
            </a:prstGeom>
          </p:spPr>
          <p:txBody>
            <a:bodyPr wrap="square">
              <a:spAutoFit/>
            </a:bodyPr>
            <a:lstStyle/>
            <a:p>
              <a:pPr>
                <a:spcBef>
                  <a:spcPct val="0"/>
                </a:spcBef>
                <a:spcAft>
                  <a:spcPts val="600"/>
                </a:spcAft>
                <a:defRPr lang="ko-KR" altLang="en-US"/>
              </a:pPr>
              <a:r>
                <a:rPr lang="en-US" altLang="ko-KR" sz="1400" dirty="0">
                  <a:solidFill>
                    <a:srgbClr val="000000"/>
                  </a:solidFill>
                  <a:latin typeface="맑은 고딕" panose="020B0503020000020004" pitchFamily="50" charset="-127"/>
                  <a:cs typeface="함초롬돋움"/>
                </a:rPr>
                <a:t>ㆍ</a:t>
              </a:r>
              <a:r>
                <a:rPr lang="ko-KR" altLang="en-US" sz="1400" dirty="0">
                  <a:solidFill>
                    <a:srgbClr val="000000"/>
                  </a:solidFill>
                  <a:latin typeface="나눔바른고딕"/>
                  <a:ea typeface="나눔바른고딕"/>
                  <a:cs typeface="함초롬돋움"/>
                </a:rPr>
                <a:t>스트레스 힐링 프로그램</a:t>
              </a:r>
            </a:p>
            <a:p>
              <a:pPr>
                <a:spcBef>
                  <a:spcPct val="0"/>
                </a:spcBef>
                <a:spcAft>
                  <a:spcPts val="600"/>
                </a:spcAft>
                <a:defRPr lang="ko-KR" altLang="en-US"/>
              </a:pPr>
              <a:r>
                <a:rPr lang="en-US" altLang="ko-KR" sz="1400" dirty="0">
                  <a:solidFill>
                    <a:srgbClr val="000000"/>
                  </a:solidFill>
                  <a:latin typeface="맑은 고딕" panose="020B0503020000020004" pitchFamily="50" charset="-127"/>
                  <a:cs typeface="함초롬돋움"/>
                </a:rPr>
                <a:t>ㆍ</a:t>
              </a:r>
              <a:r>
                <a:rPr lang="ko-KR" altLang="en-US" sz="1400" dirty="0">
                  <a:solidFill>
                    <a:srgbClr val="000000"/>
                  </a:solidFill>
                  <a:latin typeface="나눔바른고딕"/>
                  <a:ea typeface="나눔바른고딕"/>
                  <a:cs typeface="함초롬돋움"/>
                </a:rPr>
                <a:t>조직 스트레스 측정 등</a:t>
              </a:r>
              <a:endParaRPr lang="ko-KR" altLang="en-US" sz="1600" dirty="0">
                <a:solidFill>
                  <a:srgbClr val="000000"/>
                </a:solidFill>
                <a:latin typeface="나눔바른고딕"/>
                <a:ea typeface="나눔바른고딕"/>
                <a:cs typeface="함초롬돋움"/>
              </a:endParaRPr>
            </a:p>
          </p:txBody>
        </p:sp>
      </p:grpSp>
      <p:grpSp>
        <p:nvGrpSpPr>
          <p:cNvPr id="95" name="그룹 58"/>
          <p:cNvGrpSpPr/>
          <p:nvPr/>
        </p:nvGrpSpPr>
        <p:grpSpPr>
          <a:xfrm>
            <a:off x="1141252" y="5151475"/>
            <a:ext cx="2088000" cy="540000"/>
            <a:chOff x="1376365" y="5582010"/>
            <a:chExt cx="2088000" cy="540000"/>
          </a:xfrm>
          <a:effectLst>
            <a:outerShdw blurRad="76200" dist="76200" dir="2700000" algn="ctr" rotWithShape="0">
              <a:srgbClr val="000000">
                <a:alpha val="50000"/>
              </a:srgbClr>
            </a:outerShdw>
          </a:effectLst>
        </p:grpSpPr>
        <p:sp>
          <p:nvSpPr>
            <p:cNvPr id="96" name="Rounded Rectangle 8"/>
            <p:cNvSpPr/>
            <p:nvPr/>
          </p:nvSpPr>
          <p:spPr>
            <a:xfrm>
              <a:off x="1376365" y="5582010"/>
              <a:ext cx="2088000" cy="540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anchor="ctr">
              <a:spAutoFit/>
            </a:bodyPr>
            <a:lstStyle/>
            <a:p>
              <a:pPr algn="ctr">
                <a:defRPr lang="ko-KR" altLang="en-US"/>
              </a:pPr>
              <a:endParaRPr lang="ko-KR" altLang="en-US"/>
            </a:p>
          </p:txBody>
        </p:sp>
        <p:sp>
          <p:nvSpPr>
            <p:cNvPr id="97" name="직사각형 60"/>
            <p:cNvSpPr/>
            <p:nvPr/>
          </p:nvSpPr>
          <p:spPr>
            <a:xfrm>
              <a:off x="2251158" y="5682733"/>
              <a:ext cx="951945" cy="338554"/>
            </a:xfrm>
            <a:prstGeom prst="rect">
              <a:avLst/>
            </a:prstGeom>
          </p:spPr>
          <p:txBody>
            <a:bodyPr vert="horz" wrap="none" lIns="91440" tIns="45720" rIns="91440" bIns="45720">
              <a:spAutoFit/>
            </a:bodyPr>
            <a:lstStyle/>
            <a:p>
              <a:pPr algn="ctr">
                <a:spcBef>
                  <a:spcPct val="0"/>
                </a:spcBef>
                <a:defRPr lang="ko-KR" altLang="en-US"/>
              </a:pPr>
              <a:r>
                <a:rPr lang="ko-KR" altLang="en-US" sz="1600" b="1">
                  <a:solidFill>
                    <a:schemeClr val="bg1"/>
                  </a:solidFill>
                  <a:latin typeface="나눔바른고딕"/>
                  <a:ea typeface="나눔바른고딕"/>
                  <a:cs typeface="함초롬돋움"/>
                </a:rPr>
                <a:t>신청 문의</a:t>
              </a:r>
            </a:p>
          </p:txBody>
        </p:sp>
        <p:pic>
          <p:nvPicPr>
            <p:cNvPr id="98" name="그림 97"/>
            <p:cNvPicPr/>
            <p:nvPr/>
          </p:nvPicPr>
          <p:blipFill rotWithShape="1">
            <a:blip r:embed="rId4"/>
            <a:stretch>
              <a:fillRect/>
            </a:stretch>
          </p:blipFill>
          <p:spPr>
            <a:xfrm>
              <a:off x="1439343" y="5597623"/>
              <a:ext cx="519629" cy="508775"/>
            </a:xfrm>
            <a:prstGeom prst="rect">
              <a:avLst/>
            </a:prstGeom>
          </p:spPr>
        </p:pic>
      </p:grpSp>
      <p:grpSp>
        <p:nvGrpSpPr>
          <p:cNvPr id="3" name="그룹 2">
            <a:extLst>
              <a:ext uri="{FF2B5EF4-FFF2-40B4-BE49-F238E27FC236}">
                <a16:creationId xmlns:a16="http://schemas.microsoft.com/office/drawing/2014/main" id="{BAB4331C-CA41-4EB9-AC1B-7B3DE68E5CC2}"/>
              </a:ext>
            </a:extLst>
          </p:cNvPr>
          <p:cNvGrpSpPr/>
          <p:nvPr/>
        </p:nvGrpSpPr>
        <p:grpSpPr>
          <a:xfrm>
            <a:off x="3603628" y="5256176"/>
            <a:ext cx="4481563" cy="362717"/>
            <a:chOff x="3603628" y="5134250"/>
            <a:chExt cx="4481563" cy="362717"/>
          </a:xfrm>
        </p:grpSpPr>
        <p:sp>
          <p:nvSpPr>
            <p:cNvPr id="100" name="직사각형 66"/>
            <p:cNvSpPr/>
            <p:nvPr/>
          </p:nvSpPr>
          <p:spPr>
            <a:xfrm>
              <a:off x="5808337" y="5134250"/>
              <a:ext cx="2276854" cy="362717"/>
            </a:xfrm>
            <a:prstGeom prst="rect">
              <a:avLst/>
            </a:prstGeom>
          </p:spPr>
          <p:txBody>
            <a:bodyPr wrap="square">
              <a:spAutoFit/>
            </a:bodyPr>
            <a:lstStyle/>
            <a:p>
              <a:pPr>
                <a:lnSpc>
                  <a:spcPct val="130000"/>
                </a:lnSpc>
                <a:spcBef>
                  <a:spcPct val="0"/>
                </a:spcBef>
                <a:defRPr lang="ko-KR" altLang="en-US"/>
              </a:pPr>
              <a:r>
                <a:rPr lang="en-US" altLang="ko-KR" sz="1400" dirty="0">
                  <a:solidFill>
                    <a:srgbClr val="000000"/>
                  </a:solidFill>
                  <a:latin typeface="나눔바른고딕"/>
                  <a:ea typeface="나눔바른고딕"/>
                  <a:cs typeface="함초롬돋움"/>
                </a:rPr>
                <a:t>☎ 02-2261-0140</a:t>
              </a:r>
            </a:p>
          </p:txBody>
        </p:sp>
        <p:sp>
          <p:nvSpPr>
            <p:cNvPr id="102" name="화살표: 오각형 68"/>
            <p:cNvSpPr/>
            <p:nvPr/>
          </p:nvSpPr>
          <p:spPr>
            <a:xfrm>
              <a:off x="3603628" y="5170214"/>
              <a:ext cx="2124000" cy="290788"/>
            </a:xfrm>
            <a:prstGeom prst="homePlate">
              <a:avLst>
                <a:gd name="adj" fmla="val 0"/>
              </a:avLst>
            </a:prstGeom>
            <a:solidFill>
              <a:srgbClr val="DCEEF8"/>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r>
                <a:rPr lang="ko-KR" altLang="en-US" sz="1400" b="1" dirty="0">
                  <a:solidFill>
                    <a:schemeClr val="tx1"/>
                  </a:solidFill>
                  <a:latin typeface="나눔바른고딕"/>
                  <a:ea typeface="나눔바른고딕"/>
                  <a:cs typeface="함초롬돋움"/>
                </a:rPr>
                <a:t>온</a:t>
              </a:r>
              <a:r>
                <a:rPr lang="en-US" altLang="ko-KR" sz="1400" b="1" dirty="0">
                  <a:solidFill>
                    <a:schemeClr val="tx1"/>
                  </a:solidFill>
                  <a:latin typeface="나눔바른고딕"/>
                  <a:ea typeface="나눔바른고딕"/>
                  <a:cs typeface="함초롬돋움"/>
                </a:rPr>
                <a:t>·</a:t>
              </a:r>
              <a:r>
                <a:rPr lang="ko-KR" altLang="en-US" sz="1400" b="1" dirty="0">
                  <a:solidFill>
                    <a:schemeClr val="tx1"/>
                  </a:solidFill>
                  <a:latin typeface="나눔바른고딕"/>
                  <a:ea typeface="나눔바른고딕"/>
                  <a:cs typeface="함초롬돋움"/>
                </a:rPr>
                <a:t>오프라인 상담 관련</a:t>
              </a:r>
            </a:p>
          </p:txBody>
        </p:sp>
      </p:grpSp>
      <p:grpSp>
        <p:nvGrpSpPr>
          <p:cNvPr id="4" name="그룹 3">
            <a:extLst>
              <a:ext uri="{FF2B5EF4-FFF2-40B4-BE49-F238E27FC236}">
                <a16:creationId xmlns:a16="http://schemas.microsoft.com/office/drawing/2014/main" id="{A1B58666-4441-4D7C-9357-8685E85DBA4C}"/>
              </a:ext>
            </a:extLst>
          </p:cNvPr>
          <p:cNvGrpSpPr/>
          <p:nvPr/>
        </p:nvGrpSpPr>
        <p:grpSpPr>
          <a:xfrm>
            <a:off x="3603628" y="5776039"/>
            <a:ext cx="5316234" cy="341403"/>
            <a:chOff x="3603628" y="5924092"/>
            <a:chExt cx="5316234" cy="341403"/>
          </a:xfrm>
        </p:grpSpPr>
        <p:sp>
          <p:nvSpPr>
            <p:cNvPr id="101" name="직사각형 67"/>
            <p:cNvSpPr/>
            <p:nvPr/>
          </p:nvSpPr>
          <p:spPr>
            <a:xfrm>
              <a:off x="5808337" y="5924092"/>
              <a:ext cx="3111525" cy="341403"/>
            </a:xfrm>
            <a:prstGeom prst="rect">
              <a:avLst/>
            </a:prstGeom>
          </p:spPr>
          <p:txBody>
            <a:bodyPr wrap="square">
              <a:spAutoFit/>
            </a:bodyPr>
            <a:lstStyle/>
            <a:p>
              <a:pPr>
                <a:lnSpc>
                  <a:spcPct val="120000"/>
                </a:lnSpc>
                <a:spcBef>
                  <a:spcPct val="0"/>
                </a:spcBef>
                <a:defRPr lang="ko-KR" altLang="en-US"/>
              </a:pPr>
              <a:r>
                <a:rPr lang="ko-KR" altLang="en-US" sz="1400" dirty="0">
                  <a:solidFill>
                    <a:srgbClr val="000000"/>
                  </a:solidFill>
                  <a:latin typeface="나눔바른고딕"/>
                  <a:ea typeface="나눔바른고딕"/>
                  <a:cs typeface="함초롬돋움"/>
                </a:rPr>
                <a:t>☎ </a:t>
              </a:r>
              <a:r>
                <a:rPr lang="en-US" altLang="ko-KR" sz="1400" dirty="0">
                  <a:solidFill>
                    <a:srgbClr val="000000"/>
                  </a:solidFill>
                  <a:latin typeface="나눔바른고딕"/>
                  <a:ea typeface="나눔바른고딕"/>
                  <a:cs typeface="함초롬돋움"/>
                </a:rPr>
                <a:t>02-2670-0068(</a:t>
              </a:r>
              <a:r>
                <a:rPr lang="ko-KR" altLang="en-US" sz="1400" dirty="0">
                  <a:solidFill>
                    <a:srgbClr val="000000"/>
                  </a:solidFill>
                  <a:latin typeface="나눔바른고딕"/>
                  <a:ea typeface="나눔바른고딕"/>
                  <a:cs typeface="함초롬돋움"/>
                </a:rPr>
                <a:t>근로복지넷 운영팀</a:t>
              </a:r>
              <a:r>
                <a:rPr lang="en-US" altLang="ko-KR" sz="1400" dirty="0">
                  <a:solidFill>
                    <a:srgbClr val="000000"/>
                  </a:solidFill>
                  <a:latin typeface="나눔바른고딕"/>
                  <a:ea typeface="나눔바른고딕"/>
                  <a:cs typeface="함초롬돋움"/>
                </a:rPr>
                <a:t>)</a:t>
              </a:r>
            </a:p>
          </p:txBody>
        </p:sp>
        <p:sp>
          <p:nvSpPr>
            <p:cNvPr id="103" name="화살표: 오각형 69"/>
            <p:cNvSpPr/>
            <p:nvPr/>
          </p:nvSpPr>
          <p:spPr>
            <a:xfrm>
              <a:off x="3603628" y="5949399"/>
              <a:ext cx="2124000" cy="290788"/>
            </a:xfrm>
            <a:prstGeom prst="homePlate">
              <a:avLst>
                <a:gd name="adj" fmla="val 0"/>
              </a:avLst>
            </a:prstGeom>
            <a:solidFill>
              <a:srgbClr val="DCEEF8"/>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r>
                <a:rPr lang="ko-KR" altLang="en-US" sz="1400" b="1" dirty="0">
                  <a:solidFill>
                    <a:schemeClr val="tx1"/>
                  </a:solidFill>
                  <a:latin typeface="나눔바른고딕"/>
                  <a:ea typeface="나눔바른고딕"/>
                  <a:cs typeface="함초롬돋움"/>
                </a:rPr>
                <a:t>근로복지넷 회원가입 관련 </a:t>
              </a:r>
            </a:p>
          </p:txBody>
        </p:sp>
      </p:grpSp>
      <p:grpSp>
        <p:nvGrpSpPr>
          <p:cNvPr id="104" name="그룹 38"/>
          <p:cNvGrpSpPr/>
          <p:nvPr/>
        </p:nvGrpSpPr>
        <p:grpSpPr>
          <a:xfrm>
            <a:off x="1141252" y="2667547"/>
            <a:ext cx="2088000" cy="593047"/>
            <a:chOff x="1376365" y="2481250"/>
            <a:chExt cx="2088000" cy="593047"/>
          </a:xfrm>
          <a:effectLst>
            <a:outerShdw blurRad="76200" dist="76200" dir="2700000" algn="ctr" rotWithShape="0">
              <a:srgbClr val="000000">
                <a:alpha val="50000"/>
              </a:srgbClr>
            </a:outerShdw>
          </a:effectLst>
        </p:grpSpPr>
        <p:sp>
          <p:nvSpPr>
            <p:cNvPr id="105" name="Rounded Rectangle 8"/>
            <p:cNvSpPr/>
            <p:nvPr/>
          </p:nvSpPr>
          <p:spPr>
            <a:xfrm>
              <a:off x="1376365" y="2481250"/>
              <a:ext cx="2088000" cy="540000"/>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anchor="ctr">
              <a:spAutoFit/>
            </a:bodyPr>
            <a:lstStyle/>
            <a:p>
              <a:pPr algn="ctr">
                <a:defRPr lang="ko-KR" altLang="en-US"/>
              </a:pPr>
              <a:endParaRPr lang="ko-KR" altLang="en-US"/>
            </a:p>
          </p:txBody>
        </p:sp>
        <p:sp>
          <p:nvSpPr>
            <p:cNvPr id="106" name="직사각형 47"/>
            <p:cNvSpPr/>
            <p:nvPr/>
          </p:nvSpPr>
          <p:spPr>
            <a:xfrm>
              <a:off x="2251158" y="2581973"/>
              <a:ext cx="951945" cy="338554"/>
            </a:xfrm>
            <a:prstGeom prst="rect">
              <a:avLst/>
            </a:prstGeom>
          </p:spPr>
          <p:txBody>
            <a:bodyPr vert="horz" wrap="none" lIns="91440" tIns="45720" rIns="91440" bIns="45720">
              <a:spAutoFit/>
            </a:bodyPr>
            <a:lstStyle/>
            <a:p>
              <a:pPr algn="ctr">
                <a:spcBef>
                  <a:spcPct val="0"/>
                </a:spcBef>
                <a:defRPr lang="ko-KR" altLang="en-US"/>
              </a:pPr>
              <a:r>
                <a:rPr lang="ko-KR" altLang="en-US" sz="1600" b="1" dirty="0">
                  <a:solidFill>
                    <a:schemeClr val="bg1"/>
                  </a:solidFill>
                  <a:latin typeface="나눔바른고딕"/>
                  <a:ea typeface="나눔바른고딕"/>
                  <a:cs typeface="함초롬돋움"/>
                </a:rPr>
                <a:t>상담 절차</a:t>
              </a:r>
            </a:p>
          </p:txBody>
        </p:sp>
        <p:pic>
          <p:nvPicPr>
            <p:cNvPr id="107" name="그림 106"/>
            <p:cNvPicPr/>
            <p:nvPr/>
          </p:nvPicPr>
          <p:blipFill rotWithShape="1">
            <a:blip r:embed="rId5"/>
            <a:stretch>
              <a:fillRect/>
            </a:stretch>
          </p:blipFill>
          <p:spPr>
            <a:xfrm>
              <a:off x="1439343" y="2515293"/>
              <a:ext cx="565034" cy="559004"/>
            </a:xfrm>
            <a:prstGeom prst="rect">
              <a:avLst/>
            </a:prstGeom>
          </p:spPr>
        </p:pic>
      </p:grpSp>
      <p:grpSp>
        <p:nvGrpSpPr>
          <p:cNvPr id="108" name="그룹 11"/>
          <p:cNvGrpSpPr/>
          <p:nvPr/>
        </p:nvGrpSpPr>
        <p:grpSpPr>
          <a:xfrm>
            <a:off x="3615931" y="2706874"/>
            <a:ext cx="4195236" cy="688572"/>
            <a:chOff x="3807529" y="2484629"/>
            <a:chExt cx="4195236" cy="688572"/>
          </a:xfrm>
        </p:grpSpPr>
        <p:sp>
          <p:nvSpPr>
            <p:cNvPr id="109" name="Rectangle 10"/>
            <p:cNvSpPr>
              <a:spLocks noChangeArrowheads="1"/>
            </p:cNvSpPr>
            <p:nvPr/>
          </p:nvSpPr>
          <p:spPr bwMode="white">
            <a:xfrm>
              <a:off x="3874942" y="2865424"/>
              <a:ext cx="4127823" cy="296529"/>
            </a:xfrm>
            <a:prstGeom prst="rect">
              <a:avLst/>
            </a:prstGeom>
            <a:noFill/>
            <a:ln>
              <a:noFill/>
            </a:ln>
            <a:effectLst/>
          </p:spPr>
          <p:txBody>
            <a:bodyPr>
              <a:spAutoFit/>
            </a:bodyPr>
            <a:lstStyle/>
            <a:p>
              <a:pPr eaLnBrk="1" hangingPunct="1">
                <a:spcBef>
                  <a:spcPct val="0"/>
                </a:spcBef>
                <a:defRPr lang="ko-KR" altLang="en-US"/>
              </a:pPr>
              <a:r>
                <a:rPr lang="en-US" altLang="en-US" sz="1400" dirty="0">
                  <a:solidFill>
                    <a:srgbClr val="13435D"/>
                  </a:solidFill>
                  <a:latin typeface="나눔바른고딕"/>
                  <a:ea typeface="나눔바른고딕"/>
                  <a:cs typeface="함초롬돋움"/>
                </a:rPr>
                <a:t>* </a:t>
              </a:r>
              <a:r>
                <a:rPr lang="en-US" altLang="en-US" sz="1400" dirty="0" err="1">
                  <a:solidFill>
                    <a:srgbClr val="13435D"/>
                  </a:solidFill>
                  <a:latin typeface="나눔바른고딕"/>
                  <a:ea typeface="나눔바른고딕"/>
                  <a:cs typeface="함초롬돋움"/>
                </a:rPr>
                <a:t>근로복지넷</a:t>
              </a:r>
              <a:r>
                <a:rPr lang="en-US" altLang="en-US" sz="1400" dirty="0">
                  <a:solidFill>
                    <a:srgbClr val="13435D"/>
                  </a:solidFill>
                  <a:latin typeface="나눔바른고딕"/>
                  <a:ea typeface="나눔바른고딕"/>
                  <a:cs typeface="함초롬돋움"/>
                </a:rPr>
                <a:t>(http://www.workdream.net)</a:t>
              </a:r>
            </a:p>
          </p:txBody>
        </p:sp>
        <p:grpSp>
          <p:nvGrpSpPr>
            <p:cNvPr id="110" name="그룹 10"/>
            <p:cNvGrpSpPr/>
            <p:nvPr/>
          </p:nvGrpSpPr>
          <p:grpSpPr>
            <a:xfrm>
              <a:off x="3807529" y="2484629"/>
              <a:ext cx="4065287" cy="324000"/>
              <a:chOff x="3807529" y="2484629"/>
              <a:chExt cx="4065287" cy="324000"/>
            </a:xfrm>
          </p:grpSpPr>
          <p:sp>
            <p:nvSpPr>
              <p:cNvPr id="111" name="화살표: 오각형 71"/>
              <p:cNvSpPr/>
              <p:nvPr/>
            </p:nvSpPr>
            <p:spPr>
              <a:xfrm>
                <a:off x="3807529" y="2484629"/>
                <a:ext cx="1188000" cy="324000"/>
              </a:xfrm>
              <a:prstGeom prst="homePlate">
                <a:avLst>
                  <a:gd name="adj" fmla="val 50000"/>
                </a:avLst>
              </a:prstGeom>
              <a:solidFill>
                <a:srgbClr val="C8E4F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r>
                  <a:rPr lang="ko-KR" altLang="en-US" sz="1400">
                    <a:solidFill>
                      <a:schemeClr val="tx1"/>
                    </a:solidFill>
                    <a:latin typeface="나눔바른고딕"/>
                    <a:ea typeface="나눔바른고딕"/>
                  </a:rPr>
                  <a:t>회원가입</a:t>
                </a:r>
              </a:p>
            </p:txBody>
          </p:sp>
          <p:sp>
            <p:nvSpPr>
              <p:cNvPr id="112" name="화살표: 갈매기형 수장 72"/>
              <p:cNvSpPr/>
              <p:nvPr/>
            </p:nvSpPr>
            <p:spPr>
              <a:xfrm>
                <a:off x="6123224" y="2484629"/>
                <a:ext cx="1749592" cy="324000"/>
              </a:xfrm>
              <a:prstGeom prst="chevron">
                <a:avLst>
                  <a:gd name="adj" fmla="val 50000"/>
                </a:avLst>
              </a:prstGeom>
              <a:solidFill>
                <a:srgbClr val="C8E4F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r>
                  <a:rPr lang="ko-KR" altLang="en-US" sz="1400">
                    <a:solidFill>
                      <a:schemeClr val="tx1"/>
                    </a:solidFill>
                    <a:latin typeface="나눔바른고딕"/>
                    <a:ea typeface="나눔바른고딕"/>
                    <a:cs typeface="함초롬돋움"/>
                  </a:rPr>
                  <a:t>온</a:t>
                </a:r>
                <a:r>
                  <a:rPr lang="en-US" altLang="ko-KR" sz="1400">
                    <a:solidFill>
                      <a:schemeClr val="tx1"/>
                    </a:solidFill>
                    <a:latin typeface="나눔바른고딕"/>
                    <a:ea typeface="나눔바른고딕"/>
                    <a:cs typeface="함초롬돋움"/>
                  </a:rPr>
                  <a:t>·</a:t>
                </a:r>
                <a:r>
                  <a:rPr lang="ko-KR" altLang="en-US" sz="1400">
                    <a:solidFill>
                      <a:schemeClr val="tx1"/>
                    </a:solidFill>
                    <a:latin typeface="나눔바른고딕"/>
                    <a:ea typeface="나눔바른고딕"/>
                    <a:cs typeface="함초롬돋움"/>
                  </a:rPr>
                  <a:t>오프라인 상담</a:t>
                </a:r>
              </a:p>
            </p:txBody>
          </p:sp>
          <p:sp>
            <p:nvSpPr>
              <p:cNvPr id="113" name="화살표: 갈매기형 수장 73"/>
              <p:cNvSpPr/>
              <p:nvPr/>
            </p:nvSpPr>
            <p:spPr>
              <a:xfrm>
                <a:off x="4965376" y="2484629"/>
                <a:ext cx="1188000" cy="324000"/>
              </a:xfrm>
              <a:prstGeom prst="chevron">
                <a:avLst>
                  <a:gd name="adj" fmla="val 50000"/>
                </a:avLst>
              </a:prstGeom>
              <a:solidFill>
                <a:srgbClr val="C8E4F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r>
                  <a:rPr lang="ko-KR" altLang="en-US" sz="1400">
                    <a:solidFill>
                      <a:schemeClr val="tx1"/>
                    </a:solidFill>
                    <a:latin typeface="나눔바른고딕"/>
                    <a:ea typeface="나눔바른고딕"/>
                  </a:rPr>
                  <a:t>상담신청</a:t>
                </a:r>
              </a:p>
            </p:txBody>
          </p:sp>
        </p:grpSp>
      </p:grpSp>
      <p:grpSp>
        <p:nvGrpSpPr>
          <p:cNvPr id="114" name="그룹 13"/>
          <p:cNvGrpSpPr/>
          <p:nvPr/>
        </p:nvGrpSpPr>
        <p:grpSpPr>
          <a:xfrm>
            <a:off x="1246166" y="3589973"/>
            <a:ext cx="541620" cy="467079"/>
            <a:chOff x="1246166" y="3519514"/>
            <a:chExt cx="541620" cy="467079"/>
          </a:xfrm>
        </p:grpSpPr>
        <p:grpSp>
          <p:nvGrpSpPr>
            <p:cNvPr id="115" name="그룹 8"/>
            <p:cNvGrpSpPr/>
            <p:nvPr/>
          </p:nvGrpSpPr>
          <p:grpSpPr>
            <a:xfrm>
              <a:off x="1246166" y="3519514"/>
              <a:ext cx="541620" cy="467079"/>
              <a:chOff x="360311" y="5538399"/>
              <a:chExt cx="541620" cy="467079"/>
            </a:xfrm>
          </p:grpSpPr>
          <p:pic>
            <p:nvPicPr>
              <p:cNvPr id="116" name="그림 115"/>
              <p:cNvPicPr/>
              <p:nvPr/>
            </p:nvPicPr>
            <p:blipFill rotWithShape="1">
              <a:blip r:embed="rId6"/>
              <a:stretch>
                <a:fillRect/>
              </a:stretch>
            </p:blipFill>
            <p:spPr>
              <a:xfrm>
                <a:off x="360311" y="5538399"/>
                <a:ext cx="541620" cy="467079"/>
              </a:xfrm>
              <a:prstGeom prst="rect">
                <a:avLst/>
              </a:prstGeom>
            </p:spPr>
          </p:pic>
          <p:sp>
            <p:nvSpPr>
              <p:cNvPr id="117" name="직사각형 7"/>
              <p:cNvSpPr/>
              <p:nvPr/>
            </p:nvSpPr>
            <p:spPr>
              <a:xfrm>
                <a:off x="428368" y="5611151"/>
                <a:ext cx="396000" cy="2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pic>
          <p:nvPicPr>
            <p:cNvPr id="118" name="그림 117"/>
            <p:cNvPicPr/>
            <p:nvPr/>
          </p:nvPicPr>
          <p:blipFill rotWithShape="1">
            <a:blip r:embed="rId7"/>
            <a:stretch>
              <a:fillRect/>
            </a:stretch>
          </p:blipFill>
          <p:spPr>
            <a:xfrm>
              <a:off x="1390485" y="3620044"/>
              <a:ext cx="252000" cy="202691"/>
            </a:xfrm>
            <a:prstGeom prst="rect">
              <a:avLst/>
            </a:prstGeom>
          </p:spPr>
        </p:pic>
      </p:grpSp>
      <p:sp>
        <p:nvSpPr>
          <p:cNvPr id="120" name="Slide Number Placeholder 5"/>
          <p:cNvSpPr>
            <a:spLocks noGrp="1"/>
          </p:cNvSpPr>
          <p:nvPr/>
        </p:nvSpPr>
        <p:spPr>
          <a:xfrm>
            <a:off x="6977320" y="6395872"/>
            <a:ext cx="2057400" cy="365125"/>
          </a:xfrm>
          <a:prstGeom prst="rect">
            <a:avLst/>
          </a:prstGeom>
        </p:spPr>
        <p:txBody>
          <a:bodyPr vert="horz" lIns="91440" tIns="45720" rIns="91440" bIns="45720" anchor="ctr"/>
          <a:lstStyle/>
          <a:p>
            <a:pPr lvl="0" algn="r">
              <a:defRPr lang="ko-KR" altLang="en-US"/>
            </a:pPr>
            <a:fld id="{60B600B7-BBBA-468A-A4E9-D8C5A8952DD3}" type="slidenum">
              <a:rPr lang="en-US" altLang="en-US" sz="1000">
                <a:solidFill>
                  <a:schemeClr val="tx1"/>
                </a:solidFill>
                <a:latin typeface="나눔스퀘어라운드 Bold"/>
                <a:ea typeface="나눔스퀘어라운드 Bold"/>
              </a:rPr>
              <a:pPr lvl="0" algn="r">
                <a:defRPr lang="ko-KR" altLang="en-US"/>
              </a:pPr>
              <a:t>111</a:t>
            </a:fld>
            <a:endParaRPr lang="en-US" altLang="en-US" sz="1000">
              <a:solidFill>
                <a:schemeClr val="tx1"/>
              </a:solidFill>
              <a:latin typeface="나눔스퀘어라운드 Bold"/>
              <a:ea typeface="나눔스퀘어라운드 Bold"/>
            </a:endParaRPr>
          </a:p>
        </p:txBody>
      </p:sp>
      <p:sp>
        <p:nvSpPr>
          <p:cNvPr id="2" name="직사각형 1">
            <a:extLst>
              <a:ext uri="{FF2B5EF4-FFF2-40B4-BE49-F238E27FC236}">
                <a16:creationId xmlns:a16="http://schemas.microsoft.com/office/drawing/2014/main" id="{E5BCFCCA-A10E-4B4F-9168-13CA521E97FA}"/>
              </a:ext>
            </a:extLst>
          </p:cNvPr>
          <p:cNvSpPr/>
          <p:nvPr/>
        </p:nvSpPr>
        <p:spPr>
          <a:xfrm>
            <a:off x="1678308" y="1066694"/>
            <a:ext cx="6628551" cy="369332"/>
          </a:xfrm>
          <a:prstGeom prst="rect">
            <a:avLst/>
          </a:prstGeom>
        </p:spPr>
        <p:txBody>
          <a:bodyPr wrap="square">
            <a:spAutoFit/>
          </a:bodyPr>
          <a:lstStyle/>
          <a:p>
            <a:r>
              <a:rPr lang="ko-KR" altLang="en-US" dirty="0">
                <a:solidFill>
                  <a:srgbClr val="000000"/>
                </a:solidFill>
                <a:latin typeface="나눔바른고딕" panose="020B0603020101020101" pitchFamily="50" charset="-127"/>
                <a:ea typeface="나눔바른고딕" panose="020B0603020101020101" pitchFamily="50" charset="-127"/>
              </a:rPr>
              <a:t>근로자의 직무 스트레스 등을 해결하기 위해 </a:t>
            </a:r>
            <a:r>
              <a:rPr lang="en-US" altLang="ko-KR" dirty="0">
                <a:solidFill>
                  <a:srgbClr val="000000"/>
                </a:solidFill>
                <a:latin typeface="나눔바른고딕" panose="020B0603020101020101" pitchFamily="50" charset="-127"/>
                <a:ea typeface="나눔바른고딕" panose="020B0603020101020101" pitchFamily="50" charset="-127"/>
              </a:rPr>
              <a:t>EAP </a:t>
            </a:r>
            <a:r>
              <a:rPr lang="ko-KR" altLang="en-US" dirty="0">
                <a:solidFill>
                  <a:srgbClr val="000000"/>
                </a:solidFill>
                <a:latin typeface="나눔바른고딕" panose="020B0603020101020101" pitchFamily="50" charset="-127"/>
                <a:ea typeface="나눔바른고딕" panose="020B0603020101020101" pitchFamily="50" charset="-127"/>
              </a:rPr>
              <a:t>서비스 무료 제공</a:t>
            </a:r>
            <a:endParaRPr lang="ko-KR" altLang="en-US" dirty="0">
              <a:effectLst/>
              <a:latin typeface="나눔바른고딕" panose="020B0603020101020101" pitchFamily="50" charset="-127"/>
              <a:ea typeface="나눔바른고딕" panose="020B0603020101020101" pitchFamily="50" charset="-127"/>
            </a:endParaRPr>
          </a:p>
        </p:txBody>
      </p:sp>
      <p:pic>
        <p:nvPicPr>
          <p:cNvPr id="51" name="그림 50">
            <a:extLst>
              <a:ext uri="{FF2B5EF4-FFF2-40B4-BE49-F238E27FC236}">
                <a16:creationId xmlns:a16="http://schemas.microsoft.com/office/drawing/2014/main" id="{5E9D29C7-2DDE-4EFB-AABE-152107172C46}"/>
              </a:ext>
            </a:extLst>
          </p:cNvPr>
          <p:cNvPicPr>
            <a:picLocks noChangeAspect="1"/>
          </p:cNvPicPr>
          <p:nvPr/>
        </p:nvPicPr>
        <p:blipFill rotWithShape="1">
          <a:blip r:embed="rId8"/>
          <a:stretch>
            <a:fillRect/>
          </a:stretch>
        </p:blipFill>
        <p:spPr>
          <a:xfrm>
            <a:off x="1314223" y="1089174"/>
            <a:ext cx="364085" cy="269225"/>
          </a:xfrm>
          <a:prstGeom prst="rect">
            <a:avLst/>
          </a:prstGeom>
        </p:spPr>
      </p:pic>
      <p:pic>
        <p:nvPicPr>
          <p:cNvPr id="5" name="그림 4">
            <a:extLst>
              <a:ext uri="{FF2B5EF4-FFF2-40B4-BE49-F238E27FC236}">
                <a16:creationId xmlns:a16="http://schemas.microsoft.com/office/drawing/2014/main" id="{CC58E5CD-DB38-CB1A-5095-7F239C9C05FC}"/>
              </a:ext>
            </a:extLst>
          </p:cNvPr>
          <p:cNvPicPr>
            <a:picLocks noChangeAspect="1"/>
          </p:cNvPicPr>
          <p:nvPr/>
        </p:nvPicPr>
        <p:blipFill>
          <a:blip r:embed="rId9"/>
          <a:stretch>
            <a:fillRect/>
          </a:stretch>
        </p:blipFill>
        <p:spPr>
          <a:xfrm>
            <a:off x="184639" y="6294716"/>
            <a:ext cx="685800" cy="416006"/>
          </a:xfrm>
          <a:prstGeom prst="rect">
            <a:avLst/>
          </a:prstGeom>
        </p:spPr>
      </p:pic>
      <p:pic>
        <p:nvPicPr>
          <p:cNvPr id="6" name="그림 5">
            <a:extLst>
              <a:ext uri="{FF2B5EF4-FFF2-40B4-BE49-F238E27FC236}">
                <a16:creationId xmlns:a16="http://schemas.microsoft.com/office/drawing/2014/main" id="{9406A2D1-C93E-5236-A718-AF0822249399}"/>
              </a:ext>
            </a:extLst>
          </p:cNvPr>
          <p:cNvPicPr>
            <a:picLocks noChangeAspect="1"/>
          </p:cNvPicPr>
          <p:nvPr/>
        </p:nvPicPr>
        <p:blipFill>
          <a:blip r:embed="rId10"/>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직사각형 18"/>
          <p:cNvSpPr/>
          <p:nvPr/>
        </p:nvSpPr>
        <p:spPr>
          <a:xfrm>
            <a:off x="224138" y="4520516"/>
            <a:ext cx="541620" cy="23236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0" name="직사각형 19"/>
          <p:cNvSpPr/>
          <p:nvPr/>
        </p:nvSpPr>
        <p:spPr>
          <a:xfrm>
            <a:off x="0" y="0"/>
            <a:ext cx="1970827" cy="4525791"/>
          </a:xfrm>
          <a:prstGeom prst="rect">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1" name="직사각형 20"/>
          <p:cNvSpPr/>
          <p:nvPr/>
        </p:nvSpPr>
        <p:spPr>
          <a:xfrm>
            <a:off x="163789" y="471082"/>
            <a:ext cx="60349" cy="4055197"/>
          </a:xfrm>
          <a:prstGeom prst="rect">
            <a:avLst/>
          </a:prstGeom>
          <a:solidFill>
            <a:srgbClr val="C8E4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2" name="직사각형 21"/>
          <p:cNvSpPr/>
          <p:nvPr/>
        </p:nvSpPr>
        <p:spPr>
          <a:xfrm>
            <a:off x="163793" y="181484"/>
            <a:ext cx="60345" cy="289599"/>
          </a:xfrm>
          <a:prstGeom prst="rect">
            <a:avLst/>
          </a:prstGeom>
          <a:solidFill>
            <a:srgbClr val="2070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4" name="직사각형 23"/>
          <p:cNvSpPr/>
          <p:nvPr/>
        </p:nvSpPr>
        <p:spPr>
          <a:xfrm rot="5400000">
            <a:off x="2436536" y="-2123346"/>
            <a:ext cx="60345" cy="4605833"/>
          </a:xfrm>
          <a:prstGeom prst="rect">
            <a:avLst/>
          </a:prstGeom>
          <a:solidFill>
            <a:srgbClr val="2070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5" name="직사각형 24"/>
          <p:cNvSpPr/>
          <p:nvPr/>
        </p:nvSpPr>
        <p:spPr>
          <a:xfrm rot="5400000">
            <a:off x="6810909" y="-2123346"/>
            <a:ext cx="60345" cy="4605833"/>
          </a:xfrm>
          <a:prstGeom prst="rect">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7" name="직사각형 26"/>
          <p:cNvSpPr/>
          <p:nvPr/>
        </p:nvSpPr>
        <p:spPr>
          <a:xfrm>
            <a:off x="224138" y="198000"/>
            <a:ext cx="8919862" cy="66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43" name="Slide Number Placeholder 5"/>
          <p:cNvSpPr>
            <a:spLocks noGrp="1"/>
          </p:cNvSpPr>
          <p:nvPr>
            <p:ph type="sldNum" sz="quarter" idx="12"/>
          </p:nvPr>
        </p:nvSpPr>
        <p:spPr>
          <a:xfrm>
            <a:off x="6977320" y="6395872"/>
            <a:ext cx="2057400" cy="365125"/>
          </a:xfrm>
        </p:spPr>
        <p:txBody>
          <a:bodyPr/>
          <a:lstStyle/>
          <a:p>
            <a:pPr lvl="0">
              <a:defRPr lang="ko-KR" altLang="en-US"/>
            </a:pPr>
            <a:fld id="{60B600B7-BBBA-468A-A4E9-D8C5A8952DD3}" type="slidenum">
              <a:rPr lang="en-US" altLang="en-US" sz="1000">
                <a:solidFill>
                  <a:schemeClr val="tx1"/>
                </a:solidFill>
                <a:latin typeface="나눔스퀘어라운드 Bold"/>
                <a:ea typeface="나눔스퀘어라운드 Bold"/>
              </a:rPr>
              <a:pPr lvl="0">
                <a:defRPr lang="ko-KR" altLang="en-US"/>
              </a:pPr>
              <a:t>112</a:t>
            </a:fld>
            <a:endParaRPr lang="en-US" altLang="en-US" sz="1000">
              <a:solidFill>
                <a:schemeClr val="tx1"/>
              </a:solidFill>
              <a:latin typeface="나눔스퀘어라운드 Bold"/>
              <a:ea typeface="나눔스퀘어라운드 Bold"/>
            </a:endParaRPr>
          </a:p>
        </p:txBody>
      </p:sp>
      <p:sp>
        <p:nvSpPr>
          <p:cNvPr id="36" name="Rounded Rectangle 5"/>
          <p:cNvSpPr/>
          <p:nvPr/>
        </p:nvSpPr>
        <p:spPr>
          <a:xfrm rot="16200000">
            <a:off x="3888405" y="-1263197"/>
            <a:ext cx="1182332" cy="6999521"/>
          </a:xfrm>
          <a:prstGeom prst="roundRect">
            <a:avLst>
              <a:gd name="adj" fmla="val 608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75" name="제목 1"/>
          <p:cNvSpPr>
            <a:spLocks noGrp="1"/>
          </p:cNvSpPr>
          <p:nvPr>
            <p:ph type="title"/>
          </p:nvPr>
        </p:nvSpPr>
        <p:spPr>
          <a:xfrm>
            <a:off x="589320" y="1767875"/>
            <a:ext cx="7773273" cy="1469117"/>
          </a:xfrm>
        </p:spPr>
        <p:txBody>
          <a:bodyPr vert="horz" lIns="91440" tIns="45720" rIns="91440" bIns="45720" anchor="ctr">
            <a:normAutofit/>
          </a:bodyPr>
          <a:lstStyle/>
          <a:p>
            <a:pPr algn="ctr">
              <a:defRPr lang="ko-KR" altLang="en-US"/>
            </a:pPr>
            <a:r>
              <a:rPr lang="ko-KR" altLang="en-US" sz="6700">
                <a:solidFill>
                  <a:srgbClr val="48A5D9"/>
                </a:solidFill>
                <a:latin typeface="나눔스퀘어라운드 ExtraBold"/>
                <a:ea typeface="나눔스퀘어라운드 ExtraBold"/>
              </a:rPr>
              <a:t>감사합니다</a:t>
            </a:r>
          </a:p>
        </p:txBody>
      </p:sp>
      <p:pic>
        <p:nvPicPr>
          <p:cNvPr id="76" name="그림 75"/>
          <p:cNvPicPr>
            <a:picLocks noChangeAspect="1"/>
          </p:cNvPicPr>
          <p:nvPr/>
        </p:nvPicPr>
        <p:blipFill rotWithShape="1">
          <a:blip r:embed="rId2"/>
          <a:stretch>
            <a:fillRect/>
          </a:stretch>
        </p:blipFill>
        <p:spPr>
          <a:xfrm>
            <a:off x="4788106" y="3549660"/>
            <a:ext cx="2982018" cy="3022976"/>
          </a:xfrm>
          <a:prstGeom prst="rect">
            <a:avLst/>
          </a:prstGeom>
        </p:spPr>
      </p:pic>
      <p:pic>
        <p:nvPicPr>
          <p:cNvPr id="2" name="그림 1">
            <a:extLst>
              <a:ext uri="{FF2B5EF4-FFF2-40B4-BE49-F238E27FC236}">
                <a16:creationId xmlns:a16="http://schemas.microsoft.com/office/drawing/2014/main" id="{FD7FBC06-7577-B19A-36A9-097FC283F2A8}"/>
              </a:ext>
            </a:extLst>
          </p:cNvPr>
          <p:cNvPicPr>
            <a:picLocks noChangeAspect="1"/>
          </p:cNvPicPr>
          <p:nvPr/>
        </p:nvPicPr>
        <p:blipFill>
          <a:blip r:embed="rId3"/>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6593B2F8-DAAD-BC78-E21F-E2CAB755BA3F}"/>
              </a:ext>
            </a:extLst>
          </p:cNvPr>
          <p:cNvPicPr>
            <a:picLocks noChangeAspect="1"/>
          </p:cNvPicPr>
          <p:nvPr/>
        </p:nvPicPr>
        <p:blipFill>
          <a:blip r:embed="rId4"/>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그룹 3">
            <a:extLst>
              <a:ext uri="{FF2B5EF4-FFF2-40B4-BE49-F238E27FC236}">
                <a16:creationId xmlns:a16="http://schemas.microsoft.com/office/drawing/2014/main" id="{3BD2E543-79C8-40CE-9869-5D057DEA85D1}"/>
              </a:ext>
            </a:extLst>
          </p:cNvPr>
          <p:cNvGrpSpPr/>
          <p:nvPr/>
        </p:nvGrpSpPr>
        <p:grpSpPr>
          <a:xfrm>
            <a:off x="265" y="130832"/>
            <a:ext cx="9143471" cy="765156"/>
            <a:chOff x="0" y="130640"/>
            <a:chExt cx="9144000" cy="765201"/>
          </a:xfrm>
          <a:effectLst/>
        </p:grpSpPr>
        <p:sp>
          <p:nvSpPr>
            <p:cNvPr id="5" name="직사각형 4">
              <a:extLst>
                <a:ext uri="{FF2B5EF4-FFF2-40B4-BE49-F238E27FC236}">
                  <a16:creationId xmlns:a16="http://schemas.microsoft.com/office/drawing/2014/main" id="{C487F8BD-1CE0-4E9D-BBA7-0585E264AB0C}"/>
                </a:ext>
              </a:extLst>
            </p:cNvPr>
            <p:cNvSpPr/>
            <p:nvPr/>
          </p:nvSpPr>
          <p:spPr>
            <a:xfrm>
              <a:off x="0" y="133498"/>
              <a:ext cx="958537" cy="640612"/>
            </a:xfrm>
            <a:prstGeom prst="rect">
              <a:avLst/>
            </a:prstGeom>
            <a:solidFill>
              <a:srgbClr val="486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6" name="사각형: 둥근 위쪽 모서리 5">
              <a:extLst>
                <a:ext uri="{FF2B5EF4-FFF2-40B4-BE49-F238E27FC236}">
                  <a16:creationId xmlns:a16="http://schemas.microsoft.com/office/drawing/2014/main" id="{E6DA3536-D442-43B8-B257-042F9040C504}"/>
                </a:ext>
              </a:extLst>
            </p:cNvPr>
            <p:cNvSpPr/>
            <p:nvPr/>
          </p:nvSpPr>
          <p:spPr>
            <a:xfrm>
              <a:off x="7251700" y="284818"/>
              <a:ext cx="1748760" cy="33797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latin typeface="나눔스퀘어라운드 ExtraBold" panose="020B0600000101010101" pitchFamily="50" charset="-127"/>
                <a:ea typeface="나눔스퀘어라운드 ExtraBold" panose="020B0600000101010101" pitchFamily="50" charset="-127"/>
              </a:endParaRPr>
            </a:p>
          </p:txBody>
        </p:sp>
        <p:sp>
          <p:nvSpPr>
            <p:cNvPr id="7" name="평행 사변형 6">
              <a:extLst>
                <a:ext uri="{FF2B5EF4-FFF2-40B4-BE49-F238E27FC236}">
                  <a16:creationId xmlns:a16="http://schemas.microsoft.com/office/drawing/2014/main" id="{2C8CAFBA-DDAA-44CF-898B-E6B188E445A9}"/>
                </a:ext>
              </a:extLst>
            </p:cNvPr>
            <p:cNvSpPr/>
            <p:nvPr/>
          </p:nvSpPr>
          <p:spPr>
            <a:xfrm rot="5400000">
              <a:off x="753153" y="368620"/>
              <a:ext cx="762341" cy="292100"/>
            </a:xfrm>
            <a:prstGeom prst="parallelogram">
              <a:avLst>
                <a:gd name="adj" fmla="val 41638"/>
              </a:avLst>
            </a:prstGeom>
            <a:solidFill>
              <a:srgbClr val="304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8" name="평행 사변형 7">
              <a:extLst>
                <a:ext uri="{FF2B5EF4-FFF2-40B4-BE49-F238E27FC236}">
                  <a16:creationId xmlns:a16="http://schemas.microsoft.com/office/drawing/2014/main" id="{447014E2-0C0C-428F-84DB-87516009B200}"/>
                </a:ext>
              </a:extLst>
            </p:cNvPr>
            <p:cNvSpPr/>
            <p:nvPr/>
          </p:nvSpPr>
          <p:spPr>
            <a:xfrm rot="16200000" flipH="1">
              <a:off x="1074990" y="368621"/>
              <a:ext cx="762341" cy="292100"/>
            </a:xfrm>
            <a:prstGeom prst="parallelogram">
              <a:avLst>
                <a:gd name="adj" fmla="val 41638"/>
              </a:avLst>
            </a:prstGeom>
            <a:solidFill>
              <a:srgbClr val="486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9" name="직사각형 8">
              <a:extLst>
                <a:ext uri="{FF2B5EF4-FFF2-40B4-BE49-F238E27FC236}">
                  <a16:creationId xmlns:a16="http://schemas.microsoft.com/office/drawing/2014/main" id="{0C556895-A7DF-4C75-BC06-2E1E926ACAC9}"/>
                </a:ext>
              </a:extLst>
            </p:cNvPr>
            <p:cNvSpPr/>
            <p:nvPr/>
          </p:nvSpPr>
          <p:spPr>
            <a:xfrm>
              <a:off x="1631947" y="130640"/>
              <a:ext cx="7512053" cy="640612"/>
            </a:xfrm>
            <a:prstGeom prst="rect">
              <a:avLst/>
            </a:prstGeom>
            <a:solidFill>
              <a:srgbClr val="486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10" name="TextBox 9">
              <a:extLst>
                <a:ext uri="{FF2B5EF4-FFF2-40B4-BE49-F238E27FC236}">
                  <a16:creationId xmlns:a16="http://schemas.microsoft.com/office/drawing/2014/main" id="{A58385D4-093C-48E2-8A7F-F0EEA97B6ECA}"/>
                </a:ext>
              </a:extLst>
            </p:cNvPr>
            <p:cNvSpPr txBox="1"/>
            <p:nvPr/>
          </p:nvSpPr>
          <p:spPr>
            <a:xfrm>
              <a:off x="1727261" y="238935"/>
              <a:ext cx="1587294" cy="461665"/>
            </a:xfrm>
            <a:prstGeom prst="rect">
              <a:avLst/>
            </a:prstGeom>
            <a:noFill/>
          </p:spPr>
          <p:txBody>
            <a:bodyPr wrap="none" rtlCol="0" anchor="ctr">
              <a:spAutoFit/>
            </a:bodyPr>
            <a:lstStyle/>
            <a:p>
              <a:r>
                <a:rPr lang="ko-KR" altLang="en-US" sz="2400" dirty="0">
                  <a:solidFill>
                    <a:schemeClr val="bg1"/>
                  </a:solidFill>
                  <a:latin typeface="나눔스퀘어라운드 ExtraBold" panose="020B0600000101010101" pitchFamily="50" charset="-127"/>
                  <a:ea typeface="나눔스퀘어라운드 ExtraBold" panose="020B0600000101010101" pitchFamily="50" charset="-127"/>
                </a:rPr>
                <a:t>근로기준법</a:t>
              </a:r>
            </a:p>
          </p:txBody>
        </p:sp>
        <p:sp>
          <p:nvSpPr>
            <p:cNvPr id="11" name="TextBox 10">
              <a:extLst>
                <a:ext uri="{FF2B5EF4-FFF2-40B4-BE49-F238E27FC236}">
                  <a16:creationId xmlns:a16="http://schemas.microsoft.com/office/drawing/2014/main" id="{B8F96412-95E1-4E74-B022-523210D8DD8B}"/>
                </a:ext>
              </a:extLst>
            </p:cNvPr>
            <p:cNvSpPr txBox="1"/>
            <p:nvPr/>
          </p:nvSpPr>
          <p:spPr>
            <a:xfrm>
              <a:off x="8403546" y="280991"/>
              <a:ext cx="545802" cy="188777"/>
            </a:xfrm>
            <a:prstGeom prst="roundRect">
              <a:avLst>
                <a:gd name="adj" fmla="val 50000"/>
              </a:avLst>
            </a:prstGeom>
            <a:solidFill>
              <a:srgbClr val="164D6C"/>
            </a:solidFill>
          </p:spPr>
          <p:txBody>
            <a:bodyPr wrap="none" rtlCol="0" anchor="ctr">
              <a:noAutofit/>
            </a:bodyPr>
            <a:lstStyle/>
            <a:p>
              <a:pPr algn="ctr"/>
              <a:r>
                <a:rPr lang="en-US" altLang="ko-KR" sz="1100" dirty="0">
                  <a:solidFill>
                    <a:schemeClr val="bg1"/>
                  </a:solidFill>
                  <a:latin typeface="나눔스퀘어라운드 ExtraBold" panose="020B0600000101010101" pitchFamily="50" charset="-127"/>
                  <a:ea typeface="나눔스퀘어라운드 ExtraBold" panose="020B0600000101010101" pitchFamily="50" charset="-127"/>
                </a:rPr>
                <a:t>PART 2</a:t>
              </a:r>
              <a:endParaRPr lang="ko-KR" altLang="en-US" sz="1100" dirty="0">
                <a:solidFill>
                  <a:schemeClr val="bg1"/>
                </a:solidFill>
                <a:latin typeface="나눔스퀘어라운드 ExtraBold" panose="020B0600000101010101" pitchFamily="50" charset="-127"/>
                <a:ea typeface="나눔스퀘어라운드 ExtraBold" panose="020B0600000101010101" pitchFamily="50" charset="-127"/>
              </a:endParaRPr>
            </a:p>
          </p:txBody>
        </p:sp>
        <p:sp>
          <p:nvSpPr>
            <p:cNvPr id="12" name="TextBox 11">
              <a:extLst>
                <a:ext uri="{FF2B5EF4-FFF2-40B4-BE49-F238E27FC236}">
                  <a16:creationId xmlns:a16="http://schemas.microsoft.com/office/drawing/2014/main" id="{20DA35BA-0278-4D2A-B183-C433D23BA6EC}"/>
                </a:ext>
              </a:extLst>
            </p:cNvPr>
            <p:cNvSpPr txBox="1"/>
            <p:nvPr/>
          </p:nvSpPr>
          <p:spPr>
            <a:xfrm>
              <a:off x="6699183" y="429606"/>
              <a:ext cx="2335537" cy="261610"/>
            </a:xfrm>
            <a:prstGeom prst="rect">
              <a:avLst/>
            </a:prstGeom>
            <a:noFill/>
          </p:spPr>
          <p:txBody>
            <a:bodyPr wrap="square" rtlCol="0" anchor="ctr">
              <a:spAutoFit/>
            </a:bodyPr>
            <a:lstStyle/>
            <a:p>
              <a:pPr algn="r"/>
              <a:r>
                <a:rPr lang="ko-KR" altLang="en-US" sz="1100" dirty="0">
                  <a:solidFill>
                    <a:schemeClr val="bg1"/>
                  </a:solidFill>
                  <a:latin typeface="나눔스퀘어라운드 ExtraBold" panose="020B0600000101010101" pitchFamily="50" charset="-127"/>
                  <a:ea typeface="나눔스퀘어라운드 ExtraBold" panose="020B0600000101010101" pitchFamily="50" charset="-127"/>
                </a:rPr>
                <a:t>직장 내 괴롭힘 관련 법규 살펴보기 </a:t>
              </a:r>
            </a:p>
          </p:txBody>
        </p:sp>
      </p:grpSp>
      <p:sp>
        <p:nvSpPr>
          <p:cNvPr id="13" name="직사각형 12">
            <a:extLst>
              <a:ext uri="{FF2B5EF4-FFF2-40B4-BE49-F238E27FC236}">
                <a16:creationId xmlns:a16="http://schemas.microsoft.com/office/drawing/2014/main" id="{B823386D-00FB-4A7B-A374-55B5AA6B2C4B}"/>
              </a:ext>
            </a:extLst>
          </p:cNvPr>
          <p:cNvSpPr/>
          <p:nvPr/>
        </p:nvSpPr>
        <p:spPr>
          <a:xfrm>
            <a:off x="772580" y="1751647"/>
            <a:ext cx="7667413" cy="5038302"/>
          </a:xfrm>
          <a:prstGeom prst="rect">
            <a:avLst/>
          </a:prstGeom>
        </p:spPr>
        <p:txBody>
          <a:bodyPr wrap="square">
            <a:spAutoFit/>
          </a:bodyPr>
          <a:lstStyle/>
          <a:p>
            <a:pPr marL="180000" indent="-180000" algn="just">
              <a:lnSpc>
                <a:spcPct val="120000"/>
              </a:lnSpc>
              <a:spcBef>
                <a:spcPct val="0"/>
              </a:spcBef>
              <a:spcAft>
                <a:spcPts val="200"/>
              </a:spcAft>
            </a:pPr>
            <a:r>
              <a:rPr lang="ko-KR" altLang="en-US" sz="1600" b="1"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제76조의3(직장 내 괴롭힘 발생 시 조치) </a:t>
            </a:r>
            <a:r>
              <a:rPr lang="ko-KR" altLang="en-US" sz="1600"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① 누구든지 직장 내 괴롭힘 발생사실을 알게 된 경우 그 사실을 사용자에게 신고할 수 있다.</a:t>
            </a:r>
            <a:endParaRPr lang="en-US" altLang="ko-KR" sz="1600"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endParaRPr>
          </a:p>
          <a:p>
            <a:pPr marL="180000" indent="-180000" algn="just">
              <a:lnSpc>
                <a:spcPct val="120000"/>
              </a:lnSpc>
              <a:spcBef>
                <a:spcPct val="0"/>
              </a:spcBef>
              <a:spcAft>
                <a:spcPts val="200"/>
              </a:spcAft>
            </a:pPr>
            <a:r>
              <a:rPr lang="en-US" altLang="ko-KR" sz="1600"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    </a:t>
            </a:r>
            <a:r>
              <a:rPr lang="ko-KR" altLang="en-US" sz="1600"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② 사용자는 제1항에 따른 신고를 접수하거나 직장 내 괴롭힘 발생 사실을 인지한 경우에는  지체 없이 그 사실 확인을 위한 조사를 실시하여야 한다.</a:t>
            </a:r>
          </a:p>
          <a:p>
            <a:pPr marL="180000" indent="-180000" algn="just">
              <a:lnSpc>
                <a:spcPct val="120000"/>
              </a:lnSpc>
              <a:spcBef>
                <a:spcPct val="0"/>
              </a:spcBef>
              <a:spcAft>
                <a:spcPts val="200"/>
              </a:spcAft>
            </a:pPr>
            <a:r>
              <a:rPr lang="ko-KR" altLang="en-US" sz="1600"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    ③ 사용자는 제2항에 따른 조사 기간 동안 직장 내 괴롭힘과 관련하여 피해를 입은 근로자 또는 피해를 입었다고 주장하는 근로자(이하 “</a:t>
            </a:r>
            <a:r>
              <a:rPr lang="ko-KR" altLang="en-US" sz="1600" dirty="0" err="1">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피해근로자등”이라</a:t>
            </a:r>
            <a:r>
              <a:rPr lang="ko-KR" altLang="en-US" sz="1600"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 한다)</a:t>
            </a:r>
            <a:r>
              <a:rPr lang="ko-KR" altLang="en-US" sz="1600" dirty="0" err="1">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를</a:t>
            </a:r>
            <a:r>
              <a:rPr lang="ko-KR" altLang="en-US" sz="1600"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 보호하기 위하여 필요한 경우 해당 </a:t>
            </a:r>
            <a:r>
              <a:rPr lang="ko-KR" altLang="en-US" sz="1600" dirty="0" err="1">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피해근로자등에</a:t>
            </a:r>
            <a:r>
              <a:rPr lang="ko-KR" altLang="en-US" sz="1600"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 대하여 근무장소의 변경, 유급휴가 명령 등 적절한 조치를 하여야 한다. 이 경우 사용자는 </a:t>
            </a:r>
            <a:r>
              <a:rPr lang="ko-KR" altLang="en-US" sz="1600" dirty="0" err="1">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피해근로자등의</a:t>
            </a:r>
            <a:r>
              <a:rPr lang="ko-KR" altLang="en-US" sz="1600"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 의사에 반하는 조치를 하여서는 아니 된다.</a:t>
            </a:r>
            <a:endParaRPr lang="en-US" altLang="ko-KR" sz="1600"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endParaRPr>
          </a:p>
          <a:p>
            <a:pPr marL="180000" indent="-180000" algn="just">
              <a:lnSpc>
                <a:spcPct val="120000"/>
              </a:lnSpc>
              <a:spcBef>
                <a:spcPct val="0"/>
              </a:spcBef>
              <a:spcAft>
                <a:spcPts val="200"/>
              </a:spcAft>
            </a:pPr>
            <a:r>
              <a:rPr lang="en-US" altLang="ko-KR" sz="1600"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    </a:t>
            </a:r>
            <a:r>
              <a:rPr lang="ko-KR" altLang="en-US" sz="1600"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④ 사용자는 </a:t>
            </a:r>
            <a:r>
              <a:rPr lang="ko-KR" altLang="en-US" sz="1600" dirty="0" err="1">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사용자는</a:t>
            </a:r>
            <a:r>
              <a:rPr lang="ko-KR" altLang="en-US" sz="1600"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 제2항에 따른 조사 결과 직장 내 괴롭힘 발생 사실이 확인된 때에는 피해근로자가 요청하면 근무장소의 변경, 배치전환, 유급휴가 명령 등 적절한 조치를 하여야 한다.</a:t>
            </a:r>
          </a:p>
          <a:p>
            <a:pPr marL="180000" indent="-180000" algn="just">
              <a:lnSpc>
                <a:spcPct val="120000"/>
              </a:lnSpc>
              <a:spcBef>
                <a:spcPct val="0"/>
              </a:spcBef>
              <a:spcAft>
                <a:spcPts val="200"/>
              </a:spcAft>
            </a:pPr>
            <a:r>
              <a:rPr lang="ko-KR" altLang="en-US" sz="1600"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    ⑤ 사용자는 제2항에 따른 조사 결과 직장 내 괴롭힘 발생 사실이 확인된 때에는 지체 없이 행위자에 대하여 징계, 근무장소의 변경 등 필요한 조치를 하여야 한다. 이 경우 사용자는 징계 등의 조치를 하기 전에 그 조치에 대하여 피해근로자의 의견을 들어야 한다.</a:t>
            </a:r>
          </a:p>
          <a:p>
            <a:pPr marL="180000" indent="-180000" algn="just">
              <a:lnSpc>
                <a:spcPct val="120000"/>
              </a:lnSpc>
              <a:spcBef>
                <a:spcPct val="0"/>
              </a:spcBef>
              <a:spcAft>
                <a:spcPts val="200"/>
              </a:spcAft>
            </a:pPr>
            <a:r>
              <a:rPr lang="ko-KR" altLang="en-US" sz="1600"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    ⑥ 사용자는 직장 내 괴롭힘 발생 사실을 신고한 근로자 및 </a:t>
            </a:r>
            <a:r>
              <a:rPr lang="ko-KR" altLang="en-US" sz="1600" dirty="0" err="1">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피해근로자등에게</a:t>
            </a:r>
            <a:r>
              <a:rPr lang="ko-KR" altLang="en-US" sz="1600"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 해고나 그 밖의 불리한 처우를 하여서는 아니 된다.</a:t>
            </a:r>
          </a:p>
        </p:txBody>
      </p:sp>
      <p:grpSp>
        <p:nvGrpSpPr>
          <p:cNvPr id="14" name="그룹 13">
            <a:extLst>
              <a:ext uri="{FF2B5EF4-FFF2-40B4-BE49-F238E27FC236}">
                <a16:creationId xmlns:a16="http://schemas.microsoft.com/office/drawing/2014/main" id="{C0F597A4-1405-4ADF-BB90-AE4E5E2516D6}"/>
              </a:ext>
            </a:extLst>
          </p:cNvPr>
          <p:cNvGrpSpPr/>
          <p:nvPr/>
        </p:nvGrpSpPr>
        <p:grpSpPr>
          <a:xfrm>
            <a:off x="250062" y="937946"/>
            <a:ext cx="7001484" cy="828334"/>
            <a:chOff x="250062" y="937946"/>
            <a:chExt cx="7001484" cy="828334"/>
          </a:xfrm>
        </p:grpSpPr>
        <p:sp>
          <p:nvSpPr>
            <p:cNvPr id="15" name="TextBox 14">
              <a:extLst>
                <a:ext uri="{FF2B5EF4-FFF2-40B4-BE49-F238E27FC236}">
                  <a16:creationId xmlns:a16="http://schemas.microsoft.com/office/drawing/2014/main" id="{9DDE1B61-7437-4A6F-B6DF-25202936F5FB}"/>
                </a:ext>
              </a:extLst>
            </p:cNvPr>
            <p:cNvSpPr txBox="1"/>
            <p:nvPr/>
          </p:nvSpPr>
          <p:spPr>
            <a:xfrm>
              <a:off x="250062" y="1333928"/>
              <a:ext cx="522518" cy="40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defTabSz="898525">
                <a:spcBef>
                  <a:spcPct val="0"/>
                </a:spcBef>
                <a:defRPr kumimoji="1" b="1">
                  <a:solidFill>
                    <a:srgbClr val="000000"/>
                  </a:solidFill>
                  <a:latin typeface="나눔바른고딕" panose="020B0603020101020101" pitchFamily="50" charset="-127"/>
                  <a:ea typeface="나눔바른고딕" panose="020B0603020101020101" pitchFamily="50" charset="-127"/>
                  <a:cs typeface="함초롬바탕" panose="02030504000101010101" pitchFamily="18" charset="-127"/>
                </a:defRPr>
              </a:lvl1pPr>
              <a:lvl2pPr marL="989013" indent="-449263" defTabSz="898525">
                <a:defRPr kumimoji="1" sz="1200">
                  <a:latin typeface="Arial" panose="020B0604020202020204" pitchFamily="34" charset="0"/>
                  <a:cs typeface="Arial" panose="020B0604020202020204" pitchFamily="34" charset="0"/>
                </a:defRPr>
              </a:lvl2pPr>
              <a:lvl3pPr marL="1528763" indent="-449263" defTabSz="898525">
                <a:defRPr kumimoji="1" sz="1200">
                  <a:latin typeface="Arial" panose="020B0604020202020204" pitchFamily="34" charset="0"/>
                  <a:cs typeface="Arial" panose="020B0604020202020204" pitchFamily="34" charset="0"/>
                </a:defRPr>
              </a:lvl3pPr>
              <a:lvl4pPr marL="2068513" indent="-449263" defTabSz="898525">
                <a:defRPr kumimoji="1" sz="1200">
                  <a:latin typeface="Arial" panose="020B0604020202020204" pitchFamily="34" charset="0"/>
                  <a:cs typeface="Arial" panose="020B0604020202020204" pitchFamily="34" charset="0"/>
                </a:defRPr>
              </a:lvl4pPr>
              <a:lvl5pPr marL="2608263" indent="-449263" defTabSz="898525">
                <a:defRPr kumimoji="1" sz="1200">
                  <a:latin typeface="Arial" panose="020B0604020202020204" pitchFamily="34" charset="0"/>
                  <a:cs typeface="Arial" panose="020B0604020202020204" pitchFamily="34" charset="0"/>
                </a:defRPr>
              </a:lvl5pPr>
              <a:lvl6pPr marL="3065463" indent="-449263" defTabSz="898525" fontAlgn="base">
                <a:spcBef>
                  <a:spcPct val="30000"/>
                </a:spcBef>
                <a:spcAft>
                  <a:spcPct val="0"/>
                </a:spcAft>
                <a:defRPr kumimoji="1" sz="1200">
                  <a:latin typeface="Arial" panose="020B0604020202020204" pitchFamily="34" charset="0"/>
                  <a:cs typeface="Arial" panose="020B0604020202020204" pitchFamily="34" charset="0"/>
                </a:defRPr>
              </a:lvl6pPr>
              <a:lvl7pPr marL="3522663" indent="-449263" defTabSz="898525" fontAlgn="base">
                <a:spcBef>
                  <a:spcPct val="30000"/>
                </a:spcBef>
                <a:spcAft>
                  <a:spcPct val="0"/>
                </a:spcAft>
                <a:defRPr kumimoji="1" sz="1200">
                  <a:latin typeface="Arial" panose="020B0604020202020204" pitchFamily="34" charset="0"/>
                  <a:cs typeface="Arial" panose="020B0604020202020204" pitchFamily="34" charset="0"/>
                </a:defRPr>
              </a:lvl7pPr>
              <a:lvl8pPr marL="3979863" indent="-449263" defTabSz="898525" fontAlgn="base">
                <a:spcBef>
                  <a:spcPct val="30000"/>
                </a:spcBef>
                <a:spcAft>
                  <a:spcPct val="0"/>
                </a:spcAft>
                <a:defRPr kumimoji="1" sz="1200">
                  <a:latin typeface="Arial" panose="020B0604020202020204" pitchFamily="34" charset="0"/>
                  <a:cs typeface="Arial" panose="020B0604020202020204" pitchFamily="34" charset="0"/>
                </a:defRPr>
              </a:lvl8pPr>
              <a:lvl9pPr marL="4437063" indent="-449263" defTabSz="898525" fontAlgn="base">
                <a:spcBef>
                  <a:spcPct val="30000"/>
                </a:spcBef>
                <a:spcAft>
                  <a:spcPct val="0"/>
                </a:spcAft>
                <a:defRPr kumimoji="1" sz="1200">
                  <a:latin typeface="Arial" panose="020B0604020202020204" pitchFamily="34" charset="0"/>
                  <a:cs typeface="Arial" panose="020B0604020202020204" pitchFamily="34" charset="0"/>
                </a:defRPr>
              </a:lvl9pPr>
            </a:lstStyle>
            <a:p>
              <a:r>
                <a:rPr lang="en-US" altLang="ko-KR" sz="2000" dirty="0">
                  <a:solidFill>
                    <a:srgbClr val="48637B"/>
                  </a:solidFill>
                </a:rPr>
                <a:t>02</a:t>
              </a:r>
              <a:endParaRPr lang="ko-KR" altLang="en-US" sz="2000" dirty="0">
                <a:solidFill>
                  <a:srgbClr val="48637B"/>
                </a:solidFill>
              </a:endParaRPr>
            </a:p>
          </p:txBody>
        </p:sp>
        <p:sp>
          <p:nvSpPr>
            <p:cNvPr id="16" name="직사각형 15">
              <a:extLst>
                <a:ext uri="{FF2B5EF4-FFF2-40B4-BE49-F238E27FC236}">
                  <a16:creationId xmlns:a16="http://schemas.microsoft.com/office/drawing/2014/main" id="{6ACA2C96-D890-4FCA-AD7B-D2B8429B4CEC}"/>
                </a:ext>
              </a:extLst>
            </p:cNvPr>
            <p:cNvSpPr/>
            <p:nvPr/>
          </p:nvSpPr>
          <p:spPr>
            <a:xfrm>
              <a:off x="704007" y="1331071"/>
              <a:ext cx="2473473" cy="374178"/>
            </a:xfrm>
            <a:prstGeom prst="rect">
              <a:avLst/>
            </a:prstGeom>
            <a:solidFill>
              <a:srgbClr val="5E8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latin typeface="나눔바른고딕" panose="020B0603020101020101" pitchFamily="50" charset="-127"/>
                <a:ea typeface="나눔바른고딕" panose="020B0603020101020101" pitchFamily="50" charset="-127"/>
              </a:endParaRPr>
            </a:p>
          </p:txBody>
        </p:sp>
        <p:sp>
          <p:nvSpPr>
            <p:cNvPr id="17" name="사각형: 둥근 모서리 16">
              <a:extLst>
                <a:ext uri="{FF2B5EF4-FFF2-40B4-BE49-F238E27FC236}">
                  <a16:creationId xmlns:a16="http://schemas.microsoft.com/office/drawing/2014/main" id="{CCDF7BBE-D49F-4D9C-B607-C75EE4EBD14D}"/>
                </a:ext>
              </a:extLst>
            </p:cNvPr>
            <p:cNvSpPr/>
            <p:nvPr/>
          </p:nvSpPr>
          <p:spPr>
            <a:xfrm>
              <a:off x="1567220" y="1331071"/>
              <a:ext cx="2890480" cy="374178"/>
            </a:xfrm>
            <a:prstGeom prst="roundRect">
              <a:avLst>
                <a:gd name="adj" fmla="val 50000"/>
              </a:avLst>
            </a:prstGeom>
            <a:solidFill>
              <a:srgbClr val="5E8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나눔바른고딕" panose="020B0603020101020101" pitchFamily="50" charset="-127"/>
                <a:ea typeface="나눔바른고딕" panose="020B0603020101020101" pitchFamily="50" charset="-127"/>
              </a:endParaRPr>
            </a:p>
          </p:txBody>
        </p:sp>
        <p:pic>
          <p:nvPicPr>
            <p:cNvPr id="18" name="그림 17">
              <a:extLst>
                <a:ext uri="{FF2B5EF4-FFF2-40B4-BE49-F238E27FC236}">
                  <a16:creationId xmlns:a16="http://schemas.microsoft.com/office/drawing/2014/main" id="{90B39D41-1E55-4425-8892-66E8FB64394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7000"/>
                      </a14:imgEffect>
                    </a14:imgLayer>
                  </a14:imgProps>
                </a:ext>
                <a:ext uri="{28A0092B-C50C-407E-A947-70E740481C1C}">
                  <a14:useLocalDpi xmlns:a14="http://schemas.microsoft.com/office/drawing/2010/main" val="0"/>
                </a:ext>
              </a:extLst>
            </a:blip>
            <a:stretch>
              <a:fillRect/>
            </a:stretch>
          </p:blipFill>
          <p:spPr>
            <a:xfrm>
              <a:off x="704007" y="1242619"/>
              <a:ext cx="45716" cy="523661"/>
            </a:xfrm>
            <a:prstGeom prst="rect">
              <a:avLst/>
            </a:prstGeom>
          </p:spPr>
        </p:pic>
        <p:pic>
          <p:nvPicPr>
            <p:cNvPr id="19" name="그림 18" descr="식탁용기구, 접시이(가) 표시된 사진&#10;&#10;자동 생성된 설명">
              <a:extLst>
                <a:ext uri="{FF2B5EF4-FFF2-40B4-BE49-F238E27FC236}">
                  <a16:creationId xmlns:a16="http://schemas.microsoft.com/office/drawing/2014/main" id="{DE616512-2713-418D-AF6D-0B6625F2DD00}"/>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6000"/>
                      </a14:imgEffect>
                    </a14:imgLayer>
                  </a14:imgProps>
                </a:ext>
                <a:ext uri="{28A0092B-C50C-407E-A947-70E740481C1C}">
                  <a14:useLocalDpi xmlns:a14="http://schemas.microsoft.com/office/drawing/2010/main" val="0"/>
                </a:ext>
              </a:extLst>
            </a:blip>
            <a:stretch>
              <a:fillRect/>
            </a:stretch>
          </p:blipFill>
          <p:spPr>
            <a:xfrm>
              <a:off x="3857095" y="937946"/>
              <a:ext cx="415303" cy="415303"/>
            </a:xfrm>
            <a:prstGeom prst="rect">
              <a:avLst/>
            </a:prstGeom>
          </p:spPr>
        </p:pic>
        <p:sp>
          <p:nvSpPr>
            <p:cNvPr id="20" name="직사각형 19">
              <a:extLst>
                <a:ext uri="{FF2B5EF4-FFF2-40B4-BE49-F238E27FC236}">
                  <a16:creationId xmlns:a16="http://schemas.microsoft.com/office/drawing/2014/main" id="{F070277C-EE37-484D-BF67-99824ABFB297}"/>
                </a:ext>
              </a:extLst>
            </p:cNvPr>
            <p:cNvSpPr/>
            <p:nvPr/>
          </p:nvSpPr>
          <p:spPr>
            <a:xfrm>
              <a:off x="726864" y="1356911"/>
              <a:ext cx="6524682" cy="338535"/>
            </a:xfrm>
            <a:prstGeom prst="rect">
              <a:avLst/>
            </a:prstGeom>
          </p:spPr>
          <p:txBody>
            <a:bodyPr wrap="square">
              <a:spAutoFit/>
            </a:bodyPr>
            <a:lstStyle/>
            <a:p>
              <a:pPr>
                <a:spcBef>
                  <a:spcPct val="0"/>
                </a:spcBef>
              </a:pPr>
              <a:r>
                <a:rPr lang="ko-KR" altLang="en-US" sz="1600" b="1" dirty="0">
                  <a:solidFill>
                    <a:schemeClr val="bg1"/>
                  </a:solidFill>
                  <a:latin typeface="나눔바른고딕" panose="020B0603020101020101" pitchFamily="50" charset="-127"/>
                  <a:ea typeface="나눔바른고딕" panose="020B0603020101020101" pitchFamily="50" charset="-127"/>
                  <a:cs typeface="함초롬돋움" panose="02030504000101010101" pitchFamily="18" charset="-127"/>
                </a:rPr>
                <a:t>직장 내 괴롭힘 발생 시 사용자의 조치의무</a:t>
              </a:r>
            </a:p>
          </p:txBody>
        </p:sp>
      </p:grpSp>
      <p:sp>
        <p:nvSpPr>
          <p:cNvPr id="24" name="Slide Number Placeholder 5">
            <a:extLst>
              <a:ext uri="{FF2B5EF4-FFF2-40B4-BE49-F238E27FC236}">
                <a16:creationId xmlns:a16="http://schemas.microsoft.com/office/drawing/2014/main" id="{C8167907-0928-4C29-8CD6-2E6FB1D80357}"/>
              </a:ext>
            </a:extLst>
          </p:cNvPr>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12</a:t>
            </a:fld>
            <a:endParaRPr lang="en-US" altLang="en-US" sz="999" dirty="0">
              <a:solidFill>
                <a:schemeClr val="tx1"/>
              </a:solidFill>
              <a:latin typeface="나눔스퀘어라운드 Bold"/>
              <a:ea typeface="나눔스퀘어라운드 Bold"/>
            </a:endParaRPr>
          </a:p>
        </p:txBody>
      </p:sp>
      <p:pic>
        <p:nvPicPr>
          <p:cNvPr id="2" name="그림 1">
            <a:extLst>
              <a:ext uri="{FF2B5EF4-FFF2-40B4-BE49-F238E27FC236}">
                <a16:creationId xmlns:a16="http://schemas.microsoft.com/office/drawing/2014/main" id="{948A180C-7060-DE7C-839E-02D5599746AC}"/>
              </a:ext>
            </a:extLst>
          </p:cNvPr>
          <p:cNvPicPr>
            <a:picLocks noChangeAspect="1"/>
          </p:cNvPicPr>
          <p:nvPr/>
        </p:nvPicPr>
        <p:blipFill>
          <a:blip r:embed="rId6"/>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B78CCCAA-A7CA-27E0-7087-FF211DBD332F}"/>
              </a:ext>
            </a:extLst>
          </p:cNvPr>
          <p:cNvPicPr>
            <a:picLocks noChangeAspect="1"/>
          </p:cNvPicPr>
          <p:nvPr/>
        </p:nvPicPr>
        <p:blipFill>
          <a:blip r:embed="rId7"/>
          <a:stretch>
            <a:fillRect/>
          </a:stretch>
        </p:blipFill>
        <p:spPr>
          <a:xfrm>
            <a:off x="8244963" y="6294716"/>
            <a:ext cx="714397" cy="416006"/>
          </a:xfrm>
          <a:prstGeom prst="rect">
            <a:avLst/>
          </a:prstGeom>
        </p:spPr>
      </p:pic>
      <p:sp>
        <p:nvSpPr>
          <p:cNvPr id="21" name="직사각형 20">
            <a:extLst>
              <a:ext uri="{FF2B5EF4-FFF2-40B4-BE49-F238E27FC236}">
                <a16:creationId xmlns:a16="http://schemas.microsoft.com/office/drawing/2014/main" id="{6FDA3424-2351-0210-99C2-2FAB24D5903A}"/>
              </a:ext>
            </a:extLst>
          </p:cNvPr>
          <p:cNvSpPr/>
          <p:nvPr/>
        </p:nvSpPr>
        <p:spPr>
          <a:xfrm>
            <a:off x="4908892" y="1020714"/>
            <a:ext cx="3693269" cy="375487"/>
          </a:xfrm>
          <a:prstGeom prst="rect">
            <a:avLst/>
          </a:prstGeom>
        </p:spPr>
        <p:txBody>
          <a:bodyPr wrap="square">
            <a:spAutoFit/>
          </a:bodyPr>
          <a:lstStyle/>
          <a:p>
            <a:pPr marL="180000" indent="-180000" algn="just">
              <a:lnSpc>
                <a:spcPct val="120000"/>
              </a:lnSpc>
              <a:spcBef>
                <a:spcPct val="0"/>
              </a:spcBef>
              <a:spcAft>
                <a:spcPts val="200"/>
              </a:spcAft>
            </a:pPr>
            <a:r>
              <a:rPr lang="en-US" altLang="ko-KR" sz="1600" b="1" dirty="0">
                <a:solidFill>
                  <a:srgbClr val="FF0000"/>
                </a:solidFill>
                <a:effectLst>
                  <a:outerShdw blurRad="38100" dist="38100" dir="2700000" algn="tl">
                    <a:srgbClr val="000000">
                      <a:alpha val="43137"/>
                    </a:srgbClr>
                  </a:outerShdw>
                </a:effectLst>
                <a:latin typeface="나눔바른고딕" panose="020B0603020101020101" pitchFamily="50" charset="-127"/>
                <a:ea typeface="나눔바른고딕" panose="020B0603020101020101" pitchFamily="50" charset="-127"/>
                <a:cs typeface="함초롬돋움" panose="02030504000101010101" pitchFamily="18" charset="-127"/>
              </a:rPr>
              <a:t>※ </a:t>
            </a:r>
            <a:r>
              <a:rPr lang="ko-KR" altLang="en-US" sz="1600" b="1" dirty="0">
                <a:solidFill>
                  <a:srgbClr val="FF0000"/>
                </a:solidFill>
                <a:effectLst>
                  <a:outerShdw blurRad="38100" dist="38100" dir="2700000" algn="tl">
                    <a:srgbClr val="000000">
                      <a:alpha val="43137"/>
                    </a:srgbClr>
                  </a:outerShdw>
                </a:effectLst>
                <a:latin typeface="나눔바른고딕" panose="020B0603020101020101" pitchFamily="50" charset="-127"/>
                <a:ea typeface="나눔바른고딕" panose="020B0603020101020101" pitchFamily="50" charset="-127"/>
                <a:cs typeface="함초롬돋움" panose="02030504000101010101" pitchFamily="18" charset="-127"/>
              </a:rPr>
              <a:t>당사 취업규칙 </a:t>
            </a:r>
            <a:r>
              <a:rPr lang="en-US" altLang="ko-KR" sz="1600" b="1" dirty="0">
                <a:solidFill>
                  <a:srgbClr val="FF0000"/>
                </a:solidFill>
                <a:effectLst>
                  <a:outerShdw blurRad="38100" dist="38100" dir="2700000" algn="tl">
                    <a:srgbClr val="000000">
                      <a:alpha val="43137"/>
                    </a:srgbClr>
                  </a:outerShdw>
                </a:effectLst>
                <a:latin typeface="나눔바른고딕" panose="020B0603020101020101" pitchFamily="50" charset="-127"/>
                <a:ea typeface="나눔바른고딕" panose="020B0603020101020101" pitchFamily="50" charset="-127"/>
                <a:cs typeface="함초롬돋움" panose="02030504000101010101" pitchFamily="18" charset="-127"/>
              </a:rPr>
              <a:t>11</a:t>
            </a:r>
            <a:r>
              <a:rPr lang="ko-KR" altLang="en-US" sz="1600" b="1" dirty="0">
                <a:solidFill>
                  <a:srgbClr val="FF0000"/>
                </a:solidFill>
                <a:effectLst>
                  <a:outerShdw blurRad="38100" dist="38100" dir="2700000" algn="tl">
                    <a:srgbClr val="000000">
                      <a:alpha val="43137"/>
                    </a:srgbClr>
                  </a:outerShdw>
                </a:effectLst>
                <a:latin typeface="나눔바른고딕" panose="020B0603020101020101" pitchFamily="50" charset="-127"/>
                <a:ea typeface="나눔바른고딕" panose="020B0603020101020101" pitchFamily="50" charset="-127"/>
                <a:cs typeface="함초롬돋움" panose="02030504000101010101" pitchFamily="18" charset="-127"/>
              </a:rPr>
              <a:t>장에 규정 되어 있음</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B3AD8147-F0AB-4C39-BF31-F906D9F1B35D}"/>
              </a:ext>
            </a:extLst>
          </p:cNvPr>
          <p:cNvSpPr>
            <a:spLocks noGrp="1"/>
          </p:cNvSpPr>
          <p:nvPr>
            <p:ph type="sldNum" sz="quarter" idx="12"/>
          </p:nvPr>
        </p:nvSpPr>
        <p:spPr>
          <a:xfrm>
            <a:off x="6977181" y="6395701"/>
            <a:ext cx="2057280" cy="365104"/>
          </a:xfrm>
        </p:spPr>
        <p:txBody>
          <a:bodyPr/>
          <a:lstStyle/>
          <a:p>
            <a:fld id="{60B600B7-BBBA-468A-A4E9-D8C5A8952DD3}" type="slidenum">
              <a:rPr lang="ko-KR" altLang="en-US" sz="999">
                <a:solidFill>
                  <a:schemeClr val="tx1"/>
                </a:solidFill>
                <a:latin typeface="나눔스퀘어라운드 Bold" panose="020B0600000101010101" pitchFamily="50" charset="-127"/>
                <a:ea typeface="나눔스퀘어라운드 Bold" panose="020B0600000101010101" pitchFamily="50" charset="-127"/>
              </a:rPr>
              <a:t>13</a:t>
            </a:fld>
            <a:endParaRPr lang="ko-KR" altLang="en-US" sz="999" dirty="0">
              <a:solidFill>
                <a:schemeClr val="tx1"/>
              </a:solidFill>
              <a:latin typeface="나눔스퀘어라운드 Bold" panose="020B0600000101010101" pitchFamily="50" charset="-127"/>
              <a:ea typeface="나눔스퀘어라운드 Bold" panose="020B0600000101010101" pitchFamily="50" charset="-127"/>
            </a:endParaRPr>
          </a:p>
        </p:txBody>
      </p:sp>
      <p:grpSp>
        <p:nvGrpSpPr>
          <p:cNvPr id="45" name="그룹 44">
            <a:extLst>
              <a:ext uri="{FF2B5EF4-FFF2-40B4-BE49-F238E27FC236}">
                <a16:creationId xmlns:a16="http://schemas.microsoft.com/office/drawing/2014/main" id="{A0F6BD06-363D-424E-81C8-4A431D325E92}"/>
              </a:ext>
            </a:extLst>
          </p:cNvPr>
          <p:cNvGrpSpPr/>
          <p:nvPr/>
        </p:nvGrpSpPr>
        <p:grpSpPr>
          <a:xfrm>
            <a:off x="265" y="130832"/>
            <a:ext cx="9143471" cy="765156"/>
            <a:chOff x="0" y="130640"/>
            <a:chExt cx="9144000" cy="765201"/>
          </a:xfrm>
          <a:effectLst/>
        </p:grpSpPr>
        <p:sp>
          <p:nvSpPr>
            <p:cNvPr id="5" name="직사각형 4">
              <a:extLst>
                <a:ext uri="{FF2B5EF4-FFF2-40B4-BE49-F238E27FC236}">
                  <a16:creationId xmlns:a16="http://schemas.microsoft.com/office/drawing/2014/main" id="{F687F9B6-2E54-48DA-A9F7-537D2A75413E}"/>
                </a:ext>
              </a:extLst>
            </p:cNvPr>
            <p:cNvSpPr/>
            <p:nvPr/>
          </p:nvSpPr>
          <p:spPr>
            <a:xfrm>
              <a:off x="0" y="133498"/>
              <a:ext cx="958537" cy="640612"/>
            </a:xfrm>
            <a:prstGeom prst="rect">
              <a:avLst/>
            </a:prstGeom>
            <a:solidFill>
              <a:srgbClr val="486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9" name="사각형: 둥근 위쪽 모서리 8">
              <a:extLst>
                <a:ext uri="{FF2B5EF4-FFF2-40B4-BE49-F238E27FC236}">
                  <a16:creationId xmlns:a16="http://schemas.microsoft.com/office/drawing/2014/main" id="{EBC28585-2BB3-48CB-8DC8-C6F71A2EC074}"/>
                </a:ext>
              </a:extLst>
            </p:cNvPr>
            <p:cNvSpPr/>
            <p:nvPr/>
          </p:nvSpPr>
          <p:spPr>
            <a:xfrm>
              <a:off x="7251700" y="284818"/>
              <a:ext cx="1748760" cy="33797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latin typeface="나눔스퀘어라운드 ExtraBold" panose="020B0600000101010101" pitchFamily="50" charset="-127"/>
                <a:ea typeface="나눔스퀘어라운드 ExtraBold" panose="020B0600000101010101" pitchFamily="50" charset="-127"/>
              </a:endParaRPr>
            </a:p>
          </p:txBody>
        </p:sp>
        <p:sp>
          <p:nvSpPr>
            <p:cNvPr id="2" name="평행 사변형 1">
              <a:extLst>
                <a:ext uri="{FF2B5EF4-FFF2-40B4-BE49-F238E27FC236}">
                  <a16:creationId xmlns:a16="http://schemas.microsoft.com/office/drawing/2014/main" id="{9A9411C5-367C-436E-B7AA-1DE5CFFB86E3}"/>
                </a:ext>
              </a:extLst>
            </p:cNvPr>
            <p:cNvSpPr/>
            <p:nvPr/>
          </p:nvSpPr>
          <p:spPr>
            <a:xfrm rot="5400000">
              <a:off x="753153" y="368620"/>
              <a:ext cx="762341" cy="292100"/>
            </a:xfrm>
            <a:prstGeom prst="parallelogram">
              <a:avLst>
                <a:gd name="adj" fmla="val 41638"/>
              </a:avLst>
            </a:prstGeom>
            <a:solidFill>
              <a:srgbClr val="304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12" name="평행 사변형 11">
              <a:extLst>
                <a:ext uri="{FF2B5EF4-FFF2-40B4-BE49-F238E27FC236}">
                  <a16:creationId xmlns:a16="http://schemas.microsoft.com/office/drawing/2014/main" id="{BCAF8053-67D3-45EB-AB1C-27A56BDC4EEA}"/>
                </a:ext>
              </a:extLst>
            </p:cNvPr>
            <p:cNvSpPr/>
            <p:nvPr/>
          </p:nvSpPr>
          <p:spPr>
            <a:xfrm rot="16200000" flipH="1">
              <a:off x="1074990" y="368621"/>
              <a:ext cx="762341" cy="292100"/>
            </a:xfrm>
            <a:prstGeom prst="parallelogram">
              <a:avLst>
                <a:gd name="adj" fmla="val 41638"/>
              </a:avLst>
            </a:prstGeom>
            <a:solidFill>
              <a:srgbClr val="486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13" name="직사각형 12">
              <a:extLst>
                <a:ext uri="{FF2B5EF4-FFF2-40B4-BE49-F238E27FC236}">
                  <a16:creationId xmlns:a16="http://schemas.microsoft.com/office/drawing/2014/main" id="{342D2E73-5FD4-445C-9C16-3EC4DE0E6BE2}"/>
                </a:ext>
              </a:extLst>
            </p:cNvPr>
            <p:cNvSpPr/>
            <p:nvPr/>
          </p:nvSpPr>
          <p:spPr>
            <a:xfrm>
              <a:off x="1631947" y="130640"/>
              <a:ext cx="7512053" cy="640612"/>
            </a:xfrm>
            <a:prstGeom prst="rect">
              <a:avLst/>
            </a:prstGeom>
            <a:solidFill>
              <a:srgbClr val="486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20" name="TextBox 19">
              <a:extLst>
                <a:ext uri="{FF2B5EF4-FFF2-40B4-BE49-F238E27FC236}">
                  <a16:creationId xmlns:a16="http://schemas.microsoft.com/office/drawing/2014/main" id="{A6C17BD9-3E69-4850-A71A-9FCF09A8A588}"/>
                </a:ext>
              </a:extLst>
            </p:cNvPr>
            <p:cNvSpPr txBox="1"/>
            <p:nvPr/>
          </p:nvSpPr>
          <p:spPr>
            <a:xfrm>
              <a:off x="1727261" y="238935"/>
              <a:ext cx="1587294" cy="461665"/>
            </a:xfrm>
            <a:prstGeom prst="rect">
              <a:avLst/>
            </a:prstGeom>
            <a:noFill/>
          </p:spPr>
          <p:txBody>
            <a:bodyPr wrap="none" rtlCol="0" anchor="ctr">
              <a:spAutoFit/>
            </a:bodyPr>
            <a:lstStyle/>
            <a:p>
              <a:r>
                <a:rPr lang="ko-KR" altLang="en-US" sz="2400" dirty="0">
                  <a:solidFill>
                    <a:schemeClr val="bg1"/>
                  </a:solidFill>
                  <a:latin typeface="나눔스퀘어라운드 ExtraBold" panose="020B0600000101010101" pitchFamily="50" charset="-127"/>
                  <a:ea typeface="나눔스퀘어라운드 ExtraBold" panose="020B0600000101010101" pitchFamily="50" charset="-127"/>
                </a:rPr>
                <a:t>근로기준법</a:t>
              </a:r>
            </a:p>
          </p:txBody>
        </p:sp>
        <p:sp>
          <p:nvSpPr>
            <p:cNvPr id="21" name="TextBox 20">
              <a:extLst>
                <a:ext uri="{FF2B5EF4-FFF2-40B4-BE49-F238E27FC236}">
                  <a16:creationId xmlns:a16="http://schemas.microsoft.com/office/drawing/2014/main" id="{7D9B7AFD-F111-48FE-9927-D612E938914D}"/>
                </a:ext>
              </a:extLst>
            </p:cNvPr>
            <p:cNvSpPr txBox="1"/>
            <p:nvPr/>
          </p:nvSpPr>
          <p:spPr>
            <a:xfrm>
              <a:off x="8403546" y="280991"/>
              <a:ext cx="545802" cy="188777"/>
            </a:xfrm>
            <a:prstGeom prst="roundRect">
              <a:avLst>
                <a:gd name="adj" fmla="val 50000"/>
              </a:avLst>
            </a:prstGeom>
            <a:solidFill>
              <a:srgbClr val="164D6C"/>
            </a:solidFill>
          </p:spPr>
          <p:txBody>
            <a:bodyPr wrap="none" rtlCol="0" anchor="ctr">
              <a:noAutofit/>
            </a:bodyPr>
            <a:lstStyle/>
            <a:p>
              <a:pPr algn="ctr"/>
              <a:r>
                <a:rPr lang="en-US" altLang="ko-KR" sz="1100" dirty="0">
                  <a:solidFill>
                    <a:schemeClr val="bg1"/>
                  </a:solidFill>
                  <a:latin typeface="나눔스퀘어라운드 ExtraBold" panose="020B0600000101010101" pitchFamily="50" charset="-127"/>
                  <a:ea typeface="나눔스퀘어라운드 ExtraBold" panose="020B0600000101010101" pitchFamily="50" charset="-127"/>
                </a:rPr>
                <a:t>PART 2</a:t>
              </a:r>
              <a:endParaRPr lang="ko-KR" altLang="en-US" sz="1100" dirty="0">
                <a:solidFill>
                  <a:schemeClr val="bg1"/>
                </a:solidFill>
                <a:latin typeface="나눔스퀘어라운드 ExtraBold" panose="020B0600000101010101" pitchFamily="50" charset="-127"/>
                <a:ea typeface="나눔스퀘어라운드 ExtraBold" panose="020B0600000101010101" pitchFamily="50" charset="-127"/>
              </a:endParaRPr>
            </a:p>
          </p:txBody>
        </p:sp>
        <p:sp>
          <p:nvSpPr>
            <p:cNvPr id="22" name="TextBox 21">
              <a:extLst>
                <a:ext uri="{FF2B5EF4-FFF2-40B4-BE49-F238E27FC236}">
                  <a16:creationId xmlns:a16="http://schemas.microsoft.com/office/drawing/2014/main" id="{DA658C74-6D09-4A4C-A935-F241FC2367A0}"/>
                </a:ext>
              </a:extLst>
            </p:cNvPr>
            <p:cNvSpPr txBox="1"/>
            <p:nvPr/>
          </p:nvSpPr>
          <p:spPr>
            <a:xfrm>
              <a:off x="6699183" y="429606"/>
              <a:ext cx="2335537" cy="261610"/>
            </a:xfrm>
            <a:prstGeom prst="rect">
              <a:avLst/>
            </a:prstGeom>
            <a:noFill/>
          </p:spPr>
          <p:txBody>
            <a:bodyPr wrap="square" rtlCol="0" anchor="ctr">
              <a:spAutoFit/>
            </a:bodyPr>
            <a:lstStyle/>
            <a:p>
              <a:pPr algn="r"/>
              <a:r>
                <a:rPr lang="ko-KR" altLang="en-US" sz="1100" dirty="0">
                  <a:solidFill>
                    <a:schemeClr val="bg1"/>
                  </a:solidFill>
                  <a:latin typeface="나눔스퀘어라운드 ExtraBold" panose="020B0600000101010101" pitchFamily="50" charset="-127"/>
                  <a:ea typeface="나눔스퀘어라운드 ExtraBold" panose="020B0600000101010101" pitchFamily="50" charset="-127"/>
                </a:rPr>
                <a:t>직장 내 괴롭힘 관련 법규 살펴보기 </a:t>
              </a:r>
            </a:p>
          </p:txBody>
        </p:sp>
      </p:grpSp>
      <p:sp>
        <p:nvSpPr>
          <p:cNvPr id="15" name="Rectangle 4">
            <a:extLst>
              <a:ext uri="{FF2B5EF4-FFF2-40B4-BE49-F238E27FC236}">
                <a16:creationId xmlns:a16="http://schemas.microsoft.com/office/drawing/2014/main" id="{0922EDFF-B26E-46DB-98A3-108E64520815}"/>
              </a:ext>
            </a:extLst>
          </p:cNvPr>
          <p:cNvSpPr>
            <a:spLocks noChangeArrowheads="1"/>
          </p:cNvSpPr>
          <p:nvPr/>
        </p:nvSpPr>
        <p:spPr bwMode="white">
          <a:xfrm>
            <a:off x="772580" y="4508929"/>
            <a:ext cx="7668000" cy="10341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898525">
              <a:defRPr kumimoji="1" sz="1200">
                <a:solidFill>
                  <a:schemeClr val="tx1"/>
                </a:solidFill>
                <a:latin typeface="Arial" panose="020B0604020202020204" pitchFamily="34" charset="0"/>
                <a:cs typeface="Arial" panose="020B0604020202020204" pitchFamily="34" charset="0"/>
              </a:defRPr>
            </a:lvl1pPr>
            <a:lvl2pPr marL="989013" indent="-449263" defTabSz="898525">
              <a:defRPr kumimoji="1" sz="1200">
                <a:solidFill>
                  <a:schemeClr val="tx1"/>
                </a:solidFill>
                <a:latin typeface="Arial" panose="020B0604020202020204" pitchFamily="34" charset="0"/>
                <a:cs typeface="Arial" panose="020B0604020202020204" pitchFamily="34" charset="0"/>
              </a:defRPr>
            </a:lvl2pPr>
            <a:lvl3pPr marL="1528763" indent="-449263" defTabSz="898525">
              <a:defRPr kumimoji="1" sz="1200">
                <a:solidFill>
                  <a:schemeClr val="tx1"/>
                </a:solidFill>
                <a:latin typeface="Arial" panose="020B0604020202020204" pitchFamily="34" charset="0"/>
                <a:cs typeface="Arial" panose="020B0604020202020204" pitchFamily="34" charset="0"/>
              </a:defRPr>
            </a:lvl3pPr>
            <a:lvl4pPr marL="2068513" indent="-449263" defTabSz="898525">
              <a:defRPr kumimoji="1" sz="1200">
                <a:solidFill>
                  <a:schemeClr val="tx1"/>
                </a:solidFill>
                <a:latin typeface="Arial" panose="020B0604020202020204" pitchFamily="34" charset="0"/>
                <a:cs typeface="Arial" panose="020B0604020202020204" pitchFamily="34" charset="0"/>
              </a:defRPr>
            </a:lvl4pPr>
            <a:lvl5pPr marL="2608263" indent="-449263" defTabSz="898525">
              <a:defRPr kumimoji="1" sz="1200">
                <a:solidFill>
                  <a:schemeClr val="tx1"/>
                </a:solidFill>
                <a:latin typeface="Arial" panose="020B0604020202020204" pitchFamily="34" charset="0"/>
                <a:cs typeface="Arial" panose="020B0604020202020204" pitchFamily="34" charset="0"/>
              </a:defRPr>
            </a:lvl5pPr>
            <a:lvl6pPr marL="30654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6pPr>
            <a:lvl7pPr marL="35226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7pPr>
            <a:lvl8pPr marL="39798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8pPr>
            <a:lvl9pPr marL="44370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9pPr>
          </a:lstStyle>
          <a:p>
            <a:pPr marL="179388" indent="-179388" algn="just">
              <a:lnSpc>
                <a:spcPct val="130000"/>
              </a:lnSpc>
              <a:spcBef>
                <a:spcPct val="0"/>
              </a:spcBef>
            </a:pPr>
            <a:r>
              <a:rPr lang="ko-KR" altLang="en-US" sz="1600" b="1"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제109조(벌칙)</a:t>
            </a:r>
            <a:r>
              <a:rPr lang="ko-KR" altLang="en-US" sz="1600"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 ① 제36조, 제43조, 제44조, 제44조의2, 제46조, 제56조, 제 65조, 제72조 또는 </a:t>
            </a:r>
            <a:r>
              <a:rPr lang="ko-KR" altLang="en-US" sz="1600" u="sng"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제76의3제6항</a:t>
            </a:r>
            <a:r>
              <a:rPr lang="ko-KR" altLang="en-US" sz="1600"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을 위반한 자는 3년 이하의 징역 또는 3천만원 이하의 벌금에 처한다.</a:t>
            </a:r>
            <a:endParaRPr lang="en-US" altLang="ko-KR" sz="1600"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endParaRPr>
          </a:p>
          <a:p>
            <a:pPr marL="179388" indent="-179388" algn="just">
              <a:lnSpc>
                <a:spcPct val="130000"/>
              </a:lnSpc>
              <a:spcBef>
                <a:spcPct val="0"/>
              </a:spcBef>
            </a:pPr>
            <a:r>
              <a:rPr lang="ko-KR" altLang="en-US" sz="1600"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    ② (생 </a:t>
            </a:r>
            <a:r>
              <a:rPr lang="ko-KR" altLang="en-US" sz="1600" dirty="0" err="1">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략</a:t>
            </a:r>
            <a:r>
              <a:rPr lang="ko-KR" altLang="en-US" sz="1600"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a:t>
            </a:r>
          </a:p>
        </p:txBody>
      </p:sp>
      <p:sp>
        <p:nvSpPr>
          <p:cNvPr id="35" name="직사각형 34">
            <a:extLst>
              <a:ext uri="{FF2B5EF4-FFF2-40B4-BE49-F238E27FC236}">
                <a16:creationId xmlns:a16="http://schemas.microsoft.com/office/drawing/2014/main" id="{0E061FD9-4D01-4C5A-8D2A-922142E2A735}"/>
              </a:ext>
            </a:extLst>
          </p:cNvPr>
          <p:cNvSpPr/>
          <p:nvPr/>
        </p:nvSpPr>
        <p:spPr>
          <a:xfrm>
            <a:off x="772581" y="1751647"/>
            <a:ext cx="7668000" cy="1994276"/>
          </a:xfrm>
          <a:prstGeom prst="rect">
            <a:avLst/>
          </a:prstGeom>
        </p:spPr>
        <p:txBody>
          <a:bodyPr wrap="square">
            <a:spAutoFit/>
          </a:bodyPr>
          <a:lstStyle/>
          <a:p>
            <a:pPr marL="179388" indent="-179388" algn="just">
              <a:lnSpc>
                <a:spcPct val="130000"/>
              </a:lnSpc>
              <a:spcBef>
                <a:spcPct val="0"/>
              </a:spcBef>
            </a:pPr>
            <a:r>
              <a:rPr lang="ko-KR" altLang="en-US" sz="1600" b="1"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제93조(취업규칙의 </a:t>
            </a:r>
            <a:r>
              <a:rPr lang="ko-KR" altLang="en-US" sz="1600" b="1" dirty="0" err="1">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작성·신고</a:t>
            </a:r>
            <a:r>
              <a:rPr lang="ko-KR" altLang="en-US" sz="1600" b="1"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a:t>
            </a:r>
            <a:r>
              <a:rPr lang="ko-KR" altLang="en-US" sz="1600"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 상시 10명 이상의 근로자를 사용하는 사용자는 다음 각 호의 사항에 관한 취업규칙을 작성하여 고용노동부장관에게 신고하여야 한다. 이를 변경하는 경우에도 또한 같다.</a:t>
            </a:r>
          </a:p>
          <a:p>
            <a:pPr marL="179388" algn="just">
              <a:lnSpc>
                <a:spcPct val="130000"/>
              </a:lnSpc>
              <a:spcBef>
                <a:spcPct val="0"/>
              </a:spcBef>
              <a:tabLst>
                <a:tab pos="179388" algn="l"/>
              </a:tabLst>
            </a:pPr>
            <a:r>
              <a:rPr lang="ko-KR" altLang="en-US" sz="1600"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1. ~ 10. (생 </a:t>
            </a:r>
            <a:r>
              <a:rPr lang="ko-KR" altLang="en-US" sz="1600" dirty="0" err="1">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략</a:t>
            </a:r>
            <a:r>
              <a:rPr lang="ko-KR" altLang="en-US" sz="1600"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a:t>
            </a:r>
          </a:p>
          <a:p>
            <a:pPr marL="179388" algn="just">
              <a:lnSpc>
                <a:spcPct val="130000"/>
              </a:lnSpc>
              <a:spcBef>
                <a:spcPct val="0"/>
              </a:spcBef>
              <a:tabLst>
                <a:tab pos="179388" algn="l"/>
              </a:tabLst>
            </a:pPr>
            <a:r>
              <a:rPr lang="ko-KR" altLang="en-US" sz="1600" u="sng"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11. 직장 내 괴롭힘의 예방 및 발생 시 조치 등에 관한 사항</a:t>
            </a:r>
          </a:p>
          <a:p>
            <a:pPr marL="179388" algn="just">
              <a:lnSpc>
                <a:spcPct val="130000"/>
              </a:lnSpc>
              <a:spcBef>
                <a:spcPct val="0"/>
              </a:spcBef>
              <a:tabLst>
                <a:tab pos="179388" algn="l"/>
              </a:tabLst>
            </a:pPr>
            <a:r>
              <a:rPr lang="ko-KR" altLang="en-US" sz="1600"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12. · 13. (생 </a:t>
            </a:r>
            <a:r>
              <a:rPr lang="ko-KR" altLang="en-US" sz="1600" dirty="0" err="1">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략</a:t>
            </a:r>
            <a:r>
              <a:rPr lang="ko-KR" altLang="en-US" sz="1600" dirty="0">
                <a:solidFill>
                  <a:srgbClr val="000000"/>
                </a:solidFill>
                <a:latin typeface="나눔바른고딕" panose="020B0603020101020101" pitchFamily="50" charset="-127"/>
                <a:ea typeface="나눔바른고딕" panose="020B0603020101020101" pitchFamily="50" charset="-127"/>
                <a:cs typeface="함초롬돋움" panose="02030504000101010101" pitchFamily="18" charset="-127"/>
              </a:rPr>
              <a:t>)</a:t>
            </a:r>
          </a:p>
        </p:txBody>
      </p:sp>
      <p:sp>
        <p:nvSpPr>
          <p:cNvPr id="28" name="TextBox 27">
            <a:extLst>
              <a:ext uri="{FF2B5EF4-FFF2-40B4-BE49-F238E27FC236}">
                <a16:creationId xmlns:a16="http://schemas.microsoft.com/office/drawing/2014/main" id="{8F627C77-A5C4-4ACE-9D0E-1AF8899D3FC3}"/>
              </a:ext>
            </a:extLst>
          </p:cNvPr>
          <p:cNvSpPr txBox="1"/>
          <p:nvPr/>
        </p:nvSpPr>
        <p:spPr>
          <a:xfrm>
            <a:off x="250062" y="4076255"/>
            <a:ext cx="522518" cy="40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defTabSz="898525">
              <a:spcBef>
                <a:spcPct val="0"/>
              </a:spcBef>
              <a:defRPr kumimoji="1" b="1">
                <a:solidFill>
                  <a:srgbClr val="000000"/>
                </a:solidFill>
                <a:latin typeface="나눔바른고딕" panose="020B0603020101020101" pitchFamily="50" charset="-127"/>
                <a:ea typeface="나눔바른고딕" panose="020B0603020101020101" pitchFamily="50" charset="-127"/>
                <a:cs typeface="함초롬바탕" panose="02030504000101010101" pitchFamily="18" charset="-127"/>
              </a:defRPr>
            </a:lvl1pPr>
            <a:lvl2pPr marL="989013" indent="-449263" defTabSz="898525">
              <a:defRPr kumimoji="1" sz="1200">
                <a:latin typeface="Arial" panose="020B0604020202020204" pitchFamily="34" charset="0"/>
                <a:cs typeface="Arial" panose="020B0604020202020204" pitchFamily="34" charset="0"/>
              </a:defRPr>
            </a:lvl2pPr>
            <a:lvl3pPr marL="1528763" indent="-449263" defTabSz="898525">
              <a:defRPr kumimoji="1" sz="1200">
                <a:latin typeface="Arial" panose="020B0604020202020204" pitchFamily="34" charset="0"/>
                <a:cs typeface="Arial" panose="020B0604020202020204" pitchFamily="34" charset="0"/>
              </a:defRPr>
            </a:lvl3pPr>
            <a:lvl4pPr marL="2068513" indent="-449263" defTabSz="898525">
              <a:defRPr kumimoji="1" sz="1200">
                <a:latin typeface="Arial" panose="020B0604020202020204" pitchFamily="34" charset="0"/>
                <a:cs typeface="Arial" panose="020B0604020202020204" pitchFamily="34" charset="0"/>
              </a:defRPr>
            </a:lvl4pPr>
            <a:lvl5pPr marL="2608263" indent="-449263" defTabSz="898525">
              <a:defRPr kumimoji="1" sz="1200">
                <a:latin typeface="Arial" panose="020B0604020202020204" pitchFamily="34" charset="0"/>
                <a:cs typeface="Arial" panose="020B0604020202020204" pitchFamily="34" charset="0"/>
              </a:defRPr>
            </a:lvl5pPr>
            <a:lvl6pPr marL="3065463" indent="-449263" defTabSz="898525" fontAlgn="base">
              <a:spcBef>
                <a:spcPct val="30000"/>
              </a:spcBef>
              <a:spcAft>
                <a:spcPct val="0"/>
              </a:spcAft>
              <a:defRPr kumimoji="1" sz="1200">
                <a:latin typeface="Arial" panose="020B0604020202020204" pitchFamily="34" charset="0"/>
                <a:cs typeface="Arial" panose="020B0604020202020204" pitchFamily="34" charset="0"/>
              </a:defRPr>
            </a:lvl6pPr>
            <a:lvl7pPr marL="3522663" indent="-449263" defTabSz="898525" fontAlgn="base">
              <a:spcBef>
                <a:spcPct val="30000"/>
              </a:spcBef>
              <a:spcAft>
                <a:spcPct val="0"/>
              </a:spcAft>
              <a:defRPr kumimoji="1" sz="1200">
                <a:latin typeface="Arial" panose="020B0604020202020204" pitchFamily="34" charset="0"/>
                <a:cs typeface="Arial" panose="020B0604020202020204" pitchFamily="34" charset="0"/>
              </a:defRPr>
            </a:lvl7pPr>
            <a:lvl8pPr marL="3979863" indent="-449263" defTabSz="898525" fontAlgn="base">
              <a:spcBef>
                <a:spcPct val="30000"/>
              </a:spcBef>
              <a:spcAft>
                <a:spcPct val="0"/>
              </a:spcAft>
              <a:defRPr kumimoji="1" sz="1200">
                <a:latin typeface="Arial" panose="020B0604020202020204" pitchFamily="34" charset="0"/>
                <a:cs typeface="Arial" panose="020B0604020202020204" pitchFamily="34" charset="0"/>
              </a:defRPr>
            </a:lvl8pPr>
            <a:lvl9pPr marL="4437063" indent="-449263" defTabSz="898525" fontAlgn="base">
              <a:spcBef>
                <a:spcPct val="30000"/>
              </a:spcBef>
              <a:spcAft>
                <a:spcPct val="0"/>
              </a:spcAft>
              <a:defRPr kumimoji="1" sz="1200">
                <a:latin typeface="Arial" panose="020B0604020202020204" pitchFamily="34" charset="0"/>
                <a:cs typeface="Arial" panose="020B0604020202020204" pitchFamily="34" charset="0"/>
              </a:defRPr>
            </a:lvl9pPr>
          </a:lstStyle>
          <a:p>
            <a:r>
              <a:rPr lang="en-US" altLang="ko-KR" sz="2000" dirty="0">
                <a:solidFill>
                  <a:srgbClr val="48637B"/>
                </a:solidFill>
              </a:rPr>
              <a:t>04</a:t>
            </a:r>
            <a:endParaRPr lang="ko-KR" altLang="en-US" sz="2000" dirty="0">
              <a:solidFill>
                <a:srgbClr val="48637B"/>
              </a:solidFill>
            </a:endParaRPr>
          </a:p>
        </p:txBody>
      </p:sp>
      <p:sp>
        <p:nvSpPr>
          <p:cNvPr id="33" name="직사각형 32">
            <a:extLst>
              <a:ext uri="{FF2B5EF4-FFF2-40B4-BE49-F238E27FC236}">
                <a16:creationId xmlns:a16="http://schemas.microsoft.com/office/drawing/2014/main" id="{83063413-7024-4489-9D68-B77FCE5D389F}"/>
              </a:ext>
            </a:extLst>
          </p:cNvPr>
          <p:cNvSpPr/>
          <p:nvPr/>
        </p:nvSpPr>
        <p:spPr>
          <a:xfrm>
            <a:off x="704007" y="4073397"/>
            <a:ext cx="5262023" cy="374178"/>
          </a:xfrm>
          <a:prstGeom prst="rect">
            <a:avLst/>
          </a:prstGeom>
          <a:solidFill>
            <a:srgbClr val="5E8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latin typeface="나눔바른고딕" panose="020B0603020101020101" pitchFamily="50" charset="-127"/>
              <a:ea typeface="나눔바른고딕" panose="020B0603020101020101" pitchFamily="50" charset="-127"/>
            </a:endParaRPr>
          </a:p>
        </p:txBody>
      </p:sp>
      <p:sp>
        <p:nvSpPr>
          <p:cNvPr id="34" name="사각형: 둥근 모서리 33">
            <a:extLst>
              <a:ext uri="{FF2B5EF4-FFF2-40B4-BE49-F238E27FC236}">
                <a16:creationId xmlns:a16="http://schemas.microsoft.com/office/drawing/2014/main" id="{6EB5744F-99F6-4296-8361-817CC04A88C7}"/>
              </a:ext>
            </a:extLst>
          </p:cNvPr>
          <p:cNvSpPr/>
          <p:nvPr/>
        </p:nvSpPr>
        <p:spPr>
          <a:xfrm>
            <a:off x="4572000" y="4073397"/>
            <a:ext cx="2675893" cy="374178"/>
          </a:xfrm>
          <a:prstGeom prst="roundRect">
            <a:avLst>
              <a:gd name="adj" fmla="val 50000"/>
            </a:avLst>
          </a:prstGeom>
          <a:solidFill>
            <a:srgbClr val="5E8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나눔바른고딕" panose="020B0603020101020101" pitchFamily="50" charset="-127"/>
              <a:ea typeface="나눔바른고딕" panose="020B0603020101020101" pitchFamily="50" charset="-127"/>
            </a:endParaRPr>
          </a:p>
        </p:txBody>
      </p:sp>
      <p:pic>
        <p:nvPicPr>
          <p:cNvPr id="32" name="그림 31">
            <a:extLst>
              <a:ext uri="{FF2B5EF4-FFF2-40B4-BE49-F238E27FC236}">
                <a16:creationId xmlns:a16="http://schemas.microsoft.com/office/drawing/2014/main" id="{F4243618-311E-4B54-8B39-E41DFC92A1D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7000"/>
                    </a14:imgEffect>
                  </a14:imgLayer>
                </a14:imgProps>
              </a:ext>
              <a:ext uri="{28A0092B-C50C-407E-A947-70E740481C1C}">
                <a14:useLocalDpi xmlns:a14="http://schemas.microsoft.com/office/drawing/2010/main" val="0"/>
              </a:ext>
            </a:extLst>
          </a:blip>
          <a:stretch>
            <a:fillRect/>
          </a:stretch>
        </p:blipFill>
        <p:spPr>
          <a:xfrm>
            <a:off x="704007" y="3984945"/>
            <a:ext cx="45716" cy="523661"/>
          </a:xfrm>
          <a:prstGeom prst="rect">
            <a:avLst/>
          </a:prstGeom>
        </p:spPr>
      </p:pic>
      <p:pic>
        <p:nvPicPr>
          <p:cNvPr id="42" name="그림 41" descr="식탁용기구, 접시이(가) 표시된 사진&#10;&#10;자동 생성된 설명">
            <a:extLst>
              <a:ext uri="{FF2B5EF4-FFF2-40B4-BE49-F238E27FC236}">
                <a16:creationId xmlns:a16="http://schemas.microsoft.com/office/drawing/2014/main" id="{A81C028F-1E3E-4D79-9D79-DE2BDA8840E3}"/>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6000"/>
                    </a14:imgEffect>
                  </a14:imgLayer>
                </a14:imgProps>
              </a:ext>
              <a:ext uri="{28A0092B-C50C-407E-A947-70E740481C1C}">
                <a14:useLocalDpi xmlns:a14="http://schemas.microsoft.com/office/drawing/2010/main" val="0"/>
              </a:ext>
            </a:extLst>
          </a:blip>
          <a:stretch>
            <a:fillRect/>
          </a:stretch>
        </p:blipFill>
        <p:spPr>
          <a:xfrm>
            <a:off x="6719731" y="3672550"/>
            <a:ext cx="415303" cy="415303"/>
          </a:xfrm>
          <a:prstGeom prst="rect">
            <a:avLst/>
          </a:prstGeom>
        </p:spPr>
      </p:pic>
      <p:grpSp>
        <p:nvGrpSpPr>
          <p:cNvPr id="3" name="그룹 2">
            <a:extLst>
              <a:ext uri="{FF2B5EF4-FFF2-40B4-BE49-F238E27FC236}">
                <a16:creationId xmlns:a16="http://schemas.microsoft.com/office/drawing/2014/main" id="{BFD3EDA3-70EA-4C26-BB19-2EA97A793C5E}"/>
              </a:ext>
            </a:extLst>
          </p:cNvPr>
          <p:cNvGrpSpPr/>
          <p:nvPr/>
        </p:nvGrpSpPr>
        <p:grpSpPr>
          <a:xfrm>
            <a:off x="250062" y="937946"/>
            <a:ext cx="7001484" cy="828334"/>
            <a:chOff x="250062" y="937946"/>
            <a:chExt cx="7001484" cy="828334"/>
          </a:xfrm>
        </p:grpSpPr>
        <p:sp>
          <p:nvSpPr>
            <p:cNvPr id="7" name="TextBox 6">
              <a:extLst>
                <a:ext uri="{FF2B5EF4-FFF2-40B4-BE49-F238E27FC236}">
                  <a16:creationId xmlns:a16="http://schemas.microsoft.com/office/drawing/2014/main" id="{FC789F34-4DE3-4582-AE27-1F2785178D12}"/>
                </a:ext>
              </a:extLst>
            </p:cNvPr>
            <p:cNvSpPr txBox="1"/>
            <p:nvPr/>
          </p:nvSpPr>
          <p:spPr>
            <a:xfrm>
              <a:off x="250062" y="1333928"/>
              <a:ext cx="522518" cy="40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defTabSz="898525">
                <a:spcBef>
                  <a:spcPct val="0"/>
                </a:spcBef>
                <a:defRPr kumimoji="1" b="1">
                  <a:solidFill>
                    <a:srgbClr val="000000"/>
                  </a:solidFill>
                  <a:latin typeface="나눔바른고딕" panose="020B0603020101020101" pitchFamily="50" charset="-127"/>
                  <a:ea typeface="나눔바른고딕" panose="020B0603020101020101" pitchFamily="50" charset="-127"/>
                  <a:cs typeface="함초롬바탕" panose="02030504000101010101" pitchFamily="18" charset="-127"/>
                </a:defRPr>
              </a:lvl1pPr>
              <a:lvl2pPr marL="989013" indent="-449263" defTabSz="898525">
                <a:defRPr kumimoji="1" sz="1200">
                  <a:latin typeface="Arial" panose="020B0604020202020204" pitchFamily="34" charset="0"/>
                  <a:cs typeface="Arial" panose="020B0604020202020204" pitchFamily="34" charset="0"/>
                </a:defRPr>
              </a:lvl2pPr>
              <a:lvl3pPr marL="1528763" indent="-449263" defTabSz="898525">
                <a:defRPr kumimoji="1" sz="1200">
                  <a:latin typeface="Arial" panose="020B0604020202020204" pitchFamily="34" charset="0"/>
                  <a:cs typeface="Arial" panose="020B0604020202020204" pitchFamily="34" charset="0"/>
                </a:defRPr>
              </a:lvl3pPr>
              <a:lvl4pPr marL="2068513" indent="-449263" defTabSz="898525">
                <a:defRPr kumimoji="1" sz="1200">
                  <a:latin typeface="Arial" panose="020B0604020202020204" pitchFamily="34" charset="0"/>
                  <a:cs typeface="Arial" panose="020B0604020202020204" pitchFamily="34" charset="0"/>
                </a:defRPr>
              </a:lvl4pPr>
              <a:lvl5pPr marL="2608263" indent="-449263" defTabSz="898525">
                <a:defRPr kumimoji="1" sz="1200">
                  <a:latin typeface="Arial" panose="020B0604020202020204" pitchFamily="34" charset="0"/>
                  <a:cs typeface="Arial" panose="020B0604020202020204" pitchFamily="34" charset="0"/>
                </a:defRPr>
              </a:lvl5pPr>
              <a:lvl6pPr marL="3065463" indent="-449263" defTabSz="898525" fontAlgn="base">
                <a:spcBef>
                  <a:spcPct val="30000"/>
                </a:spcBef>
                <a:spcAft>
                  <a:spcPct val="0"/>
                </a:spcAft>
                <a:defRPr kumimoji="1" sz="1200">
                  <a:latin typeface="Arial" panose="020B0604020202020204" pitchFamily="34" charset="0"/>
                  <a:cs typeface="Arial" panose="020B0604020202020204" pitchFamily="34" charset="0"/>
                </a:defRPr>
              </a:lvl6pPr>
              <a:lvl7pPr marL="3522663" indent="-449263" defTabSz="898525" fontAlgn="base">
                <a:spcBef>
                  <a:spcPct val="30000"/>
                </a:spcBef>
                <a:spcAft>
                  <a:spcPct val="0"/>
                </a:spcAft>
                <a:defRPr kumimoji="1" sz="1200">
                  <a:latin typeface="Arial" panose="020B0604020202020204" pitchFamily="34" charset="0"/>
                  <a:cs typeface="Arial" panose="020B0604020202020204" pitchFamily="34" charset="0"/>
                </a:defRPr>
              </a:lvl7pPr>
              <a:lvl8pPr marL="3979863" indent="-449263" defTabSz="898525" fontAlgn="base">
                <a:spcBef>
                  <a:spcPct val="30000"/>
                </a:spcBef>
                <a:spcAft>
                  <a:spcPct val="0"/>
                </a:spcAft>
                <a:defRPr kumimoji="1" sz="1200">
                  <a:latin typeface="Arial" panose="020B0604020202020204" pitchFamily="34" charset="0"/>
                  <a:cs typeface="Arial" panose="020B0604020202020204" pitchFamily="34" charset="0"/>
                </a:defRPr>
              </a:lvl8pPr>
              <a:lvl9pPr marL="4437063" indent="-449263" defTabSz="898525" fontAlgn="base">
                <a:spcBef>
                  <a:spcPct val="30000"/>
                </a:spcBef>
                <a:spcAft>
                  <a:spcPct val="0"/>
                </a:spcAft>
                <a:defRPr kumimoji="1" sz="1200">
                  <a:latin typeface="Arial" panose="020B0604020202020204" pitchFamily="34" charset="0"/>
                  <a:cs typeface="Arial" panose="020B0604020202020204" pitchFamily="34" charset="0"/>
                </a:defRPr>
              </a:lvl9pPr>
            </a:lstStyle>
            <a:p>
              <a:r>
                <a:rPr lang="en-US" altLang="ko-KR" sz="2000" dirty="0">
                  <a:solidFill>
                    <a:srgbClr val="48637B"/>
                  </a:solidFill>
                </a:rPr>
                <a:t>03</a:t>
              </a:r>
              <a:endParaRPr lang="ko-KR" altLang="en-US" sz="2000" dirty="0">
                <a:solidFill>
                  <a:srgbClr val="48637B"/>
                </a:solidFill>
              </a:endParaRPr>
            </a:p>
          </p:txBody>
        </p:sp>
        <p:sp>
          <p:nvSpPr>
            <p:cNvPr id="8" name="직사각형 7">
              <a:extLst>
                <a:ext uri="{FF2B5EF4-FFF2-40B4-BE49-F238E27FC236}">
                  <a16:creationId xmlns:a16="http://schemas.microsoft.com/office/drawing/2014/main" id="{4BBBBD5E-9454-40E4-AF4B-7BF80FA51DD7}"/>
                </a:ext>
              </a:extLst>
            </p:cNvPr>
            <p:cNvSpPr/>
            <p:nvPr/>
          </p:nvSpPr>
          <p:spPr>
            <a:xfrm>
              <a:off x="704007" y="1331071"/>
              <a:ext cx="5262023" cy="374178"/>
            </a:xfrm>
            <a:prstGeom prst="rect">
              <a:avLst/>
            </a:prstGeom>
            <a:solidFill>
              <a:srgbClr val="5E8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latin typeface="나눔바른고딕" panose="020B0603020101020101" pitchFamily="50" charset="-127"/>
                <a:ea typeface="나눔바른고딕" panose="020B0603020101020101" pitchFamily="50" charset="-127"/>
              </a:endParaRPr>
            </a:p>
          </p:txBody>
        </p:sp>
        <p:sp>
          <p:nvSpPr>
            <p:cNvPr id="16" name="사각형: 둥근 모서리 15">
              <a:extLst>
                <a:ext uri="{FF2B5EF4-FFF2-40B4-BE49-F238E27FC236}">
                  <a16:creationId xmlns:a16="http://schemas.microsoft.com/office/drawing/2014/main" id="{D7A3BFB9-707F-48FF-AEF3-EEB2C903CD5E}"/>
                </a:ext>
              </a:extLst>
            </p:cNvPr>
            <p:cNvSpPr/>
            <p:nvPr/>
          </p:nvSpPr>
          <p:spPr>
            <a:xfrm>
              <a:off x="4882750" y="1331071"/>
              <a:ext cx="2022923" cy="374178"/>
            </a:xfrm>
            <a:prstGeom prst="roundRect">
              <a:avLst>
                <a:gd name="adj" fmla="val 50000"/>
              </a:avLst>
            </a:prstGeom>
            <a:solidFill>
              <a:srgbClr val="5E8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나눔바른고딕" panose="020B0603020101020101" pitchFamily="50" charset="-127"/>
                <a:ea typeface="나눔바른고딕" panose="020B0603020101020101" pitchFamily="50" charset="-127"/>
              </a:endParaRPr>
            </a:p>
          </p:txBody>
        </p:sp>
        <p:pic>
          <p:nvPicPr>
            <p:cNvPr id="19" name="그림 18">
              <a:extLst>
                <a:ext uri="{FF2B5EF4-FFF2-40B4-BE49-F238E27FC236}">
                  <a16:creationId xmlns:a16="http://schemas.microsoft.com/office/drawing/2014/main" id="{F783E6C6-DEFA-4EE9-9179-75D46DE10FB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7000"/>
                      </a14:imgEffect>
                    </a14:imgLayer>
                  </a14:imgProps>
                </a:ext>
                <a:ext uri="{28A0092B-C50C-407E-A947-70E740481C1C}">
                  <a14:useLocalDpi xmlns:a14="http://schemas.microsoft.com/office/drawing/2010/main" val="0"/>
                </a:ext>
              </a:extLst>
            </a:blip>
            <a:stretch>
              <a:fillRect/>
            </a:stretch>
          </p:blipFill>
          <p:spPr>
            <a:xfrm>
              <a:off x="704007" y="1242619"/>
              <a:ext cx="45716" cy="523661"/>
            </a:xfrm>
            <a:prstGeom prst="rect">
              <a:avLst/>
            </a:prstGeom>
          </p:spPr>
        </p:pic>
        <p:pic>
          <p:nvPicPr>
            <p:cNvPr id="41" name="그림 40" descr="식탁용기구, 접시이(가) 표시된 사진&#10;&#10;자동 생성된 설명">
              <a:extLst>
                <a:ext uri="{FF2B5EF4-FFF2-40B4-BE49-F238E27FC236}">
                  <a16:creationId xmlns:a16="http://schemas.microsoft.com/office/drawing/2014/main" id="{3F778E48-721E-407E-B148-DDE634FA8E45}"/>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6000"/>
                      </a14:imgEffect>
                    </a14:imgLayer>
                  </a14:imgProps>
                </a:ext>
                <a:ext uri="{28A0092B-C50C-407E-A947-70E740481C1C}">
                  <a14:useLocalDpi xmlns:a14="http://schemas.microsoft.com/office/drawing/2010/main" val="0"/>
                </a:ext>
              </a:extLst>
            </a:blip>
            <a:stretch>
              <a:fillRect/>
            </a:stretch>
          </p:blipFill>
          <p:spPr>
            <a:xfrm>
              <a:off x="6407707" y="937946"/>
              <a:ext cx="415303" cy="415303"/>
            </a:xfrm>
            <a:prstGeom prst="rect">
              <a:avLst/>
            </a:prstGeom>
          </p:spPr>
        </p:pic>
        <p:sp>
          <p:nvSpPr>
            <p:cNvPr id="36" name="직사각형 35">
              <a:extLst>
                <a:ext uri="{FF2B5EF4-FFF2-40B4-BE49-F238E27FC236}">
                  <a16:creationId xmlns:a16="http://schemas.microsoft.com/office/drawing/2014/main" id="{3FBFF1DA-7B66-4898-93F2-AAF0C33930B2}"/>
                </a:ext>
              </a:extLst>
            </p:cNvPr>
            <p:cNvSpPr/>
            <p:nvPr/>
          </p:nvSpPr>
          <p:spPr>
            <a:xfrm>
              <a:off x="726864" y="1356911"/>
              <a:ext cx="6524682" cy="338535"/>
            </a:xfrm>
            <a:prstGeom prst="rect">
              <a:avLst/>
            </a:prstGeom>
          </p:spPr>
          <p:txBody>
            <a:bodyPr wrap="square">
              <a:spAutoFit/>
            </a:bodyPr>
            <a:lstStyle/>
            <a:p>
              <a:pPr>
                <a:spcBef>
                  <a:spcPct val="0"/>
                </a:spcBef>
              </a:pPr>
              <a:r>
                <a:rPr lang="ko-KR" altLang="en-US" sz="1600" b="1" dirty="0">
                  <a:solidFill>
                    <a:schemeClr val="bg1"/>
                  </a:solidFill>
                  <a:latin typeface="나눔바른고딕" panose="020B0603020101020101" pitchFamily="50" charset="-127"/>
                  <a:ea typeface="나눔바른고딕" panose="020B0603020101020101" pitchFamily="50" charset="-127"/>
                  <a:cs typeface="함초롬돋움" panose="02030504000101010101" pitchFamily="18" charset="-127"/>
                </a:rPr>
                <a:t>직장 내 괴롭힘 예방 및 발생 시 조치사항에 관한 취업규칙 필수 기재의무</a:t>
              </a:r>
            </a:p>
          </p:txBody>
        </p:sp>
      </p:grpSp>
      <p:sp>
        <p:nvSpPr>
          <p:cNvPr id="37" name="직사각형 36">
            <a:extLst>
              <a:ext uri="{FF2B5EF4-FFF2-40B4-BE49-F238E27FC236}">
                <a16:creationId xmlns:a16="http://schemas.microsoft.com/office/drawing/2014/main" id="{1451695A-E8B3-4D14-9326-9BAD15B6904C}"/>
              </a:ext>
            </a:extLst>
          </p:cNvPr>
          <p:cNvSpPr/>
          <p:nvPr/>
        </p:nvSpPr>
        <p:spPr>
          <a:xfrm>
            <a:off x="726864" y="4099237"/>
            <a:ext cx="6524682" cy="338535"/>
          </a:xfrm>
          <a:prstGeom prst="rect">
            <a:avLst/>
          </a:prstGeom>
        </p:spPr>
        <p:txBody>
          <a:bodyPr wrap="square">
            <a:spAutoFit/>
          </a:bodyPr>
          <a:lstStyle/>
          <a:p>
            <a:pPr>
              <a:spcBef>
                <a:spcPct val="0"/>
              </a:spcBef>
            </a:pPr>
            <a:r>
              <a:rPr lang="ko-KR" altLang="en-US" sz="1600" b="1" dirty="0">
                <a:solidFill>
                  <a:schemeClr val="bg1"/>
                </a:solidFill>
                <a:latin typeface="나눔바른고딕" panose="020B0603020101020101" pitchFamily="50" charset="-127"/>
                <a:ea typeface="나눔바른고딕" panose="020B0603020101020101" pitchFamily="50" charset="-127"/>
                <a:cs typeface="함초롬돋움" panose="02030504000101010101" pitchFamily="18" charset="-127"/>
              </a:rPr>
              <a:t>직장 내 괴롭힘 발생의 신고</a:t>
            </a:r>
            <a:r>
              <a:rPr lang="en-US" altLang="ko-KR" sz="1600" b="1" dirty="0">
                <a:solidFill>
                  <a:schemeClr val="bg1"/>
                </a:solidFill>
                <a:latin typeface="나눔바른고딕" panose="020B0603020101020101" pitchFamily="50" charset="-127"/>
                <a:ea typeface="나눔바른고딕" panose="020B0603020101020101" pitchFamily="50" charset="-127"/>
                <a:cs typeface="함초롬돋움" panose="02030504000101010101" pitchFamily="18" charset="-127"/>
              </a:rPr>
              <a:t>·</a:t>
            </a:r>
            <a:r>
              <a:rPr lang="ko-KR" altLang="en-US" sz="1600" b="1" dirty="0">
                <a:solidFill>
                  <a:schemeClr val="bg1"/>
                </a:solidFill>
                <a:latin typeface="나눔바른고딕" panose="020B0603020101020101" pitchFamily="50" charset="-127"/>
                <a:ea typeface="나눔바른고딕" panose="020B0603020101020101" pitchFamily="50" charset="-127"/>
                <a:cs typeface="함초롬돋움" panose="02030504000101010101" pitchFamily="18" charset="-127"/>
              </a:rPr>
              <a:t>주장을 이유로 해고 등 불이익 조치 시 형사 처벌</a:t>
            </a:r>
          </a:p>
        </p:txBody>
      </p:sp>
      <p:pic>
        <p:nvPicPr>
          <p:cNvPr id="4" name="그림 3">
            <a:extLst>
              <a:ext uri="{FF2B5EF4-FFF2-40B4-BE49-F238E27FC236}">
                <a16:creationId xmlns:a16="http://schemas.microsoft.com/office/drawing/2014/main" id="{443E422F-950E-1C84-53CF-E294835DF348}"/>
              </a:ext>
            </a:extLst>
          </p:cNvPr>
          <p:cNvPicPr>
            <a:picLocks noChangeAspect="1"/>
          </p:cNvPicPr>
          <p:nvPr/>
        </p:nvPicPr>
        <p:blipFill>
          <a:blip r:embed="rId6"/>
          <a:stretch>
            <a:fillRect/>
          </a:stretch>
        </p:blipFill>
        <p:spPr>
          <a:xfrm>
            <a:off x="184639" y="6294716"/>
            <a:ext cx="685800" cy="416006"/>
          </a:xfrm>
          <a:prstGeom prst="rect">
            <a:avLst/>
          </a:prstGeom>
        </p:spPr>
      </p:pic>
      <p:pic>
        <p:nvPicPr>
          <p:cNvPr id="6" name="그림 5">
            <a:extLst>
              <a:ext uri="{FF2B5EF4-FFF2-40B4-BE49-F238E27FC236}">
                <a16:creationId xmlns:a16="http://schemas.microsoft.com/office/drawing/2014/main" id="{69320087-264D-9158-8DF4-AB7DA23C72D6}"/>
              </a:ext>
            </a:extLst>
          </p:cNvPr>
          <p:cNvPicPr>
            <a:picLocks noChangeAspect="1"/>
          </p:cNvPicPr>
          <p:nvPr/>
        </p:nvPicPr>
        <p:blipFill>
          <a:blip r:embed="rId7"/>
          <a:stretch>
            <a:fillRect/>
          </a:stretch>
        </p:blipFill>
        <p:spPr>
          <a:xfrm>
            <a:off x="8244963" y="6294716"/>
            <a:ext cx="714397" cy="416006"/>
          </a:xfrm>
          <a:prstGeom prst="rect">
            <a:avLst/>
          </a:prstGeom>
        </p:spPr>
      </p:pic>
    </p:spTree>
    <p:extLst>
      <p:ext uri="{BB962C8B-B14F-4D97-AF65-F5344CB8AC3E}">
        <p14:creationId xmlns:p14="http://schemas.microsoft.com/office/powerpoint/2010/main" val="16680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그룹 3"/>
          <p:cNvGrpSpPr/>
          <p:nvPr/>
        </p:nvGrpSpPr>
        <p:grpSpPr>
          <a:xfrm>
            <a:off x="265" y="130832"/>
            <a:ext cx="9143471" cy="765156"/>
            <a:chOff x="0" y="130640"/>
            <a:chExt cx="9144000" cy="765201"/>
          </a:xfrm>
          <a:effectLst/>
        </p:grpSpPr>
        <p:sp>
          <p:nvSpPr>
            <p:cNvPr id="5" name="직사각형 4"/>
            <p:cNvSpPr/>
            <p:nvPr/>
          </p:nvSpPr>
          <p:spPr>
            <a:xfrm>
              <a:off x="0" y="133498"/>
              <a:ext cx="958537" cy="640612"/>
            </a:xfrm>
            <a:prstGeom prst="rect">
              <a:avLst/>
            </a:prstGeom>
            <a:solidFill>
              <a:srgbClr val="4863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6" name="사각형: 둥근 위쪽 모서리 5"/>
            <p:cNvSpPr/>
            <p:nvPr/>
          </p:nvSpPr>
          <p:spPr>
            <a:xfrm>
              <a:off x="7251700" y="284818"/>
              <a:ext cx="1748760" cy="33797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7" name="평행 사변형 6"/>
            <p:cNvSpPr/>
            <p:nvPr/>
          </p:nvSpPr>
          <p:spPr>
            <a:xfrm rot="5400000">
              <a:off x="753153" y="368620"/>
              <a:ext cx="762341" cy="292100"/>
            </a:xfrm>
            <a:prstGeom prst="parallelogram">
              <a:avLst>
                <a:gd name="adj" fmla="val 41638"/>
              </a:avLst>
            </a:prstGeom>
            <a:solidFill>
              <a:srgbClr val="3042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8" name="평행 사변형 7"/>
            <p:cNvSpPr/>
            <p:nvPr/>
          </p:nvSpPr>
          <p:spPr>
            <a:xfrm rot="16200000" flipH="1">
              <a:off x="1074990" y="368621"/>
              <a:ext cx="762341" cy="292100"/>
            </a:xfrm>
            <a:prstGeom prst="parallelogram">
              <a:avLst>
                <a:gd name="adj" fmla="val 41638"/>
              </a:avLst>
            </a:prstGeom>
            <a:solidFill>
              <a:srgbClr val="4863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9" name="직사각형 8"/>
            <p:cNvSpPr/>
            <p:nvPr/>
          </p:nvSpPr>
          <p:spPr>
            <a:xfrm>
              <a:off x="1631947" y="130640"/>
              <a:ext cx="7512053" cy="640612"/>
            </a:xfrm>
            <a:prstGeom prst="rect">
              <a:avLst/>
            </a:prstGeom>
            <a:solidFill>
              <a:srgbClr val="4863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0" name="TextBox 9"/>
            <p:cNvSpPr txBox="1"/>
            <p:nvPr/>
          </p:nvSpPr>
          <p:spPr>
            <a:xfrm>
              <a:off x="1727260" y="239844"/>
              <a:ext cx="2688519" cy="460769"/>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산업재해보상보험법</a:t>
              </a:r>
            </a:p>
          </p:txBody>
        </p:sp>
        <p:sp>
          <p:nvSpPr>
            <p:cNvPr id="11" name="TextBox 10"/>
            <p:cNvSpPr txBox="1"/>
            <p:nvPr/>
          </p:nvSpPr>
          <p:spPr>
            <a:xfrm>
              <a:off x="8403546" y="280991"/>
              <a:ext cx="545802" cy="188777"/>
            </a:xfrm>
            <a:prstGeom prst="roundRect">
              <a:avLst>
                <a:gd name="adj" fmla="val 50000"/>
              </a:avLst>
            </a:prstGeom>
            <a:solidFill>
              <a:srgbClr val="164D6C"/>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2</a:t>
              </a:r>
              <a:endParaRPr lang="ko-KR" altLang="en-US" sz="1100">
                <a:solidFill>
                  <a:schemeClr val="bg1"/>
                </a:solidFill>
                <a:latin typeface="나눔스퀘어라운드 ExtraBold"/>
                <a:ea typeface="나눔스퀘어라운드 ExtraBold"/>
              </a:endParaRPr>
            </a:p>
          </p:txBody>
        </p:sp>
        <p:sp>
          <p:nvSpPr>
            <p:cNvPr id="12" name="TextBox 11"/>
            <p:cNvSpPr txBox="1"/>
            <p:nvPr/>
          </p:nvSpPr>
          <p:spPr>
            <a:xfrm>
              <a:off x="6699182" y="429605"/>
              <a:ext cx="2335537" cy="261610"/>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관련 법규 살펴보기 </a:t>
              </a:r>
            </a:p>
          </p:txBody>
        </p:sp>
      </p:grpSp>
      <p:grpSp>
        <p:nvGrpSpPr>
          <p:cNvPr id="13" name="그룹 12"/>
          <p:cNvGrpSpPr/>
          <p:nvPr/>
        </p:nvGrpSpPr>
        <p:grpSpPr>
          <a:xfrm>
            <a:off x="358929" y="937946"/>
            <a:ext cx="8330455" cy="828334"/>
            <a:chOff x="704007" y="937946"/>
            <a:chExt cx="8330455" cy="828334"/>
          </a:xfrm>
        </p:grpSpPr>
        <p:sp>
          <p:nvSpPr>
            <p:cNvPr id="15" name="직사각형 14"/>
            <p:cNvSpPr/>
            <p:nvPr/>
          </p:nvSpPr>
          <p:spPr>
            <a:xfrm>
              <a:off x="704007" y="1331071"/>
              <a:ext cx="5262023" cy="374178"/>
            </a:xfrm>
            <a:prstGeom prst="rect">
              <a:avLst/>
            </a:prstGeom>
            <a:solidFill>
              <a:srgbClr val="4863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16" name="사각형: 둥근 모서리 15"/>
            <p:cNvSpPr/>
            <p:nvPr/>
          </p:nvSpPr>
          <p:spPr>
            <a:xfrm>
              <a:off x="4882750" y="1331071"/>
              <a:ext cx="4151712" cy="374178"/>
            </a:xfrm>
            <a:prstGeom prst="roundRect">
              <a:avLst>
                <a:gd name="adj" fmla="val 50000"/>
              </a:avLst>
            </a:prstGeom>
            <a:solidFill>
              <a:srgbClr val="4863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pic>
          <p:nvPicPr>
            <p:cNvPr id="17" name="그림 16"/>
            <p:cNvPicPr>
              <a:picLocks noChangeAspect="1"/>
            </p:cNvPicPr>
            <p:nvPr/>
          </p:nvPicPr>
          <p:blipFill rotWithShape="1">
            <a:blip r:embed="rId2"/>
            <a:stretch>
              <a:fillRect/>
            </a:stretch>
          </p:blipFill>
          <p:spPr>
            <a:xfrm>
              <a:off x="704007" y="1242619"/>
              <a:ext cx="45716" cy="523661"/>
            </a:xfrm>
            <a:prstGeom prst="rect">
              <a:avLst/>
            </a:prstGeom>
          </p:spPr>
        </p:pic>
        <p:pic>
          <p:nvPicPr>
            <p:cNvPr id="18" name="그림 17" descr="식탁용기구, 접시이(가) 표시된 사진  자동 생성된 설명"/>
            <p:cNvPicPr>
              <a:picLocks noChangeAspect="1"/>
            </p:cNvPicPr>
            <p:nvPr/>
          </p:nvPicPr>
          <p:blipFill rotWithShape="1">
            <a:blip r:embed="rId3">
              <a:duotone>
                <a:prstClr val="black"/>
                <a:schemeClr val="accent3">
                  <a:tint val="45000"/>
                  <a:satMod val="400000"/>
                </a:schemeClr>
              </a:duotone>
            </a:blip>
            <a:stretch>
              <a:fillRect/>
            </a:stretch>
          </p:blipFill>
          <p:spPr>
            <a:xfrm>
              <a:off x="8439993" y="937946"/>
              <a:ext cx="415303" cy="415303"/>
            </a:xfrm>
            <a:prstGeom prst="rect">
              <a:avLst/>
            </a:prstGeom>
          </p:spPr>
        </p:pic>
        <p:sp>
          <p:nvSpPr>
            <p:cNvPr id="19" name="직사각형 18"/>
            <p:cNvSpPr/>
            <p:nvPr/>
          </p:nvSpPr>
          <p:spPr>
            <a:xfrm>
              <a:off x="726864" y="1359972"/>
              <a:ext cx="8085082" cy="338554"/>
            </a:xfrm>
            <a:prstGeom prst="rect">
              <a:avLst/>
            </a:prstGeom>
          </p:spPr>
          <p:txBody>
            <a:bodyPr wrap="square">
              <a:spAutoFit/>
            </a:bodyPr>
            <a:lstStyle/>
            <a:p>
              <a:pPr>
                <a:spcBef>
                  <a:spcPct val="0"/>
                </a:spcBef>
                <a:defRPr lang="ko-KR" altLang="en-US"/>
              </a:pPr>
              <a:r>
                <a:rPr lang="ko-KR" altLang="en-US" sz="1600" b="1">
                  <a:solidFill>
                    <a:schemeClr val="bg1"/>
                  </a:solidFill>
                  <a:latin typeface="나눔바른고딕"/>
                  <a:ea typeface="나눔바른고딕"/>
                  <a:cs typeface="함초롬돋움"/>
                </a:rPr>
                <a:t>직장 내 괴롭힘으로 인한 업무상 정신적 스트레스가 원인이 되어 발생한 질병을 업무상 질병에 포함</a:t>
              </a:r>
            </a:p>
          </p:txBody>
        </p:sp>
      </p:grpSp>
      <p:sp>
        <p:nvSpPr>
          <p:cNvPr id="21" name="직사각형 20"/>
          <p:cNvSpPr/>
          <p:nvPr/>
        </p:nvSpPr>
        <p:spPr>
          <a:xfrm>
            <a:off x="590327" y="1766280"/>
            <a:ext cx="7812997" cy="3575340"/>
          </a:xfrm>
          <a:prstGeom prst="rect">
            <a:avLst/>
          </a:prstGeom>
        </p:spPr>
        <p:txBody>
          <a:bodyPr wrap="square">
            <a:spAutoFit/>
          </a:bodyPr>
          <a:lstStyle/>
          <a:p>
            <a:pPr marL="180000" indent="-180000" algn="just">
              <a:lnSpc>
                <a:spcPct val="130000"/>
              </a:lnSpc>
              <a:defRPr lang="ko-KR" altLang="en-US"/>
            </a:pPr>
            <a:r>
              <a:rPr lang="ko-KR" altLang="en-US" sz="1600" b="1">
                <a:solidFill>
                  <a:srgbClr val="000000"/>
                </a:solidFill>
                <a:latin typeface="나눔바른고딕"/>
                <a:ea typeface="나눔바른고딕"/>
                <a:cs typeface="함초롬돋움"/>
              </a:rPr>
              <a:t>제3</a:t>
            </a:r>
            <a:r>
              <a:rPr lang="en-US" altLang="ko-KR" sz="1600" b="1">
                <a:solidFill>
                  <a:srgbClr val="000000"/>
                </a:solidFill>
                <a:latin typeface="나눔바른고딕"/>
                <a:ea typeface="나눔바른고딕"/>
                <a:cs typeface="함초롬돋움"/>
              </a:rPr>
              <a:t>7</a:t>
            </a:r>
            <a:r>
              <a:rPr lang="ko-KR" altLang="en-US" sz="1600" b="1">
                <a:solidFill>
                  <a:srgbClr val="000000"/>
                </a:solidFill>
                <a:latin typeface="나눔바른고딕"/>
                <a:ea typeface="나눔바른고딕"/>
                <a:cs typeface="함초롬돋움"/>
              </a:rPr>
              <a:t>조</a:t>
            </a:r>
            <a:r>
              <a:rPr lang="ko-KR" altLang="en-US" sz="1600" b="1">
                <a:latin typeface="나눔바른고딕"/>
                <a:ea typeface="나눔바른고딕"/>
              </a:rPr>
              <a:t> </a:t>
            </a:r>
            <a:r>
              <a:rPr lang="en-US" altLang="ko-KR" sz="1600" b="1">
                <a:latin typeface="나눔바른고딕"/>
                <a:ea typeface="나눔바른고딕"/>
              </a:rPr>
              <a:t>(</a:t>
            </a:r>
            <a:r>
              <a:rPr lang="ko-KR" altLang="en-US" sz="1600" b="1">
                <a:latin typeface="나눔바른고딕"/>
                <a:ea typeface="나눔바른고딕"/>
              </a:rPr>
              <a:t>업무상의 재해의 인정 기준</a:t>
            </a:r>
            <a:r>
              <a:rPr lang="en-US" altLang="ko-KR" sz="1600" b="1">
                <a:latin typeface="나눔바른고딕"/>
                <a:ea typeface="나눔바른고딕"/>
              </a:rPr>
              <a:t>)</a:t>
            </a:r>
            <a:r>
              <a:rPr lang="ko-KR" altLang="en-US" sz="1600">
                <a:latin typeface="나눔바른고딕"/>
                <a:ea typeface="나눔바른고딕"/>
              </a:rPr>
              <a:t> ① 근로자가 다음 각 호의 어느 하나에 해당하는 사유로 부상</a:t>
            </a:r>
            <a:r>
              <a:rPr lang="en-US" altLang="ko-KR" sz="1600">
                <a:latin typeface="나눔바른고딕"/>
                <a:ea typeface="나눔바른고딕"/>
              </a:rPr>
              <a:t>·</a:t>
            </a:r>
            <a:r>
              <a:rPr lang="ko-KR" altLang="en-US" sz="1600">
                <a:latin typeface="나눔바른고딕"/>
                <a:ea typeface="나눔바른고딕"/>
              </a:rPr>
              <a:t>질병 또는 장해가 발생하거나 사망하면 업무상의 재해로 본다</a:t>
            </a:r>
            <a:r>
              <a:rPr lang="en-US" altLang="ko-KR" sz="1600">
                <a:latin typeface="나눔바른고딕"/>
                <a:ea typeface="나눔바른고딕"/>
              </a:rPr>
              <a:t>. </a:t>
            </a:r>
            <a:r>
              <a:rPr lang="ko-KR" altLang="en-US" sz="1600">
                <a:latin typeface="나눔바른고딕"/>
                <a:ea typeface="나눔바른고딕"/>
              </a:rPr>
              <a:t>다만</a:t>
            </a:r>
            <a:r>
              <a:rPr lang="en-US" altLang="ko-KR" sz="1600">
                <a:latin typeface="나눔바른고딕"/>
                <a:ea typeface="나눔바른고딕"/>
              </a:rPr>
              <a:t>, </a:t>
            </a:r>
            <a:r>
              <a:rPr lang="ko-KR" altLang="en-US" sz="1600">
                <a:latin typeface="나눔바른고딕"/>
                <a:ea typeface="나눔바른고딕"/>
              </a:rPr>
              <a:t>업무와 재해 사이에 상당인과관계가 없는 경우에는 그러하지 아니하다</a:t>
            </a:r>
            <a:r>
              <a:rPr lang="en-US" altLang="ko-KR" sz="1600">
                <a:latin typeface="나눔바른고딕"/>
                <a:ea typeface="나눔바른고딕"/>
              </a:rPr>
              <a:t>.</a:t>
            </a:r>
          </a:p>
          <a:p>
            <a:pPr marL="180000" indent="-180000" algn="just">
              <a:lnSpc>
                <a:spcPct val="130000"/>
              </a:lnSpc>
              <a:defRPr lang="ko-KR" altLang="en-US"/>
            </a:pPr>
            <a:r>
              <a:rPr lang="en-US" altLang="ko-KR" sz="1600">
                <a:latin typeface="나눔바른고딕"/>
                <a:ea typeface="나눔바른고딕"/>
              </a:rPr>
              <a:t>    1. (</a:t>
            </a:r>
            <a:r>
              <a:rPr lang="ko-KR" altLang="en-US" sz="1600">
                <a:latin typeface="나눔바른고딕"/>
                <a:ea typeface="나눔바른고딕"/>
              </a:rPr>
              <a:t>생 략</a:t>
            </a:r>
            <a:r>
              <a:rPr lang="en-US" altLang="ko-KR" sz="1600">
                <a:latin typeface="나눔바른고딕"/>
                <a:ea typeface="나눔바른고딕"/>
              </a:rPr>
              <a:t>)</a:t>
            </a:r>
          </a:p>
          <a:p>
            <a:pPr algn="just">
              <a:lnSpc>
                <a:spcPct val="130000"/>
              </a:lnSpc>
              <a:defRPr lang="ko-KR" altLang="en-US"/>
            </a:pPr>
            <a:r>
              <a:rPr lang="en-US" altLang="ko-KR" sz="1600">
                <a:latin typeface="나눔바른고딕"/>
                <a:ea typeface="나눔바른고딕"/>
              </a:rPr>
              <a:t>    2. </a:t>
            </a:r>
            <a:r>
              <a:rPr lang="ko-KR" altLang="en-US" sz="1600">
                <a:latin typeface="나눔바른고딕"/>
                <a:ea typeface="나눔바른고딕"/>
              </a:rPr>
              <a:t>업무상 질병</a:t>
            </a:r>
          </a:p>
          <a:p>
            <a:pPr algn="just">
              <a:lnSpc>
                <a:spcPct val="130000"/>
              </a:lnSpc>
              <a:defRPr lang="ko-KR" altLang="en-US"/>
            </a:pPr>
            <a:r>
              <a:rPr lang="ko-KR" altLang="en-US" sz="1600">
                <a:latin typeface="나눔바른고딕"/>
                <a:ea typeface="나눔바른고딕"/>
              </a:rPr>
              <a:t>    가</a:t>
            </a:r>
            <a:r>
              <a:rPr lang="en-US" altLang="ko-KR" sz="1600">
                <a:latin typeface="나눔바른고딕"/>
                <a:ea typeface="나눔바른고딕"/>
              </a:rPr>
              <a:t>. · </a:t>
            </a:r>
            <a:r>
              <a:rPr lang="ko-KR" altLang="en-US" sz="1600">
                <a:latin typeface="나눔바른고딕"/>
                <a:ea typeface="나눔바른고딕"/>
              </a:rPr>
              <a:t>나</a:t>
            </a:r>
            <a:r>
              <a:rPr lang="en-US" altLang="ko-KR" sz="1600">
                <a:latin typeface="나눔바른고딕"/>
                <a:ea typeface="나눔바른고딕"/>
              </a:rPr>
              <a:t>. (</a:t>
            </a:r>
            <a:r>
              <a:rPr lang="ko-KR" altLang="en-US" sz="1600">
                <a:latin typeface="나눔바른고딕"/>
                <a:ea typeface="나눔바른고딕"/>
              </a:rPr>
              <a:t>생 략</a:t>
            </a:r>
            <a:r>
              <a:rPr lang="en-US" altLang="ko-KR" sz="1600">
                <a:latin typeface="나눔바른고딕"/>
                <a:ea typeface="나눔바른고딕"/>
              </a:rPr>
              <a:t>)</a:t>
            </a:r>
          </a:p>
          <a:p>
            <a:pPr algn="just">
              <a:lnSpc>
                <a:spcPct val="130000"/>
              </a:lnSpc>
              <a:defRPr lang="ko-KR" altLang="en-US"/>
            </a:pPr>
            <a:r>
              <a:rPr lang="ko-KR" altLang="en-US" sz="1600">
                <a:latin typeface="나눔바른고딕"/>
                <a:ea typeface="나눔바른고딕"/>
              </a:rPr>
              <a:t>    다</a:t>
            </a:r>
            <a:r>
              <a:rPr lang="en-US" altLang="ko-KR" sz="1600">
                <a:latin typeface="나눔바른고딕"/>
                <a:ea typeface="나눔바른고딕"/>
              </a:rPr>
              <a:t>. </a:t>
            </a:r>
            <a:r>
              <a:rPr lang="ko-KR" altLang="en-US" sz="1600">
                <a:latin typeface="나눔바른고딕"/>
                <a:ea typeface="나눔바른고딕"/>
              </a:rPr>
              <a:t>「근로기준법」 제</a:t>
            </a:r>
            <a:r>
              <a:rPr lang="en-US" altLang="ko-KR" sz="1600">
                <a:latin typeface="나눔바른고딕"/>
                <a:ea typeface="나눔바른고딕"/>
              </a:rPr>
              <a:t>76</a:t>
            </a:r>
            <a:r>
              <a:rPr lang="ko-KR" altLang="en-US" sz="1600">
                <a:latin typeface="나눔바른고딕"/>
                <a:ea typeface="나눔바른고딕"/>
              </a:rPr>
              <a:t>조의</a:t>
            </a:r>
            <a:r>
              <a:rPr lang="en-US" altLang="ko-KR" sz="1600">
                <a:latin typeface="나눔바른고딕"/>
                <a:ea typeface="나눔바른고딕"/>
              </a:rPr>
              <a:t>2</a:t>
            </a:r>
            <a:r>
              <a:rPr lang="ko-KR" altLang="en-US" sz="1600">
                <a:latin typeface="나눔바른고딕"/>
                <a:ea typeface="나눔바른고딕"/>
              </a:rPr>
              <a:t>에 따른 직장 내 괴롭힘</a:t>
            </a:r>
            <a:r>
              <a:rPr lang="en-US" altLang="ko-KR" sz="1600">
                <a:latin typeface="나눔바른고딕"/>
                <a:ea typeface="나눔바른고딕"/>
              </a:rPr>
              <a:t>, </a:t>
            </a:r>
            <a:r>
              <a:rPr lang="ko-KR" altLang="en-US" sz="1600">
                <a:latin typeface="나눔바른고딕"/>
                <a:ea typeface="나눔바른고딕"/>
              </a:rPr>
              <a:t>고객의 폭언 등으로 인한 업무상 정신적</a:t>
            </a:r>
          </a:p>
          <a:p>
            <a:pPr algn="just">
              <a:lnSpc>
                <a:spcPct val="130000"/>
              </a:lnSpc>
              <a:defRPr lang="ko-KR" altLang="en-US"/>
            </a:pPr>
            <a:r>
              <a:rPr lang="ko-KR" altLang="en-US" sz="1600">
                <a:latin typeface="나눔바른고딕"/>
                <a:ea typeface="나눔바른고딕"/>
              </a:rPr>
              <a:t>    스트레스가 원인이 되어 발생한 질병</a:t>
            </a:r>
          </a:p>
          <a:p>
            <a:pPr algn="just">
              <a:lnSpc>
                <a:spcPct val="130000"/>
              </a:lnSpc>
              <a:defRPr lang="ko-KR" altLang="en-US"/>
            </a:pPr>
            <a:r>
              <a:rPr lang="ko-KR" altLang="en-US" sz="1600">
                <a:latin typeface="나눔바른고딕"/>
                <a:ea typeface="나눔바른고딕"/>
              </a:rPr>
              <a:t>    라</a:t>
            </a:r>
            <a:r>
              <a:rPr lang="en-US" altLang="ko-KR" sz="1600">
                <a:latin typeface="나눔바른고딕"/>
                <a:ea typeface="나눔바른고딕"/>
              </a:rPr>
              <a:t>. (</a:t>
            </a:r>
            <a:r>
              <a:rPr lang="ko-KR" altLang="en-US" sz="1600">
                <a:latin typeface="나눔바른고딕"/>
                <a:ea typeface="나눔바른고딕"/>
              </a:rPr>
              <a:t>생 략</a:t>
            </a:r>
            <a:r>
              <a:rPr lang="en-US" altLang="ko-KR" sz="1600">
                <a:latin typeface="나눔바른고딕"/>
                <a:ea typeface="나눔바른고딕"/>
              </a:rPr>
              <a:t>)</a:t>
            </a:r>
          </a:p>
          <a:p>
            <a:pPr algn="just">
              <a:lnSpc>
                <a:spcPct val="130000"/>
              </a:lnSpc>
              <a:defRPr lang="ko-KR" altLang="en-US"/>
            </a:pPr>
            <a:r>
              <a:rPr lang="en-US" altLang="ko-KR" sz="1600">
                <a:latin typeface="나눔바른고딕"/>
                <a:ea typeface="나눔바른고딕"/>
              </a:rPr>
              <a:t>    3. (</a:t>
            </a:r>
            <a:r>
              <a:rPr lang="ko-KR" altLang="en-US" sz="1600">
                <a:latin typeface="나눔바른고딕"/>
                <a:ea typeface="나눔바른고딕"/>
              </a:rPr>
              <a:t>생 략</a:t>
            </a:r>
            <a:r>
              <a:rPr lang="en-US" altLang="ko-KR" sz="1600">
                <a:latin typeface="나눔바른고딕"/>
                <a:ea typeface="나눔바른고딕"/>
              </a:rPr>
              <a:t>)</a:t>
            </a:r>
          </a:p>
          <a:p>
            <a:pPr algn="just">
              <a:lnSpc>
                <a:spcPct val="130000"/>
              </a:lnSpc>
              <a:defRPr lang="ko-KR" altLang="en-US"/>
            </a:pPr>
            <a:r>
              <a:rPr lang="ko-KR" altLang="en-US" sz="1600">
                <a:latin typeface="나눔바른고딕"/>
                <a:ea typeface="나눔바른고딕"/>
              </a:rPr>
              <a:t>    ② </a:t>
            </a:r>
            <a:r>
              <a:rPr lang="ko-KR" altLang="en-US" sz="1600">
                <a:solidFill>
                  <a:srgbClr val="000000"/>
                </a:solidFill>
                <a:latin typeface="나눔바른고딕"/>
                <a:ea typeface="나눔바른고딕"/>
                <a:cs typeface="함초롬돋움"/>
              </a:rPr>
              <a:t>~</a:t>
            </a:r>
            <a:r>
              <a:rPr lang="ko-KR" altLang="en-US" sz="1600">
                <a:latin typeface="나눔바른고딕"/>
                <a:ea typeface="나눔바른고딕"/>
              </a:rPr>
              <a:t> ⑤ </a:t>
            </a:r>
            <a:r>
              <a:rPr lang="en-US" altLang="ko-KR" sz="1600">
                <a:latin typeface="나눔바른고딕"/>
                <a:ea typeface="나눔바른고딕"/>
              </a:rPr>
              <a:t>(</a:t>
            </a:r>
            <a:r>
              <a:rPr lang="ko-KR" altLang="en-US" sz="1600">
                <a:latin typeface="나눔바른고딕"/>
                <a:ea typeface="나눔바른고딕"/>
              </a:rPr>
              <a:t>생 략</a:t>
            </a:r>
            <a:r>
              <a:rPr lang="en-US" altLang="ko-KR" sz="1600">
                <a:latin typeface="나눔바른고딕"/>
                <a:ea typeface="나눔바른고딕"/>
              </a:rPr>
              <a:t>)</a:t>
            </a:r>
            <a:endParaRPr lang="ko-KR" altLang="en-US" sz="1600">
              <a:latin typeface="나눔바른고딕"/>
              <a:ea typeface="나눔바른고딕"/>
            </a:endParaRPr>
          </a:p>
        </p:txBody>
      </p:sp>
      <p:sp>
        <p:nvSpPr>
          <p:cNvPr id="24"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14</a:t>
            </a:fld>
            <a:endParaRPr lang="en-US" altLang="en-US" sz="999">
              <a:solidFill>
                <a:schemeClr val="tx1"/>
              </a:solidFill>
              <a:latin typeface="나눔스퀘어라운드 Bold"/>
              <a:ea typeface="나눔스퀘어라운드 Bold"/>
            </a:endParaRPr>
          </a:p>
        </p:txBody>
      </p:sp>
      <p:pic>
        <p:nvPicPr>
          <p:cNvPr id="22" name="그림 21"/>
          <p:cNvPicPr>
            <a:picLocks noChangeAspect="1"/>
          </p:cNvPicPr>
          <p:nvPr/>
        </p:nvPicPr>
        <p:blipFill rotWithShape="1">
          <a:blip r:embed="rId4"/>
          <a:stretch>
            <a:fillRect/>
          </a:stretch>
        </p:blipFill>
        <p:spPr>
          <a:xfrm>
            <a:off x="6807808" y="4346178"/>
            <a:ext cx="1084448" cy="2361501"/>
          </a:xfrm>
          <a:prstGeom prst="rect">
            <a:avLst/>
          </a:prstGeom>
          <a:effectLst>
            <a:outerShdw blurRad="50800" dist="12700" dir="2700000" algn="tl" rotWithShape="0">
              <a:prstClr val="black">
                <a:alpha val="40000"/>
              </a:prstClr>
            </a:outerShdw>
          </a:effectLst>
        </p:spPr>
      </p:pic>
      <p:pic>
        <p:nvPicPr>
          <p:cNvPr id="2" name="그림 1">
            <a:extLst>
              <a:ext uri="{FF2B5EF4-FFF2-40B4-BE49-F238E27FC236}">
                <a16:creationId xmlns:a16="http://schemas.microsoft.com/office/drawing/2014/main" id="{04AAEFA5-0303-76B1-9671-416396859F11}"/>
              </a:ext>
            </a:extLst>
          </p:cNvPr>
          <p:cNvPicPr>
            <a:picLocks noChangeAspect="1"/>
          </p:cNvPicPr>
          <p:nvPr/>
        </p:nvPicPr>
        <p:blipFill>
          <a:blip r:embed="rId5"/>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23E4F376-A8E0-D9A5-7325-88E9973EAC0F}"/>
              </a:ext>
            </a:extLst>
          </p:cNvPr>
          <p:cNvPicPr>
            <a:picLocks noChangeAspect="1"/>
          </p:cNvPicPr>
          <p:nvPr/>
        </p:nvPicPr>
        <p:blipFill>
          <a:blip r:embed="rId6"/>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그룹 3">
            <a:extLst>
              <a:ext uri="{FF2B5EF4-FFF2-40B4-BE49-F238E27FC236}">
                <a16:creationId xmlns:a16="http://schemas.microsoft.com/office/drawing/2014/main" id="{903A19C2-0193-4E4B-A073-A3EE2C3E5589}"/>
              </a:ext>
            </a:extLst>
          </p:cNvPr>
          <p:cNvGrpSpPr/>
          <p:nvPr/>
        </p:nvGrpSpPr>
        <p:grpSpPr>
          <a:xfrm>
            <a:off x="265" y="130832"/>
            <a:ext cx="9143471" cy="765156"/>
            <a:chOff x="0" y="130640"/>
            <a:chExt cx="9144000" cy="765201"/>
          </a:xfrm>
          <a:effectLst/>
        </p:grpSpPr>
        <p:sp>
          <p:nvSpPr>
            <p:cNvPr id="5" name="직사각형 4">
              <a:extLst>
                <a:ext uri="{FF2B5EF4-FFF2-40B4-BE49-F238E27FC236}">
                  <a16:creationId xmlns:a16="http://schemas.microsoft.com/office/drawing/2014/main" id="{872BDC3B-82FD-4BF9-B695-97AD6493A409}"/>
                </a:ext>
              </a:extLst>
            </p:cNvPr>
            <p:cNvSpPr/>
            <p:nvPr/>
          </p:nvSpPr>
          <p:spPr>
            <a:xfrm>
              <a:off x="0" y="133498"/>
              <a:ext cx="958537" cy="640612"/>
            </a:xfrm>
            <a:prstGeom prst="rect">
              <a:avLst/>
            </a:prstGeom>
            <a:solidFill>
              <a:srgbClr val="486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6" name="사각형: 둥근 위쪽 모서리 5">
              <a:extLst>
                <a:ext uri="{FF2B5EF4-FFF2-40B4-BE49-F238E27FC236}">
                  <a16:creationId xmlns:a16="http://schemas.microsoft.com/office/drawing/2014/main" id="{517DE613-1C64-4CF9-88FC-E235435D48E0}"/>
                </a:ext>
              </a:extLst>
            </p:cNvPr>
            <p:cNvSpPr/>
            <p:nvPr/>
          </p:nvSpPr>
          <p:spPr>
            <a:xfrm>
              <a:off x="7251700" y="284818"/>
              <a:ext cx="1748760" cy="33797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latin typeface="나눔스퀘어라운드 ExtraBold" panose="020B0600000101010101" pitchFamily="50" charset="-127"/>
                <a:ea typeface="나눔스퀘어라운드 ExtraBold" panose="020B0600000101010101" pitchFamily="50" charset="-127"/>
              </a:endParaRPr>
            </a:p>
          </p:txBody>
        </p:sp>
        <p:sp>
          <p:nvSpPr>
            <p:cNvPr id="7" name="평행 사변형 6">
              <a:extLst>
                <a:ext uri="{FF2B5EF4-FFF2-40B4-BE49-F238E27FC236}">
                  <a16:creationId xmlns:a16="http://schemas.microsoft.com/office/drawing/2014/main" id="{AA292F5E-89D9-40F5-9615-F56F06CB12B8}"/>
                </a:ext>
              </a:extLst>
            </p:cNvPr>
            <p:cNvSpPr/>
            <p:nvPr/>
          </p:nvSpPr>
          <p:spPr>
            <a:xfrm rot="5400000">
              <a:off x="753153" y="368620"/>
              <a:ext cx="762341" cy="292100"/>
            </a:xfrm>
            <a:prstGeom prst="parallelogram">
              <a:avLst>
                <a:gd name="adj" fmla="val 41638"/>
              </a:avLst>
            </a:prstGeom>
            <a:solidFill>
              <a:srgbClr val="304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8" name="평행 사변형 7">
              <a:extLst>
                <a:ext uri="{FF2B5EF4-FFF2-40B4-BE49-F238E27FC236}">
                  <a16:creationId xmlns:a16="http://schemas.microsoft.com/office/drawing/2014/main" id="{13120850-4F26-4BBF-8F3C-ADDA5C5FA38F}"/>
                </a:ext>
              </a:extLst>
            </p:cNvPr>
            <p:cNvSpPr/>
            <p:nvPr/>
          </p:nvSpPr>
          <p:spPr>
            <a:xfrm rot="16200000" flipH="1">
              <a:off x="1074990" y="368621"/>
              <a:ext cx="762341" cy="292100"/>
            </a:xfrm>
            <a:prstGeom prst="parallelogram">
              <a:avLst>
                <a:gd name="adj" fmla="val 41638"/>
              </a:avLst>
            </a:prstGeom>
            <a:solidFill>
              <a:srgbClr val="486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9" name="직사각형 8">
              <a:extLst>
                <a:ext uri="{FF2B5EF4-FFF2-40B4-BE49-F238E27FC236}">
                  <a16:creationId xmlns:a16="http://schemas.microsoft.com/office/drawing/2014/main" id="{B89DD235-41FF-4494-A920-7DAFCAFF7FDA}"/>
                </a:ext>
              </a:extLst>
            </p:cNvPr>
            <p:cNvSpPr/>
            <p:nvPr/>
          </p:nvSpPr>
          <p:spPr>
            <a:xfrm>
              <a:off x="1631947" y="130640"/>
              <a:ext cx="7512053" cy="640612"/>
            </a:xfrm>
            <a:prstGeom prst="rect">
              <a:avLst/>
            </a:prstGeom>
            <a:solidFill>
              <a:srgbClr val="486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10" name="TextBox 9">
              <a:extLst>
                <a:ext uri="{FF2B5EF4-FFF2-40B4-BE49-F238E27FC236}">
                  <a16:creationId xmlns:a16="http://schemas.microsoft.com/office/drawing/2014/main" id="{9E4E5841-9138-46B1-B98A-C7A16442B152}"/>
                </a:ext>
              </a:extLst>
            </p:cNvPr>
            <p:cNvSpPr txBox="1"/>
            <p:nvPr/>
          </p:nvSpPr>
          <p:spPr>
            <a:xfrm>
              <a:off x="1727261" y="238922"/>
              <a:ext cx="2148469" cy="461692"/>
            </a:xfrm>
            <a:prstGeom prst="rect">
              <a:avLst/>
            </a:prstGeom>
            <a:noFill/>
          </p:spPr>
          <p:txBody>
            <a:bodyPr wrap="none" rtlCol="0" anchor="ctr">
              <a:spAutoFit/>
            </a:bodyPr>
            <a:lstStyle/>
            <a:p>
              <a:r>
                <a:rPr lang="ko-KR" altLang="en-US" sz="2400" dirty="0">
                  <a:solidFill>
                    <a:schemeClr val="bg1"/>
                  </a:solidFill>
                  <a:latin typeface="나눔스퀘어라운드 ExtraBold" panose="020B0600000101010101" pitchFamily="50" charset="-127"/>
                  <a:ea typeface="나눔스퀘어라운드 ExtraBold" panose="020B0600000101010101" pitchFamily="50" charset="-127"/>
                </a:rPr>
                <a:t>산업안전보건법</a:t>
              </a:r>
            </a:p>
          </p:txBody>
        </p:sp>
        <p:sp>
          <p:nvSpPr>
            <p:cNvPr id="11" name="TextBox 10">
              <a:extLst>
                <a:ext uri="{FF2B5EF4-FFF2-40B4-BE49-F238E27FC236}">
                  <a16:creationId xmlns:a16="http://schemas.microsoft.com/office/drawing/2014/main" id="{464AD9D2-A350-431E-8D1C-F33199FA2094}"/>
                </a:ext>
              </a:extLst>
            </p:cNvPr>
            <p:cNvSpPr txBox="1"/>
            <p:nvPr/>
          </p:nvSpPr>
          <p:spPr>
            <a:xfrm>
              <a:off x="8403546" y="280991"/>
              <a:ext cx="545802" cy="188777"/>
            </a:xfrm>
            <a:prstGeom prst="roundRect">
              <a:avLst>
                <a:gd name="adj" fmla="val 50000"/>
              </a:avLst>
            </a:prstGeom>
            <a:solidFill>
              <a:srgbClr val="164D6C"/>
            </a:solidFill>
          </p:spPr>
          <p:txBody>
            <a:bodyPr wrap="none" rtlCol="0" anchor="ctr">
              <a:noAutofit/>
            </a:bodyPr>
            <a:lstStyle/>
            <a:p>
              <a:pPr algn="ctr"/>
              <a:r>
                <a:rPr lang="en-US" altLang="ko-KR" sz="1100" dirty="0">
                  <a:solidFill>
                    <a:schemeClr val="bg1"/>
                  </a:solidFill>
                  <a:latin typeface="나눔스퀘어라운드 ExtraBold" panose="020B0600000101010101" pitchFamily="50" charset="-127"/>
                  <a:ea typeface="나눔스퀘어라운드 ExtraBold" panose="020B0600000101010101" pitchFamily="50" charset="-127"/>
                </a:rPr>
                <a:t>PART 2</a:t>
              </a:r>
              <a:endParaRPr lang="ko-KR" altLang="en-US" sz="1100" dirty="0">
                <a:solidFill>
                  <a:schemeClr val="bg1"/>
                </a:solidFill>
                <a:latin typeface="나눔스퀘어라운드 ExtraBold" panose="020B0600000101010101" pitchFamily="50" charset="-127"/>
                <a:ea typeface="나눔스퀘어라운드 ExtraBold" panose="020B0600000101010101" pitchFamily="50" charset="-127"/>
              </a:endParaRPr>
            </a:p>
          </p:txBody>
        </p:sp>
        <p:sp>
          <p:nvSpPr>
            <p:cNvPr id="12" name="TextBox 11">
              <a:extLst>
                <a:ext uri="{FF2B5EF4-FFF2-40B4-BE49-F238E27FC236}">
                  <a16:creationId xmlns:a16="http://schemas.microsoft.com/office/drawing/2014/main" id="{B823DD9C-D13C-47D9-A0F9-B43DECA88731}"/>
                </a:ext>
              </a:extLst>
            </p:cNvPr>
            <p:cNvSpPr txBox="1"/>
            <p:nvPr/>
          </p:nvSpPr>
          <p:spPr>
            <a:xfrm>
              <a:off x="6699183" y="429606"/>
              <a:ext cx="2335537" cy="261610"/>
            </a:xfrm>
            <a:prstGeom prst="rect">
              <a:avLst/>
            </a:prstGeom>
            <a:noFill/>
          </p:spPr>
          <p:txBody>
            <a:bodyPr wrap="square" rtlCol="0" anchor="ctr">
              <a:spAutoFit/>
            </a:bodyPr>
            <a:lstStyle/>
            <a:p>
              <a:pPr algn="r"/>
              <a:r>
                <a:rPr lang="ko-KR" altLang="en-US" sz="1100" dirty="0">
                  <a:solidFill>
                    <a:schemeClr val="bg1"/>
                  </a:solidFill>
                  <a:latin typeface="나눔스퀘어라운드 ExtraBold" panose="020B0600000101010101" pitchFamily="50" charset="-127"/>
                  <a:ea typeface="나눔스퀘어라운드 ExtraBold" panose="020B0600000101010101" pitchFamily="50" charset="-127"/>
                </a:rPr>
                <a:t>직장 내 괴롭힘 관련 법규 살펴보기 </a:t>
              </a:r>
            </a:p>
          </p:txBody>
        </p:sp>
      </p:grpSp>
      <p:sp>
        <p:nvSpPr>
          <p:cNvPr id="13" name="Rectangle 4">
            <a:extLst>
              <a:ext uri="{FF2B5EF4-FFF2-40B4-BE49-F238E27FC236}">
                <a16:creationId xmlns:a16="http://schemas.microsoft.com/office/drawing/2014/main" id="{D3FF37DD-97A0-4313-8C6D-795A08E4C6D8}"/>
              </a:ext>
            </a:extLst>
          </p:cNvPr>
          <p:cNvSpPr>
            <a:spLocks noChangeArrowheads="1"/>
          </p:cNvSpPr>
          <p:nvPr/>
        </p:nvSpPr>
        <p:spPr bwMode="white">
          <a:xfrm>
            <a:off x="556145" y="1885577"/>
            <a:ext cx="7717936" cy="2477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defTabSz="898525">
              <a:defRPr kumimoji="1" sz="1200">
                <a:solidFill>
                  <a:schemeClr val="tx1"/>
                </a:solidFill>
                <a:latin typeface="Arial" panose="020B0604020202020204" pitchFamily="34" charset="0"/>
                <a:cs typeface="Arial" panose="020B0604020202020204" pitchFamily="34" charset="0"/>
              </a:defRPr>
            </a:lvl1pPr>
            <a:lvl2pPr marL="989013" indent="-449263" defTabSz="898525">
              <a:defRPr kumimoji="1" sz="1200">
                <a:solidFill>
                  <a:schemeClr val="tx1"/>
                </a:solidFill>
                <a:latin typeface="Arial" panose="020B0604020202020204" pitchFamily="34" charset="0"/>
                <a:cs typeface="Arial" panose="020B0604020202020204" pitchFamily="34" charset="0"/>
              </a:defRPr>
            </a:lvl2pPr>
            <a:lvl3pPr marL="1528763" indent="-449263" defTabSz="898525">
              <a:defRPr kumimoji="1" sz="1200">
                <a:solidFill>
                  <a:schemeClr val="tx1"/>
                </a:solidFill>
                <a:latin typeface="Arial" panose="020B0604020202020204" pitchFamily="34" charset="0"/>
                <a:cs typeface="Arial" panose="020B0604020202020204" pitchFamily="34" charset="0"/>
              </a:defRPr>
            </a:lvl3pPr>
            <a:lvl4pPr marL="2068513" indent="-449263" defTabSz="898525">
              <a:defRPr kumimoji="1" sz="1200">
                <a:solidFill>
                  <a:schemeClr val="tx1"/>
                </a:solidFill>
                <a:latin typeface="Arial" panose="020B0604020202020204" pitchFamily="34" charset="0"/>
                <a:cs typeface="Arial" panose="020B0604020202020204" pitchFamily="34" charset="0"/>
              </a:defRPr>
            </a:lvl4pPr>
            <a:lvl5pPr marL="2608263" indent="-449263" defTabSz="898525">
              <a:defRPr kumimoji="1" sz="1200">
                <a:solidFill>
                  <a:schemeClr val="tx1"/>
                </a:solidFill>
                <a:latin typeface="Arial" panose="020B0604020202020204" pitchFamily="34" charset="0"/>
                <a:cs typeface="Arial" panose="020B0604020202020204" pitchFamily="34" charset="0"/>
              </a:defRPr>
            </a:lvl5pPr>
            <a:lvl6pPr marL="30654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6pPr>
            <a:lvl7pPr marL="35226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7pPr>
            <a:lvl8pPr marL="39798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8pPr>
            <a:lvl9pPr marL="44370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9pPr>
          </a:lstStyle>
          <a:p>
            <a:pPr marL="180000" indent="-180000" algn="just" fontAlgn="base">
              <a:lnSpc>
                <a:spcPct val="130000"/>
              </a:lnSpc>
              <a:spcAft>
                <a:spcPts val="600"/>
              </a:spcAft>
            </a:pPr>
            <a:r>
              <a:rPr lang="ko-KR" altLang="en-US" sz="1600" b="1" dirty="0">
                <a:latin typeface="나눔바른고딕" panose="020B0603020101020101" pitchFamily="50" charset="-127"/>
                <a:ea typeface="나눔바른고딕" panose="020B0603020101020101" pitchFamily="50" charset="-127"/>
              </a:rPr>
              <a:t>제</a:t>
            </a:r>
            <a:r>
              <a:rPr lang="en-US" altLang="ko-KR" sz="1600" b="1" dirty="0">
                <a:latin typeface="나눔바른고딕" panose="020B0603020101020101" pitchFamily="50" charset="-127"/>
                <a:ea typeface="나눔바른고딕" panose="020B0603020101020101" pitchFamily="50" charset="-127"/>
              </a:rPr>
              <a:t>4</a:t>
            </a:r>
            <a:r>
              <a:rPr lang="ko-KR" altLang="en-US" sz="1600" b="1" dirty="0">
                <a:latin typeface="나눔바른고딕" panose="020B0603020101020101" pitchFamily="50" charset="-127"/>
                <a:ea typeface="나눔바른고딕" panose="020B0603020101020101" pitchFamily="50" charset="-127"/>
              </a:rPr>
              <a:t>조</a:t>
            </a:r>
            <a:r>
              <a:rPr lang="en-US" altLang="ko-KR" sz="1600" b="1" dirty="0">
                <a:latin typeface="나눔바른고딕" panose="020B0603020101020101" pitchFamily="50" charset="-127"/>
                <a:ea typeface="나눔바른고딕" panose="020B0603020101020101" pitchFamily="50" charset="-127"/>
              </a:rPr>
              <a:t>(</a:t>
            </a:r>
            <a:r>
              <a:rPr lang="ko-KR" altLang="en-US" sz="1600" b="1" dirty="0">
                <a:latin typeface="나눔바른고딕" panose="020B0603020101020101" pitchFamily="50" charset="-127"/>
                <a:ea typeface="나눔바른고딕" panose="020B0603020101020101" pitchFamily="50" charset="-127"/>
              </a:rPr>
              <a:t>정부의 책무</a:t>
            </a:r>
            <a:r>
              <a:rPr lang="en-US" altLang="ko-KR" sz="1600" b="1" dirty="0">
                <a:latin typeface="나눔바른고딕" panose="020B0603020101020101" pitchFamily="50" charset="-127"/>
                <a:ea typeface="나눔바른고딕" panose="020B0603020101020101" pitchFamily="50" charset="-127"/>
              </a:rPr>
              <a:t>)</a:t>
            </a:r>
            <a:r>
              <a:rPr lang="ko-KR" altLang="en-US" sz="1600" dirty="0">
                <a:latin typeface="나눔바른고딕" panose="020B0603020101020101" pitchFamily="50" charset="-127"/>
                <a:ea typeface="나눔바른고딕" panose="020B0603020101020101" pitchFamily="50" charset="-127"/>
              </a:rPr>
              <a:t> ① 정부는 이 법의 목적을 달성하기 위하여 다음 각 호의 사항을 성실히 이행할 책무를 진다</a:t>
            </a:r>
            <a:r>
              <a:rPr lang="en-US" altLang="ko-KR" sz="1600" dirty="0">
                <a:latin typeface="나눔바른고딕" panose="020B0603020101020101" pitchFamily="50" charset="-127"/>
                <a:ea typeface="나눔바른고딕" panose="020B0603020101020101" pitchFamily="50" charset="-127"/>
              </a:rPr>
              <a:t>.</a:t>
            </a:r>
            <a:endParaRPr lang="ko-KR" altLang="en-US" sz="1600" dirty="0">
              <a:latin typeface="나눔바른고딕" panose="020B0603020101020101" pitchFamily="50" charset="-127"/>
              <a:ea typeface="나눔바른고딕" panose="020B0603020101020101" pitchFamily="50" charset="-127"/>
            </a:endParaRPr>
          </a:p>
          <a:p>
            <a:pPr marL="180000" indent="-180000" algn="just" fontAlgn="base">
              <a:lnSpc>
                <a:spcPct val="130000"/>
              </a:lnSpc>
              <a:spcAft>
                <a:spcPts val="600"/>
              </a:spcAft>
            </a:pPr>
            <a:r>
              <a:rPr lang="en-US" altLang="ko-KR" sz="1600" dirty="0">
                <a:latin typeface="나눔바른고딕" panose="020B0603020101020101" pitchFamily="50" charset="-127"/>
                <a:ea typeface="나눔바른고딕" panose="020B0603020101020101" pitchFamily="50" charset="-127"/>
              </a:rPr>
              <a:t>    1. · 2. (</a:t>
            </a:r>
            <a:r>
              <a:rPr lang="ko-KR" altLang="en-US" sz="1600" dirty="0">
                <a:latin typeface="나눔바른고딕" panose="020B0603020101020101" pitchFamily="50" charset="-127"/>
                <a:ea typeface="나눔바른고딕" panose="020B0603020101020101" pitchFamily="50" charset="-127"/>
              </a:rPr>
              <a:t>생 </a:t>
            </a:r>
            <a:r>
              <a:rPr lang="ko-KR" altLang="en-US" sz="1600" dirty="0" err="1">
                <a:latin typeface="나눔바른고딕" panose="020B0603020101020101" pitchFamily="50" charset="-127"/>
                <a:ea typeface="나눔바른고딕" panose="020B0603020101020101" pitchFamily="50" charset="-127"/>
              </a:rPr>
              <a:t>략</a:t>
            </a:r>
            <a:r>
              <a:rPr lang="en-US" altLang="ko-KR" sz="1600" dirty="0">
                <a:latin typeface="나눔바른고딕" panose="020B0603020101020101" pitchFamily="50" charset="-127"/>
                <a:ea typeface="나눔바른고딕" panose="020B0603020101020101" pitchFamily="50" charset="-127"/>
              </a:rPr>
              <a:t>)</a:t>
            </a:r>
            <a:endParaRPr lang="ko-KR" altLang="en-US" sz="1600" dirty="0">
              <a:latin typeface="나눔바른고딕" panose="020B0603020101020101" pitchFamily="50" charset="-127"/>
              <a:ea typeface="나눔바른고딕" panose="020B0603020101020101" pitchFamily="50" charset="-127"/>
            </a:endParaRPr>
          </a:p>
          <a:p>
            <a:pPr marL="180000" indent="-180000" algn="just" fontAlgn="base">
              <a:spcAft>
                <a:spcPts val="600"/>
              </a:spcAft>
            </a:pPr>
            <a:r>
              <a:rPr lang="en-US" altLang="ko-KR" sz="1600" dirty="0">
                <a:latin typeface="나눔바른고딕" panose="020B0603020101020101" pitchFamily="50" charset="-127"/>
                <a:ea typeface="나눔바른고딕" panose="020B0603020101020101" pitchFamily="50" charset="-127"/>
              </a:rPr>
              <a:t>    3. </a:t>
            </a:r>
            <a:r>
              <a:rPr lang="ko-KR" altLang="en-US" sz="1600" dirty="0">
                <a:latin typeface="나눔바른고딕" panose="020B0603020101020101" pitchFamily="50" charset="-127"/>
                <a:ea typeface="나눔바른고딕" panose="020B0603020101020101" pitchFamily="50" charset="-127"/>
              </a:rPr>
              <a:t>「근로기준법」 제</a:t>
            </a:r>
            <a:r>
              <a:rPr lang="en-US" altLang="ko-KR" sz="1600" dirty="0">
                <a:latin typeface="나눔바른고딕" panose="020B0603020101020101" pitchFamily="50" charset="-127"/>
                <a:ea typeface="나눔바른고딕" panose="020B0603020101020101" pitchFamily="50" charset="-127"/>
              </a:rPr>
              <a:t>76</a:t>
            </a:r>
            <a:r>
              <a:rPr lang="ko-KR" altLang="en-US" sz="1600" dirty="0">
                <a:latin typeface="나눔바른고딕" panose="020B0603020101020101" pitchFamily="50" charset="-127"/>
                <a:ea typeface="나눔바른고딕" panose="020B0603020101020101" pitchFamily="50" charset="-127"/>
              </a:rPr>
              <a:t>조의</a:t>
            </a:r>
            <a:r>
              <a:rPr lang="en-US" altLang="ko-KR" sz="1600" dirty="0">
                <a:latin typeface="나눔바른고딕" panose="020B0603020101020101" pitchFamily="50" charset="-127"/>
                <a:ea typeface="나눔바른고딕" panose="020B0603020101020101" pitchFamily="50" charset="-127"/>
              </a:rPr>
              <a:t>2</a:t>
            </a:r>
            <a:r>
              <a:rPr lang="ko-KR" altLang="en-US" sz="1600" dirty="0">
                <a:latin typeface="나눔바른고딕" panose="020B0603020101020101" pitchFamily="50" charset="-127"/>
                <a:ea typeface="나눔바른고딕" panose="020B0603020101020101" pitchFamily="50" charset="-127"/>
              </a:rPr>
              <a:t>에 따른 직장 내 괴롭힘 예방을 위한 조치기준 마련</a:t>
            </a:r>
            <a:r>
              <a:rPr lang="en-US" altLang="ko-KR" sz="1600" dirty="0">
                <a:latin typeface="나눔바른고딕" panose="020B0603020101020101" pitchFamily="50" charset="-127"/>
                <a:ea typeface="나눔바른고딕" panose="020B0603020101020101" pitchFamily="50" charset="-127"/>
              </a:rPr>
              <a:t>, </a:t>
            </a:r>
            <a:r>
              <a:rPr lang="ko-KR" altLang="en-US" sz="1600" dirty="0">
                <a:latin typeface="나눔바른고딕" panose="020B0603020101020101" pitchFamily="50" charset="-127"/>
                <a:ea typeface="나눔바른고딕" panose="020B0603020101020101" pitchFamily="50" charset="-127"/>
              </a:rPr>
              <a:t>지도 및 지원</a:t>
            </a:r>
          </a:p>
          <a:p>
            <a:pPr algn="just" fontAlgn="base">
              <a:spcAft>
                <a:spcPts val="600"/>
              </a:spcAft>
            </a:pPr>
            <a:r>
              <a:rPr lang="en-US" altLang="ko-KR" sz="1600" dirty="0">
                <a:latin typeface="나눔바른고딕" panose="020B0603020101020101" pitchFamily="50" charset="-127"/>
                <a:ea typeface="나눔바른고딕" panose="020B0603020101020101" pitchFamily="50" charset="-127"/>
              </a:rPr>
              <a:t>    4. ~ 9. (</a:t>
            </a:r>
            <a:r>
              <a:rPr lang="ko-KR" altLang="en-US" sz="1600" dirty="0">
                <a:latin typeface="나눔바른고딕" panose="020B0603020101020101" pitchFamily="50" charset="-127"/>
                <a:ea typeface="나눔바른고딕" panose="020B0603020101020101" pitchFamily="50" charset="-127"/>
              </a:rPr>
              <a:t>생 </a:t>
            </a:r>
            <a:r>
              <a:rPr lang="ko-KR" altLang="en-US" sz="1600" dirty="0" err="1">
                <a:latin typeface="나눔바른고딕" panose="020B0603020101020101" pitchFamily="50" charset="-127"/>
                <a:ea typeface="나눔바른고딕" panose="020B0603020101020101" pitchFamily="50" charset="-127"/>
              </a:rPr>
              <a:t>략</a:t>
            </a:r>
            <a:r>
              <a:rPr lang="en-US" altLang="ko-KR" sz="1600" dirty="0">
                <a:latin typeface="나눔바른고딕" panose="020B0603020101020101" pitchFamily="50" charset="-127"/>
                <a:ea typeface="나눔바른고딕" panose="020B0603020101020101" pitchFamily="50" charset="-127"/>
              </a:rPr>
              <a:t>)</a:t>
            </a:r>
            <a:endParaRPr lang="ko-KR" altLang="en-US" sz="1600" dirty="0">
              <a:latin typeface="나눔바른고딕" panose="020B0603020101020101" pitchFamily="50" charset="-127"/>
              <a:ea typeface="나눔바른고딕" panose="020B0603020101020101" pitchFamily="50" charset="-127"/>
            </a:endParaRPr>
          </a:p>
          <a:p>
            <a:pPr algn="just" fontAlgn="base">
              <a:spcAft>
                <a:spcPts val="600"/>
              </a:spcAft>
            </a:pPr>
            <a:r>
              <a:rPr lang="ko-KR" altLang="en-US" sz="1600" dirty="0">
                <a:latin typeface="나눔바른고딕" panose="020B0603020101020101" pitchFamily="50" charset="-127"/>
                <a:ea typeface="나눔바른고딕" panose="020B0603020101020101" pitchFamily="50" charset="-127"/>
              </a:rPr>
              <a:t>    ② </a:t>
            </a:r>
            <a:r>
              <a:rPr lang="en-US" altLang="ko-KR" sz="1600" dirty="0">
                <a:latin typeface="나눔바른고딕" panose="020B0603020101020101" pitchFamily="50" charset="-127"/>
                <a:ea typeface="나눔바른고딕" panose="020B0603020101020101" pitchFamily="50" charset="-127"/>
              </a:rPr>
              <a:t>(</a:t>
            </a:r>
            <a:r>
              <a:rPr lang="ko-KR" altLang="en-US" sz="1600" dirty="0">
                <a:latin typeface="나눔바른고딕" panose="020B0603020101020101" pitchFamily="50" charset="-127"/>
                <a:ea typeface="나눔바른고딕" panose="020B0603020101020101" pitchFamily="50" charset="-127"/>
              </a:rPr>
              <a:t>생 </a:t>
            </a:r>
            <a:r>
              <a:rPr lang="ko-KR" altLang="en-US" sz="1600" dirty="0" err="1">
                <a:latin typeface="나눔바른고딕" panose="020B0603020101020101" pitchFamily="50" charset="-127"/>
                <a:ea typeface="나눔바른고딕" panose="020B0603020101020101" pitchFamily="50" charset="-127"/>
              </a:rPr>
              <a:t>략</a:t>
            </a:r>
            <a:r>
              <a:rPr lang="en-US" altLang="ko-KR" sz="1600" dirty="0">
                <a:latin typeface="나눔바른고딕" panose="020B0603020101020101" pitchFamily="50" charset="-127"/>
                <a:ea typeface="나눔바른고딕" panose="020B0603020101020101" pitchFamily="50" charset="-127"/>
              </a:rPr>
              <a:t>)</a:t>
            </a:r>
            <a:endParaRPr lang="ko-KR" altLang="en-US" sz="1600" dirty="0">
              <a:latin typeface="나눔바른고딕" panose="020B0603020101020101" pitchFamily="50" charset="-127"/>
              <a:ea typeface="나눔바른고딕" panose="020B0603020101020101" pitchFamily="50" charset="-127"/>
            </a:endParaRPr>
          </a:p>
          <a:p>
            <a:pPr algn="just">
              <a:lnSpc>
                <a:spcPct val="130000"/>
              </a:lnSpc>
              <a:spcBef>
                <a:spcPct val="0"/>
              </a:spcBef>
            </a:pPr>
            <a:endParaRPr lang="ja-JP" altLang="en-US" sz="1600" dirty="0">
              <a:solidFill>
                <a:srgbClr val="000000"/>
              </a:solidFill>
              <a:latin typeface="나눔바른고딕" panose="020B0603020101020101" pitchFamily="50" charset="-127"/>
              <a:ea typeface="함초롬돋움" panose="02030504000101010101" pitchFamily="18" charset="-127"/>
              <a:cs typeface="함초롬돋움" panose="02030504000101010101" pitchFamily="18" charset="-127"/>
            </a:endParaRPr>
          </a:p>
        </p:txBody>
      </p:sp>
      <p:grpSp>
        <p:nvGrpSpPr>
          <p:cNvPr id="14" name="그룹 13">
            <a:extLst>
              <a:ext uri="{FF2B5EF4-FFF2-40B4-BE49-F238E27FC236}">
                <a16:creationId xmlns:a16="http://schemas.microsoft.com/office/drawing/2014/main" id="{D4E0D691-3B52-49B3-B1AB-8752FD989297}"/>
              </a:ext>
            </a:extLst>
          </p:cNvPr>
          <p:cNvGrpSpPr/>
          <p:nvPr/>
        </p:nvGrpSpPr>
        <p:grpSpPr>
          <a:xfrm>
            <a:off x="358929" y="937946"/>
            <a:ext cx="7915152" cy="828334"/>
            <a:chOff x="704007" y="937946"/>
            <a:chExt cx="7915152" cy="828334"/>
          </a:xfrm>
        </p:grpSpPr>
        <p:sp>
          <p:nvSpPr>
            <p:cNvPr id="15" name="직사각형 14">
              <a:extLst>
                <a:ext uri="{FF2B5EF4-FFF2-40B4-BE49-F238E27FC236}">
                  <a16:creationId xmlns:a16="http://schemas.microsoft.com/office/drawing/2014/main" id="{26D45579-862A-4704-B80C-C740F18DDB1C}"/>
                </a:ext>
              </a:extLst>
            </p:cNvPr>
            <p:cNvSpPr/>
            <p:nvPr/>
          </p:nvSpPr>
          <p:spPr>
            <a:xfrm>
              <a:off x="704007" y="1331071"/>
              <a:ext cx="5262023" cy="374178"/>
            </a:xfrm>
            <a:prstGeom prst="rect">
              <a:avLst/>
            </a:prstGeom>
            <a:solidFill>
              <a:srgbClr val="1A2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latin typeface="나눔바른고딕" panose="020B0603020101020101" pitchFamily="50" charset="-127"/>
                <a:ea typeface="나눔바른고딕" panose="020B0603020101020101" pitchFamily="50" charset="-127"/>
              </a:endParaRPr>
            </a:p>
          </p:txBody>
        </p:sp>
        <p:sp>
          <p:nvSpPr>
            <p:cNvPr id="16" name="사각형: 둥근 모서리 15">
              <a:extLst>
                <a:ext uri="{FF2B5EF4-FFF2-40B4-BE49-F238E27FC236}">
                  <a16:creationId xmlns:a16="http://schemas.microsoft.com/office/drawing/2014/main" id="{C8D681A4-C716-41B0-92A6-4E2CB762DDFC}"/>
                </a:ext>
              </a:extLst>
            </p:cNvPr>
            <p:cNvSpPr/>
            <p:nvPr/>
          </p:nvSpPr>
          <p:spPr>
            <a:xfrm>
              <a:off x="4467447" y="1331071"/>
              <a:ext cx="4151712" cy="374178"/>
            </a:xfrm>
            <a:prstGeom prst="roundRect">
              <a:avLst>
                <a:gd name="adj" fmla="val 50000"/>
              </a:avLst>
            </a:prstGeom>
            <a:solidFill>
              <a:srgbClr val="1A2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나눔바른고딕" panose="020B0603020101020101" pitchFamily="50" charset="-127"/>
                <a:ea typeface="나눔바른고딕" panose="020B0603020101020101" pitchFamily="50" charset="-127"/>
              </a:endParaRPr>
            </a:p>
          </p:txBody>
        </p:sp>
        <p:pic>
          <p:nvPicPr>
            <p:cNvPr id="17" name="그림 16">
              <a:extLst>
                <a:ext uri="{FF2B5EF4-FFF2-40B4-BE49-F238E27FC236}">
                  <a16:creationId xmlns:a16="http://schemas.microsoft.com/office/drawing/2014/main" id="{0DECCE8A-F440-4BFE-8990-69A1C7E0BB4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7000"/>
                      </a14:imgEffect>
                    </a14:imgLayer>
                  </a14:imgProps>
                </a:ext>
                <a:ext uri="{28A0092B-C50C-407E-A947-70E740481C1C}">
                  <a14:useLocalDpi xmlns:a14="http://schemas.microsoft.com/office/drawing/2010/main" val="0"/>
                </a:ext>
              </a:extLst>
            </a:blip>
            <a:stretch>
              <a:fillRect/>
            </a:stretch>
          </p:blipFill>
          <p:spPr>
            <a:xfrm>
              <a:off x="704007" y="1242619"/>
              <a:ext cx="45716" cy="523661"/>
            </a:xfrm>
            <a:prstGeom prst="rect">
              <a:avLst/>
            </a:prstGeom>
          </p:spPr>
        </p:pic>
        <p:pic>
          <p:nvPicPr>
            <p:cNvPr id="18" name="그림 17" descr="식탁용기구, 접시이(가) 표시된 사진&#10;&#10;자동 생성된 설명">
              <a:extLst>
                <a:ext uri="{FF2B5EF4-FFF2-40B4-BE49-F238E27FC236}">
                  <a16:creationId xmlns:a16="http://schemas.microsoft.com/office/drawing/2014/main" id="{BA349152-81A8-4768-9998-277A44256594}"/>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54000" contrast="40000"/>
                      </a14:imgEffect>
                    </a14:imgLayer>
                  </a14:imgProps>
                </a:ext>
                <a:ext uri="{28A0092B-C50C-407E-A947-70E740481C1C}">
                  <a14:useLocalDpi xmlns:a14="http://schemas.microsoft.com/office/drawing/2010/main" val="0"/>
                </a:ext>
              </a:extLst>
            </a:blip>
            <a:stretch>
              <a:fillRect/>
            </a:stretch>
          </p:blipFill>
          <p:spPr>
            <a:xfrm>
              <a:off x="8024690" y="937946"/>
              <a:ext cx="415303" cy="415303"/>
            </a:xfrm>
            <a:prstGeom prst="rect">
              <a:avLst/>
            </a:prstGeom>
          </p:spPr>
        </p:pic>
        <p:sp>
          <p:nvSpPr>
            <p:cNvPr id="19" name="직사각형 18">
              <a:extLst>
                <a:ext uri="{FF2B5EF4-FFF2-40B4-BE49-F238E27FC236}">
                  <a16:creationId xmlns:a16="http://schemas.microsoft.com/office/drawing/2014/main" id="{123DA72E-19A1-4156-9E9C-9BAD9D45A186}"/>
                </a:ext>
              </a:extLst>
            </p:cNvPr>
            <p:cNvSpPr/>
            <p:nvPr/>
          </p:nvSpPr>
          <p:spPr>
            <a:xfrm>
              <a:off x="726864" y="1359972"/>
              <a:ext cx="7713129" cy="338554"/>
            </a:xfrm>
            <a:prstGeom prst="rect">
              <a:avLst/>
            </a:prstGeom>
          </p:spPr>
          <p:txBody>
            <a:bodyPr wrap="square">
              <a:spAutoFit/>
            </a:bodyPr>
            <a:lstStyle/>
            <a:p>
              <a:pPr>
                <a:spcBef>
                  <a:spcPct val="0"/>
                </a:spcBef>
              </a:pPr>
              <a:r>
                <a:rPr lang="ko-KR" altLang="en-US" sz="1600" b="1" dirty="0">
                  <a:solidFill>
                    <a:schemeClr val="bg1"/>
                  </a:solidFill>
                  <a:latin typeface="나눔바른고딕" panose="020B0603020101020101" pitchFamily="50" charset="-127"/>
                  <a:ea typeface="나눔바른고딕" panose="020B0603020101020101" pitchFamily="50" charset="-127"/>
                  <a:cs typeface="함초롬돋움" panose="02030504000101010101" pitchFamily="18" charset="-127"/>
                </a:rPr>
                <a:t>정부의 책무 규정에 직장 내 괴롭힘 예방을 위한 조치기준 마련</a:t>
              </a:r>
              <a:r>
                <a:rPr lang="en-US" altLang="ko-KR" sz="1600" b="1" dirty="0">
                  <a:solidFill>
                    <a:schemeClr val="bg1"/>
                  </a:solidFill>
                  <a:latin typeface="나눔바른고딕" panose="020B0603020101020101" pitchFamily="50" charset="-127"/>
                  <a:ea typeface="나눔바른고딕" panose="020B0603020101020101" pitchFamily="50" charset="-127"/>
                  <a:cs typeface="함초롬돋움" panose="02030504000101010101" pitchFamily="18" charset="-127"/>
                </a:rPr>
                <a:t>, </a:t>
              </a:r>
              <a:r>
                <a:rPr lang="ko-KR" altLang="en-US" sz="1600" b="1" dirty="0">
                  <a:solidFill>
                    <a:schemeClr val="bg1"/>
                  </a:solidFill>
                  <a:latin typeface="나눔바른고딕" panose="020B0603020101020101" pitchFamily="50" charset="-127"/>
                  <a:ea typeface="나눔바른고딕" panose="020B0603020101020101" pitchFamily="50" charset="-127"/>
                  <a:cs typeface="함초롬돋움" panose="02030504000101010101" pitchFamily="18" charset="-127"/>
                </a:rPr>
                <a:t>지도 및 지원에 관한 사항 포함</a:t>
              </a:r>
            </a:p>
          </p:txBody>
        </p:sp>
      </p:grpSp>
      <p:sp>
        <p:nvSpPr>
          <p:cNvPr id="22" name="Slide Number Placeholder 5">
            <a:extLst>
              <a:ext uri="{FF2B5EF4-FFF2-40B4-BE49-F238E27FC236}">
                <a16:creationId xmlns:a16="http://schemas.microsoft.com/office/drawing/2014/main" id="{6B45BAD1-35BB-4D5B-B8CA-BC386777D5D6}"/>
              </a:ext>
            </a:extLst>
          </p:cNvPr>
          <p:cNvSpPr>
            <a:spLocks noGrp="1"/>
          </p:cNvSpPr>
          <p:nvPr>
            <p:ph type="sldNum" sz="quarter" idx="12"/>
          </p:nvPr>
        </p:nvSpPr>
        <p:spPr>
          <a:xfrm>
            <a:off x="6977181" y="6395701"/>
            <a:ext cx="2057280" cy="365104"/>
          </a:xfrm>
        </p:spPr>
        <p:txBody>
          <a:bodyPr/>
          <a:lstStyle/>
          <a:p>
            <a:fld id="{60B600B7-BBBA-468A-A4E9-D8C5A8952DD3}" type="slidenum">
              <a:rPr lang="ko-KR" altLang="en-US" sz="999">
                <a:solidFill>
                  <a:schemeClr val="tx1"/>
                </a:solidFill>
                <a:latin typeface="나눔스퀘어라운드 Bold" panose="020B0600000101010101" pitchFamily="50" charset="-127"/>
                <a:ea typeface="나눔스퀘어라운드 Bold" panose="020B0600000101010101" pitchFamily="50" charset="-127"/>
              </a:rPr>
              <a:t>15</a:t>
            </a:fld>
            <a:endParaRPr lang="ko-KR" altLang="en-US" sz="999" dirty="0">
              <a:solidFill>
                <a:schemeClr val="tx1"/>
              </a:solidFill>
              <a:latin typeface="나눔스퀘어라운드 Bold" panose="020B0600000101010101" pitchFamily="50" charset="-127"/>
              <a:ea typeface="나눔스퀘어라운드 Bold" panose="020B0600000101010101" pitchFamily="50" charset="-127"/>
            </a:endParaRPr>
          </a:p>
        </p:txBody>
      </p:sp>
      <p:sp>
        <p:nvSpPr>
          <p:cNvPr id="2" name="Rectangle 2">
            <a:extLst>
              <a:ext uri="{FF2B5EF4-FFF2-40B4-BE49-F238E27FC236}">
                <a16:creationId xmlns:a16="http://schemas.microsoft.com/office/drawing/2014/main" id="{7BB7CF58-BDE5-41A5-9C1F-7E6B52C77119}"/>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21" name="그림 20">
            <a:extLst>
              <a:ext uri="{FF2B5EF4-FFF2-40B4-BE49-F238E27FC236}">
                <a16:creationId xmlns:a16="http://schemas.microsoft.com/office/drawing/2014/main" id="{B9BC753F-CC0E-41C6-BFF7-9018EF17CFFD}"/>
              </a:ext>
            </a:extLst>
          </p:cNvPr>
          <p:cNvPicPr>
            <a:picLocks noChangeAspect="1"/>
          </p:cNvPicPr>
          <p:nvPr/>
        </p:nvPicPr>
        <p:blipFill>
          <a:blip r:embed="rId6"/>
          <a:stretch>
            <a:fillRect/>
          </a:stretch>
        </p:blipFill>
        <p:spPr>
          <a:xfrm>
            <a:off x="3271137" y="4306345"/>
            <a:ext cx="2668401" cy="1666680"/>
          </a:xfrm>
          <a:prstGeom prst="rect">
            <a:avLst/>
          </a:prstGeom>
          <a:effectLst>
            <a:outerShdw blurRad="50800" dist="12700" dir="2700000" algn="tl" rotWithShape="0">
              <a:prstClr val="black">
                <a:alpha val="40000"/>
              </a:prstClr>
            </a:outerShdw>
          </a:effectLst>
        </p:spPr>
      </p:pic>
      <p:pic>
        <p:nvPicPr>
          <p:cNvPr id="3" name="그림 2">
            <a:extLst>
              <a:ext uri="{FF2B5EF4-FFF2-40B4-BE49-F238E27FC236}">
                <a16:creationId xmlns:a16="http://schemas.microsoft.com/office/drawing/2014/main" id="{EA09CD09-31BE-630F-B275-4CC84CEDEEA2}"/>
              </a:ext>
            </a:extLst>
          </p:cNvPr>
          <p:cNvPicPr>
            <a:picLocks noChangeAspect="1"/>
          </p:cNvPicPr>
          <p:nvPr/>
        </p:nvPicPr>
        <p:blipFill>
          <a:blip r:embed="rId7"/>
          <a:stretch>
            <a:fillRect/>
          </a:stretch>
        </p:blipFill>
        <p:spPr>
          <a:xfrm>
            <a:off x="184639" y="6294716"/>
            <a:ext cx="685800" cy="416006"/>
          </a:xfrm>
          <a:prstGeom prst="rect">
            <a:avLst/>
          </a:prstGeom>
        </p:spPr>
      </p:pic>
      <p:pic>
        <p:nvPicPr>
          <p:cNvPr id="20" name="그림 19">
            <a:extLst>
              <a:ext uri="{FF2B5EF4-FFF2-40B4-BE49-F238E27FC236}">
                <a16:creationId xmlns:a16="http://schemas.microsoft.com/office/drawing/2014/main" id="{B10C34E3-DB63-7D53-1E37-FC67C7DE3AB2}"/>
              </a:ext>
            </a:extLst>
          </p:cNvPr>
          <p:cNvPicPr>
            <a:picLocks noChangeAspect="1"/>
          </p:cNvPicPr>
          <p:nvPr/>
        </p:nvPicPr>
        <p:blipFill>
          <a:blip r:embed="rId8"/>
          <a:stretch>
            <a:fillRect/>
          </a:stretch>
        </p:blipFill>
        <p:spPr>
          <a:xfrm>
            <a:off x="8244963" y="6294716"/>
            <a:ext cx="714397" cy="416006"/>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2"/>
          <p:cNvGrpSpPr/>
          <p:nvPr/>
        </p:nvGrpSpPr>
        <p:grpSpPr>
          <a:xfrm>
            <a:off x="529" y="397"/>
            <a:ext cx="9143471" cy="6857603"/>
            <a:chOff x="265" y="199"/>
            <a:chExt cx="9143471" cy="6857603"/>
          </a:xfrm>
        </p:grpSpPr>
        <p:sp>
          <p:nvSpPr>
            <p:cNvPr id="5" name="직사각형 4"/>
            <p:cNvSpPr/>
            <p:nvPr/>
          </p:nvSpPr>
          <p:spPr>
            <a:xfrm>
              <a:off x="265" y="199"/>
              <a:ext cx="9143471" cy="6857603"/>
            </a:xfrm>
            <a:prstGeom prst="rect">
              <a:avLst/>
            </a:prstGeom>
            <a:solidFill>
              <a:srgbClr val="4863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nvGrpSpPr>
            <p:cNvPr id="2" name="그룹 1"/>
            <p:cNvGrpSpPr/>
            <p:nvPr/>
          </p:nvGrpSpPr>
          <p:grpSpPr>
            <a:xfrm>
              <a:off x="265" y="199"/>
              <a:ext cx="9143471" cy="6857603"/>
              <a:chOff x="265" y="199"/>
              <a:chExt cx="9143471" cy="6857603"/>
            </a:xfrm>
          </p:grpSpPr>
          <p:sp>
            <p:nvSpPr>
              <p:cNvPr id="28" name="직각 삼각형 27"/>
              <p:cNvSpPr/>
              <p:nvPr/>
            </p:nvSpPr>
            <p:spPr>
              <a:xfrm>
                <a:off x="265" y="199"/>
                <a:ext cx="9143471" cy="6857603"/>
              </a:xfrm>
              <a:prstGeom prst="rtTriangle">
                <a:avLst/>
              </a:prstGeom>
              <a:solidFill>
                <a:srgbClr val="2939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33" name="직사각형 32"/>
              <p:cNvSpPr/>
              <p:nvPr/>
            </p:nvSpPr>
            <p:spPr>
              <a:xfrm>
                <a:off x="153723" y="130185"/>
                <a:ext cx="8836557" cy="65976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grpSp>
      <p:sp>
        <p:nvSpPr>
          <p:cNvPr id="24" name="사각형: 둥근 모서리 23"/>
          <p:cNvSpPr/>
          <p:nvPr/>
        </p:nvSpPr>
        <p:spPr>
          <a:xfrm>
            <a:off x="417770" y="5055590"/>
            <a:ext cx="8308459" cy="1384301"/>
          </a:xfrm>
          <a:prstGeom prst="roundRect">
            <a:avLst>
              <a:gd name="adj" fmla="val 14701"/>
            </a:avLst>
          </a:prstGeom>
          <a:solidFill>
            <a:schemeClr val="bg1">
              <a:lumMod val="95000"/>
            </a:schemeClr>
          </a:solidFill>
          <a:ln>
            <a:noFill/>
          </a:ln>
          <a:effectLst>
            <a:outerShdw blurRad="76200" dist="762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a:defRPr lang="ko-KR" altLang="en-US"/>
            </a:pPr>
            <a:endParaRPr lang="ko-KR" altLang="en-US"/>
          </a:p>
        </p:txBody>
      </p:sp>
      <p:sp>
        <p:nvSpPr>
          <p:cNvPr id="10"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16</a:t>
            </a:fld>
            <a:endParaRPr lang="en-US" altLang="en-US" sz="999">
              <a:solidFill>
                <a:schemeClr val="tx1"/>
              </a:solidFill>
              <a:latin typeface="나눔스퀘어라운드 Bold"/>
              <a:ea typeface="나눔스퀘어라운드 Bold"/>
            </a:endParaRPr>
          </a:p>
        </p:txBody>
      </p:sp>
      <p:sp>
        <p:nvSpPr>
          <p:cNvPr id="15" name="사각형: 둥근 모서리 14"/>
          <p:cNvSpPr/>
          <p:nvPr/>
        </p:nvSpPr>
        <p:spPr>
          <a:xfrm>
            <a:off x="417770" y="1617392"/>
            <a:ext cx="8308459" cy="3167941"/>
          </a:xfrm>
          <a:prstGeom prst="roundRect">
            <a:avLst>
              <a:gd name="adj" fmla="val 7651"/>
            </a:avLst>
          </a:prstGeom>
          <a:solidFill>
            <a:schemeClr val="bg1">
              <a:lumMod val="95000"/>
            </a:schemeClr>
          </a:solidFill>
          <a:ln>
            <a:noFill/>
          </a:ln>
          <a:effectLst>
            <a:outerShdw blurRad="76200" dist="762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a:defRPr lang="ko-KR" altLang="en-US"/>
            </a:pPr>
            <a:endParaRPr lang="ko-KR" altLang="en-US"/>
          </a:p>
        </p:txBody>
      </p:sp>
      <p:grpSp>
        <p:nvGrpSpPr>
          <p:cNvPr id="18" name="그룹 17"/>
          <p:cNvGrpSpPr/>
          <p:nvPr/>
        </p:nvGrpSpPr>
        <p:grpSpPr>
          <a:xfrm>
            <a:off x="639893" y="1647475"/>
            <a:ext cx="7859701" cy="3055970"/>
            <a:chOff x="465430" y="1376429"/>
            <a:chExt cx="7859701" cy="3055970"/>
          </a:xfrm>
        </p:grpSpPr>
        <p:sp>
          <p:nvSpPr>
            <p:cNvPr id="19" name="Rectangle 5"/>
            <p:cNvSpPr>
              <a:spLocks noChangeArrowheads="1"/>
            </p:cNvSpPr>
            <p:nvPr/>
          </p:nvSpPr>
          <p:spPr bwMode="white">
            <a:xfrm>
              <a:off x="465430" y="1376429"/>
              <a:ext cx="7859701" cy="3055970"/>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marL="180000" indent="-180000" algn="just">
                <a:lnSpc>
                  <a:spcPct val="130000"/>
                </a:lnSpc>
                <a:spcAft>
                  <a:spcPts val="400"/>
                </a:spcAft>
                <a:defRPr lang="ko-KR" altLang="en-US"/>
              </a:pPr>
              <a:r>
                <a:rPr lang="ko-KR" altLang="en-US" sz="1600" b="1" dirty="0">
                  <a:latin typeface="나눔바른고딕"/>
                  <a:ea typeface="나눔바른고딕"/>
                </a:rPr>
                <a:t>산업안전보건법 제</a:t>
              </a:r>
              <a:r>
                <a:rPr lang="en-US" altLang="ko-KR" sz="1600" b="1" dirty="0">
                  <a:latin typeface="나눔바른고딕"/>
                  <a:ea typeface="나눔바른고딕"/>
                </a:rPr>
                <a:t>26</a:t>
              </a:r>
              <a:r>
                <a:rPr lang="ko-KR" altLang="en-US" sz="1600" b="1" dirty="0">
                  <a:latin typeface="나눔바른고딕"/>
                  <a:ea typeface="나눔바른고딕"/>
                </a:rPr>
                <a:t>조의</a:t>
              </a:r>
              <a:r>
                <a:rPr lang="en-US" altLang="ko-KR" sz="1600" b="1" dirty="0">
                  <a:latin typeface="나눔바른고딕"/>
                  <a:ea typeface="나눔바른고딕"/>
                </a:rPr>
                <a:t>2(</a:t>
              </a:r>
              <a:r>
                <a:rPr lang="ko-KR" altLang="en-US" sz="1600" b="1" dirty="0">
                  <a:latin typeface="나눔바른고딕"/>
                  <a:ea typeface="나눔바른고딕"/>
                </a:rPr>
                <a:t>고객의 </a:t>
              </a:r>
              <a:r>
                <a:rPr lang="ko-KR" altLang="en-US" sz="1600" b="1" dirty="0" err="1">
                  <a:latin typeface="나눔바른고딕"/>
                  <a:ea typeface="나눔바른고딕"/>
                </a:rPr>
                <a:t>폭언등으로</a:t>
              </a:r>
              <a:r>
                <a:rPr lang="ko-KR" altLang="en-US" sz="1600" b="1" dirty="0">
                  <a:latin typeface="나눔바른고딕"/>
                  <a:ea typeface="나눔바른고딕"/>
                </a:rPr>
                <a:t> 인한 건강장해 예방조치</a:t>
              </a:r>
              <a:r>
                <a:rPr lang="en-US" altLang="ko-KR" sz="1600" b="1" dirty="0">
                  <a:latin typeface="나눔바른고딕"/>
                  <a:ea typeface="나눔바른고딕"/>
                </a:rPr>
                <a:t>)</a:t>
              </a:r>
              <a:endParaRPr lang="en-US" altLang="ko-KR" sz="1400" b="1" dirty="0">
                <a:latin typeface="나눔바른고딕"/>
                <a:ea typeface="나눔바른고딕"/>
              </a:endParaRPr>
            </a:p>
            <a:p>
              <a:pPr marL="180000" indent="-180000" algn="just">
                <a:lnSpc>
                  <a:spcPct val="130000"/>
                </a:lnSpc>
                <a:spcAft>
                  <a:spcPts val="400"/>
                </a:spcAft>
                <a:defRPr lang="ko-KR" altLang="en-US"/>
              </a:pPr>
              <a:r>
                <a:rPr lang="ko-KR" altLang="en-US" sz="1400" dirty="0">
                  <a:latin typeface="나눔바른고딕"/>
                  <a:ea typeface="나눔바른고딕"/>
                </a:rPr>
                <a:t>    ① 사업주는 주로 고객을 직접 대면하거나 「정보통신망 이용촉진 및 정보보호 등에 관한 </a:t>
              </a:r>
              <a:r>
                <a:rPr lang="ko-KR" altLang="en-US" sz="1400" dirty="0" err="1">
                  <a:latin typeface="나눔바른고딕"/>
                  <a:ea typeface="나눔바른고딕"/>
                </a:rPr>
                <a:t>법률」에</a:t>
              </a:r>
              <a:r>
                <a:rPr lang="ko-KR" altLang="en-US" sz="1400" dirty="0">
                  <a:latin typeface="나눔바른고딕"/>
                  <a:ea typeface="나눔바른고딕"/>
                </a:rPr>
                <a:t> 따른 정보통신망을 통하여 상대하면서 상품을 판매하거나 서비스를 제공하는 업무에 종사하는 근로자</a:t>
              </a:r>
              <a:r>
                <a:rPr lang="en-US" altLang="ko-KR" sz="1400" dirty="0">
                  <a:latin typeface="나눔바른고딕"/>
                  <a:ea typeface="나눔바른고딕"/>
                </a:rPr>
                <a:t>(</a:t>
              </a:r>
              <a:r>
                <a:rPr lang="ko-KR" altLang="en-US" sz="1400" dirty="0">
                  <a:latin typeface="나눔바른고딕"/>
                  <a:ea typeface="나눔바른고딕"/>
                </a:rPr>
                <a:t>이하 </a:t>
              </a:r>
              <a:r>
                <a:rPr lang="en-US" altLang="ko-KR" sz="1400" dirty="0">
                  <a:latin typeface="나눔바른고딕"/>
                  <a:ea typeface="나눔바른고딕"/>
                </a:rPr>
                <a:t>"</a:t>
              </a:r>
              <a:r>
                <a:rPr lang="ko-KR" altLang="en-US" sz="1400" dirty="0" err="1">
                  <a:latin typeface="나눔바른고딕"/>
                  <a:ea typeface="나눔바른고딕"/>
                </a:rPr>
                <a:t>고객응대근로자</a:t>
              </a:r>
              <a:r>
                <a:rPr lang="en-US" altLang="ko-KR" sz="1400" dirty="0">
                  <a:latin typeface="나눔바른고딕"/>
                  <a:ea typeface="나눔바른고딕"/>
                </a:rPr>
                <a:t>"</a:t>
              </a:r>
              <a:r>
                <a:rPr lang="ko-KR" altLang="en-US" sz="1400" dirty="0">
                  <a:latin typeface="나눔바른고딕"/>
                  <a:ea typeface="나눔바른고딕"/>
                </a:rPr>
                <a:t>라 한다</a:t>
              </a:r>
              <a:r>
                <a:rPr lang="en-US" altLang="ko-KR" sz="1400" dirty="0">
                  <a:latin typeface="나눔바른고딕"/>
                  <a:ea typeface="나눔바른고딕"/>
                </a:rPr>
                <a:t>)</a:t>
              </a:r>
              <a:r>
                <a:rPr lang="ko-KR" altLang="en-US" sz="1400" dirty="0">
                  <a:latin typeface="나눔바른고딕"/>
                  <a:ea typeface="나눔바른고딕"/>
                </a:rPr>
                <a:t>에 대하여 고객의 폭언</a:t>
              </a:r>
              <a:r>
                <a:rPr lang="en-US" altLang="ko-KR" sz="1400" dirty="0">
                  <a:latin typeface="나눔바른고딕"/>
                  <a:ea typeface="나눔바른고딕"/>
                </a:rPr>
                <a:t>, </a:t>
              </a:r>
              <a:r>
                <a:rPr lang="ko-KR" altLang="en-US" sz="1400" dirty="0">
                  <a:latin typeface="나눔바른고딕"/>
                  <a:ea typeface="나눔바른고딕"/>
                </a:rPr>
                <a:t>폭행</a:t>
              </a:r>
              <a:r>
                <a:rPr lang="en-US" altLang="ko-KR" sz="1400" dirty="0">
                  <a:latin typeface="나눔바른고딕"/>
                  <a:ea typeface="나눔바른고딕"/>
                </a:rPr>
                <a:t>, </a:t>
              </a:r>
              <a:r>
                <a:rPr lang="ko-KR" altLang="en-US" sz="1400" dirty="0">
                  <a:latin typeface="나눔바른고딕"/>
                  <a:ea typeface="나눔바른고딕"/>
                </a:rPr>
                <a:t>그 밖에 적정 범위를 벗어난 신체적</a:t>
              </a:r>
              <a:r>
                <a:rPr lang="en-US" altLang="ko-KR" sz="1400" dirty="0">
                  <a:latin typeface="나눔바른고딕"/>
                  <a:ea typeface="나눔바른고딕"/>
                </a:rPr>
                <a:t>·</a:t>
              </a:r>
              <a:r>
                <a:rPr lang="ko-KR" altLang="en-US" sz="1400" dirty="0">
                  <a:latin typeface="나눔바른고딕"/>
                  <a:ea typeface="나눔바른고딕"/>
                </a:rPr>
                <a:t>정신적 고통을 유발하는 행위</a:t>
              </a:r>
              <a:r>
                <a:rPr lang="en-US" altLang="ko-KR" sz="1400" dirty="0">
                  <a:latin typeface="나눔바른고딕"/>
                  <a:ea typeface="나눔바른고딕"/>
                </a:rPr>
                <a:t>(</a:t>
              </a:r>
              <a:r>
                <a:rPr lang="ko-KR" altLang="en-US" sz="1400" dirty="0">
                  <a:latin typeface="나눔바른고딕"/>
                  <a:ea typeface="나눔바른고딕"/>
                </a:rPr>
                <a:t>이하 </a:t>
              </a:r>
              <a:r>
                <a:rPr lang="en-US" altLang="ko-KR" sz="1400" dirty="0">
                  <a:latin typeface="나눔바른고딕"/>
                  <a:ea typeface="나눔바른고딕"/>
                </a:rPr>
                <a:t>"</a:t>
              </a:r>
              <a:r>
                <a:rPr lang="ko-KR" altLang="en-US" sz="1400" dirty="0" err="1">
                  <a:latin typeface="나눔바른고딕"/>
                  <a:ea typeface="나눔바른고딕"/>
                </a:rPr>
                <a:t>폭언등</a:t>
              </a:r>
              <a:r>
                <a:rPr lang="en-US" altLang="ko-KR" sz="1400" dirty="0">
                  <a:latin typeface="나눔바른고딕"/>
                  <a:ea typeface="나눔바른고딕"/>
                </a:rPr>
                <a:t>"</a:t>
              </a:r>
              <a:r>
                <a:rPr lang="ko-KR" altLang="en-US" sz="1400" dirty="0">
                  <a:latin typeface="나눔바른고딕"/>
                  <a:ea typeface="나눔바른고딕"/>
                </a:rPr>
                <a:t>이라 한다</a:t>
              </a:r>
              <a:r>
                <a:rPr lang="en-US" altLang="ko-KR" sz="1400" dirty="0">
                  <a:latin typeface="나눔바른고딕"/>
                  <a:ea typeface="나눔바른고딕"/>
                </a:rPr>
                <a:t>)</a:t>
              </a:r>
              <a:r>
                <a:rPr lang="ko-KR" altLang="en-US" sz="1400" dirty="0">
                  <a:latin typeface="나눔바른고딕"/>
                  <a:ea typeface="나눔바른고딕"/>
                </a:rPr>
                <a:t>로 인한 건강장해를 예방하기 위하여 고용노동부령으로 정하는 바에 따라 필요한 조치를 하여야 한다</a:t>
              </a:r>
              <a:r>
                <a:rPr lang="en-US" altLang="ko-KR" sz="1400" dirty="0">
                  <a:latin typeface="나눔바른고딕"/>
                  <a:ea typeface="나눔바른고딕"/>
                </a:rPr>
                <a:t>.</a:t>
              </a:r>
            </a:p>
            <a:p>
              <a:pPr marL="180000" indent="-180000" algn="just">
                <a:lnSpc>
                  <a:spcPct val="130000"/>
                </a:lnSpc>
                <a:spcAft>
                  <a:spcPts val="400"/>
                </a:spcAft>
                <a:defRPr lang="ko-KR" altLang="en-US"/>
              </a:pPr>
              <a:r>
                <a:rPr lang="ko-KR" altLang="en-US" sz="1400" dirty="0">
                  <a:latin typeface="나눔바른고딕"/>
                  <a:ea typeface="나눔바른고딕"/>
                </a:rPr>
                <a:t>     ② 사업주는 고객의 </a:t>
              </a:r>
              <a:r>
                <a:rPr lang="ko-KR" altLang="en-US" sz="1400" dirty="0" err="1">
                  <a:latin typeface="나눔바른고딕"/>
                  <a:ea typeface="나눔바른고딕"/>
                </a:rPr>
                <a:t>폭언등으로</a:t>
              </a:r>
              <a:r>
                <a:rPr lang="ko-KR" altLang="en-US" sz="1400" dirty="0">
                  <a:latin typeface="나눔바른고딕"/>
                  <a:ea typeface="나눔바른고딕"/>
                </a:rPr>
                <a:t> 인하여 </a:t>
              </a:r>
              <a:r>
                <a:rPr lang="ko-KR" altLang="en-US" sz="1400" dirty="0" err="1">
                  <a:latin typeface="나눔바른고딕"/>
                  <a:ea typeface="나눔바른고딕"/>
                </a:rPr>
                <a:t>고객응대근로자에게</a:t>
              </a:r>
              <a:r>
                <a:rPr lang="ko-KR" altLang="en-US" sz="1400" dirty="0">
                  <a:latin typeface="나눔바른고딕"/>
                  <a:ea typeface="나눔바른고딕"/>
                </a:rPr>
                <a:t> 건강장해가 발생하거나 발생할 현저한 우려가 있는 경우에는 업무의 일시적 중단 또는 전환 등 대통령령으로 정하는 필요한 조치를 하여야 한다</a:t>
              </a:r>
              <a:r>
                <a:rPr lang="en-US" altLang="ko-KR" sz="1400" dirty="0">
                  <a:latin typeface="나눔바른고딕"/>
                  <a:ea typeface="나눔바른고딕"/>
                </a:rPr>
                <a:t>.</a:t>
              </a:r>
            </a:p>
            <a:p>
              <a:pPr marL="180000" indent="-180000" algn="just">
                <a:lnSpc>
                  <a:spcPct val="130000"/>
                </a:lnSpc>
                <a:spcAft>
                  <a:spcPts val="400"/>
                </a:spcAft>
                <a:defRPr lang="ko-KR" altLang="en-US"/>
              </a:pPr>
              <a:r>
                <a:rPr lang="ko-KR" altLang="en-US" sz="1400" dirty="0">
                  <a:latin typeface="나눔바른고딕"/>
                  <a:ea typeface="나눔바른고딕"/>
                </a:rPr>
                <a:t>     ③ </a:t>
              </a:r>
              <a:r>
                <a:rPr lang="ko-KR" altLang="en-US" sz="1400" dirty="0" err="1">
                  <a:latin typeface="나눔바른고딕"/>
                  <a:ea typeface="나눔바른고딕"/>
                </a:rPr>
                <a:t>고객응대근로자는</a:t>
              </a:r>
              <a:r>
                <a:rPr lang="ko-KR" altLang="en-US" sz="1400" dirty="0">
                  <a:latin typeface="나눔바른고딕"/>
                  <a:ea typeface="나눔바른고딕"/>
                </a:rPr>
                <a:t> 사업주에게 제</a:t>
              </a:r>
              <a:r>
                <a:rPr lang="en-US" altLang="ko-KR" sz="1400" dirty="0">
                  <a:latin typeface="나눔바른고딕"/>
                  <a:ea typeface="나눔바른고딕"/>
                </a:rPr>
                <a:t>2</a:t>
              </a:r>
              <a:r>
                <a:rPr lang="ko-KR" altLang="en-US" sz="1400" dirty="0">
                  <a:latin typeface="나눔바른고딕"/>
                  <a:ea typeface="나눔바른고딕"/>
                </a:rPr>
                <a:t>항에 따른 조치를 요구할 수 있고 사업주는 </a:t>
              </a:r>
              <a:r>
                <a:rPr lang="ko-KR" altLang="en-US" sz="1400" dirty="0" err="1">
                  <a:latin typeface="나눔바른고딕"/>
                  <a:ea typeface="나눔바른고딕"/>
                </a:rPr>
                <a:t>고객응대근로자의</a:t>
              </a:r>
              <a:r>
                <a:rPr lang="ko-KR" altLang="en-US" sz="1400" dirty="0">
                  <a:latin typeface="나눔바른고딕"/>
                  <a:ea typeface="나눔바른고딕"/>
                </a:rPr>
                <a:t> 요구를   이유로 해고</a:t>
              </a:r>
              <a:r>
                <a:rPr lang="en-US" altLang="ko-KR" sz="1400" dirty="0">
                  <a:latin typeface="나눔바른고딕"/>
                  <a:ea typeface="나눔바른고딕"/>
                </a:rPr>
                <a:t>, </a:t>
              </a:r>
              <a:r>
                <a:rPr lang="ko-KR" altLang="en-US" sz="1400" dirty="0">
                  <a:latin typeface="나눔바른고딕"/>
                  <a:ea typeface="나눔바른고딕"/>
                </a:rPr>
                <a:t>그 밖에 불리한 처우를 하여서는 아니 된다</a:t>
              </a:r>
              <a:r>
                <a:rPr lang="en-US" altLang="ko-KR" sz="1400" dirty="0">
                  <a:latin typeface="나눔바른고딕"/>
                  <a:ea typeface="나눔바른고딕"/>
                </a:rPr>
                <a:t>.</a:t>
              </a:r>
              <a:endParaRPr lang="ko-KR" altLang="en-US" sz="1400" dirty="0">
                <a:latin typeface="나눔바른고딕"/>
                <a:ea typeface="나눔바른고딕"/>
              </a:endParaRPr>
            </a:p>
          </p:txBody>
        </p:sp>
        <p:cxnSp>
          <p:nvCxnSpPr>
            <p:cNvPr id="20" name="직선 연결선 19"/>
            <p:cNvCxnSpPr/>
            <p:nvPr/>
          </p:nvCxnSpPr>
          <p:spPr>
            <a:xfrm>
              <a:off x="486212" y="1505545"/>
              <a:ext cx="0" cy="180000"/>
            </a:xfrm>
            <a:prstGeom prst="line">
              <a:avLst/>
            </a:prstGeom>
            <a:ln w="38100">
              <a:solidFill>
                <a:srgbClr val="1A264E"/>
              </a:solidFill>
            </a:ln>
          </p:spPr>
          <p:style>
            <a:lnRef idx="1">
              <a:schemeClr val="accent1"/>
            </a:lnRef>
            <a:fillRef idx="0">
              <a:schemeClr val="accent1"/>
            </a:fillRef>
            <a:effectRef idx="0">
              <a:schemeClr val="accent1"/>
            </a:effectRef>
            <a:fontRef idx="minor">
              <a:schemeClr val="tx1"/>
            </a:fontRef>
          </p:style>
        </p:cxnSp>
      </p:grpSp>
      <p:grpSp>
        <p:nvGrpSpPr>
          <p:cNvPr id="21" name="그룹 20"/>
          <p:cNvGrpSpPr/>
          <p:nvPr/>
        </p:nvGrpSpPr>
        <p:grpSpPr>
          <a:xfrm>
            <a:off x="639893" y="5112951"/>
            <a:ext cx="7981658" cy="1295469"/>
            <a:chOff x="463842" y="4366487"/>
            <a:chExt cx="7981658" cy="1295469"/>
          </a:xfrm>
        </p:grpSpPr>
        <p:sp>
          <p:nvSpPr>
            <p:cNvPr id="22" name="Rectangle 7"/>
            <p:cNvSpPr>
              <a:spLocks noChangeArrowheads="1"/>
            </p:cNvSpPr>
            <p:nvPr/>
          </p:nvSpPr>
          <p:spPr bwMode="white">
            <a:xfrm>
              <a:off x="463842" y="4366487"/>
              <a:ext cx="7981658" cy="1295469"/>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eaLnBrk="1" hangingPunct="1">
                <a:lnSpc>
                  <a:spcPct val="120000"/>
                </a:lnSpc>
                <a:spcBef>
                  <a:spcPct val="0"/>
                </a:spcBef>
                <a:spcAft>
                  <a:spcPts val="400"/>
                </a:spcAft>
                <a:defRPr lang="ko-KR" altLang="en-US"/>
              </a:pPr>
              <a:r>
                <a:rPr lang="ko-KR" altLang="en-US" sz="1600" b="1">
                  <a:solidFill>
                    <a:srgbClr val="000000"/>
                  </a:solidFill>
                  <a:latin typeface="나눔바른고딕"/>
                  <a:ea typeface="나눔바른고딕"/>
                  <a:cs typeface="함초롬돋움"/>
                </a:rPr>
                <a:t>제68조(벌칙) </a:t>
              </a:r>
              <a:r>
                <a:rPr lang="ko-KR" altLang="en-US" sz="1400">
                  <a:solidFill>
                    <a:srgbClr val="000000"/>
                  </a:solidFill>
                  <a:latin typeface="나눔바른고딕"/>
                  <a:ea typeface="나눔바른고딕"/>
                  <a:cs typeface="함초롬돋움"/>
                </a:rPr>
                <a:t>다음 각 호의 어느 하나에 해당하는 자는 1년 이하의 징역 또는 1천만원 이하의 벌금에 처한다.</a:t>
              </a:r>
            </a:p>
            <a:p>
              <a:pPr marL="180000" indent="-180000" algn="just" eaLnBrk="1" hangingPunct="1">
                <a:lnSpc>
                  <a:spcPct val="120000"/>
                </a:lnSpc>
                <a:spcBef>
                  <a:spcPct val="0"/>
                </a:spcBef>
                <a:spcAft>
                  <a:spcPts val="400"/>
                </a:spcAft>
                <a:defRPr lang="ko-KR" altLang="en-US"/>
              </a:pPr>
              <a:r>
                <a:rPr lang="ko-KR" altLang="en-US" sz="1400">
                  <a:solidFill>
                    <a:srgbClr val="000000"/>
                  </a:solidFill>
                  <a:latin typeface="나눔바른고딕"/>
                  <a:ea typeface="나눔바른고딕"/>
                  <a:cs typeface="함초롬돋움"/>
                </a:rPr>
                <a:t>     1.· 2. (생 략)</a:t>
              </a:r>
            </a:p>
            <a:p>
              <a:pPr marL="180000" indent="-180000" algn="just" eaLnBrk="1" hangingPunct="1">
                <a:lnSpc>
                  <a:spcPct val="120000"/>
                </a:lnSpc>
                <a:spcBef>
                  <a:spcPct val="0"/>
                </a:spcBef>
                <a:spcAft>
                  <a:spcPts val="400"/>
                </a:spcAft>
                <a:defRPr lang="ko-KR" altLang="en-US"/>
              </a:pPr>
              <a:r>
                <a:rPr lang="ko-KR" altLang="en-US" sz="1400">
                  <a:solidFill>
                    <a:srgbClr val="000000"/>
                  </a:solidFill>
                  <a:latin typeface="나눔바른고딕"/>
                  <a:ea typeface="나눔바른고딕"/>
                  <a:cs typeface="함초롬돋움"/>
                </a:rPr>
                <a:t>     2의2. 제26조의2제3항을 위반하여 해고, 그 밖에 불리한 처우를 한 자</a:t>
              </a:r>
            </a:p>
            <a:p>
              <a:pPr algn="just" eaLnBrk="1" hangingPunct="1">
                <a:lnSpc>
                  <a:spcPct val="120000"/>
                </a:lnSpc>
                <a:spcBef>
                  <a:spcPct val="0"/>
                </a:spcBef>
                <a:spcAft>
                  <a:spcPts val="400"/>
                </a:spcAft>
                <a:defRPr lang="ko-KR" altLang="en-US"/>
              </a:pPr>
              <a:r>
                <a:rPr lang="ko-KR" altLang="en-US" sz="1400">
                  <a:solidFill>
                    <a:srgbClr val="000000"/>
                  </a:solidFill>
                  <a:latin typeface="나눔바른고딕"/>
                  <a:ea typeface="나눔바른고딕"/>
                  <a:cs typeface="함초롬돋움"/>
                </a:rPr>
                <a:t>     3.· 4. (생 략)</a:t>
              </a:r>
            </a:p>
          </p:txBody>
        </p:sp>
        <p:cxnSp>
          <p:nvCxnSpPr>
            <p:cNvPr id="23" name="직선 연결선 22"/>
            <p:cNvCxnSpPr/>
            <p:nvPr/>
          </p:nvCxnSpPr>
          <p:spPr>
            <a:xfrm>
              <a:off x="486212" y="4467820"/>
              <a:ext cx="0" cy="180000"/>
            </a:xfrm>
            <a:prstGeom prst="line">
              <a:avLst/>
            </a:prstGeom>
            <a:ln w="38100">
              <a:solidFill>
                <a:srgbClr val="1A264E"/>
              </a:solidFill>
            </a:ln>
          </p:spPr>
          <p:style>
            <a:lnRef idx="1">
              <a:schemeClr val="accent1"/>
            </a:lnRef>
            <a:fillRef idx="0">
              <a:schemeClr val="accent1"/>
            </a:fillRef>
            <a:effectRef idx="0">
              <a:schemeClr val="accent1"/>
            </a:effectRef>
            <a:fontRef idx="minor">
              <a:schemeClr val="tx1"/>
            </a:fontRef>
          </p:style>
        </p:cxnSp>
      </p:grpSp>
      <p:sp>
        <p:nvSpPr>
          <p:cNvPr id="36" name="TextBox 9"/>
          <p:cNvSpPr txBox="1"/>
          <p:nvPr/>
        </p:nvSpPr>
        <p:spPr>
          <a:xfrm>
            <a:off x="1578127" y="449950"/>
            <a:ext cx="6371438" cy="954107"/>
          </a:xfrm>
          <a:prstGeom prst="rect">
            <a:avLst/>
          </a:prstGeom>
          <a:noFill/>
        </p:spPr>
        <p:txBody>
          <a:bodyPr wrap="none" anchor="ctr">
            <a:spAutoFit/>
          </a:bodyPr>
          <a:lstStyle/>
          <a:p>
            <a:pPr lvl="0">
              <a:defRPr lang="ko-KR" altLang="en-US"/>
            </a:pPr>
            <a:r>
              <a:rPr lang="ko-KR" altLang="en-US" sz="2800" dirty="0">
                <a:latin typeface="나눔스퀘어라운드 ExtraBold"/>
                <a:ea typeface="나눔스퀘어라운드 ExtraBold"/>
              </a:rPr>
              <a:t>고객의 괴롭힘으로부터 </a:t>
            </a:r>
          </a:p>
          <a:p>
            <a:pPr lvl="0">
              <a:defRPr lang="ko-KR" altLang="en-US"/>
            </a:pPr>
            <a:r>
              <a:rPr lang="ko-KR" altLang="en-US" sz="2800" dirty="0">
                <a:latin typeface="나눔스퀘어라운드 ExtraBold"/>
                <a:ea typeface="나눔스퀘어라운드 ExtraBold"/>
              </a:rPr>
              <a:t>근로자를 보호하기 위한 사업주의 조치의무</a:t>
            </a:r>
          </a:p>
        </p:txBody>
      </p:sp>
      <p:sp>
        <p:nvSpPr>
          <p:cNvPr id="37" name="사각형: 둥근 모서리 11"/>
          <p:cNvSpPr/>
          <p:nvPr/>
        </p:nvSpPr>
        <p:spPr>
          <a:xfrm>
            <a:off x="884461" y="974489"/>
            <a:ext cx="561955" cy="295962"/>
          </a:xfrm>
          <a:prstGeom prst="roundRect">
            <a:avLst>
              <a:gd name="adj" fmla="val 50000"/>
            </a:avLst>
          </a:prstGeom>
          <a:solidFill>
            <a:srgbClr val="293947"/>
          </a:solidFill>
        </p:spPr>
        <p:txBody>
          <a:bodyPr wrap="none" anchor="ctr">
            <a:noAutofit/>
          </a:bodyPr>
          <a:lstStyle/>
          <a:p>
            <a:pPr algn="ctr">
              <a:defRPr lang="ko-KR" altLang="en-US"/>
            </a:pPr>
            <a:r>
              <a:rPr lang="ko-KR" altLang="en-US">
                <a:solidFill>
                  <a:schemeClr val="bg1"/>
                </a:solidFill>
                <a:latin typeface="나눔스퀘어라운드 ExtraBold"/>
                <a:ea typeface="나눔스퀘어라운드 ExtraBold"/>
              </a:rPr>
              <a:t>참고</a:t>
            </a:r>
          </a:p>
        </p:txBody>
      </p:sp>
      <p:pic>
        <p:nvPicPr>
          <p:cNvPr id="38" name="그림 15" descr="운송이(가) 표시된 사진  자동 생성된 설명"/>
          <p:cNvPicPr>
            <a:picLocks noChangeAspect="1"/>
          </p:cNvPicPr>
          <p:nvPr/>
        </p:nvPicPr>
        <p:blipFill rotWithShape="1">
          <a:blip r:embed="rId2"/>
          <a:stretch>
            <a:fillRect/>
          </a:stretch>
        </p:blipFill>
        <p:spPr>
          <a:xfrm>
            <a:off x="883771" y="402553"/>
            <a:ext cx="544815" cy="544815"/>
          </a:xfrm>
          <a:prstGeom prst="rect">
            <a:avLst/>
          </a:prstGeom>
        </p:spPr>
      </p:pic>
      <p:pic>
        <p:nvPicPr>
          <p:cNvPr id="4" name="그림 3">
            <a:extLst>
              <a:ext uri="{FF2B5EF4-FFF2-40B4-BE49-F238E27FC236}">
                <a16:creationId xmlns:a16="http://schemas.microsoft.com/office/drawing/2014/main" id="{81A885E4-1C39-090D-2CDD-BEEC5DBBE074}"/>
              </a:ext>
            </a:extLst>
          </p:cNvPr>
          <p:cNvPicPr>
            <a:picLocks noChangeAspect="1"/>
          </p:cNvPicPr>
          <p:nvPr/>
        </p:nvPicPr>
        <p:blipFill>
          <a:blip r:embed="rId3"/>
          <a:stretch>
            <a:fillRect/>
          </a:stretch>
        </p:blipFill>
        <p:spPr>
          <a:xfrm>
            <a:off x="184639" y="6294716"/>
            <a:ext cx="685800" cy="416006"/>
          </a:xfrm>
          <a:prstGeom prst="rect">
            <a:avLst/>
          </a:prstGeom>
        </p:spPr>
      </p:pic>
      <p:pic>
        <p:nvPicPr>
          <p:cNvPr id="6" name="그림 5">
            <a:extLst>
              <a:ext uri="{FF2B5EF4-FFF2-40B4-BE49-F238E27FC236}">
                <a16:creationId xmlns:a16="http://schemas.microsoft.com/office/drawing/2014/main" id="{C36DFB66-5D41-0E72-3DC4-27120EC4554E}"/>
              </a:ext>
            </a:extLst>
          </p:cNvPr>
          <p:cNvPicPr>
            <a:picLocks noChangeAspect="1"/>
          </p:cNvPicPr>
          <p:nvPr/>
        </p:nvPicPr>
        <p:blipFill>
          <a:blip r:embed="rId4"/>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265" y="199"/>
            <a:ext cx="9143471" cy="6857603"/>
          </a:xfrm>
          <a:prstGeom prst="rect">
            <a:avLst/>
          </a:prstGeom>
          <a:solidFill>
            <a:srgbClr val="4863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nvGrpSpPr>
          <p:cNvPr id="7" name="그룹 6"/>
          <p:cNvGrpSpPr/>
          <p:nvPr/>
        </p:nvGrpSpPr>
        <p:grpSpPr>
          <a:xfrm>
            <a:off x="265" y="199"/>
            <a:ext cx="9143471" cy="6857603"/>
            <a:chOff x="265" y="199"/>
            <a:chExt cx="9143471" cy="6857603"/>
          </a:xfrm>
        </p:grpSpPr>
        <p:sp>
          <p:nvSpPr>
            <p:cNvPr id="8" name="직각 삼각형 7"/>
            <p:cNvSpPr/>
            <p:nvPr/>
          </p:nvSpPr>
          <p:spPr>
            <a:xfrm>
              <a:off x="265" y="199"/>
              <a:ext cx="9143471" cy="6857603"/>
            </a:xfrm>
            <a:prstGeom prst="rtTriangle">
              <a:avLst/>
            </a:prstGeom>
            <a:solidFill>
              <a:srgbClr val="2939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9" name="직사각형 8"/>
            <p:cNvSpPr/>
            <p:nvPr/>
          </p:nvSpPr>
          <p:spPr>
            <a:xfrm>
              <a:off x="153723" y="130185"/>
              <a:ext cx="8836557" cy="65976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0" name="TextBox 9"/>
            <p:cNvSpPr txBox="1"/>
            <p:nvPr/>
          </p:nvSpPr>
          <p:spPr>
            <a:xfrm>
              <a:off x="1578127" y="449950"/>
              <a:ext cx="6371438" cy="954107"/>
            </a:xfrm>
            <a:prstGeom prst="rect">
              <a:avLst/>
            </a:prstGeom>
            <a:noFill/>
          </p:spPr>
          <p:txBody>
            <a:bodyPr wrap="none" anchor="ctr">
              <a:spAutoFit/>
            </a:bodyPr>
            <a:lstStyle/>
            <a:p>
              <a:pPr lvl="0">
                <a:defRPr lang="ko-KR" altLang="en-US"/>
              </a:pPr>
              <a:r>
                <a:rPr lang="ko-KR" altLang="en-US" sz="2800">
                  <a:latin typeface="나눔스퀘어라운드 ExtraBold"/>
                  <a:ea typeface="나눔스퀘어라운드 ExtraBold"/>
                </a:rPr>
                <a:t>고객의 괴롭힘으로부터 </a:t>
              </a:r>
            </a:p>
            <a:p>
              <a:pPr lvl="0">
                <a:defRPr lang="ko-KR" altLang="en-US"/>
              </a:pPr>
              <a:r>
                <a:rPr lang="ko-KR" altLang="en-US" sz="2800">
                  <a:latin typeface="나눔스퀘어라운드 ExtraBold"/>
                  <a:ea typeface="나눔스퀘어라운드 ExtraBold"/>
                </a:rPr>
                <a:t>근로자를 보호하기 위한 사업주의 조치의무</a:t>
              </a:r>
            </a:p>
          </p:txBody>
        </p:sp>
      </p:grpSp>
      <p:sp>
        <p:nvSpPr>
          <p:cNvPr id="12" name="사각형: 둥근 모서리 11"/>
          <p:cNvSpPr/>
          <p:nvPr/>
        </p:nvSpPr>
        <p:spPr>
          <a:xfrm>
            <a:off x="884461" y="974489"/>
            <a:ext cx="561955" cy="295962"/>
          </a:xfrm>
          <a:prstGeom prst="roundRect">
            <a:avLst>
              <a:gd name="adj" fmla="val 50000"/>
            </a:avLst>
          </a:prstGeom>
          <a:solidFill>
            <a:srgbClr val="293947"/>
          </a:solidFill>
        </p:spPr>
        <p:txBody>
          <a:bodyPr wrap="none" anchor="ctr">
            <a:noAutofit/>
          </a:bodyPr>
          <a:lstStyle/>
          <a:p>
            <a:pPr algn="ctr">
              <a:defRPr lang="ko-KR" altLang="en-US"/>
            </a:pPr>
            <a:r>
              <a:rPr lang="ko-KR" altLang="en-US">
                <a:solidFill>
                  <a:schemeClr val="bg1"/>
                </a:solidFill>
                <a:latin typeface="나눔스퀘어라운드 ExtraBold"/>
                <a:ea typeface="나눔스퀘어라운드 ExtraBold"/>
              </a:rPr>
              <a:t>참고</a:t>
            </a:r>
          </a:p>
        </p:txBody>
      </p:sp>
      <p:grpSp>
        <p:nvGrpSpPr>
          <p:cNvPr id="20485" name="그룹 20484"/>
          <p:cNvGrpSpPr/>
          <p:nvPr/>
        </p:nvGrpSpPr>
        <p:grpSpPr>
          <a:xfrm>
            <a:off x="477332" y="1651972"/>
            <a:ext cx="8189335" cy="3306406"/>
            <a:chOff x="477332" y="1775797"/>
            <a:chExt cx="8189335" cy="3306406"/>
          </a:xfrm>
        </p:grpSpPr>
        <p:sp>
          <p:nvSpPr>
            <p:cNvPr id="20" name="사각형: 둥근 모서리 19"/>
            <p:cNvSpPr/>
            <p:nvPr/>
          </p:nvSpPr>
          <p:spPr>
            <a:xfrm>
              <a:off x="477332" y="1775797"/>
              <a:ext cx="8189335" cy="3306406"/>
            </a:xfrm>
            <a:prstGeom prst="roundRect">
              <a:avLst>
                <a:gd name="adj" fmla="val 7651"/>
              </a:avLst>
            </a:prstGeom>
            <a:solidFill>
              <a:schemeClr val="bg1">
                <a:lumMod val="95000"/>
              </a:schemeClr>
            </a:solidFill>
            <a:ln>
              <a:noFill/>
            </a:ln>
            <a:effectLst>
              <a:outerShdw blurRad="76200" dist="762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a:defRPr lang="ko-KR" altLang="en-US"/>
              </a:pPr>
              <a:endParaRPr lang="ko-KR" altLang="en-US"/>
            </a:p>
          </p:txBody>
        </p:sp>
        <p:sp>
          <p:nvSpPr>
            <p:cNvPr id="20484" name="Rectangle 4"/>
            <p:cNvSpPr>
              <a:spLocks noChangeArrowheads="1"/>
            </p:cNvSpPr>
            <p:nvPr/>
          </p:nvSpPr>
          <p:spPr bwMode="white">
            <a:xfrm>
              <a:off x="715210" y="1954530"/>
              <a:ext cx="7713580" cy="2958465"/>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marL="180000" indent="-180000" algn="just">
                <a:lnSpc>
                  <a:spcPct val="130000"/>
                </a:lnSpc>
                <a:spcAft>
                  <a:spcPts val="600"/>
                </a:spcAft>
                <a:defRPr lang="ko-KR" altLang="en-US"/>
              </a:pPr>
              <a:r>
                <a:rPr lang="ko-KR" altLang="en-US" sz="1600" b="1" dirty="0">
                  <a:latin typeface="나눔바른고딕"/>
                  <a:ea typeface="나눔바른고딕"/>
                </a:rPr>
                <a:t>산업안전보건법 시행령 제</a:t>
              </a:r>
              <a:r>
                <a:rPr lang="en-US" altLang="ko-KR" sz="1600" b="1" dirty="0">
                  <a:latin typeface="나눔바른고딕"/>
                  <a:ea typeface="나눔바른고딕"/>
                </a:rPr>
                <a:t>25</a:t>
              </a:r>
              <a:r>
                <a:rPr lang="ko-KR" altLang="en-US" sz="1600" b="1" dirty="0">
                  <a:latin typeface="나눔바른고딕"/>
                  <a:ea typeface="나눔바른고딕"/>
                </a:rPr>
                <a:t>조의</a:t>
              </a:r>
              <a:r>
                <a:rPr lang="en-US" altLang="ko-KR" sz="1600" b="1" dirty="0">
                  <a:latin typeface="나눔바른고딕"/>
                  <a:ea typeface="나눔바른고딕"/>
                </a:rPr>
                <a:t>7(</a:t>
              </a:r>
              <a:r>
                <a:rPr lang="ko-KR" altLang="en-US" sz="1600" b="1" dirty="0">
                  <a:latin typeface="나눔바른고딕"/>
                  <a:ea typeface="나눔바른고딕"/>
                </a:rPr>
                <a:t>고객의 </a:t>
              </a:r>
              <a:r>
                <a:rPr lang="ko-KR" altLang="en-US" sz="1600" b="1" dirty="0" err="1">
                  <a:latin typeface="나눔바른고딕"/>
                  <a:ea typeface="나눔바른고딕"/>
                </a:rPr>
                <a:t>폭언등으로</a:t>
              </a:r>
              <a:r>
                <a:rPr lang="ko-KR" altLang="en-US" sz="1600" b="1" dirty="0">
                  <a:latin typeface="나눔바른고딕"/>
                  <a:ea typeface="나눔바른고딕"/>
                </a:rPr>
                <a:t> 인한 건강장해 발생 등에 대한 조치</a:t>
              </a:r>
              <a:r>
                <a:rPr lang="en-US" altLang="ko-KR" sz="1600" b="1" dirty="0">
                  <a:latin typeface="나눔바른고딕"/>
                  <a:ea typeface="나눔바른고딕"/>
                </a:rPr>
                <a:t>)                         </a:t>
              </a:r>
              <a:r>
                <a:rPr lang="ko-KR" altLang="en-US" sz="1500" dirty="0">
                  <a:latin typeface="나눔바른고딕"/>
                  <a:ea typeface="나눔바른고딕"/>
                </a:rPr>
                <a:t>법 제</a:t>
              </a:r>
              <a:r>
                <a:rPr lang="en-US" altLang="ko-KR" sz="1500" dirty="0">
                  <a:latin typeface="나눔바른고딕"/>
                  <a:ea typeface="나눔바른고딕"/>
                </a:rPr>
                <a:t>26</a:t>
              </a:r>
              <a:r>
                <a:rPr lang="ko-KR" altLang="en-US" sz="1500" dirty="0">
                  <a:latin typeface="나눔바른고딕"/>
                  <a:ea typeface="나눔바른고딕"/>
                </a:rPr>
                <a:t>조의</a:t>
              </a:r>
              <a:r>
                <a:rPr lang="en-US" altLang="ko-KR" sz="1500" dirty="0">
                  <a:latin typeface="나눔바른고딕"/>
                  <a:ea typeface="나눔바른고딕"/>
                </a:rPr>
                <a:t>2</a:t>
              </a:r>
              <a:r>
                <a:rPr lang="ko-KR" altLang="en-US" sz="1500" dirty="0">
                  <a:latin typeface="나눔바른고딕"/>
                  <a:ea typeface="나눔바른고딕"/>
                </a:rPr>
                <a:t>제</a:t>
              </a:r>
              <a:r>
                <a:rPr lang="en-US" altLang="ko-KR" sz="1500" dirty="0">
                  <a:latin typeface="나눔바른고딕"/>
                  <a:ea typeface="나눔바른고딕"/>
                </a:rPr>
                <a:t>2</a:t>
              </a:r>
              <a:r>
                <a:rPr lang="ko-KR" altLang="en-US" sz="1500" dirty="0">
                  <a:latin typeface="나눔바른고딕"/>
                  <a:ea typeface="나눔바른고딕"/>
                </a:rPr>
                <a:t>항에서 </a:t>
              </a:r>
              <a:r>
                <a:rPr lang="en-US" altLang="ko-KR" sz="1500" dirty="0">
                  <a:latin typeface="나눔바른고딕"/>
                  <a:ea typeface="나눔바른고딕"/>
                </a:rPr>
                <a:t>"</a:t>
              </a:r>
              <a:r>
                <a:rPr lang="ko-KR" altLang="en-US" sz="1500" dirty="0">
                  <a:latin typeface="나눔바른고딕"/>
                  <a:ea typeface="나눔바른고딕"/>
                </a:rPr>
                <a:t>업무의 일시적 중단 또는 전환 등 대통령령으로 정하는 필요한 조치</a:t>
              </a:r>
              <a:r>
                <a:rPr lang="en-US" altLang="ko-KR" sz="1500" dirty="0">
                  <a:latin typeface="나눔바른고딕"/>
                  <a:ea typeface="나눔바른고딕"/>
                </a:rPr>
                <a:t>"</a:t>
              </a:r>
              <a:r>
                <a:rPr lang="ko-KR" altLang="en-US" sz="1500" dirty="0">
                  <a:latin typeface="나눔바른고딕"/>
                  <a:ea typeface="나눔바른고딕"/>
                </a:rPr>
                <a:t>란 다음 각 호의 조치 중 필요한 조치를 말한다</a:t>
              </a:r>
              <a:r>
                <a:rPr lang="en-US" altLang="ko-KR" sz="1500" dirty="0">
                  <a:latin typeface="나눔바른고딕"/>
                  <a:ea typeface="나눔바른고딕"/>
                </a:rPr>
                <a:t>.</a:t>
              </a:r>
            </a:p>
            <a:p>
              <a:pPr marL="180000" indent="-180000" algn="just">
                <a:lnSpc>
                  <a:spcPct val="130000"/>
                </a:lnSpc>
                <a:spcAft>
                  <a:spcPts val="600"/>
                </a:spcAft>
                <a:defRPr lang="ko-KR" altLang="en-US"/>
              </a:pPr>
              <a:r>
                <a:rPr lang="en-US" altLang="ko-KR" sz="1500" dirty="0">
                  <a:latin typeface="나눔바른고딕"/>
                  <a:ea typeface="나눔바른고딕"/>
                </a:rPr>
                <a:t>     1. </a:t>
              </a:r>
              <a:r>
                <a:rPr lang="ko-KR" altLang="en-US" sz="1500" dirty="0">
                  <a:latin typeface="나눔바른고딕"/>
                  <a:ea typeface="나눔바른고딕"/>
                </a:rPr>
                <a:t>업무의 일시적 중단 또는 전환</a:t>
              </a:r>
            </a:p>
            <a:p>
              <a:pPr algn="just">
                <a:spcAft>
                  <a:spcPts val="600"/>
                </a:spcAft>
                <a:defRPr lang="ko-KR" altLang="en-US"/>
              </a:pPr>
              <a:r>
                <a:rPr lang="en-US" altLang="ko-KR" sz="1500" dirty="0">
                  <a:latin typeface="나눔바른고딕"/>
                  <a:ea typeface="나눔바른고딕"/>
                </a:rPr>
                <a:t>     2. </a:t>
              </a:r>
              <a:r>
                <a:rPr lang="ko-KR" altLang="en-US" sz="1500" dirty="0">
                  <a:latin typeface="나눔바른고딕"/>
                  <a:ea typeface="나눔바른고딕"/>
                </a:rPr>
                <a:t>「근로기준법」 제</a:t>
              </a:r>
              <a:r>
                <a:rPr lang="en-US" altLang="ko-KR" sz="1500" dirty="0">
                  <a:latin typeface="나눔바른고딕"/>
                  <a:ea typeface="나눔바른고딕"/>
                </a:rPr>
                <a:t>54</a:t>
              </a:r>
              <a:r>
                <a:rPr lang="ko-KR" altLang="en-US" sz="1500" dirty="0">
                  <a:latin typeface="나눔바른고딕"/>
                  <a:ea typeface="나눔바른고딕"/>
                </a:rPr>
                <a:t>조제</a:t>
              </a:r>
              <a:r>
                <a:rPr lang="en-US" altLang="ko-KR" sz="1500" dirty="0">
                  <a:latin typeface="나눔바른고딕"/>
                  <a:ea typeface="나눔바른고딕"/>
                </a:rPr>
                <a:t>1</a:t>
              </a:r>
              <a:r>
                <a:rPr lang="ko-KR" altLang="en-US" sz="1500" dirty="0">
                  <a:latin typeface="나눔바른고딕"/>
                  <a:ea typeface="나눔바른고딕"/>
                </a:rPr>
                <a:t>항에 따른 휴게시간의 연장</a:t>
              </a:r>
            </a:p>
            <a:p>
              <a:pPr algn="just">
                <a:spcAft>
                  <a:spcPts val="600"/>
                </a:spcAft>
                <a:defRPr lang="ko-KR" altLang="en-US"/>
              </a:pPr>
              <a:r>
                <a:rPr lang="en-US" altLang="ko-KR" sz="1500" dirty="0">
                  <a:latin typeface="나눔바른고딕"/>
                  <a:ea typeface="나눔바른고딕"/>
                </a:rPr>
                <a:t>     3. </a:t>
              </a:r>
              <a:r>
                <a:rPr lang="ko-KR" altLang="en-US" sz="1500" dirty="0">
                  <a:latin typeface="나눔바른고딕"/>
                  <a:ea typeface="나눔바른고딕"/>
                </a:rPr>
                <a:t>법 제</a:t>
              </a:r>
              <a:r>
                <a:rPr lang="en-US" altLang="ko-KR" sz="1500" dirty="0">
                  <a:latin typeface="나눔바른고딕"/>
                  <a:ea typeface="나눔바른고딕"/>
                </a:rPr>
                <a:t>26</a:t>
              </a:r>
              <a:r>
                <a:rPr lang="ko-KR" altLang="en-US" sz="1500" dirty="0">
                  <a:latin typeface="나눔바른고딕"/>
                  <a:ea typeface="나눔바른고딕"/>
                </a:rPr>
                <a:t>조의</a:t>
              </a:r>
              <a:r>
                <a:rPr lang="en-US" altLang="ko-KR" sz="1500" dirty="0">
                  <a:latin typeface="나눔바른고딕"/>
                  <a:ea typeface="나눔바른고딕"/>
                </a:rPr>
                <a:t>2</a:t>
              </a:r>
              <a:r>
                <a:rPr lang="ko-KR" altLang="en-US" sz="1500" dirty="0">
                  <a:latin typeface="나눔바른고딕"/>
                  <a:ea typeface="나눔바른고딕"/>
                </a:rPr>
                <a:t>제</a:t>
              </a:r>
              <a:r>
                <a:rPr lang="en-US" altLang="ko-KR" sz="1500" dirty="0">
                  <a:latin typeface="나눔바른고딕"/>
                  <a:ea typeface="나눔바른고딕"/>
                </a:rPr>
                <a:t>1</a:t>
              </a:r>
              <a:r>
                <a:rPr lang="ko-KR" altLang="en-US" sz="1500" dirty="0">
                  <a:latin typeface="나눔바른고딕"/>
                  <a:ea typeface="나눔바른고딕"/>
                </a:rPr>
                <a:t>항에 따른 </a:t>
              </a:r>
              <a:r>
                <a:rPr lang="ko-KR" altLang="en-US" sz="1500" dirty="0" err="1">
                  <a:latin typeface="나눔바른고딕"/>
                  <a:ea typeface="나눔바른고딕"/>
                </a:rPr>
                <a:t>폭언등으로</a:t>
              </a:r>
              <a:r>
                <a:rPr lang="ko-KR" altLang="en-US" sz="1500" dirty="0">
                  <a:latin typeface="나눔바른고딕"/>
                  <a:ea typeface="나눔바른고딕"/>
                </a:rPr>
                <a:t> 인한 건강장해 관련 치료 </a:t>
              </a:r>
              <a:r>
                <a:rPr lang="ko-KR" altLang="en-US" sz="1500" dirty="0" err="1">
                  <a:latin typeface="나눔바른고딕"/>
                  <a:ea typeface="나눔바른고딕"/>
                </a:rPr>
                <a:t>및상담</a:t>
              </a:r>
              <a:r>
                <a:rPr lang="ko-KR" altLang="en-US" sz="1500" dirty="0">
                  <a:latin typeface="나눔바른고딕"/>
                  <a:ea typeface="나눔바른고딕"/>
                </a:rPr>
                <a:t> 지원</a:t>
              </a:r>
            </a:p>
            <a:p>
              <a:pPr marL="216000" indent="-216000" algn="just">
                <a:lnSpc>
                  <a:spcPct val="130000"/>
                </a:lnSpc>
                <a:spcAft>
                  <a:spcPts val="600"/>
                </a:spcAft>
                <a:defRPr lang="ko-KR" altLang="en-US"/>
              </a:pPr>
              <a:r>
                <a:rPr lang="en-US" altLang="ko-KR" sz="1500" dirty="0">
                  <a:latin typeface="나눔바른고딕"/>
                  <a:ea typeface="나눔바른고딕"/>
                </a:rPr>
                <a:t>     4. </a:t>
              </a:r>
              <a:r>
                <a:rPr lang="ko-KR" altLang="en-US" sz="1500" dirty="0">
                  <a:latin typeface="나눔바른고딕"/>
                  <a:ea typeface="나눔바른고딕"/>
                </a:rPr>
                <a:t>관할 수사기관 또는 법원에 증거물</a:t>
              </a:r>
              <a:r>
                <a:rPr lang="en-US" altLang="ko-KR" sz="1500" dirty="0">
                  <a:latin typeface="나눔바른고딕"/>
                  <a:ea typeface="나눔바른고딕"/>
                </a:rPr>
                <a:t>·</a:t>
              </a:r>
              <a:r>
                <a:rPr lang="ko-KR" altLang="en-US" sz="1500" dirty="0">
                  <a:latin typeface="나눔바른고딕"/>
                  <a:ea typeface="나눔바른고딕"/>
                </a:rPr>
                <a:t>증거서류를 제출하는 등 법 제</a:t>
              </a:r>
              <a:r>
                <a:rPr lang="en-US" altLang="ko-KR" sz="1500" dirty="0">
                  <a:latin typeface="나눔바른고딕"/>
                  <a:ea typeface="나눔바른고딕"/>
                </a:rPr>
                <a:t>26</a:t>
              </a:r>
              <a:r>
                <a:rPr lang="ko-KR" altLang="en-US" sz="1500" dirty="0">
                  <a:latin typeface="나눔바른고딕"/>
                  <a:ea typeface="나눔바른고딕"/>
                </a:rPr>
                <a:t>조의</a:t>
              </a:r>
              <a:r>
                <a:rPr lang="en-US" altLang="ko-KR" sz="1500" dirty="0">
                  <a:latin typeface="나눔바른고딕"/>
                  <a:ea typeface="나눔바른고딕"/>
                </a:rPr>
                <a:t>2</a:t>
              </a:r>
              <a:r>
                <a:rPr lang="ko-KR" altLang="en-US" sz="1500" dirty="0">
                  <a:latin typeface="나눔바른고딕"/>
                  <a:ea typeface="나눔바른고딕"/>
                </a:rPr>
                <a:t>제</a:t>
              </a:r>
              <a:r>
                <a:rPr lang="en-US" altLang="ko-KR" sz="1500" dirty="0">
                  <a:latin typeface="나눔바른고딕"/>
                  <a:ea typeface="나눔바른고딕"/>
                </a:rPr>
                <a:t>1</a:t>
              </a:r>
              <a:r>
                <a:rPr lang="ko-KR" altLang="en-US" sz="1500" dirty="0">
                  <a:latin typeface="나눔바른고딕"/>
                  <a:ea typeface="나눔바른고딕"/>
                </a:rPr>
                <a:t>항에 따른 고객 응대근로자 등이 같은 항에 따른 </a:t>
              </a:r>
              <a:r>
                <a:rPr lang="ko-KR" altLang="en-US" sz="1500" dirty="0" err="1">
                  <a:latin typeface="나눔바른고딕"/>
                  <a:ea typeface="나눔바른고딕"/>
                </a:rPr>
                <a:t>폭언등으로</a:t>
              </a:r>
              <a:r>
                <a:rPr lang="ko-KR" altLang="en-US" sz="1500" dirty="0">
                  <a:latin typeface="나눔바른고딕"/>
                  <a:ea typeface="나눔바른고딕"/>
                </a:rPr>
                <a:t> 인하여 고소</a:t>
              </a:r>
              <a:r>
                <a:rPr lang="en-US" altLang="ko-KR" sz="1500" dirty="0">
                  <a:latin typeface="나눔바른고딕"/>
                  <a:ea typeface="나눔바른고딕"/>
                </a:rPr>
                <a:t>, </a:t>
              </a:r>
              <a:r>
                <a:rPr lang="ko-KR" altLang="en-US" sz="1500" dirty="0">
                  <a:latin typeface="나눔바른고딕"/>
                  <a:ea typeface="나눔바른고딕"/>
                </a:rPr>
                <a:t>고발 또는 손해배상 청구 등을 하는 데 필요한 지원</a:t>
              </a:r>
            </a:p>
          </p:txBody>
        </p:sp>
        <p:cxnSp>
          <p:nvCxnSpPr>
            <p:cNvPr id="14" name="직선 연결선 13"/>
            <p:cNvCxnSpPr/>
            <p:nvPr/>
          </p:nvCxnSpPr>
          <p:spPr>
            <a:xfrm>
              <a:off x="731032" y="2099785"/>
              <a:ext cx="0" cy="180000"/>
            </a:xfrm>
            <a:prstGeom prst="line">
              <a:avLst/>
            </a:prstGeom>
            <a:ln w="38100">
              <a:solidFill>
                <a:srgbClr val="1A264E"/>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17</a:t>
            </a:fld>
            <a:endParaRPr lang="en-US" altLang="en-US" sz="999">
              <a:solidFill>
                <a:schemeClr val="tx1"/>
              </a:solidFill>
              <a:latin typeface="나눔스퀘어라운드 Bold"/>
              <a:ea typeface="나눔스퀘어라운드 Bold"/>
            </a:endParaRPr>
          </a:p>
        </p:txBody>
      </p:sp>
      <p:pic>
        <p:nvPicPr>
          <p:cNvPr id="23" name="그림 22"/>
          <p:cNvPicPr>
            <a:picLocks noChangeAspect="1"/>
          </p:cNvPicPr>
          <p:nvPr/>
        </p:nvPicPr>
        <p:blipFill rotWithShape="1">
          <a:blip r:embed="rId2"/>
          <a:stretch>
            <a:fillRect/>
          </a:stretch>
        </p:blipFill>
        <p:spPr>
          <a:xfrm>
            <a:off x="6043427" y="4761705"/>
            <a:ext cx="2143944" cy="1767500"/>
          </a:xfrm>
          <a:prstGeom prst="rect">
            <a:avLst/>
          </a:prstGeom>
          <a:effectLst>
            <a:outerShdw blurRad="50800" dist="12700" dir="2700000" algn="tl" rotWithShape="0">
              <a:prstClr val="black">
                <a:alpha val="40000"/>
              </a:prstClr>
            </a:outerShdw>
          </a:effectLst>
        </p:spPr>
      </p:pic>
      <p:pic>
        <p:nvPicPr>
          <p:cNvPr id="16" name="그림 15" descr="운송이(가) 표시된 사진  자동 생성된 설명"/>
          <p:cNvPicPr>
            <a:picLocks noChangeAspect="1"/>
          </p:cNvPicPr>
          <p:nvPr/>
        </p:nvPicPr>
        <p:blipFill rotWithShape="1">
          <a:blip r:embed="rId3"/>
          <a:stretch>
            <a:fillRect/>
          </a:stretch>
        </p:blipFill>
        <p:spPr>
          <a:xfrm>
            <a:off x="883771" y="402553"/>
            <a:ext cx="544815" cy="544815"/>
          </a:xfrm>
          <a:prstGeom prst="rect">
            <a:avLst/>
          </a:prstGeom>
        </p:spPr>
      </p:pic>
      <p:pic>
        <p:nvPicPr>
          <p:cNvPr id="2" name="그림 1">
            <a:extLst>
              <a:ext uri="{FF2B5EF4-FFF2-40B4-BE49-F238E27FC236}">
                <a16:creationId xmlns:a16="http://schemas.microsoft.com/office/drawing/2014/main" id="{10E5F7BD-2B80-74C5-AAE3-C7310814ADBC}"/>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65452FCF-2A46-79E0-3107-341F8DD72D21}"/>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그룹 4"/>
          <p:cNvGrpSpPr/>
          <p:nvPr/>
        </p:nvGrpSpPr>
        <p:grpSpPr>
          <a:xfrm>
            <a:off x="265" y="199"/>
            <a:ext cx="9143471" cy="6857603"/>
            <a:chOff x="265" y="199"/>
            <a:chExt cx="9143471" cy="6857603"/>
          </a:xfrm>
        </p:grpSpPr>
        <p:sp>
          <p:nvSpPr>
            <p:cNvPr id="6" name="직사각형 5"/>
            <p:cNvSpPr/>
            <p:nvPr/>
          </p:nvSpPr>
          <p:spPr>
            <a:xfrm>
              <a:off x="265" y="199"/>
              <a:ext cx="9143471" cy="6857603"/>
            </a:xfrm>
            <a:prstGeom prst="rect">
              <a:avLst/>
            </a:prstGeom>
            <a:solidFill>
              <a:srgbClr val="4863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nvGrpSpPr>
            <p:cNvPr id="7" name="그룹 6"/>
            <p:cNvGrpSpPr/>
            <p:nvPr/>
          </p:nvGrpSpPr>
          <p:grpSpPr>
            <a:xfrm>
              <a:off x="265" y="199"/>
              <a:ext cx="9143471" cy="6857603"/>
              <a:chOff x="265" y="199"/>
              <a:chExt cx="9143471" cy="6857603"/>
            </a:xfrm>
          </p:grpSpPr>
          <p:sp>
            <p:nvSpPr>
              <p:cNvPr id="8" name="직각 삼각형 7"/>
              <p:cNvSpPr/>
              <p:nvPr/>
            </p:nvSpPr>
            <p:spPr>
              <a:xfrm>
                <a:off x="265" y="199"/>
                <a:ext cx="9143471" cy="6857603"/>
              </a:xfrm>
              <a:prstGeom prst="rtTriangle">
                <a:avLst/>
              </a:prstGeom>
              <a:solidFill>
                <a:srgbClr val="2939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9" name="직사각형 8"/>
              <p:cNvSpPr/>
              <p:nvPr/>
            </p:nvSpPr>
            <p:spPr>
              <a:xfrm>
                <a:off x="153723" y="130185"/>
                <a:ext cx="8836557" cy="65976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grpSp>
      <p:grpSp>
        <p:nvGrpSpPr>
          <p:cNvPr id="34" name="그룹 33"/>
          <p:cNvGrpSpPr/>
          <p:nvPr/>
        </p:nvGrpSpPr>
        <p:grpSpPr>
          <a:xfrm>
            <a:off x="510888" y="1734704"/>
            <a:ext cx="8122223" cy="2401056"/>
            <a:chOff x="417770" y="1336166"/>
            <a:chExt cx="8122223" cy="2217323"/>
          </a:xfrm>
        </p:grpSpPr>
        <p:sp>
          <p:nvSpPr>
            <p:cNvPr id="35" name="사각형: 둥근 모서리 34"/>
            <p:cNvSpPr/>
            <p:nvPr/>
          </p:nvSpPr>
          <p:spPr>
            <a:xfrm>
              <a:off x="417770" y="1336166"/>
              <a:ext cx="8122223" cy="2217323"/>
            </a:xfrm>
            <a:prstGeom prst="roundRect">
              <a:avLst>
                <a:gd name="adj" fmla="val 7651"/>
              </a:avLst>
            </a:prstGeom>
            <a:solidFill>
              <a:schemeClr val="bg1">
                <a:lumMod val="95000"/>
              </a:schemeClr>
            </a:solidFill>
            <a:ln>
              <a:noFill/>
            </a:ln>
            <a:effectLst>
              <a:outerShdw blurRad="76200" dist="762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a:defRPr lang="ko-KR" altLang="en-US"/>
              </a:pPr>
              <a:endParaRPr lang="ko-KR" altLang="en-US"/>
            </a:p>
          </p:txBody>
        </p:sp>
        <p:grpSp>
          <p:nvGrpSpPr>
            <p:cNvPr id="36" name="그룹 35"/>
            <p:cNvGrpSpPr/>
            <p:nvPr/>
          </p:nvGrpSpPr>
          <p:grpSpPr>
            <a:xfrm>
              <a:off x="676701" y="1468801"/>
              <a:ext cx="7604338" cy="1940426"/>
              <a:chOff x="486211" y="1468801"/>
              <a:chExt cx="7604338" cy="1940426"/>
            </a:xfrm>
          </p:grpSpPr>
          <p:sp>
            <p:nvSpPr>
              <p:cNvPr id="37" name="Rectangle 4"/>
              <p:cNvSpPr>
                <a:spLocks noChangeArrowheads="1"/>
              </p:cNvSpPr>
              <p:nvPr/>
            </p:nvSpPr>
            <p:spPr bwMode="white">
              <a:xfrm>
                <a:off x="486211" y="1468801"/>
                <a:ext cx="7604338" cy="1940426"/>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marL="180000" indent="-180000" algn="just" eaLnBrk="1" hangingPunct="1">
                  <a:lnSpc>
                    <a:spcPct val="130000"/>
                  </a:lnSpc>
                  <a:spcBef>
                    <a:spcPct val="0"/>
                  </a:spcBef>
                  <a:spcAft>
                    <a:spcPct val="32000"/>
                  </a:spcAft>
                  <a:defRPr lang="ko-KR" altLang="en-US"/>
                </a:pPr>
                <a:r>
                  <a:rPr lang="ko-KR" altLang="en-US" sz="1600" b="1" dirty="0">
                    <a:solidFill>
                      <a:srgbClr val="000000"/>
                    </a:solidFill>
                    <a:latin typeface="나눔바른고딕"/>
                    <a:ea typeface="나눔바른고딕"/>
                    <a:cs typeface="함초롬돋움"/>
                  </a:rPr>
                  <a:t>산업안전보건법 시행규칙 제26조의2(고객의 </a:t>
                </a:r>
                <a:r>
                  <a:rPr lang="ko-KR" altLang="en-US" sz="1600" b="1" dirty="0" err="1">
                    <a:solidFill>
                      <a:srgbClr val="000000"/>
                    </a:solidFill>
                    <a:latin typeface="나눔바른고딕"/>
                    <a:ea typeface="나눔바른고딕"/>
                    <a:cs typeface="함초롬돋움"/>
                  </a:rPr>
                  <a:t>폭언등으로</a:t>
                </a:r>
                <a:r>
                  <a:rPr lang="ko-KR" altLang="en-US" sz="1600" b="1" dirty="0">
                    <a:solidFill>
                      <a:srgbClr val="000000"/>
                    </a:solidFill>
                    <a:latin typeface="나눔바른고딕"/>
                    <a:ea typeface="나눔바른고딕"/>
                    <a:cs typeface="함초롬돋움"/>
                  </a:rPr>
                  <a:t> 인한 건강장해 예방조치) </a:t>
                </a:r>
                <a:r>
                  <a:rPr lang="ko-KR" altLang="en-US" sz="1400" dirty="0">
                    <a:solidFill>
                      <a:srgbClr val="000000"/>
                    </a:solidFill>
                    <a:latin typeface="나눔바른고딕"/>
                    <a:ea typeface="나눔바른고딕"/>
                    <a:cs typeface="함초롬돋움"/>
                  </a:rPr>
                  <a:t>사업주는                              법 제26조의2제1항에 따라 건강장해를 예방하기 위하여 다음 각 호의 조치를 하여야 한다.</a:t>
                </a:r>
              </a:p>
              <a:p>
                <a:pPr algn="just" eaLnBrk="1" hangingPunct="1">
                  <a:lnSpc>
                    <a:spcPct val="130000"/>
                  </a:lnSpc>
                  <a:spcBef>
                    <a:spcPct val="0"/>
                  </a:spcBef>
                  <a:spcAft>
                    <a:spcPct val="36000"/>
                  </a:spcAft>
                  <a:defRPr lang="ko-KR" altLang="en-US"/>
                </a:pPr>
                <a:r>
                  <a:rPr lang="ko-KR" altLang="en-US" sz="1400" dirty="0">
                    <a:solidFill>
                      <a:srgbClr val="000000"/>
                    </a:solidFill>
                    <a:latin typeface="나눔바른고딕"/>
                    <a:ea typeface="나눔바른고딕"/>
                    <a:cs typeface="함초롬돋움"/>
                  </a:rPr>
                  <a:t>     </a:t>
                </a:r>
                <a:r>
                  <a:rPr lang="ko-KR" altLang="en-US" sz="1400" b="0" spc="-30" dirty="0">
                    <a:solidFill>
                      <a:srgbClr val="000000"/>
                    </a:solidFill>
                    <a:latin typeface="나눔바른고딕"/>
                    <a:ea typeface="나눔바른고딕"/>
                    <a:cs typeface="함초롬돋움"/>
                  </a:rPr>
                  <a:t>1. 법 제26조의2제1항에 따른 </a:t>
                </a:r>
                <a:r>
                  <a:rPr lang="ko-KR" altLang="en-US" sz="1400" b="0" spc="-30" dirty="0" err="1">
                    <a:solidFill>
                      <a:srgbClr val="000000"/>
                    </a:solidFill>
                    <a:latin typeface="나눔바른고딕"/>
                    <a:ea typeface="나눔바른고딕"/>
                    <a:cs typeface="함초롬돋움"/>
                  </a:rPr>
                  <a:t>폭언등을</a:t>
                </a:r>
                <a:r>
                  <a:rPr lang="ko-KR" altLang="en-US" sz="1400" b="0" spc="-30" dirty="0">
                    <a:solidFill>
                      <a:srgbClr val="000000"/>
                    </a:solidFill>
                    <a:latin typeface="나눔바른고딕"/>
                    <a:ea typeface="나눔바른고딕"/>
                    <a:cs typeface="함초롬돋움"/>
                  </a:rPr>
                  <a:t> 하지 아니하도록 요청하는 </a:t>
                </a:r>
                <a:r>
                  <a:rPr lang="ko-KR" altLang="en-US" sz="1400" b="0" spc="-30" dirty="0" err="1">
                    <a:solidFill>
                      <a:srgbClr val="000000"/>
                    </a:solidFill>
                    <a:latin typeface="나눔바른고딕"/>
                    <a:ea typeface="나눔바른고딕"/>
                    <a:cs typeface="함초롬돋움"/>
                  </a:rPr>
                  <a:t>문구게시</a:t>
                </a:r>
                <a:r>
                  <a:rPr lang="ko-KR" altLang="en-US" sz="1400" b="0" spc="-30" dirty="0">
                    <a:solidFill>
                      <a:srgbClr val="000000"/>
                    </a:solidFill>
                    <a:latin typeface="나눔바른고딕"/>
                    <a:ea typeface="나눔바른고딕"/>
                    <a:cs typeface="함초롬돋움"/>
                  </a:rPr>
                  <a:t> 또는 음성 안내</a:t>
                </a:r>
              </a:p>
              <a:p>
                <a:pPr algn="just" eaLnBrk="1" hangingPunct="1">
                  <a:lnSpc>
                    <a:spcPct val="130000"/>
                  </a:lnSpc>
                  <a:spcBef>
                    <a:spcPct val="0"/>
                  </a:spcBef>
                  <a:spcAft>
                    <a:spcPct val="36000"/>
                  </a:spcAft>
                  <a:defRPr lang="ko-KR" altLang="en-US"/>
                </a:pPr>
                <a:r>
                  <a:rPr lang="ko-KR" altLang="en-US" sz="1400" dirty="0">
                    <a:solidFill>
                      <a:srgbClr val="000000"/>
                    </a:solidFill>
                    <a:latin typeface="나눔바른고딕"/>
                    <a:ea typeface="나눔바른고딕"/>
                    <a:cs typeface="함초롬돋움"/>
                  </a:rPr>
                  <a:t>     2. 고객과의 문제 상황 발생 시 대처방법 등을 포함하는 </a:t>
                </a:r>
                <a:r>
                  <a:rPr lang="ko-KR" altLang="en-US" sz="1400" dirty="0" err="1">
                    <a:solidFill>
                      <a:srgbClr val="000000"/>
                    </a:solidFill>
                    <a:latin typeface="나눔바른고딕"/>
                    <a:ea typeface="나눔바른고딕"/>
                    <a:cs typeface="함초롬돋움"/>
                  </a:rPr>
                  <a:t>고객응대업무매뉴얼</a:t>
                </a:r>
                <a:r>
                  <a:rPr lang="ko-KR" altLang="en-US" sz="1400" dirty="0">
                    <a:solidFill>
                      <a:srgbClr val="000000"/>
                    </a:solidFill>
                    <a:latin typeface="나눔바른고딕"/>
                    <a:ea typeface="나눔바른고딕"/>
                    <a:cs typeface="함초롬돋움"/>
                  </a:rPr>
                  <a:t> 마련</a:t>
                </a:r>
              </a:p>
              <a:p>
                <a:pPr algn="just" eaLnBrk="1" hangingPunct="1">
                  <a:lnSpc>
                    <a:spcPct val="130000"/>
                  </a:lnSpc>
                  <a:spcBef>
                    <a:spcPct val="0"/>
                  </a:spcBef>
                  <a:spcAft>
                    <a:spcPct val="36000"/>
                  </a:spcAft>
                  <a:defRPr lang="ko-KR" altLang="en-US"/>
                </a:pPr>
                <a:r>
                  <a:rPr lang="ko-KR" altLang="en-US" sz="1400" dirty="0">
                    <a:solidFill>
                      <a:srgbClr val="000000"/>
                    </a:solidFill>
                    <a:latin typeface="나눔바른고딕"/>
                    <a:ea typeface="나눔바른고딕"/>
                    <a:cs typeface="함초롬돋움"/>
                  </a:rPr>
                  <a:t>     3. 제2호에 따른 </a:t>
                </a:r>
                <a:r>
                  <a:rPr lang="ko-KR" altLang="en-US" sz="1400" dirty="0" err="1">
                    <a:solidFill>
                      <a:srgbClr val="000000"/>
                    </a:solidFill>
                    <a:latin typeface="나눔바른고딕"/>
                    <a:ea typeface="나눔바른고딕"/>
                    <a:cs typeface="함초롬돋움"/>
                  </a:rPr>
                  <a:t>고객응대업무</a:t>
                </a:r>
                <a:r>
                  <a:rPr lang="ko-KR" altLang="en-US" sz="1400" dirty="0">
                    <a:solidFill>
                      <a:srgbClr val="000000"/>
                    </a:solidFill>
                    <a:latin typeface="나눔바른고딕"/>
                    <a:ea typeface="나눔바른고딕"/>
                    <a:cs typeface="함초롬돋움"/>
                  </a:rPr>
                  <a:t> 매뉴얼의 내용 및 건강장해 예방 관련 교육 실시</a:t>
                </a:r>
              </a:p>
              <a:p>
                <a:pPr algn="just" eaLnBrk="1" hangingPunct="1">
                  <a:lnSpc>
                    <a:spcPct val="130000"/>
                  </a:lnSpc>
                  <a:spcBef>
                    <a:spcPct val="0"/>
                  </a:spcBef>
                  <a:spcAft>
                    <a:spcPct val="7000"/>
                  </a:spcAft>
                  <a:defRPr lang="ko-KR" altLang="en-US"/>
                </a:pPr>
                <a:r>
                  <a:rPr lang="ko-KR" altLang="en-US" sz="1400" dirty="0">
                    <a:solidFill>
                      <a:srgbClr val="000000"/>
                    </a:solidFill>
                    <a:latin typeface="나눔바른고딕"/>
                    <a:ea typeface="나눔바른고딕"/>
                    <a:cs typeface="함초롬돋움"/>
                  </a:rPr>
                  <a:t>     </a:t>
                </a:r>
                <a:r>
                  <a:rPr lang="ko-KR" altLang="en-US" sz="1400" b="0" spc="-50" dirty="0">
                    <a:solidFill>
                      <a:srgbClr val="000000"/>
                    </a:solidFill>
                    <a:latin typeface="나눔바른고딕"/>
                    <a:ea typeface="나눔바른고딕"/>
                    <a:cs typeface="함초롬돋움"/>
                  </a:rPr>
                  <a:t>4. 그 밖에 법 제26조의2제1항에 따른 </a:t>
                </a:r>
                <a:r>
                  <a:rPr lang="ko-KR" altLang="en-US" sz="1400" b="0" spc="-50" dirty="0" err="1">
                    <a:solidFill>
                      <a:srgbClr val="000000"/>
                    </a:solidFill>
                    <a:latin typeface="나눔바른고딕"/>
                    <a:ea typeface="나눔바른고딕"/>
                    <a:cs typeface="함초롬돋움"/>
                  </a:rPr>
                  <a:t>고객응대근로자의</a:t>
                </a:r>
                <a:r>
                  <a:rPr lang="ko-KR" altLang="en-US" sz="1400" b="0" spc="-50" dirty="0">
                    <a:solidFill>
                      <a:srgbClr val="000000"/>
                    </a:solidFill>
                    <a:latin typeface="나눔바른고딕"/>
                    <a:ea typeface="나눔바른고딕"/>
                    <a:cs typeface="함초롬돋움"/>
                  </a:rPr>
                  <a:t> 건강장해 예방을 위하여 필요한 조치</a:t>
                </a:r>
              </a:p>
            </p:txBody>
          </p:sp>
          <p:cxnSp>
            <p:nvCxnSpPr>
              <p:cNvPr id="38" name="직선 연결선 37"/>
              <p:cNvCxnSpPr/>
              <p:nvPr/>
            </p:nvCxnSpPr>
            <p:spPr>
              <a:xfrm>
                <a:off x="516029" y="1608087"/>
                <a:ext cx="0" cy="166226"/>
              </a:xfrm>
              <a:prstGeom prst="line">
                <a:avLst/>
              </a:prstGeom>
              <a:ln w="38100">
                <a:solidFill>
                  <a:srgbClr val="1A264E"/>
                </a:solidFill>
              </a:ln>
            </p:spPr>
            <p:style>
              <a:lnRef idx="1">
                <a:schemeClr val="accent1"/>
              </a:lnRef>
              <a:fillRef idx="0">
                <a:schemeClr val="accent1"/>
              </a:fillRef>
              <a:effectRef idx="0">
                <a:schemeClr val="accent1"/>
              </a:effectRef>
              <a:fontRef idx="minor">
                <a:schemeClr val="tx1"/>
              </a:fontRef>
            </p:style>
          </p:cxnSp>
        </p:grpSp>
      </p:grpSp>
      <p:sp>
        <p:nvSpPr>
          <p:cNvPr id="40"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18</a:t>
            </a:fld>
            <a:endParaRPr lang="en-US" altLang="en-US" sz="999">
              <a:solidFill>
                <a:schemeClr val="tx1"/>
              </a:solidFill>
              <a:latin typeface="나눔스퀘어라운드 Bold"/>
              <a:ea typeface="나눔스퀘어라운드 Bold"/>
            </a:endParaRPr>
          </a:p>
        </p:txBody>
      </p:sp>
      <p:pic>
        <p:nvPicPr>
          <p:cNvPr id="41" name="그림 13"/>
          <p:cNvPicPr>
            <a:picLocks noChangeAspect="1"/>
          </p:cNvPicPr>
          <p:nvPr/>
        </p:nvPicPr>
        <p:blipFill rotWithShape="1">
          <a:blip r:embed="rId2"/>
          <a:stretch>
            <a:fillRect/>
          </a:stretch>
        </p:blipFill>
        <p:spPr>
          <a:xfrm>
            <a:off x="5437414" y="4221009"/>
            <a:ext cx="2897319" cy="2240091"/>
          </a:xfrm>
          <a:prstGeom prst="rect">
            <a:avLst/>
          </a:prstGeom>
          <a:effectLst>
            <a:outerShdw blurRad="50800" dist="12700" dir="2700000" algn="tl" rotWithShape="0">
              <a:prstClr val="black">
                <a:alpha val="40000"/>
              </a:prstClr>
            </a:outerShdw>
          </a:effectLst>
        </p:spPr>
      </p:pic>
      <p:sp>
        <p:nvSpPr>
          <p:cNvPr id="42" name="TextBox 9"/>
          <p:cNvSpPr txBox="1"/>
          <p:nvPr/>
        </p:nvSpPr>
        <p:spPr>
          <a:xfrm>
            <a:off x="1578127" y="449950"/>
            <a:ext cx="6371438" cy="954107"/>
          </a:xfrm>
          <a:prstGeom prst="rect">
            <a:avLst/>
          </a:prstGeom>
          <a:noFill/>
        </p:spPr>
        <p:txBody>
          <a:bodyPr wrap="none" anchor="ctr">
            <a:spAutoFit/>
          </a:bodyPr>
          <a:lstStyle/>
          <a:p>
            <a:pPr lvl="0">
              <a:defRPr lang="ko-KR" altLang="en-US"/>
            </a:pPr>
            <a:r>
              <a:rPr lang="ko-KR" altLang="en-US" sz="2800">
                <a:latin typeface="나눔스퀘어라운드 ExtraBold"/>
                <a:ea typeface="나눔스퀘어라운드 ExtraBold"/>
              </a:rPr>
              <a:t>고객의 괴롭힘으로부터 </a:t>
            </a:r>
          </a:p>
          <a:p>
            <a:pPr lvl="0">
              <a:defRPr lang="ko-KR" altLang="en-US"/>
            </a:pPr>
            <a:r>
              <a:rPr lang="ko-KR" altLang="en-US" sz="2800">
                <a:latin typeface="나눔스퀘어라운드 ExtraBold"/>
                <a:ea typeface="나눔스퀘어라운드 ExtraBold"/>
              </a:rPr>
              <a:t>근로자를 보호하기 위한 사업주의 조치의무</a:t>
            </a:r>
          </a:p>
        </p:txBody>
      </p:sp>
      <p:sp>
        <p:nvSpPr>
          <p:cNvPr id="43" name="사각형: 둥근 모서리 11"/>
          <p:cNvSpPr/>
          <p:nvPr/>
        </p:nvSpPr>
        <p:spPr>
          <a:xfrm>
            <a:off x="884461" y="974489"/>
            <a:ext cx="561955" cy="295962"/>
          </a:xfrm>
          <a:prstGeom prst="roundRect">
            <a:avLst>
              <a:gd name="adj" fmla="val 50000"/>
            </a:avLst>
          </a:prstGeom>
          <a:solidFill>
            <a:srgbClr val="293947"/>
          </a:solidFill>
        </p:spPr>
        <p:txBody>
          <a:bodyPr wrap="none" anchor="ctr">
            <a:noAutofit/>
          </a:bodyPr>
          <a:lstStyle/>
          <a:p>
            <a:pPr algn="ctr">
              <a:defRPr lang="ko-KR" altLang="en-US"/>
            </a:pPr>
            <a:r>
              <a:rPr lang="ko-KR" altLang="en-US">
                <a:solidFill>
                  <a:schemeClr val="bg1"/>
                </a:solidFill>
                <a:latin typeface="나눔스퀘어라운드 ExtraBold"/>
                <a:ea typeface="나눔스퀘어라운드 ExtraBold"/>
              </a:rPr>
              <a:t>참고</a:t>
            </a:r>
          </a:p>
        </p:txBody>
      </p:sp>
      <p:pic>
        <p:nvPicPr>
          <p:cNvPr id="44" name="그림 15" descr="운송이(가) 표시된 사진  자동 생성된 설명"/>
          <p:cNvPicPr>
            <a:picLocks noChangeAspect="1"/>
          </p:cNvPicPr>
          <p:nvPr/>
        </p:nvPicPr>
        <p:blipFill rotWithShape="1">
          <a:blip r:embed="rId3"/>
          <a:stretch>
            <a:fillRect/>
          </a:stretch>
        </p:blipFill>
        <p:spPr>
          <a:xfrm>
            <a:off x="883771" y="402553"/>
            <a:ext cx="544815" cy="544815"/>
          </a:xfrm>
          <a:prstGeom prst="rect">
            <a:avLst/>
          </a:prstGeom>
        </p:spPr>
      </p:pic>
      <p:pic>
        <p:nvPicPr>
          <p:cNvPr id="2" name="그림 1">
            <a:extLst>
              <a:ext uri="{FF2B5EF4-FFF2-40B4-BE49-F238E27FC236}">
                <a16:creationId xmlns:a16="http://schemas.microsoft.com/office/drawing/2014/main" id="{6AC16809-5F12-9700-0471-B3C5E216E06B}"/>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CBB35C86-9F1E-88A6-FF59-855C29C79797}"/>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그룹 14"/>
          <p:cNvGrpSpPr/>
          <p:nvPr/>
        </p:nvGrpSpPr>
        <p:grpSpPr>
          <a:xfrm>
            <a:off x="265" y="199"/>
            <a:ext cx="9143471" cy="6857603"/>
            <a:chOff x="265" y="199"/>
            <a:chExt cx="9143471" cy="6857603"/>
          </a:xfrm>
        </p:grpSpPr>
        <p:sp>
          <p:nvSpPr>
            <p:cNvPr id="17" name="직사각형 16"/>
            <p:cNvSpPr/>
            <p:nvPr/>
          </p:nvSpPr>
          <p:spPr>
            <a:xfrm>
              <a:off x="265" y="199"/>
              <a:ext cx="9143471" cy="6857603"/>
            </a:xfrm>
            <a:prstGeom prst="rect">
              <a:avLst/>
            </a:prstGeom>
            <a:solidFill>
              <a:srgbClr val="4863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nvGrpSpPr>
            <p:cNvPr id="18" name="그룹 17"/>
            <p:cNvGrpSpPr/>
            <p:nvPr/>
          </p:nvGrpSpPr>
          <p:grpSpPr>
            <a:xfrm>
              <a:off x="265" y="199"/>
              <a:ext cx="9143471" cy="6857603"/>
              <a:chOff x="265" y="199"/>
              <a:chExt cx="9143471" cy="6857603"/>
            </a:xfrm>
          </p:grpSpPr>
          <p:sp>
            <p:nvSpPr>
              <p:cNvPr id="19" name="직각 삼각형 18"/>
              <p:cNvSpPr/>
              <p:nvPr/>
            </p:nvSpPr>
            <p:spPr>
              <a:xfrm>
                <a:off x="265" y="199"/>
                <a:ext cx="9143471" cy="6857603"/>
              </a:xfrm>
              <a:prstGeom prst="rtTriangle">
                <a:avLst/>
              </a:prstGeom>
              <a:solidFill>
                <a:srgbClr val="2939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20" name="직사각형 19"/>
              <p:cNvSpPr/>
              <p:nvPr/>
            </p:nvSpPr>
            <p:spPr>
              <a:xfrm>
                <a:off x="326123" y="321367"/>
                <a:ext cx="8491757" cy="621526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grpSp>
      <p:grpSp>
        <p:nvGrpSpPr>
          <p:cNvPr id="22535" name="그룹 22534"/>
          <p:cNvGrpSpPr/>
          <p:nvPr/>
        </p:nvGrpSpPr>
        <p:grpSpPr>
          <a:xfrm>
            <a:off x="1394627" y="1572220"/>
            <a:ext cx="6754211" cy="2950250"/>
            <a:chOff x="1273426" y="1572220"/>
            <a:chExt cx="6754211" cy="2950250"/>
          </a:xfrm>
        </p:grpSpPr>
        <p:grpSp>
          <p:nvGrpSpPr>
            <p:cNvPr id="4" name="그룹 3"/>
            <p:cNvGrpSpPr/>
            <p:nvPr/>
          </p:nvGrpSpPr>
          <p:grpSpPr>
            <a:xfrm>
              <a:off x="2101283" y="1572220"/>
              <a:ext cx="4699031" cy="902375"/>
              <a:chOff x="2018462" y="1531808"/>
              <a:chExt cx="4699031" cy="902375"/>
            </a:xfrm>
          </p:grpSpPr>
          <p:sp>
            <p:nvSpPr>
              <p:cNvPr id="22532" name="Rectangle 4"/>
              <p:cNvSpPr>
                <a:spLocks noChangeArrowheads="1"/>
              </p:cNvSpPr>
              <p:nvPr/>
            </p:nvSpPr>
            <p:spPr bwMode="white">
              <a:xfrm>
                <a:off x="2018462" y="1531808"/>
                <a:ext cx="3903462" cy="902375"/>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spcBef>
                    <a:spcPct val="0"/>
                  </a:spcBef>
                  <a:defRPr lang="ko-KR" altLang="en-US"/>
                </a:pPr>
                <a:r>
                  <a:rPr lang="ko-KR" altLang="en-US" sz="5400">
                    <a:solidFill>
                      <a:srgbClr val="000000"/>
                    </a:solidFill>
                    <a:latin typeface="나눔스퀘어라운드 ExtraBold"/>
                    <a:ea typeface="나눔스퀘어라운드 ExtraBold"/>
                    <a:cs typeface="함초롬돋움"/>
                  </a:rPr>
                  <a:t>여기서 </a:t>
                </a:r>
                <a:r>
                  <a:rPr lang="ko-KR" altLang="en-US" sz="5400">
                    <a:solidFill>
                      <a:srgbClr val="F35F67"/>
                    </a:solidFill>
                    <a:latin typeface="나눔스퀘어라운드 ExtraBold"/>
                    <a:ea typeface="나눔스퀘어라운드 ExtraBold"/>
                    <a:cs typeface="함초롬돋움"/>
                  </a:rPr>
                  <a:t>잠깐!</a:t>
                </a:r>
              </a:p>
            </p:txBody>
          </p:sp>
          <p:pic>
            <p:nvPicPr>
              <p:cNvPr id="3" name="그래픽 2"/>
              <p:cNvPicPr>
                <a:picLocks noChangeAspect="1"/>
              </p:cNvPicPr>
              <p:nvPr/>
            </p:nvPicPr>
            <p:blipFill rotWithShape="1">
              <a:blip r:embed="rId2"/>
              <a:stretch>
                <a:fillRect/>
              </a:stretch>
            </p:blipFill>
            <p:spPr>
              <a:xfrm>
                <a:off x="5712067" y="1558454"/>
                <a:ext cx="1005426" cy="870038"/>
              </a:xfrm>
              <a:prstGeom prst="rect">
                <a:avLst/>
              </a:prstGeom>
              <a:effectLst>
                <a:outerShdw blurRad="50800" dist="38100" dir="5400000" algn="t" rotWithShape="0">
                  <a:prstClr val="black">
                    <a:alpha val="40000"/>
                  </a:prstClr>
                </a:outerShdw>
              </a:effectLst>
            </p:spPr>
          </p:pic>
        </p:grpSp>
        <p:sp>
          <p:nvSpPr>
            <p:cNvPr id="14" name="Rectangle 5"/>
            <p:cNvSpPr>
              <a:spLocks noChangeArrowheads="1"/>
            </p:cNvSpPr>
            <p:nvPr/>
          </p:nvSpPr>
          <p:spPr bwMode="white">
            <a:xfrm>
              <a:off x="2344007" y="3792855"/>
              <a:ext cx="4213582" cy="729615"/>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lnSpc>
                  <a:spcPct val="130000"/>
                </a:lnSpc>
                <a:spcBef>
                  <a:spcPct val="0"/>
                </a:spcBef>
                <a:defRPr lang="ko-KR" altLang="en-US"/>
              </a:pPr>
              <a:r>
                <a:rPr lang="ko-KR" altLang="en-US" sz="3202">
                  <a:solidFill>
                    <a:srgbClr val="000000"/>
                  </a:solidFill>
                  <a:latin typeface="나눔스퀘어라운드 ExtraBold"/>
                  <a:ea typeface="나눔스퀘어라운드 ExtraBold"/>
                  <a:cs typeface="함초롬돋움"/>
                </a:rPr>
                <a:t>어떻게 다를까요?</a:t>
              </a:r>
            </a:p>
          </p:txBody>
        </p:sp>
        <p:grpSp>
          <p:nvGrpSpPr>
            <p:cNvPr id="22534" name="그룹 22533"/>
            <p:cNvGrpSpPr/>
            <p:nvPr/>
          </p:nvGrpSpPr>
          <p:grpSpPr>
            <a:xfrm>
              <a:off x="1273426" y="2983864"/>
              <a:ext cx="6754211" cy="671925"/>
              <a:chOff x="1273426" y="2983864"/>
              <a:chExt cx="6754211" cy="671925"/>
            </a:xfrm>
          </p:grpSpPr>
          <p:sp>
            <p:nvSpPr>
              <p:cNvPr id="5" name="사각형: 둥근 모서리 4"/>
              <p:cNvSpPr/>
              <p:nvPr/>
            </p:nvSpPr>
            <p:spPr>
              <a:xfrm>
                <a:off x="1273426" y="2983864"/>
                <a:ext cx="3013784" cy="661630"/>
              </a:xfrm>
              <a:prstGeom prst="roundRect">
                <a:avLst>
                  <a:gd name="adj" fmla="val 50000"/>
                </a:avLst>
              </a:prstGeom>
              <a:solidFill>
                <a:srgbClr val="48637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r>
                  <a:rPr lang="ko-KR" altLang="en-US" sz="3200">
                    <a:latin typeface="나눔스퀘어라운드 ExtraBold"/>
                    <a:ea typeface="나눔스퀘어라운드 ExtraBold"/>
                  </a:rPr>
                  <a:t>직장 내 괴롭힘</a:t>
                </a:r>
              </a:p>
            </p:txBody>
          </p:sp>
          <p:sp>
            <p:nvSpPr>
              <p:cNvPr id="13" name="사각형: 둥근 모서리 12"/>
              <p:cNvSpPr/>
              <p:nvPr/>
            </p:nvSpPr>
            <p:spPr>
              <a:xfrm>
                <a:off x="5014437" y="2993389"/>
                <a:ext cx="3013200" cy="662400"/>
              </a:xfrm>
              <a:prstGeom prst="roundRect">
                <a:avLst>
                  <a:gd name="adj" fmla="val 50000"/>
                </a:avLst>
              </a:prstGeom>
              <a:solidFill>
                <a:srgbClr val="F35F6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r>
                  <a:rPr lang="ko-KR" altLang="en-US" sz="3200">
                    <a:latin typeface="나눔스퀘어라운드 ExtraBold"/>
                    <a:ea typeface="나눔스퀘어라운드 ExtraBold"/>
                  </a:rPr>
                  <a:t>직장 내 성희롱</a:t>
                </a:r>
              </a:p>
            </p:txBody>
          </p:sp>
          <p:sp>
            <p:nvSpPr>
              <p:cNvPr id="22533" name="Rectangle 5"/>
              <p:cNvSpPr>
                <a:spLocks noChangeArrowheads="1"/>
              </p:cNvSpPr>
              <p:nvPr/>
            </p:nvSpPr>
            <p:spPr bwMode="white">
              <a:xfrm>
                <a:off x="4274958" y="3026071"/>
                <a:ext cx="708383" cy="577215"/>
              </a:xfrm>
              <a:prstGeom prst="rect">
                <a:avLst/>
              </a:prstGeom>
              <a:noFill/>
              <a:ln>
                <a:noFill/>
              </a:ln>
              <a:effectLst/>
            </p:spPr>
            <p:txBody>
              <a:bodyPr vert="horz" wrap="square" lIns="91440" tIns="45720" rIns="91440" bIns="45720"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defRPr lang="ko-KR" altLang="en-US"/>
                </a:pPr>
                <a:r>
                  <a:rPr lang="ko-KR" altLang="en-US" sz="3202">
                    <a:solidFill>
                      <a:srgbClr val="000000"/>
                    </a:solidFill>
                    <a:latin typeface="나눔스퀘어라운드 ExtraBold"/>
                    <a:ea typeface="나눔스퀘어라운드 ExtraBold"/>
                    <a:cs typeface="함초롬돋움"/>
                  </a:rPr>
                  <a:t>과 </a:t>
                </a:r>
              </a:p>
            </p:txBody>
          </p:sp>
        </p:grpSp>
      </p:grpSp>
      <p:pic>
        <p:nvPicPr>
          <p:cNvPr id="2" name="그림 1">
            <a:extLst>
              <a:ext uri="{FF2B5EF4-FFF2-40B4-BE49-F238E27FC236}">
                <a16:creationId xmlns:a16="http://schemas.microsoft.com/office/drawing/2014/main" id="{07C6D7BE-11CF-65EE-5D1D-BA23C3AC40BE}"/>
              </a:ext>
            </a:extLst>
          </p:cNvPr>
          <p:cNvPicPr>
            <a:picLocks noChangeAspect="1"/>
          </p:cNvPicPr>
          <p:nvPr/>
        </p:nvPicPr>
        <p:blipFill>
          <a:blip r:embed="rId3"/>
          <a:stretch>
            <a:fillRect/>
          </a:stretch>
        </p:blipFill>
        <p:spPr>
          <a:xfrm>
            <a:off x="184639" y="6294716"/>
            <a:ext cx="685800" cy="416006"/>
          </a:xfrm>
          <a:prstGeom prst="rect">
            <a:avLst/>
          </a:prstGeom>
        </p:spPr>
      </p:pic>
      <p:pic>
        <p:nvPicPr>
          <p:cNvPr id="6" name="그림 5">
            <a:extLst>
              <a:ext uri="{FF2B5EF4-FFF2-40B4-BE49-F238E27FC236}">
                <a16:creationId xmlns:a16="http://schemas.microsoft.com/office/drawing/2014/main" id="{1113E9E4-FB73-0153-11FD-9A1F2CFED2B5}"/>
              </a:ext>
            </a:extLst>
          </p:cNvPr>
          <p:cNvPicPr>
            <a:picLocks noChangeAspect="1"/>
          </p:cNvPicPr>
          <p:nvPr/>
        </p:nvPicPr>
        <p:blipFill>
          <a:blip r:embed="rId4"/>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1DAE7"/>
        </a:solidFill>
        <a:effectLst/>
      </p:bgPr>
    </p:bg>
    <p:spTree>
      <p:nvGrpSpPr>
        <p:cNvPr id="1" name=""/>
        <p:cNvGrpSpPr/>
        <p:nvPr/>
      </p:nvGrpSpPr>
      <p:grpSpPr>
        <a:xfrm>
          <a:off x="0" y="0"/>
          <a:ext cx="0" cy="0"/>
          <a:chOff x="0" y="0"/>
          <a:chExt cx="0" cy="0"/>
        </a:xfrm>
      </p:grpSpPr>
      <p:sp>
        <p:nvSpPr>
          <p:cNvPr id="40" name="직사각형 39"/>
          <p:cNvSpPr/>
          <p:nvPr/>
        </p:nvSpPr>
        <p:spPr>
          <a:xfrm>
            <a:off x="0" y="6254655"/>
            <a:ext cx="9144000" cy="522764"/>
          </a:xfrm>
          <a:prstGeom prst="rect">
            <a:avLst/>
          </a:prstGeom>
          <a:solidFill>
            <a:srgbClr val="22A4C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0" indent="0" algn="ctr" defTabSz="442913" rtl="0" eaLnBrk="1" latinLnBrk="0" hangingPunct="1">
              <a:lnSpc>
                <a:spcPct val="100000"/>
              </a:lnSpc>
              <a:spcBef>
                <a:spcPts val="0"/>
              </a:spcBef>
              <a:spcAft>
                <a:spcPts val="0"/>
              </a:spcAft>
              <a:buClrTx/>
              <a:buFontTx/>
              <a:buNone/>
              <a:defRPr lang="ko-KR"/>
            </a:pPr>
            <a:endParaRPr kumimoji="0" lang="ko-KR" altLang="en-US" sz="1800" b="0" i="0" u="none" strike="noStrike" kern="1200" cap="none" spc="0" normalizeH="0">
              <a:solidFill>
                <a:prstClr val="white"/>
              </a:solidFill>
              <a:effectLst/>
              <a:uLnTx/>
              <a:uFillTx/>
              <a:latin typeface="Calibri"/>
              <a:ea typeface="맑은 고딕"/>
              <a:cs typeface="+mn-cs"/>
            </a:endParaRPr>
          </a:p>
        </p:txBody>
      </p:sp>
      <p:sp>
        <p:nvSpPr>
          <p:cNvPr id="41" name="직사각형 40"/>
          <p:cNvSpPr/>
          <p:nvPr/>
        </p:nvSpPr>
        <p:spPr>
          <a:xfrm>
            <a:off x="0" y="6341990"/>
            <a:ext cx="9144000" cy="516010"/>
          </a:xfrm>
          <a:prstGeom prst="rect">
            <a:avLst/>
          </a:prstGeom>
          <a:solidFill>
            <a:srgbClr val="1E90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0" indent="0" algn="ctr" defTabSz="442913" rtl="0" eaLnBrk="1" latinLnBrk="0" hangingPunct="1">
              <a:lnSpc>
                <a:spcPct val="100000"/>
              </a:lnSpc>
              <a:spcBef>
                <a:spcPts val="0"/>
              </a:spcBef>
              <a:spcAft>
                <a:spcPts val="0"/>
              </a:spcAft>
              <a:buClrTx/>
              <a:buFontTx/>
              <a:buNone/>
              <a:defRPr lang="ko-KR"/>
            </a:pPr>
            <a:endParaRPr kumimoji="0" lang="ko-KR" altLang="en-US" sz="1800" b="0" i="0" u="none" strike="noStrike" kern="1200" cap="none" spc="0" normalizeH="0">
              <a:solidFill>
                <a:prstClr val="white"/>
              </a:solidFill>
              <a:effectLst/>
              <a:uLnTx/>
              <a:uFillTx/>
              <a:latin typeface="Calibri"/>
              <a:ea typeface="맑은 고딕"/>
              <a:cs typeface="+mn-cs"/>
            </a:endParaRPr>
          </a:p>
        </p:txBody>
      </p:sp>
      <p:sp>
        <p:nvSpPr>
          <p:cNvPr id="137" name="직사각형 11"/>
          <p:cNvSpPr/>
          <p:nvPr/>
        </p:nvSpPr>
        <p:spPr>
          <a:xfrm>
            <a:off x="1394460" y="717424"/>
            <a:ext cx="1240155" cy="880871"/>
          </a:xfrm>
          <a:prstGeom prst="rect">
            <a:avLst/>
          </a:prstGeom>
        </p:spPr>
        <p:txBody>
          <a:bodyPr wrap="none">
            <a:spAutoFit/>
          </a:bodyPr>
          <a:lstStyle/>
          <a:p>
            <a:pPr algn="ctr">
              <a:lnSpc>
                <a:spcPct val="130000"/>
              </a:lnSpc>
              <a:spcBef>
                <a:spcPct val="0"/>
              </a:spcBef>
              <a:defRPr lang="ko-KR" altLang="en-US"/>
            </a:pPr>
            <a:r>
              <a:rPr lang="ko-KR" altLang="en-US" sz="4000" b="1" cap="all" dirty="0">
                <a:solidFill>
                  <a:srgbClr val="185E6A"/>
                </a:solidFill>
                <a:latin typeface="나눔스퀘어라운드 ExtraBold"/>
                <a:ea typeface="나눔스퀘어라운드 ExtraBold"/>
                <a:cs typeface="함초롬돋움"/>
              </a:rPr>
              <a:t>목 차</a:t>
            </a:r>
          </a:p>
        </p:txBody>
      </p:sp>
      <p:pic>
        <p:nvPicPr>
          <p:cNvPr id="138" name="그림 59"/>
          <p:cNvPicPr>
            <a:picLocks noChangeAspect="1"/>
          </p:cNvPicPr>
          <p:nvPr/>
        </p:nvPicPr>
        <p:blipFill rotWithShape="1">
          <a:blip r:embed="rId2"/>
          <a:stretch>
            <a:fillRect/>
          </a:stretch>
        </p:blipFill>
        <p:spPr>
          <a:xfrm>
            <a:off x="6873902" y="3874165"/>
            <a:ext cx="1816046" cy="2112573"/>
          </a:xfrm>
          <a:prstGeom prst="rect">
            <a:avLst/>
          </a:prstGeom>
        </p:spPr>
      </p:pic>
      <p:grpSp>
        <p:nvGrpSpPr>
          <p:cNvPr id="42" name="그룹 41">
            <a:extLst>
              <a:ext uri="{FF2B5EF4-FFF2-40B4-BE49-F238E27FC236}">
                <a16:creationId xmlns:a16="http://schemas.microsoft.com/office/drawing/2014/main" id="{51742452-186F-4470-AB19-91B9A2687DED}"/>
              </a:ext>
            </a:extLst>
          </p:cNvPr>
          <p:cNvGrpSpPr/>
          <p:nvPr/>
        </p:nvGrpSpPr>
        <p:grpSpPr>
          <a:xfrm>
            <a:off x="863418" y="2487552"/>
            <a:ext cx="5650139" cy="432000"/>
            <a:chOff x="863418" y="2485399"/>
            <a:chExt cx="5650139" cy="432000"/>
          </a:xfrm>
          <a:effectLst>
            <a:outerShdw blurRad="50800" dist="38100" dir="2700000" algn="tl" rotWithShape="0">
              <a:prstClr val="black">
                <a:alpha val="40000"/>
              </a:prstClr>
            </a:outerShdw>
          </a:effectLst>
        </p:grpSpPr>
        <p:sp>
          <p:nvSpPr>
            <p:cNvPr id="43" name="직사각형 42">
              <a:extLst>
                <a:ext uri="{FF2B5EF4-FFF2-40B4-BE49-F238E27FC236}">
                  <a16:creationId xmlns:a16="http://schemas.microsoft.com/office/drawing/2014/main" id="{24FBDF13-A714-4226-88D0-7AA5156F5932}"/>
                </a:ext>
              </a:extLst>
            </p:cNvPr>
            <p:cNvSpPr/>
            <p:nvPr/>
          </p:nvSpPr>
          <p:spPr>
            <a:xfrm>
              <a:off x="1041557" y="2485399"/>
              <a:ext cx="5472000" cy="432000"/>
            </a:xfrm>
            <a:prstGeom prst="rect">
              <a:avLst/>
            </a:prstGeom>
            <a:solidFill>
              <a:srgbClr val="E7ECF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44" name="직사각형 43">
              <a:extLst>
                <a:ext uri="{FF2B5EF4-FFF2-40B4-BE49-F238E27FC236}">
                  <a16:creationId xmlns:a16="http://schemas.microsoft.com/office/drawing/2014/main" id="{5C680306-5106-4D80-8AD6-205363F55B9E}"/>
                </a:ext>
              </a:extLst>
            </p:cNvPr>
            <p:cNvSpPr/>
            <p:nvPr/>
          </p:nvSpPr>
          <p:spPr>
            <a:xfrm>
              <a:off x="863418" y="2485399"/>
              <a:ext cx="396000" cy="432000"/>
            </a:xfrm>
            <a:prstGeom prst="rect">
              <a:avLst/>
            </a:prstGeom>
            <a:solidFill>
              <a:srgbClr val="4A657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r>
                <a:rPr lang="en-US" altLang="ko-KR" sz="2000">
                  <a:latin typeface="나눔스퀘어라운드 ExtraBold"/>
                  <a:ea typeface="나눔스퀘어라운드 ExtraBold"/>
                </a:rPr>
                <a:t>2</a:t>
              </a:r>
              <a:endParaRPr lang="ko-KR" altLang="en-US" sz="2000">
                <a:latin typeface="나눔스퀘어라운드 ExtraBold"/>
                <a:ea typeface="나눔스퀘어라운드 ExtraBold"/>
              </a:endParaRPr>
            </a:p>
          </p:txBody>
        </p:sp>
        <p:sp>
          <p:nvSpPr>
            <p:cNvPr id="45" name="Rectangle 5">
              <a:extLst>
                <a:ext uri="{FF2B5EF4-FFF2-40B4-BE49-F238E27FC236}">
                  <a16:creationId xmlns:a16="http://schemas.microsoft.com/office/drawing/2014/main" id="{96AADE00-37C1-435B-B120-15C254143AF8}"/>
                </a:ext>
              </a:extLst>
            </p:cNvPr>
            <p:cNvSpPr>
              <a:spLocks noChangeArrowheads="1"/>
            </p:cNvSpPr>
            <p:nvPr/>
          </p:nvSpPr>
          <p:spPr bwMode="white">
            <a:xfrm>
              <a:off x="1300379" y="2516744"/>
              <a:ext cx="3429628" cy="369311"/>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spcBef>
                  <a:spcPct val="0"/>
                </a:spcBef>
                <a:defRPr lang="ko-KR" altLang="en-US"/>
              </a:pPr>
              <a:r>
                <a:rPr lang="ko-KR" altLang="en-US" sz="1800" dirty="0">
                  <a:solidFill>
                    <a:srgbClr val="000000"/>
                  </a:solidFill>
                  <a:latin typeface="나눔스퀘어라운드 ExtraBold"/>
                  <a:ea typeface="나눔스퀘어라운드 ExtraBold"/>
                  <a:cs typeface="함초롬돋움"/>
                </a:rPr>
                <a:t>직장 내 괴롭힘 관련 법규 살펴보기</a:t>
              </a:r>
            </a:p>
          </p:txBody>
        </p:sp>
      </p:grpSp>
      <p:grpSp>
        <p:nvGrpSpPr>
          <p:cNvPr id="46" name="그룹 45">
            <a:extLst>
              <a:ext uri="{FF2B5EF4-FFF2-40B4-BE49-F238E27FC236}">
                <a16:creationId xmlns:a16="http://schemas.microsoft.com/office/drawing/2014/main" id="{CCF6C8C6-1D92-47ED-82FB-DC46C533DA09}"/>
              </a:ext>
            </a:extLst>
          </p:cNvPr>
          <p:cNvGrpSpPr/>
          <p:nvPr/>
        </p:nvGrpSpPr>
        <p:grpSpPr>
          <a:xfrm>
            <a:off x="863418" y="3092406"/>
            <a:ext cx="5650139" cy="432000"/>
            <a:chOff x="863418" y="3091808"/>
            <a:chExt cx="5650139" cy="432000"/>
          </a:xfrm>
          <a:effectLst>
            <a:outerShdw blurRad="50800" dist="38100" dir="2700000" algn="tl" rotWithShape="0">
              <a:prstClr val="black">
                <a:alpha val="40000"/>
              </a:prstClr>
            </a:outerShdw>
          </a:effectLst>
        </p:grpSpPr>
        <p:sp>
          <p:nvSpPr>
            <p:cNvPr id="47" name="직사각형 46">
              <a:extLst>
                <a:ext uri="{FF2B5EF4-FFF2-40B4-BE49-F238E27FC236}">
                  <a16:creationId xmlns:a16="http://schemas.microsoft.com/office/drawing/2014/main" id="{F5F8E4C3-E362-467A-A1F7-A78B0E721456}"/>
                </a:ext>
              </a:extLst>
            </p:cNvPr>
            <p:cNvSpPr/>
            <p:nvPr/>
          </p:nvSpPr>
          <p:spPr>
            <a:xfrm>
              <a:off x="1041557" y="3091808"/>
              <a:ext cx="5472000" cy="432000"/>
            </a:xfrm>
            <a:prstGeom prst="rect">
              <a:avLst/>
            </a:prstGeom>
            <a:solidFill>
              <a:srgbClr val="FDECE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48" name="직사각형 47">
              <a:extLst>
                <a:ext uri="{FF2B5EF4-FFF2-40B4-BE49-F238E27FC236}">
                  <a16:creationId xmlns:a16="http://schemas.microsoft.com/office/drawing/2014/main" id="{C314689E-D62D-438A-B102-156D1D81A502}"/>
                </a:ext>
              </a:extLst>
            </p:cNvPr>
            <p:cNvSpPr/>
            <p:nvPr/>
          </p:nvSpPr>
          <p:spPr>
            <a:xfrm>
              <a:off x="863418" y="3091808"/>
              <a:ext cx="396000" cy="432000"/>
            </a:xfrm>
            <a:prstGeom prst="rect">
              <a:avLst/>
            </a:prstGeom>
            <a:solidFill>
              <a:srgbClr val="F37E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r>
                <a:rPr lang="en-US" altLang="ko-KR" sz="2000">
                  <a:latin typeface="나눔스퀘어라운드 ExtraBold"/>
                  <a:ea typeface="나눔스퀘어라운드 ExtraBold"/>
                </a:rPr>
                <a:t>3</a:t>
              </a:r>
              <a:endParaRPr lang="ko-KR" altLang="en-US" sz="2000">
                <a:latin typeface="나눔스퀘어라운드 ExtraBold"/>
                <a:ea typeface="나눔스퀘어라운드 ExtraBold"/>
              </a:endParaRPr>
            </a:p>
          </p:txBody>
        </p:sp>
        <p:sp>
          <p:nvSpPr>
            <p:cNvPr id="49" name="Rectangle 6">
              <a:extLst>
                <a:ext uri="{FF2B5EF4-FFF2-40B4-BE49-F238E27FC236}">
                  <a16:creationId xmlns:a16="http://schemas.microsoft.com/office/drawing/2014/main" id="{72FDE436-57B0-4AF6-892E-8BA00D0CE6A0}"/>
                </a:ext>
              </a:extLst>
            </p:cNvPr>
            <p:cNvSpPr>
              <a:spLocks noChangeArrowheads="1"/>
            </p:cNvSpPr>
            <p:nvPr/>
          </p:nvSpPr>
          <p:spPr bwMode="white">
            <a:xfrm>
              <a:off x="1300379" y="3123153"/>
              <a:ext cx="2380451" cy="369311"/>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spcBef>
                  <a:spcPct val="0"/>
                </a:spcBef>
                <a:defRPr lang="ko-KR" altLang="en-US"/>
              </a:pPr>
              <a:r>
                <a:rPr lang="ko-KR" altLang="en-US" sz="1800" dirty="0">
                  <a:solidFill>
                    <a:srgbClr val="000000"/>
                  </a:solidFill>
                  <a:latin typeface="나눔스퀘어라운드 ExtraBold"/>
                  <a:ea typeface="나눔스퀘어라운드 ExtraBold"/>
                  <a:cs typeface="함초롬돋움"/>
                </a:rPr>
                <a:t>직장 내 괴롭힘의 판단</a:t>
              </a:r>
            </a:p>
          </p:txBody>
        </p:sp>
      </p:grpSp>
      <p:grpSp>
        <p:nvGrpSpPr>
          <p:cNvPr id="50" name="그룹 49">
            <a:extLst>
              <a:ext uri="{FF2B5EF4-FFF2-40B4-BE49-F238E27FC236}">
                <a16:creationId xmlns:a16="http://schemas.microsoft.com/office/drawing/2014/main" id="{7CC15F36-1614-48B5-9517-5E310DC96E4F}"/>
              </a:ext>
            </a:extLst>
          </p:cNvPr>
          <p:cNvGrpSpPr/>
          <p:nvPr/>
        </p:nvGrpSpPr>
        <p:grpSpPr>
          <a:xfrm>
            <a:off x="863418" y="4906968"/>
            <a:ext cx="5650139" cy="432000"/>
            <a:chOff x="863418" y="4910218"/>
            <a:chExt cx="5650139" cy="432000"/>
          </a:xfrm>
          <a:effectLst>
            <a:outerShdw blurRad="50800" dist="38100" dir="2700000" algn="tl" rotWithShape="0">
              <a:prstClr val="black">
                <a:alpha val="40000"/>
              </a:prstClr>
            </a:outerShdw>
          </a:effectLst>
        </p:grpSpPr>
        <p:sp>
          <p:nvSpPr>
            <p:cNvPr id="51" name="직사각형 50">
              <a:extLst>
                <a:ext uri="{FF2B5EF4-FFF2-40B4-BE49-F238E27FC236}">
                  <a16:creationId xmlns:a16="http://schemas.microsoft.com/office/drawing/2014/main" id="{91EB8348-5BD5-4882-A5C8-051EB966EE84}"/>
                </a:ext>
              </a:extLst>
            </p:cNvPr>
            <p:cNvSpPr/>
            <p:nvPr/>
          </p:nvSpPr>
          <p:spPr>
            <a:xfrm>
              <a:off x="1041557" y="4910218"/>
              <a:ext cx="5472000" cy="432000"/>
            </a:xfrm>
            <a:prstGeom prst="rect">
              <a:avLst/>
            </a:prstGeom>
            <a:solidFill>
              <a:srgbClr val="EEF7F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52" name="직사각형 51">
              <a:extLst>
                <a:ext uri="{FF2B5EF4-FFF2-40B4-BE49-F238E27FC236}">
                  <a16:creationId xmlns:a16="http://schemas.microsoft.com/office/drawing/2014/main" id="{DCA8EF94-3AC5-4EA2-A29F-2497FA24DA12}"/>
                </a:ext>
              </a:extLst>
            </p:cNvPr>
            <p:cNvSpPr/>
            <p:nvPr/>
          </p:nvSpPr>
          <p:spPr>
            <a:xfrm>
              <a:off x="863418" y="4910218"/>
              <a:ext cx="396000" cy="432000"/>
            </a:xfrm>
            <a:prstGeom prst="rect">
              <a:avLst/>
            </a:prstGeom>
            <a:solidFill>
              <a:srgbClr val="48A5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r>
                <a:rPr lang="en-US" altLang="ko-KR" sz="2000" dirty="0">
                  <a:latin typeface="나눔스퀘어라운드 ExtraBold"/>
                  <a:ea typeface="나눔스퀘어라운드 ExtraBold"/>
                </a:rPr>
                <a:t>6</a:t>
              </a:r>
              <a:endParaRPr lang="ko-KR" altLang="en-US" sz="2000" dirty="0">
                <a:latin typeface="나눔스퀘어라운드 ExtraBold"/>
                <a:ea typeface="나눔스퀘어라운드 ExtraBold"/>
              </a:endParaRPr>
            </a:p>
          </p:txBody>
        </p:sp>
        <p:sp>
          <p:nvSpPr>
            <p:cNvPr id="53" name="Rectangle 7">
              <a:extLst>
                <a:ext uri="{FF2B5EF4-FFF2-40B4-BE49-F238E27FC236}">
                  <a16:creationId xmlns:a16="http://schemas.microsoft.com/office/drawing/2014/main" id="{09928A62-1974-4E41-B191-254569C93319}"/>
                </a:ext>
              </a:extLst>
            </p:cNvPr>
            <p:cNvSpPr>
              <a:spLocks noChangeArrowheads="1"/>
            </p:cNvSpPr>
            <p:nvPr/>
          </p:nvSpPr>
          <p:spPr bwMode="white">
            <a:xfrm>
              <a:off x="1300379" y="4941552"/>
              <a:ext cx="3790150" cy="369332"/>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spcBef>
                  <a:spcPct val="0"/>
                </a:spcBef>
                <a:defRPr lang="ko-KR" altLang="en-US"/>
              </a:pPr>
              <a:r>
                <a:rPr lang="ko-KR" altLang="en-US" sz="1800" dirty="0">
                  <a:solidFill>
                    <a:srgbClr val="000000"/>
                  </a:solidFill>
                  <a:latin typeface="나눔스퀘어라운드 ExtraBold"/>
                  <a:ea typeface="나눔스퀘어라운드 ExtraBold"/>
                  <a:cs typeface="함초롬돋움"/>
                </a:rPr>
                <a:t>직장 내 괴롭힘의 예방</a:t>
              </a:r>
            </a:p>
          </p:txBody>
        </p:sp>
      </p:grpSp>
      <p:grpSp>
        <p:nvGrpSpPr>
          <p:cNvPr id="54" name="그룹 53">
            <a:extLst>
              <a:ext uri="{FF2B5EF4-FFF2-40B4-BE49-F238E27FC236}">
                <a16:creationId xmlns:a16="http://schemas.microsoft.com/office/drawing/2014/main" id="{E9038E93-6CA6-422D-8FD3-A3E218C3FAC2}"/>
              </a:ext>
            </a:extLst>
          </p:cNvPr>
          <p:cNvGrpSpPr/>
          <p:nvPr/>
        </p:nvGrpSpPr>
        <p:grpSpPr>
          <a:xfrm>
            <a:off x="863418" y="4302114"/>
            <a:ext cx="5650139" cy="432000"/>
            <a:chOff x="863418" y="4299590"/>
            <a:chExt cx="5650139" cy="432000"/>
          </a:xfrm>
          <a:effectLst>
            <a:outerShdw blurRad="50800" dist="38100" dir="2700000" algn="tl" rotWithShape="0">
              <a:prstClr val="black">
                <a:alpha val="40000"/>
              </a:prstClr>
            </a:outerShdw>
          </a:effectLst>
        </p:grpSpPr>
        <p:sp>
          <p:nvSpPr>
            <p:cNvPr id="55" name="직사각형 54">
              <a:extLst>
                <a:ext uri="{FF2B5EF4-FFF2-40B4-BE49-F238E27FC236}">
                  <a16:creationId xmlns:a16="http://schemas.microsoft.com/office/drawing/2014/main" id="{7D38B723-565E-4F59-A78B-FF30CD61989A}"/>
                </a:ext>
              </a:extLst>
            </p:cNvPr>
            <p:cNvSpPr/>
            <p:nvPr/>
          </p:nvSpPr>
          <p:spPr>
            <a:xfrm>
              <a:off x="1041557" y="4299590"/>
              <a:ext cx="5472000" cy="432000"/>
            </a:xfrm>
            <a:prstGeom prst="rect">
              <a:avLst/>
            </a:prstGeom>
            <a:solidFill>
              <a:srgbClr val="FFF5E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56" name="직사각형 55">
              <a:extLst>
                <a:ext uri="{FF2B5EF4-FFF2-40B4-BE49-F238E27FC236}">
                  <a16:creationId xmlns:a16="http://schemas.microsoft.com/office/drawing/2014/main" id="{51369319-9870-46A2-AB10-B8D158A1EFBE}"/>
                </a:ext>
              </a:extLst>
            </p:cNvPr>
            <p:cNvSpPr/>
            <p:nvPr/>
          </p:nvSpPr>
          <p:spPr>
            <a:xfrm>
              <a:off x="863418" y="4299590"/>
              <a:ext cx="396000" cy="432000"/>
            </a:xfrm>
            <a:prstGeom prst="rect">
              <a:avLst/>
            </a:prstGeom>
            <a:solidFill>
              <a:srgbClr val="FDAE4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r>
                <a:rPr lang="en-US" altLang="ko-KR" sz="2000" dirty="0">
                  <a:latin typeface="나눔스퀘어라운드 ExtraBold"/>
                  <a:ea typeface="나눔스퀘어라운드 ExtraBold"/>
                </a:rPr>
                <a:t>5</a:t>
              </a:r>
              <a:endParaRPr lang="ko-KR" altLang="en-US" sz="2000" dirty="0">
                <a:latin typeface="나눔스퀘어라운드 ExtraBold"/>
                <a:ea typeface="나눔스퀘어라운드 ExtraBold"/>
              </a:endParaRPr>
            </a:p>
          </p:txBody>
        </p:sp>
        <p:sp>
          <p:nvSpPr>
            <p:cNvPr id="57" name="Rectangle 9">
              <a:extLst>
                <a:ext uri="{FF2B5EF4-FFF2-40B4-BE49-F238E27FC236}">
                  <a16:creationId xmlns:a16="http://schemas.microsoft.com/office/drawing/2014/main" id="{39415B72-D627-45A0-A9BD-D405F59F6910}"/>
                </a:ext>
              </a:extLst>
            </p:cNvPr>
            <p:cNvSpPr>
              <a:spLocks noChangeArrowheads="1"/>
            </p:cNvSpPr>
            <p:nvPr/>
          </p:nvSpPr>
          <p:spPr bwMode="white">
            <a:xfrm>
              <a:off x="1300379" y="4330935"/>
              <a:ext cx="4971249" cy="369311"/>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spcBef>
                  <a:spcPct val="0"/>
                </a:spcBef>
                <a:defRPr lang="ko-KR" altLang="en-US"/>
              </a:pPr>
              <a:r>
                <a:rPr lang="ko-KR" altLang="en-US" sz="1800" dirty="0">
                  <a:solidFill>
                    <a:srgbClr val="000000"/>
                  </a:solidFill>
                  <a:latin typeface="나눔스퀘어라운드 ExtraBold"/>
                  <a:ea typeface="나눔스퀘어라운드 ExtraBold"/>
                  <a:cs typeface="함초롬돋움"/>
                </a:rPr>
                <a:t>직장 내 괴롭힘 관련 사내 규범(취업규칙) 마련하기</a:t>
              </a:r>
            </a:p>
          </p:txBody>
        </p:sp>
      </p:grpSp>
      <p:grpSp>
        <p:nvGrpSpPr>
          <p:cNvPr id="58" name="그룹 57">
            <a:extLst>
              <a:ext uri="{FF2B5EF4-FFF2-40B4-BE49-F238E27FC236}">
                <a16:creationId xmlns:a16="http://schemas.microsoft.com/office/drawing/2014/main" id="{A355FAD0-B39E-4201-9340-CDC2BD1F7FB2}"/>
              </a:ext>
            </a:extLst>
          </p:cNvPr>
          <p:cNvGrpSpPr/>
          <p:nvPr/>
        </p:nvGrpSpPr>
        <p:grpSpPr>
          <a:xfrm>
            <a:off x="863418" y="1882698"/>
            <a:ext cx="5650139" cy="432000"/>
            <a:chOff x="863418" y="1882698"/>
            <a:chExt cx="5650139" cy="432000"/>
          </a:xfrm>
          <a:effectLst>
            <a:outerShdw blurRad="50800" dist="38100" dir="2700000" algn="tl" rotWithShape="0">
              <a:prstClr val="black">
                <a:alpha val="40000"/>
              </a:prstClr>
            </a:outerShdw>
          </a:effectLst>
        </p:grpSpPr>
        <p:sp>
          <p:nvSpPr>
            <p:cNvPr id="59" name="직사각형 58">
              <a:extLst>
                <a:ext uri="{FF2B5EF4-FFF2-40B4-BE49-F238E27FC236}">
                  <a16:creationId xmlns:a16="http://schemas.microsoft.com/office/drawing/2014/main" id="{6966038B-3212-456F-A3DD-B0AF8165D6E9}"/>
                </a:ext>
              </a:extLst>
            </p:cNvPr>
            <p:cNvSpPr/>
            <p:nvPr/>
          </p:nvSpPr>
          <p:spPr>
            <a:xfrm>
              <a:off x="1041557" y="1882698"/>
              <a:ext cx="5472000" cy="432000"/>
            </a:xfrm>
            <a:prstGeom prst="rect">
              <a:avLst/>
            </a:prstGeom>
            <a:solidFill>
              <a:srgbClr val="E2F5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60" name="직사각형 59">
              <a:extLst>
                <a:ext uri="{FF2B5EF4-FFF2-40B4-BE49-F238E27FC236}">
                  <a16:creationId xmlns:a16="http://schemas.microsoft.com/office/drawing/2014/main" id="{10C453D3-46D3-4CB9-93A7-9F9F87CC432E}"/>
                </a:ext>
              </a:extLst>
            </p:cNvPr>
            <p:cNvSpPr/>
            <p:nvPr/>
          </p:nvSpPr>
          <p:spPr>
            <a:xfrm>
              <a:off x="863418" y="1882698"/>
              <a:ext cx="396000" cy="432000"/>
            </a:xfrm>
            <a:prstGeom prst="rect">
              <a:avLst/>
            </a:prstGeom>
            <a:solidFill>
              <a:srgbClr val="56BCC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r>
                <a:rPr lang="en-US" altLang="ko-KR" sz="2000" dirty="0">
                  <a:latin typeface="나눔스퀘어라운드 ExtraBold"/>
                  <a:ea typeface="나눔스퀘어라운드 ExtraBold"/>
                </a:rPr>
                <a:t>1</a:t>
              </a:r>
              <a:endParaRPr lang="ko-KR" altLang="en-US" sz="2000" dirty="0">
                <a:latin typeface="나눔스퀘어라운드 ExtraBold"/>
                <a:ea typeface="나눔스퀘어라운드 ExtraBold"/>
              </a:endParaRPr>
            </a:p>
          </p:txBody>
        </p:sp>
        <p:sp>
          <p:nvSpPr>
            <p:cNvPr id="61" name="Rectangle 10">
              <a:extLst>
                <a:ext uri="{FF2B5EF4-FFF2-40B4-BE49-F238E27FC236}">
                  <a16:creationId xmlns:a16="http://schemas.microsoft.com/office/drawing/2014/main" id="{EB1EE2D2-79D4-44B2-BCDE-4E6693513988}"/>
                </a:ext>
              </a:extLst>
            </p:cNvPr>
            <p:cNvSpPr>
              <a:spLocks noChangeArrowheads="1"/>
            </p:cNvSpPr>
            <p:nvPr/>
          </p:nvSpPr>
          <p:spPr bwMode="white">
            <a:xfrm>
              <a:off x="1300379" y="1914866"/>
              <a:ext cx="5179213" cy="367665"/>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lvl="0">
                <a:defRPr lang="ko-KR" altLang="en-US"/>
              </a:pPr>
              <a:r>
                <a:rPr lang="ko-KR" altLang="en-US" sz="1800" dirty="0">
                  <a:solidFill>
                    <a:srgbClr val="000000"/>
                  </a:solidFill>
                  <a:latin typeface="나눔스퀘어라운드 ExtraBold"/>
                  <a:ea typeface="나눔스퀘어라운드 ExtraBold"/>
                  <a:cs typeface="함초롬돋움"/>
                </a:rPr>
                <a:t>직장 내 괴롭힘 실태 및</a:t>
              </a:r>
              <a:r>
                <a:rPr lang="ko-KR" altLang="en-US" sz="1800" dirty="0">
                  <a:solidFill>
                    <a:schemeClr val="tx1"/>
                  </a:solidFill>
                  <a:latin typeface="나눔스퀘어라운드 ExtraBold"/>
                  <a:ea typeface="나눔스퀘어라운드 ExtraBold"/>
                  <a:cs typeface="함초롬돋움"/>
                </a:rPr>
                <a:t> </a:t>
              </a:r>
              <a:r>
                <a:rPr lang="ko-KR" altLang="en-US" sz="1800" dirty="0">
                  <a:solidFill>
                    <a:schemeClr val="tx1"/>
                  </a:solidFill>
                  <a:latin typeface="맑은 고딕"/>
                  <a:ea typeface="맑은 고딕"/>
                </a:rPr>
                <a:t>「</a:t>
              </a:r>
              <a:r>
                <a:rPr lang="ko-KR" altLang="en-US" sz="1800" dirty="0">
                  <a:solidFill>
                    <a:schemeClr val="tx1"/>
                  </a:solidFill>
                  <a:latin typeface="나눔스퀘어라운드 ExtraBold"/>
                  <a:ea typeface="나눔스퀘어라운드 ExtraBold"/>
                </a:rPr>
                <a:t>직장 내 괴롭힘</a:t>
              </a:r>
              <a:r>
                <a:rPr lang="ko-KR" altLang="en-US" sz="1800" dirty="0">
                  <a:solidFill>
                    <a:schemeClr val="tx1"/>
                  </a:solidFill>
                  <a:latin typeface="맑은 고딕"/>
                  <a:ea typeface="맑은 고딕"/>
                </a:rPr>
                <a:t>」</a:t>
              </a:r>
              <a:r>
                <a:rPr lang="en-US" altLang="ko-KR" sz="1800" dirty="0">
                  <a:solidFill>
                    <a:schemeClr val="tx1"/>
                  </a:solidFill>
                  <a:latin typeface="나눔스퀘어라운드 ExtraBold"/>
                  <a:ea typeface="나눔스퀘어라운드 ExtraBold"/>
                </a:rPr>
                <a:t> </a:t>
              </a:r>
              <a:r>
                <a:rPr lang="ko-KR" altLang="en-US" sz="1800" dirty="0">
                  <a:solidFill>
                    <a:schemeClr val="tx1"/>
                  </a:solidFill>
                  <a:latin typeface="나눔스퀘어라운드 ExtraBold"/>
                  <a:ea typeface="나눔스퀘어라운드 ExtraBold"/>
                </a:rPr>
                <a:t>금지법 시행</a:t>
              </a:r>
            </a:p>
          </p:txBody>
        </p:sp>
      </p:grpSp>
      <p:grpSp>
        <p:nvGrpSpPr>
          <p:cNvPr id="62" name="그룹 61">
            <a:extLst>
              <a:ext uri="{FF2B5EF4-FFF2-40B4-BE49-F238E27FC236}">
                <a16:creationId xmlns:a16="http://schemas.microsoft.com/office/drawing/2014/main" id="{EFC7F0C2-F71C-459B-B72C-D3E4D5C0FA7A}"/>
              </a:ext>
            </a:extLst>
          </p:cNvPr>
          <p:cNvGrpSpPr/>
          <p:nvPr/>
        </p:nvGrpSpPr>
        <p:grpSpPr>
          <a:xfrm>
            <a:off x="863418" y="5511822"/>
            <a:ext cx="5650139" cy="432873"/>
            <a:chOff x="863418" y="5511822"/>
            <a:chExt cx="5650139" cy="432873"/>
          </a:xfrm>
          <a:effectLst>
            <a:outerShdw blurRad="50800" dist="38100" dir="2700000" algn="tl" rotWithShape="0">
              <a:prstClr val="black">
                <a:alpha val="40000"/>
              </a:prstClr>
            </a:outerShdw>
          </a:effectLst>
        </p:grpSpPr>
        <p:sp>
          <p:nvSpPr>
            <p:cNvPr id="63" name="직사각형 62">
              <a:extLst>
                <a:ext uri="{FF2B5EF4-FFF2-40B4-BE49-F238E27FC236}">
                  <a16:creationId xmlns:a16="http://schemas.microsoft.com/office/drawing/2014/main" id="{007956C1-8265-4F9C-B7E2-A614EF743A3C}"/>
                </a:ext>
              </a:extLst>
            </p:cNvPr>
            <p:cNvSpPr/>
            <p:nvPr/>
          </p:nvSpPr>
          <p:spPr>
            <a:xfrm>
              <a:off x="1041557" y="5511822"/>
              <a:ext cx="5472000" cy="432000"/>
            </a:xfrm>
            <a:prstGeom prst="rect">
              <a:avLst/>
            </a:prstGeom>
            <a:solidFill>
              <a:srgbClr val="F5EB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64" name="직사각형 63">
              <a:extLst>
                <a:ext uri="{FF2B5EF4-FFF2-40B4-BE49-F238E27FC236}">
                  <a16:creationId xmlns:a16="http://schemas.microsoft.com/office/drawing/2014/main" id="{05B17D2F-3AC2-43D4-9EBD-3032663966BE}"/>
                </a:ext>
              </a:extLst>
            </p:cNvPr>
            <p:cNvSpPr/>
            <p:nvPr/>
          </p:nvSpPr>
          <p:spPr>
            <a:xfrm>
              <a:off x="863418" y="5512695"/>
              <a:ext cx="396000" cy="432000"/>
            </a:xfrm>
            <a:prstGeom prst="rect">
              <a:avLst/>
            </a:prstGeom>
            <a:solidFill>
              <a:srgbClr val="BB7C7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r>
                <a:rPr lang="en-US" altLang="ko-KR" sz="2000">
                  <a:latin typeface="나눔스퀘어라운드 ExtraBold"/>
                  <a:ea typeface="나눔스퀘어라운드 ExtraBold"/>
                </a:rPr>
                <a:t>7</a:t>
              </a:r>
              <a:endParaRPr lang="ko-KR" altLang="en-US" sz="2000">
                <a:latin typeface="나눔스퀘어라운드 ExtraBold"/>
                <a:ea typeface="나눔스퀘어라운드 ExtraBold"/>
              </a:endParaRPr>
            </a:p>
          </p:txBody>
        </p:sp>
        <p:sp>
          <p:nvSpPr>
            <p:cNvPr id="65" name="Rectangle 11">
              <a:extLst>
                <a:ext uri="{FF2B5EF4-FFF2-40B4-BE49-F238E27FC236}">
                  <a16:creationId xmlns:a16="http://schemas.microsoft.com/office/drawing/2014/main" id="{89FAC53E-C97D-4C25-BA54-DFB2D12306AF}"/>
                </a:ext>
              </a:extLst>
            </p:cNvPr>
            <p:cNvSpPr>
              <a:spLocks noChangeArrowheads="1"/>
            </p:cNvSpPr>
            <p:nvPr/>
          </p:nvSpPr>
          <p:spPr bwMode="white">
            <a:xfrm>
              <a:off x="1300379" y="5543167"/>
              <a:ext cx="3429628" cy="369311"/>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spcBef>
                  <a:spcPct val="0"/>
                </a:spcBef>
                <a:defRPr lang="ko-KR" altLang="en-US"/>
              </a:pPr>
              <a:r>
                <a:rPr lang="ko-KR" altLang="en-US" sz="1800" dirty="0">
                  <a:solidFill>
                    <a:srgbClr val="000000"/>
                  </a:solidFill>
                  <a:latin typeface="나눔스퀘어라운드 ExtraBold"/>
                  <a:ea typeface="나눔스퀘어라운드 ExtraBold"/>
                  <a:cs typeface="함초롬돋움"/>
                </a:rPr>
                <a:t>직장 내 괴롭힘 발생 시 처리절차</a:t>
              </a:r>
            </a:p>
          </p:txBody>
        </p:sp>
      </p:grpSp>
      <p:grpSp>
        <p:nvGrpSpPr>
          <p:cNvPr id="66" name="그룹 65">
            <a:extLst>
              <a:ext uri="{FF2B5EF4-FFF2-40B4-BE49-F238E27FC236}">
                <a16:creationId xmlns:a16="http://schemas.microsoft.com/office/drawing/2014/main" id="{FCA217D7-2AE1-4DE6-B15C-6568AC073199}"/>
              </a:ext>
            </a:extLst>
          </p:cNvPr>
          <p:cNvGrpSpPr/>
          <p:nvPr/>
        </p:nvGrpSpPr>
        <p:grpSpPr>
          <a:xfrm>
            <a:off x="863418" y="3697260"/>
            <a:ext cx="5650139" cy="432000"/>
            <a:chOff x="863418" y="3728304"/>
            <a:chExt cx="5650139" cy="432000"/>
          </a:xfrm>
          <a:effectLst>
            <a:outerShdw blurRad="50800" dist="38100" dir="2700000" algn="tl" rotWithShape="0">
              <a:prstClr val="black">
                <a:alpha val="40000"/>
              </a:prstClr>
            </a:outerShdw>
          </a:effectLst>
        </p:grpSpPr>
        <p:sp>
          <p:nvSpPr>
            <p:cNvPr id="67" name="직사각형 66">
              <a:extLst>
                <a:ext uri="{FF2B5EF4-FFF2-40B4-BE49-F238E27FC236}">
                  <a16:creationId xmlns:a16="http://schemas.microsoft.com/office/drawing/2014/main" id="{DB950A9C-943B-46B8-8AE9-D16AD52BAE88}"/>
                </a:ext>
              </a:extLst>
            </p:cNvPr>
            <p:cNvSpPr/>
            <p:nvPr/>
          </p:nvSpPr>
          <p:spPr>
            <a:xfrm>
              <a:off x="1041557" y="3728304"/>
              <a:ext cx="5472000" cy="432000"/>
            </a:xfrm>
            <a:prstGeom prst="rect">
              <a:avLst/>
            </a:prstGeom>
            <a:solidFill>
              <a:srgbClr val="FDECE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68" name="직사각형 67">
              <a:extLst>
                <a:ext uri="{FF2B5EF4-FFF2-40B4-BE49-F238E27FC236}">
                  <a16:creationId xmlns:a16="http://schemas.microsoft.com/office/drawing/2014/main" id="{2A6FD0D9-B138-4D60-A962-441844812948}"/>
                </a:ext>
              </a:extLst>
            </p:cNvPr>
            <p:cNvSpPr/>
            <p:nvPr/>
          </p:nvSpPr>
          <p:spPr>
            <a:xfrm>
              <a:off x="863418" y="3728304"/>
              <a:ext cx="396000" cy="432000"/>
            </a:xfrm>
            <a:prstGeom prst="rect">
              <a:avLst/>
            </a:prstGeom>
            <a:solidFill>
              <a:srgbClr val="8D85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r>
                <a:rPr lang="en-US" altLang="ko-KR" sz="2000" dirty="0">
                  <a:latin typeface="나눔스퀘어라운드 ExtraBold"/>
                  <a:ea typeface="나눔스퀘어라운드 ExtraBold"/>
                </a:rPr>
                <a:t>4</a:t>
              </a:r>
              <a:endParaRPr lang="ko-KR" altLang="en-US" sz="2000" dirty="0">
                <a:latin typeface="나눔스퀘어라운드 ExtraBold"/>
                <a:ea typeface="나눔스퀘어라운드 ExtraBold"/>
              </a:endParaRPr>
            </a:p>
          </p:txBody>
        </p:sp>
        <p:sp>
          <p:nvSpPr>
            <p:cNvPr id="69" name="Rectangle 6">
              <a:extLst>
                <a:ext uri="{FF2B5EF4-FFF2-40B4-BE49-F238E27FC236}">
                  <a16:creationId xmlns:a16="http://schemas.microsoft.com/office/drawing/2014/main" id="{B98E6E4C-F824-4DD6-BA02-0A6DDF59C3B1}"/>
                </a:ext>
              </a:extLst>
            </p:cNvPr>
            <p:cNvSpPr>
              <a:spLocks noChangeArrowheads="1"/>
            </p:cNvSpPr>
            <p:nvPr/>
          </p:nvSpPr>
          <p:spPr bwMode="white">
            <a:xfrm>
              <a:off x="1300379" y="3759638"/>
              <a:ext cx="2751667" cy="369332"/>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spcBef>
                  <a:spcPct val="0"/>
                </a:spcBef>
                <a:defRPr lang="ko-KR" altLang="en-US"/>
              </a:pPr>
              <a:r>
                <a:rPr lang="ko-KR" altLang="en-US" sz="1800" dirty="0">
                  <a:solidFill>
                    <a:srgbClr val="000000"/>
                  </a:solidFill>
                  <a:latin typeface="나눔스퀘어라운드 ExtraBold"/>
                  <a:ea typeface="나눔스퀘어라운드 ExtraBold"/>
                  <a:cs typeface="함초롬돋움"/>
                </a:rPr>
                <a:t>직장 내 괴롭힘 행위 예시</a:t>
              </a:r>
            </a:p>
          </p:txBody>
        </p:sp>
      </p:grpSp>
      <p:pic>
        <p:nvPicPr>
          <p:cNvPr id="2" name="그림 1">
            <a:extLst>
              <a:ext uri="{FF2B5EF4-FFF2-40B4-BE49-F238E27FC236}">
                <a16:creationId xmlns:a16="http://schemas.microsoft.com/office/drawing/2014/main" id="{B896C4E3-365E-FBCE-5ED5-9E66DDC0A239}"/>
              </a:ext>
            </a:extLst>
          </p:cNvPr>
          <p:cNvPicPr>
            <a:picLocks noChangeAspect="1"/>
          </p:cNvPicPr>
          <p:nvPr/>
        </p:nvPicPr>
        <p:blipFill>
          <a:blip r:embed="rId3"/>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3A0889C9-EE78-9C48-E696-4E53C22BD3EF}"/>
              </a:ext>
            </a:extLst>
          </p:cNvPr>
          <p:cNvPicPr>
            <a:picLocks noChangeAspect="1"/>
          </p:cNvPicPr>
          <p:nvPr/>
        </p:nvPicPr>
        <p:blipFill>
          <a:blip r:embed="rId4"/>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그룹 8"/>
          <p:cNvGrpSpPr/>
          <p:nvPr/>
        </p:nvGrpSpPr>
        <p:grpSpPr>
          <a:xfrm>
            <a:off x="265" y="199"/>
            <a:ext cx="9143471" cy="6857603"/>
            <a:chOff x="265" y="199"/>
            <a:chExt cx="9143471" cy="6857603"/>
          </a:xfrm>
        </p:grpSpPr>
        <p:sp>
          <p:nvSpPr>
            <p:cNvPr id="10" name="직사각형 9"/>
            <p:cNvSpPr/>
            <p:nvPr/>
          </p:nvSpPr>
          <p:spPr>
            <a:xfrm>
              <a:off x="265" y="199"/>
              <a:ext cx="9143471" cy="6857603"/>
            </a:xfrm>
            <a:prstGeom prst="rect">
              <a:avLst/>
            </a:prstGeom>
            <a:solidFill>
              <a:srgbClr val="4863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nvGrpSpPr>
            <p:cNvPr id="11" name="그룹 10"/>
            <p:cNvGrpSpPr/>
            <p:nvPr/>
          </p:nvGrpSpPr>
          <p:grpSpPr>
            <a:xfrm>
              <a:off x="265" y="199"/>
              <a:ext cx="9143471" cy="6857603"/>
              <a:chOff x="265" y="199"/>
              <a:chExt cx="9143471" cy="6857603"/>
            </a:xfrm>
          </p:grpSpPr>
          <p:sp>
            <p:nvSpPr>
              <p:cNvPr id="12" name="직각 삼각형 11"/>
              <p:cNvSpPr/>
              <p:nvPr/>
            </p:nvSpPr>
            <p:spPr>
              <a:xfrm>
                <a:off x="265" y="199"/>
                <a:ext cx="9143471" cy="6857603"/>
              </a:xfrm>
              <a:prstGeom prst="rtTriangle">
                <a:avLst/>
              </a:prstGeom>
              <a:solidFill>
                <a:srgbClr val="2939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3" name="직사각형 12"/>
              <p:cNvSpPr/>
              <p:nvPr/>
            </p:nvSpPr>
            <p:spPr>
              <a:xfrm>
                <a:off x="240780" y="227203"/>
                <a:ext cx="8662442" cy="640359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grpSp>
      <p:sp>
        <p:nvSpPr>
          <p:cNvPr id="23562" name="Rectangle 10"/>
          <p:cNvSpPr>
            <a:spLocks noChangeArrowheads="1"/>
          </p:cNvSpPr>
          <p:nvPr/>
        </p:nvSpPr>
        <p:spPr bwMode="white">
          <a:xfrm>
            <a:off x="1334300" y="878204"/>
            <a:ext cx="4396004" cy="1205865"/>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lnSpc>
                <a:spcPct val="130000"/>
              </a:lnSpc>
              <a:spcBef>
                <a:spcPct val="0"/>
              </a:spcBef>
              <a:defRPr lang="ko-KR" altLang="en-US"/>
            </a:pPr>
            <a:r>
              <a:rPr lang="ko-KR" altLang="en-US" sz="2801">
                <a:solidFill>
                  <a:srgbClr val="000000"/>
                </a:solidFill>
                <a:latin typeface="나눔스퀘어라운드 ExtraBold"/>
                <a:ea typeface="나눔스퀘어라운드 ExtraBold"/>
                <a:cs typeface="함초롬돋움"/>
              </a:rPr>
              <a:t>직장 내 괴롭힘과 성희롱, </a:t>
            </a:r>
          </a:p>
          <a:p>
            <a:pPr algn="ctr" eaLnBrk="1" hangingPunct="1">
              <a:lnSpc>
                <a:spcPct val="130000"/>
              </a:lnSpc>
              <a:spcBef>
                <a:spcPct val="0"/>
              </a:spcBef>
              <a:defRPr lang="ko-KR" altLang="en-US"/>
            </a:pPr>
            <a:r>
              <a:rPr lang="ko-KR" altLang="en-US" sz="2801">
                <a:solidFill>
                  <a:srgbClr val="000000"/>
                </a:solidFill>
                <a:latin typeface="나눔스퀘어라운드 ExtraBold"/>
                <a:ea typeface="나눔스퀘어라운드 ExtraBold"/>
                <a:cs typeface="함초롬돋움"/>
              </a:rPr>
              <a:t>어떻게 다를까요?</a:t>
            </a:r>
          </a:p>
        </p:txBody>
      </p:sp>
      <p:sp>
        <p:nvSpPr>
          <p:cNvPr id="6" name="직사각형 5"/>
          <p:cNvSpPr/>
          <p:nvPr/>
        </p:nvSpPr>
        <p:spPr>
          <a:xfrm>
            <a:off x="802168" y="3016617"/>
            <a:ext cx="3384000" cy="3337402"/>
          </a:xfrm>
          <a:prstGeom prst="rect">
            <a:avLst/>
          </a:prstGeom>
          <a:solidFill>
            <a:srgbClr val="ECF0F4"/>
          </a:solidFill>
          <a:ln w="38100">
            <a:solidFill>
              <a:srgbClr val="48637B"/>
            </a:solidFill>
          </a:ln>
          <a:effectLst>
            <a:outerShdw blurRad="76200" dist="762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a:defRPr lang="ko-KR" altLang="en-US"/>
            </a:pPr>
            <a:endParaRPr lang="ko-KR" altLang="en-US"/>
          </a:p>
        </p:txBody>
      </p:sp>
      <p:sp>
        <p:nvSpPr>
          <p:cNvPr id="23558" name="Rectangle 6"/>
          <p:cNvSpPr>
            <a:spLocks noChangeArrowheads="1"/>
          </p:cNvSpPr>
          <p:nvPr/>
        </p:nvSpPr>
        <p:spPr bwMode="white">
          <a:xfrm>
            <a:off x="910754" y="3773245"/>
            <a:ext cx="3166829" cy="1557349"/>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eaLnBrk="1" hangingPunct="1">
              <a:lnSpc>
                <a:spcPct val="120000"/>
              </a:lnSpc>
              <a:spcBef>
                <a:spcPct val="0"/>
              </a:spcBef>
              <a:defRPr lang="ko-KR" altLang="en-US"/>
            </a:pPr>
            <a:r>
              <a:rPr lang="ko-KR" altLang="en-US" sz="1600" dirty="0">
                <a:solidFill>
                  <a:srgbClr val="000000"/>
                </a:solidFill>
                <a:latin typeface="나눔바른고딕"/>
                <a:ea typeface="나눔바른고딕"/>
                <a:cs typeface="함초롬돋움"/>
              </a:rPr>
              <a:t>사용자 또는 근로자가 직장에서의 지위 또는 관계 등의 우위를 이용하여 업무상 적정범위를 넘어 다른 근로자에게 </a:t>
            </a:r>
            <a:r>
              <a:rPr lang="ko-KR" altLang="en-US" sz="1600" dirty="0" err="1">
                <a:solidFill>
                  <a:srgbClr val="000000"/>
                </a:solidFill>
                <a:latin typeface="나눔바른고딕"/>
                <a:ea typeface="나눔바른고딕"/>
                <a:cs typeface="함초롬돋움"/>
              </a:rPr>
              <a:t>신체적·정신적</a:t>
            </a:r>
            <a:r>
              <a:rPr lang="ko-KR" altLang="en-US" sz="1600" dirty="0">
                <a:solidFill>
                  <a:srgbClr val="000000"/>
                </a:solidFill>
                <a:latin typeface="나눔바른고딕"/>
                <a:ea typeface="나눔바른고딕"/>
                <a:cs typeface="함초롬돋움"/>
              </a:rPr>
              <a:t> 고통을 주거나 근무환경을 악화시키는 행위</a:t>
            </a:r>
          </a:p>
        </p:txBody>
      </p:sp>
      <p:sp>
        <p:nvSpPr>
          <p:cNvPr id="24" name="사각형: 둥근 모서리 23"/>
          <p:cNvSpPr/>
          <p:nvPr/>
        </p:nvSpPr>
        <p:spPr>
          <a:xfrm>
            <a:off x="1384786" y="2810646"/>
            <a:ext cx="2218765" cy="411943"/>
          </a:xfrm>
          <a:prstGeom prst="roundRect">
            <a:avLst>
              <a:gd name="adj" fmla="val 50000"/>
            </a:avLst>
          </a:prstGeom>
          <a:solidFill>
            <a:srgbClr val="48637B"/>
          </a:solidFill>
          <a:ln>
            <a:noFill/>
          </a:ln>
          <a:effectLst>
            <a:outerShdw blurRad="76200" dist="762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eaLnBrk="1" hangingPunct="1">
              <a:spcBef>
                <a:spcPct val="0"/>
              </a:spcBef>
              <a:defRPr lang="ko-KR" altLang="en-US"/>
            </a:pPr>
            <a:r>
              <a:rPr lang="ko-KR" altLang="en-US" sz="2000">
                <a:solidFill>
                  <a:schemeClr val="bg1"/>
                </a:solidFill>
                <a:latin typeface="나눔스퀘어라운드 ExtraBold"/>
                <a:ea typeface="나눔스퀘어라운드 ExtraBold"/>
                <a:cs typeface="함초롬돋움"/>
              </a:rPr>
              <a:t>직장 내 괴롭힘</a:t>
            </a:r>
          </a:p>
        </p:txBody>
      </p:sp>
      <p:sp>
        <p:nvSpPr>
          <p:cNvPr id="23557" name="Rectangle 5"/>
          <p:cNvSpPr>
            <a:spLocks noChangeArrowheads="1"/>
          </p:cNvSpPr>
          <p:nvPr/>
        </p:nvSpPr>
        <p:spPr bwMode="white">
          <a:xfrm>
            <a:off x="1260290" y="3374603"/>
            <a:ext cx="2467757" cy="366883"/>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spcBef>
                <a:spcPct val="0"/>
              </a:spcBef>
              <a:defRPr lang="ko-KR" altLang="en-US"/>
            </a:pPr>
            <a:r>
              <a:rPr lang="ko-KR" altLang="en-US" sz="1801" b="1">
                <a:solidFill>
                  <a:srgbClr val="000000"/>
                </a:solidFill>
                <a:latin typeface="나눔바른고딕"/>
                <a:ea typeface="나눔바른고딕"/>
                <a:cs typeface="함초롬돋움"/>
              </a:rPr>
              <a:t>근로기준법 제76조의2</a:t>
            </a:r>
          </a:p>
        </p:txBody>
      </p:sp>
      <p:sp>
        <p:nvSpPr>
          <p:cNvPr id="26" name="직사각형 25"/>
          <p:cNvSpPr/>
          <p:nvPr/>
        </p:nvSpPr>
        <p:spPr>
          <a:xfrm>
            <a:off x="4957834" y="3003597"/>
            <a:ext cx="3384000" cy="3337402"/>
          </a:xfrm>
          <a:prstGeom prst="rect">
            <a:avLst/>
          </a:prstGeom>
          <a:solidFill>
            <a:srgbClr val="FEF4F4"/>
          </a:solidFill>
          <a:ln w="38100">
            <a:solidFill>
              <a:srgbClr val="F35F67"/>
            </a:solidFill>
          </a:ln>
          <a:effectLst>
            <a:outerShdw blurRad="76200" dist="762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a:defRPr lang="ko-KR" altLang="en-US"/>
            </a:pPr>
            <a:endParaRPr lang="ko-KR" altLang="en-US"/>
          </a:p>
        </p:txBody>
      </p:sp>
      <p:sp>
        <p:nvSpPr>
          <p:cNvPr id="23560" name="Rectangle 8"/>
          <p:cNvSpPr>
            <a:spLocks noChangeArrowheads="1"/>
          </p:cNvSpPr>
          <p:nvPr/>
        </p:nvSpPr>
        <p:spPr bwMode="white">
          <a:xfrm>
            <a:off x="5076052" y="3302189"/>
            <a:ext cx="3167322" cy="646587"/>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1801" b="1">
                <a:solidFill>
                  <a:srgbClr val="000000"/>
                </a:solidFill>
                <a:latin typeface="나눔바른고딕"/>
                <a:ea typeface="나눔바른고딕"/>
                <a:cs typeface="함초롬돋움"/>
              </a:rPr>
              <a:t>남녀고용평등과 일·가정 양립</a:t>
            </a:r>
          </a:p>
          <a:p>
            <a:pPr algn="ctr" eaLnBrk="1" hangingPunct="1">
              <a:spcBef>
                <a:spcPct val="0"/>
              </a:spcBef>
              <a:defRPr lang="ko-KR" altLang="en-US"/>
            </a:pPr>
            <a:r>
              <a:rPr lang="ko-KR" altLang="en-US" sz="1801" b="1">
                <a:solidFill>
                  <a:srgbClr val="000000"/>
                </a:solidFill>
                <a:latin typeface="나눔바른고딕"/>
                <a:ea typeface="나눔바른고딕"/>
                <a:cs typeface="함초롬돋움"/>
              </a:rPr>
              <a:t>지원에 관한 법률 제2조제2호</a:t>
            </a:r>
          </a:p>
        </p:txBody>
      </p:sp>
      <p:sp>
        <p:nvSpPr>
          <p:cNvPr id="23561" name="Rectangle 9"/>
          <p:cNvSpPr>
            <a:spLocks noChangeArrowheads="1"/>
          </p:cNvSpPr>
          <p:nvPr/>
        </p:nvSpPr>
        <p:spPr bwMode="white">
          <a:xfrm>
            <a:off x="5076052" y="3984878"/>
            <a:ext cx="3167322" cy="2144726"/>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eaLnBrk="1" hangingPunct="1">
              <a:lnSpc>
                <a:spcPct val="120000"/>
              </a:lnSpc>
              <a:spcBef>
                <a:spcPct val="0"/>
              </a:spcBef>
              <a:defRPr lang="ko-KR" altLang="en-US"/>
            </a:pPr>
            <a:r>
              <a:rPr lang="ko-KR" altLang="en-US" sz="1600" dirty="0" err="1">
                <a:solidFill>
                  <a:srgbClr val="000000"/>
                </a:solidFill>
                <a:latin typeface="나눔바른고딕"/>
                <a:ea typeface="나눔바른고딕"/>
                <a:cs typeface="함초롬돋움"/>
              </a:rPr>
              <a:t>사업주·상급자</a:t>
            </a:r>
            <a:r>
              <a:rPr lang="ko-KR" altLang="en-US" sz="1600" dirty="0">
                <a:solidFill>
                  <a:srgbClr val="000000"/>
                </a:solidFill>
                <a:latin typeface="나눔바른고딕"/>
                <a:ea typeface="나눔바른고딕"/>
                <a:cs typeface="함초롬돋움"/>
              </a:rPr>
              <a:t> 또는 근로자가 직장 내의 지위를 이용하거나 업무와 관련하여 다른 근로자에게 성적 언동 등으로 성적 굴욕감 또는 혐오감을 느끼게 하거나 성적 언동 또는 그 밖의 요구 등에 따르지 아니하였다는 이유로 고용에서 불이익을 주는 것</a:t>
            </a:r>
          </a:p>
        </p:txBody>
      </p:sp>
      <p:sp>
        <p:nvSpPr>
          <p:cNvPr id="15" name="사각형: 둥근 모서리 14"/>
          <p:cNvSpPr/>
          <p:nvPr/>
        </p:nvSpPr>
        <p:spPr>
          <a:xfrm>
            <a:off x="5540452" y="2797626"/>
            <a:ext cx="2218765" cy="411943"/>
          </a:xfrm>
          <a:prstGeom prst="roundRect">
            <a:avLst>
              <a:gd name="adj" fmla="val 50000"/>
            </a:avLst>
          </a:prstGeom>
          <a:solidFill>
            <a:srgbClr val="F35F67"/>
          </a:solidFill>
          <a:ln>
            <a:noFill/>
          </a:ln>
          <a:effectLst>
            <a:outerShdw blurRad="76200" dist="762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eaLnBrk="1" hangingPunct="1">
              <a:spcBef>
                <a:spcPct val="0"/>
              </a:spcBef>
              <a:defRPr lang="ko-KR" altLang="en-US"/>
            </a:pPr>
            <a:r>
              <a:rPr lang="ko-KR" altLang="en-US" sz="2000">
                <a:solidFill>
                  <a:schemeClr val="bg1"/>
                </a:solidFill>
                <a:latin typeface="나눔스퀘어라운드 ExtraBold"/>
                <a:ea typeface="나눔스퀘어라운드 ExtraBold"/>
                <a:cs typeface="함초롬돋움"/>
              </a:rPr>
              <a:t>직장 내 성희롱</a:t>
            </a:r>
          </a:p>
        </p:txBody>
      </p:sp>
      <p:pic>
        <p:nvPicPr>
          <p:cNvPr id="5" name="그림 4"/>
          <p:cNvPicPr>
            <a:picLocks noChangeAspect="1"/>
          </p:cNvPicPr>
          <p:nvPr/>
        </p:nvPicPr>
        <p:blipFill rotWithShape="1">
          <a:blip r:embed="rId2"/>
          <a:stretch>
            <a:fillRect/>
          </a:stretch>
        </p:blipFill>
        <p:spPr>
          <a:xfrm>
            <a:off x="6105792" y="751071"/>
            <a:ext cx="519259" cy="1871657"/>
          </a:xfrm>
          <a:prstGeom prst="rect">
            <a:avLst/>
          </a:prstGeom>
          <a:effectLst>
            <a:outerShdw blurRad="50800" dist="12700" dir="2700000" algn="tl" rotWithShape="0">
              <a:prstClr val="black">
                <a:alpha val="40000"/>
              </a:prstClr>
            </a:outerShdw>
          </a:effectLst>
        </p:spPr>
      </p:pic>
      <p:pic>
        <p:nvPicPr>
          <p:cNvPr id="17" name="그림 16"/>
          <p:cNvPicPr>
            <a:picLocks noChangeAspect="1"/>
          </p:cNvPicPr>
          <p:nvPr/>
        </p:nvPicPr>
        <p:blipFill rotWithShape="1">
          <a:blip r:embed="rId3"/>
          <a:stretch>
            <a:fillRect/>
          </a:stretch>
        </p:blipFill>
        <p:spPr>
          <a:xfrm>
            <a:off x="6776198" y="1048030"/>
            <a:ext cx="609872" cy="1545259"/>
          </a:xfrm>
          <a:prstGeom prst="rect">
            <a:avLst/>
          </a:prstGeom>
          <a:effectLst>
            <a:outerShdw blurRad="50800" dist="12700" dir="2700000" algn="tl" rotWithShape="0">
              <a:prstClr val="black">
                <a:alpha val="40000"/>
              </a:prstClr>
            </a:outerShdw>
          </a:effectLst>
        </p:spPr>
      </p:pic>
      <p:pic>
        <p:nvPicPr>
          <p:cNvPr id="20" name="그림 19"/>
          <p:cNvPicPr>
            <a:picLocks noChangeAspect="1"/>
          </p:cNvPicPr>
          <p:nvPr/>
        </p:nvPicPr>
        <p:blipFill rotWithShape="1">
          <a:blip r:embed="rId4"/>
          <a:stretch>
            <a:fillRect/>
          </a:stretch>
        </p:blipFill>
        <p:spPr>
          <a:xfrm>
            <a:off x="6295317" y="461270"/>
            <a:ext cx="140208" cy="262129"/>
          </a:xfrm>
          <a:prstGeom prst="rect">
            <a:avLst/>
          </a:prstGeom>
        </p:spPr>
      </p:pic>
      <p:pic>
        <p:nvPicPr>
          <p:cNvPr id="23563" name="그림 3"/>
          <p:cNvPicPr>
            <a:picLocks noChangeAspect="1"/>
          </p:cNvPicPr>
          <p:nvPr/>
        </p:nvPicPr>
        <p:blipFill rotWithShape="1">
          <a:blip r:embed="rId5"/>
          <a:stretch>
            <a:fillRect/>
          </a:stretch>
        </p:blipFill>
        <p:spPr>
          <a:xfrm>
            <a:off x="1002524" y="622266"/>
            <a:ext cx="627679" cy="632838"/>
          </a:xfrm>
          <a:prstGeom prst="rect">
            <a:avLst/>
          </a:prstGeom>
        </p:spPr>
      </p:pic>
      <p:pic>
        <p:nvPicPr>
          <p:cNvPr id="2" name="그림 1">
            <a:extLst>
              <a:ext uri="{FF2B5EF4-FFF2-40B4-BE49-F238E27FC236}">
                <a16:creationId xmlns:a16="http://schemas.microsoft.com/office/drawing/2014/main" id="{B0F84D4D-F9D3-C670-5A46-B30ABAF0C7B3}"/>
              </a:ext>
            </a:extLst>
          </p:cNvPr>
          <p:cNvPicPr>
            <a:picLocks noChangeAspect="1"/>
          </p:cNvPicPr>
          <p:nvPr/>
        </p:nvPicPr>
        <p:blipFill>
          <a:blip r:embed="rId6"/>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2537D334-8213-1604-EB96-53634905F55F}"/>
              </a:ext>
            </a:extLst>
          </p:cNvPr>
          <p:cNvPicPr>
            <a:picLocks noChangeAspect="1"/>
          </p:cNvPicPr>
          <p:nvPr/>
        </p:nvPicPr>
        <p:blipFill>
          <a:blip r:embed="rId7"/>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그룹 8"/>
          <p:cNvGrpSpPr/>
          <p:nvPr/>
        </p:nvGrpSpPr>
        <p:grpSpPr>
          <a:xfrm>
            <a:off x="0" y="199"/>
            <a:ext cx="9143471" cy="6857603"/>
            <a:chOff x="265" y="199"/>
            <a:chExt cx="9143471" cy="6857603"/>
          </a:xfrm>
        </p:grpSpPr>
        <p:sp>
          <p:nvSpPr>
            <p:cNvPr id="10" name="직사각형 9"/>
            <p:cNvSpPr/>
            <p:nvPr/>
          </p:nvSpPr>
          <p:spPr>
            <a:xfrm>
              <a:off x="265" y="199"/>
              <a:ext cx="9143471" cy="6857603"/>
            </a:xfrm>
            <a:prstGeom prst="rect">
              <a:avLst/>
            </a:prstGeom>
            <a:solidFill>
              <a:srgbClr val="4863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600"/>
            </a:p>
          </p:txBody>
        </p:sp>
        <p:grpSp>
          <p:nvGrpSpPr>
            <p:cNvPr id="11" name="그룹 10"/>
            <p:cNvGrpSpPr/>
            <p:nvPr/>
          </p:nvGrpSpPr>
          <p:grpSpPr>
            <a:xfrm>
              <a:off x="265" y="199"/>
              <a:ext cx="9143471" cy="6857603"/>
              <a:chOff x="265" y="199"/>
              <a:chExt cx="9143471" cy="6857603"/>
            </a:xfrm>
          </p:grpSpPr>
          <p:sp>
            <p:nvSpPr>
              <p:cNvPr id="12" name="직각 삼각형 11"/>
              <p:cNvSpPr/>
              <p:nvPr/>
            </p:nvSpPr>
            <p:spPr>
              <a:xfrm>
                <a:off x="265" y="199"/>
                <a:ext cx="9143471" cy="6857603"/>
              </a:xfrm>
              <a:prstGeom prst="rtTriangle">
                <a:avLst/>
              </a:prstGeom>
              <a:solidFill>
                <a:srgbClr val="2939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600"/>
              </a:p>
            </p:txBody>
          </p:sp>
          <p:sp>
            <p:nvSpPr>
              <p:cNvPr id="13" name="직사각형 12"/>
              <p:cNvSpPr/>
              <p:nvPr/>
            </p:nvSpPr>
            <p:spPr>
              <a:xfrm>
                <a:off x="240780" y="227203"/>
                <a:ext cx="8662442" cy="640359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600"/>
              </a:p>
            </p:txBody>
          </p:sp>
        </p:grpSp>
      </p:grpSp>
      <p:sp>
        <p:nvSpPr>
          <p:cNvPr id="23562" name="Rectangle 10"/>
          <p:cNvSpPr>
            <a:spLocks noChangeArrowheads="1"/>
          </p:cNvSpPr>
          <p:nvPr/>
        </p:nvSpPr>
        <p:spPr bwMode="white">
          <a:xfrm>
            <a:off x="1667886" y="572880"/>
            <a:ext cx="6777517" cy="519352"/>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eaLnBrk="1" hangingPunct="1">
              <a:spcBef>
                <a:spcPct val="0"/>
              </a:spcBef>
              <a:defRPr lang="ko-KR" altLang="en-US"/>
            </a:pPr>
            <a:r>
              <a:rPr lang="ko-KR" altLang="en-US" sz="2801">
                <a:solidFill>
                  <a:srgbClr val="000000"/>
                </a:solidFill>
                <a:latin typeface="나눔스퀘어라운드 ExtraBold"/>
                <a:ea typeface="나눔스퀘어라운드 ExtraBold"/>
                <a:cs typeface="함초롬돋움"/>
              </a:rPr>
              <a:t>직장 내 괴롭힘과 성희롱, 어떻게 다를까요?</a:t>
            </a:r>
          </a:p>
        </p:txBody>
      </p:sp>
      <p:sp>
        <p:nvSpPr>
          <p:cNvPr id="30" name="Rectangle 5"/>
          <p:cNvSpPr>
            <a:spLocks noChangeArrowheads="1"/>
          </p:cNvSpPr>
          <p:nvPr/>
        </p:nvSpPr>
        <p:spPr bwMode="white">
          <a:xfrm>
            <a:off x="1063466" y="2069241"/>
            <a:ext cx="7178262" cy="2034529"/>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lnSpc>
                <a:spcPct val="130000"/>
              </a:lnSpc>
              <a:spcBef>
                <a:spcPct val="0"/>
              </a:spcBef>
              <a:defRPr lang="ko-KR" altLang="en-US"/>
            </a:pPr>
            <a:r>
              <a:rPr lang="ko-KR" altLang="en-US" sz="1801" dirty="0">
                <a:solidFill>
                  <a:srgbClr val="000000"/>
                </a:solidFill>
                <a:latin typeface="나눔바른고딕"/>
                <a:ea typeface="나눔바른고딕"/>
                <a:cs typeface="함초롬돋움"/>
              </a:rPr>
              <a:t>사업주가 성희롱을 했거나 사내 성희롱 사건 미처리 시 과태료를 부과하므로 </a:t>
            </a:r>
            <a:r>
              <a:rPr lang="ko-KR" altLang="en-US" sz="1801" b="1" dirty="0">
                <a:solidFill>
                  <a:srgbClr val="F35F67"/>
                </a:solidFill>
                <a:latin typeface="나눔바른고딕"/>
                <a:ea typeface="나눔바른고딕"/>
                <a:cs typeface="함초롬돋움"/>
              </a:rPr>
              <a:t>성적 언동이 문제된 사안이라면 남녀고용평등법을 우선 적용</a:t>
            </a:r>
          </a:p>
          <a:p>
            <a:pPr eaLnBrk="1" hangingPunct="1">
              <a:lnSpc>
                <a:spcPct val="130000"/>
              </a:lnSpc>
              <a:spcBef>
                <a:spcPct val="0"/>
              </a:spcBef>
              <a:defRPr lang="ko-KR" altLang="en-US"/>
            </a:pPr>
            <a:endParaRPr lang="ko-KR" altLang="en-US" sz="800" dirty="0">
              <a:solidFill>
                <a:srgbClr val="000000"/>
              </a:solidFill>
              <a:latin typeface="나눔바른고딕"/>
              <a:ea typeface="나눔바른고딕"/>
              <a:cs typeface="함초롬돋움"/>
            </a:endParaRPr>
          </a:p>
          <a:p>
            <a:pPr eaLnBrk="1" hangingPunct="1">
              <a:lnSpc>
                <a:spcPct val="130000"/>
              </a:lnSpc>
              <a:spcBef>
                <a:spcPct val="0"/>
              </a:spcBef>
              <a:defRPr lang="ko-KR" altLang="en-US"/>
            </a:pPr>
            <a:r>
              <a:rPr lang="ko-KR" altLang="en-US" sz="1801" dirty="0">
                <a:solidFill>
                  <a:srgbClr val="000000"/>
                </a:solidFill>
                <a:latin typeface="나눔바른고딕"/>
                <a:ea typeface="나눔바른고딕"/>
                <a:cs typeface="함초롬돋움"/>
              </a:rPr>
              <a:t>성희롱은 ‘성적인(</a:t>
            </a:r>
            <a:r>
              <a:rPr lang="ko-KR" altLang="en-US" sz="1801" dirty="0" err="1">
                <a:solidFill>
                  <a:srgbClr val="000000"/>
                </a:solidFill>
                <a:latin typeface="나눔바른고딕"/>
                <a:ea typeface="나눔바른고딕"/>
                <a:cs typeface="함초롬돋움"/>
              </a:rPr>
              <a:t>sexual</a:t>
            </a:r>
            <a:r>
              <a:rPr lang="ko-KR" altLang="en-US" sz="1801" dirty="0">
                <a:solidFill>
                  <a:srgbClr val="000000"/>
                </a:solidFill>
                <a:latin typeface="나눔바른고딕"/>
                <a:ea typeface="나눔바른고딕"/>
                <a:cs typeface="함초롬돋움"/>
              </a:rPr>
              <a:t>)’ 의미가 담긴 언동이 수반되어야 하므로 여성비하, 성역할 강요 등 </a:t>
            </a:r>
            <a:r>
              <a:rPr lang="ko-KR" altLang="en-US" sz="1801" b="1" dirty="0">
                <a:solidFill>
                  <a:srgbClr val="F35F67"/>
                </a:solidFill>
                <a:latin typeface="나눔바른고딕"/>
                <a:ea typeface="나눔바른고딕"/>
                <a:cs typeface="함초롬돋움"/>
              </a:rPr>
              <a:t>‘젠더(</a:t>
            </a:r>
            <a:r>
              <a:rPr lang="ko-KR" altLang="en-US" sz="1801" b="1" dirty="0" err="1">
                <a:solidFill>
                  <a:srgbClr val="F35F67"/>
                </a:solidFill>
                <a:latin typeface="나눔바른고딕"/>
                <a:ea typeface="나눔바른고딕"/>
                <a:cs typeface="함초롬돋움"/>
              </a:rPr>
              <a:t>gender</a:t>
            </a:r>
            <a:r>
              <a:rPr lang="ko-KR" altLang="en-US" sz="1801" b="1" dirty="0">
                <a:solidFill>
                  <a:srgbClr val="F35F67"/>
                </a:solidFill>
                <a:latin typeface="나눔바른고딕"/>
                <a:ea typeface="나눔바른고딕"/>
                <a:cs typeface="함초롬돋움"/>
              </a:rPr>
              <a:t>)’ 괴롭힘은 성희롱으로 보기 어려움. </a:t>
            </a:r>
          </a:p>
          <a:p>
            <a:pPr eaLnBrk="1" hangingPunct="1">
              <a:lnSpc>
                <a:spcPct val="130000"/>
              </a:lnSpc>
              <a:spcBef>
                <a:spcPct val="0"/>
              </a:spcBef>
              <a:defRPr lang="ko-KR" altLang="en-US"/>
            </a:pPr>
            <a:r>
              <a:rPr lang="ko-KR" altLang="en-US" sz="1801" dirty="0" err="1">
                <a:solidFill>
                  <a:srgbClr val="000000"/>
                </a:solidFill>
                <a:latin typeface="나눔바른고딕"/>
                <a:ea typeface="나눔바른고딕"/>
                <a:cs typeface="함초롬돋움"/>
              </a:rPr>
              <a:t>but</a:t>
            </a:r>
            <a:r>
              <a:rPr lang="ko-KR" altLang="en-US" sz="1801" dirty="0">
                <a:solidFill>
                  <a:srgbClr val="000000"/>
                </a:solidFill>
                <a:latin typeface="나눔바른고딕"/>
                <a:ea typeface="나눔바른고딕"/>
                <a:cs typeface="함초롬돋움"/>
              </a:rPr>
              <a:t>, 경우에 따라 직장 내 괴롭힘에는 해당될 수 있음</a:t>
            </a:r>
          </a:p>
        </p:txBody>
      </p:sp>
      <p:grpSp>
        <p:nvGrpSpPr>
          <p:cNvPr id="20" name="그룹 19"/>
          <p:cNvGrpSpPr/>
          <p:nvPr/>
        </p:nvGrpSpPr>
        <p:grpSpPr>
          <a:xfrm>
            <a:off x="923297" y="1546554"/>
            <a:ext cx="4474928" cy="400423"/>
            <a:chOff x="654849" y="1546554"/>
            <a:chExt cx="4474928" cy="400423"/>
          </a:xfrm>
        </p:grpSpPr>
        <p:sp>
          <p:nvSpPr>
            <p:cNvPr id="29" name="Rectangle 4"/>
            <p:cNvSpPr>
              <a:spLocks noChangeArrowheads="1"/>
            </p:cNvSpPr>
            <p:nvPr/>
          </p:nvSpPr>
          <p:spPr bwMode="white">
            <a:xfrm>
              <a:off x="654849" y="1546554"/>
              <a:ext cx="4474928" cy="400423"/>
            </a:xfrm>
            <a:prstGeom prst="rect">
              <a:avLst/>
            </a:prstGeom>
            <a:solidFill>
              <a:srgbClr val="ECF0F4"/>
            </a:solidFill>
            <a:ln>
              <a:noFill/>
            </a:ln>
            <a:effectLst>
              <a:outerShdw blurRad="50800" dist="38100" dir="5400000" algn="t" rotWithShape="0">
                <a:prstClr val="black">
                  <a:alpha val="40000"/>
                </a:prstClr>
              </a:outerShdw>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spcBef>
                  <a:spcPct val="0"/>
                </a:spcBef>
                <a:defRPr lang="ko-KR" altLang="en-US"/>
              </a:pPr>
              <a:r>
                <a:rPr lang="ko-KR" altLang="en-US" sz="2001" b="1">
                  <a:solidFill>
                    <a:srgbClr val="000000"/>
                  </a:solidFill>
                  <a:latin typeface="나눔바른고딕"/>
                  <a:ea typeface="나눔바른고딕"/>
                  <a:cs typeface="함초롬돋움"/>
                </a:rPr>
                <a:t>근로기준법과 남녀고용평등법의 적용 관계</a:t>
              </a:r>
            </a:p>
          </p:txBody>
        </p:sp>
        <p:cxnSp>
          <p:nvCxnSpPr>
            <p:cNvPr id="31" name="직선 연결선 30"/>
            <p:cNvCxnSpPr/>
            <p:nvPr/>
          </p:nvCxnSpPr>
          <p:spPr>
            <a:xfrm>
              <a:off x="654849" y="1546554"/>
              <a:ext cx="0" cy="400423"/>
            </a:xfrm>
            <a:prstGeom prst="line">
              <a:avLst/>
            </a:prstGeom>
            <a:ln w="57150">
              <a:solidFill>
                <a:srgbClr val="48637B"/>
              </a:solidFill>
            </a:ln>
          </p:spPr>
          <p:style>
            <a:lnRef idx="1">
              <a:schemeClr val="accent1"/>
            </a:lnRef>
            <a:fillRef idx="0">
              <a:schemeClr val="accent1"/>
            </a:fillRef>
            <a:effectRef idx="0">
              <a:schemeClr val="accent1"/>
            </a:effectRef>
            <a:fontRef idx="minor">
              <a:schemeClr val="tx1"/>
            </a:fontRef>
          </p:style>
        </p:cxnSp>
      </p:grpSp>
      <p:sp>
        <p:nvSpPr>
          <p:cNvPr id="32" name="타원 31"/>
          <p:cNvSpPr>
            <a:spLocks noChangeAspect="1"/>
          </p:cNvSpPr>
          <p:nvPr/>
        </p:nvSpPr>
        <p:spPr>
          <a:xfrm>
            <a:off x="923296" y="2252342"/>
            <a:ext cx="108000" cy="108000"/>
          </a:xfrm>
          <a:prstGeom prst="ellipse">
            <a:avLst/>
          </a:prstGeom>
          <a:solidFill>
            <a:schemeClr val="bg1"/>
          </a:solidFill>
          <a:ln w="38100">
            <a:solidFill>
              <a:srgbClr val="40576C"/>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3" name="타원 32"/>
          <p:cNvSpPr>
            <a:spLocks noChangeAspect="1"/>
          </p:cNvSpPr>
          <p:nvPr/>
        </p:nvSpPr>
        <p:spPr>
          <a:xfrm>
            <a:off x="923296" y="3107394"/>
            <a:ext cx="108000" cy="108000"/>
          </a:xfrm>
          <a:prstGeom prst="ellipse">
            <a:avLst/>
          </a:prstGeom>
          <a:solidFill>
            <a:schemeClr val="bg1"/>
          </a:solidFill>
          <a:ln w="38100">
            <a:solidFill>
              <a:srgbClr val="40576C"/>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5" name="직사각형 34"/>
          <p:cNvSpPr/>
          <p:nvPr/>
        </p:nvSpPr>
        <p:spPr>
          <a:xfrm>
            <a:off x="3271445" y="4642297"/>
            <a:ext cx="1687270" cy="707886"/>
          </a:xfrm>
          <a:prstGeom prst="rect">
            <a:avLst/>
          </a:prstGeom>
        </p:spPr>
        <p:txBody>
          <a:bodyPr wrap="square">
            <a:spAutoFit/>
          </a:bodyPr>
          <a:lstStyle/>
          <a:p>
            <a:pPr algn="ctr">
              <a:defRPr lang="ko-KR" altLang="en-US"/>
            </a:pPr>
            <a:r>
              <a:rPr lang="ko-KR" altLang="en-US" sz="4000" b="1">
                <a:solidFill>
                  <a:srgbClr val="AFABAB"/>
                </a:solidFill>
                <a:latin typeface="나눔바른고딕"/>
                <a:ea typeface="나눔바른고딕"/>
                <a:cs typeface="함초롬돋움"/>
              </a:rPr>
              <a:t>sexual</a:t>
            </a:r>
            <a:endParaRPr lang="ko-KR" altLang="en-US" sz="3600" b="1" cap="all">
              <a:solidFill>
                <a:srgbClr val="AFABAB"/>
              </a:solidFill>
            </a:endParaRPr>
          </a:p>
        </p:txBody>
      </p:sp>
      <p:grpSp>
        <p:nvGrpSpPr>
          <p:cNvPr id="5" name="그룹 4"/>
          <p:cNvGrpSpPr/>
          <p:nvPr/>
        </p:nvGrpSpPr>
        <p:grpSpPr>
          <a:xfrm>
            <a:off x="3138687" y="5419053"/>
            <a:ext cx="1964058" cy="614169"/>
            <a:chOff x="1462039" y="5555131"/>
            <a:chExt cx="1964058" cy="614169"/>
          </a:xfrm>
        </p:grpSpPr>
        <p:sp>
          <p:nvSpPr>
            <p:cNvPr id="16" name="원형: 비어 있음 15"/>
            <p:cNvSpPr/>
            <p:nvPr/>
          </p:nvSpPr>
          <p:spPr>
            <a:xfrm>
              <a:off x="2811928" y="5555131"/>
              <a:ext cx="614169" cy="614169"/>
            </a:xfrm>
            <a:prstGeom prst="donut">
              <a:avLst>
                <a:gd name="adj" fmla="val 25000"/>
              </a:avLst>
            </a:prstGeom>
            <a:solidFill>
              <a:srgbClr val="4863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solidFill>
                  <a:schemeClr val="tx1"/>
                </a:solidFill>
              </a:endParaRPr>
            </a:p>
          </p:txBody>
        </p:sp>
        <p:sp>
          <p:nvSpPr>
            <p:cNvPr id="22" name="직사각형 21"/>
            <p:cNvSpPr/>
            <p:nvPr/>
          </p:nvSpPr>
          <p:spPr>
            <a:xfrm>
              <a:off x="1462039" y="5584525"/>
              <a:ext cx="1362828" cy="569447"/>
            </a:xfrm>
            <a:prstGeom prst="rect">
              <a:avLst/>
            </a:prstGeom>
          </p:spPr>
          <p:txBody>
            <a:bodyPr wrap="square">
              <a:spAutoFit/>
            </a:bodyPr>
            <a:lstStyle/>
            <a:p>
              <a:pPr algn="ctr">
                <a:defRPr lang="ko-KR" altLang="en-US"/>
              </a:pPr>
              <a:r>
                <a:rPr lang="ko-KR" altLang="en-US" sz="3200" b="1" cap="all">
                  <a:solidFill>
                    <a:schemeClr val="bg2">
                      <a:lumMod val="75000"/>
                    </a:schemeClr>
                  </a:solidFill>
                  <a:latin typeface="나눔바른고딕"/>
                  <a:ea typeface="나눔바른고딕"/>
                  <a:cs typeface="함초롬돋움"/>
                </a:rPr>
                <a:t>성희롱 </a:t>
              </a:r>
              <a:endParaRPr lang="ko-KR" altLang="en-US" sz="3200" b="1" cap="all">
                <a:solidFill>
                  <a:schemeClr val="bg2">
                    <a:lumMod val="75000"/>
                  </a:schemeClr>
                </a:solidFill>
              </a:endParaRPr>
            </a:p>
          </p:txBody>
        </p:sp>
      </p:grpSp>
      <p:grpSp>
        <p:nvGrpSpPr>
          <p:cNvPr id="6" name="그룹 5"/>
          <p:cNvGrpSpPr/>
          <p:nvPr/>
        </p:nvGrpSpPr>
        <p:grpSpPr>
          <a:xfrm>
            <a:off x="5784381" y="5301139"/>
            <a:ext cx="1986447" cy="792000"/>
            <a:chOff x="5319224" y="5434603"/>
            <a:chExt cx="1986447" cy="792000"/>
          </a:xfrm>
        </p:grpSpPr>
        <p:sp>
          <p:nvSpPr>
            <p:cNvPr id="34" name="곱하기 기호 33"/>
            <p:cNvSpPr/>
            <p:nvPr/>
          </p:nvSpPr>
          <p:spPr>
            <a:xfrm>
              <a:off x="6513671" y="5434603"/>
              <a:ext cx="792000" cy="792000"/>
            </a:xfrm>
            <a:prstGeom prst="mathMultiply">
              <a:avLst>
                <a:gd name="adj1" fmla="val 19580"/>
              </a:avLst>
            </a:prstGeom>
            <a:solidFill>
              <a:srgbClr val="F35F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solidFill>
                  <a:schemeClr val="tx1"/>
                </a:solidFill>
              </a:endParaRPr>
            </a:p>
          </p:txBody>
        </p:sp>
        <p:sp>
          <p:nvSpPr>
            <p:cNvPr id="23" name="직사각형 22"/>
            <p:cNvSpPr/>
            <p:nvPr/>
          </p:nvSpPr>
          <p:spPr>
            <a:xfrm>
              <a:off x="5319224" y="5569828"/>
              <a:ext cx="1355559" cy="572006"/>
            </a:xfrm>
            <a:prstGeom prst="rect">
              <a:avLst/>
            </a:prstGeom>
          </p:spPr>
          <p:txBody>
            <a:bodyPr wrap="square">
              <a:spAutoFit/>
            </a:bodyPr>
            <a:lstStyle/>
            <a:p>
              <a:pPr algn="ctr">
                <a:defRPr lang="ko-KR" altLang="en-US"/>
              </a:pPr>
              <a:r>
                <a:rPr lang="ko-KR" altLang="en-US" sz="3200" b="1" cap="all">
                  <a:solidFill>
                    <a:schemeClr val="bg2">
                      <a:lumMod val="75000"/>
                    </a:schemeClr>
                  </a:solidFill>
                  <a:latin typeface="나눔바른고딕"/>
                  <a:ea typeface="나눔바른고딕"/>
                  <a:cs typeface="함초롬돋움"/>
                </a:rPr>
                <a:t>성희롱 </a:t>
              </a:r>
              <a:endParaRPr lang="ko-KR" altLang="en-US" sz="3200" b="1" cap="all">
                <a:solidFill>
                  <a:schemeClr val="bg2">
                    <a:lumMod val="75000"/>
                  </a:schemeClr>
                </a:solidFill>
              </a:endParaRPr>
            </a:p>
          </p:txBody>
        </p:sp>
      </p:grpSp>
      <p:sp>
        <p:nvSpPr>
          <p:cNvPr id="28" name="직사각형 27"/>
          <p:cNvSpPr/>
          <p:nvPr/>
        </p:nvSpPr>
        <p:spPr>
          <a:xfrm>
            <a:off x="5678357" y="4606811"/>
            <a:ext cx="2280732" cy="696709"/>
          </a:xfrm>
          <a:prstGeom prst="rect">
            <a:avLst/>
          </a:prstGeom>
          <a:effectLst/>
        </p:spPr>
        <p:txBody>
          <a:bodyPr wrap="square">
            <a:spAutoFit/>
          </a:bodyPr>
          <a:lstStyle/>
          <a:p>
            <a:pPr algn="ctr">
              <a:defRPr lang="ko-KR" altLang="en-US"/>
            </a:pPr>
            <a:r>
              <a:rPr lang="en-US" altLang="ko-KR" sz="4000" b="1">
                <a:solidFill>
                  <a:srgbClr val="AFABAB"/>
                </a:solidFill>
                <a:latin typeface="나눔바른고딕"/>
                <a:ea typeface="나눔바른고딕"/>
                <a:cs typeface="함초롬돋움"/>
              </a:rPr>
              <a:t>gender</a:t>
            </a:r>
            <a:endParaRPr lang="ko-KR" altLang="en-US" sz="3600" b="1" cap="all">
              <a:solidFill>
                <a:srgbClr val="AFABAB"/>
              </a:solidFill>
            </a:endParaRPr>
          </a:p>
        </p:txBody>
      </p:sp>
      <p:pic>
        <p:nvPicPr>
          <p:cNvPr id="4" name="그림 3"/>
          <p:cNvPicPr>
            <a:picLocks noChangeAspect="1"/>
          </p:cNvPicPr>
          <p:nvPr/>
        </p:nvPicPr>
        <p:blipFill rotWithShape="1">
          <a:blip r:embed="rId2"/>
          <a:stretch>
            <a:fillRect/>
          </a:stretch>
        </p:blipFill>
        <p:spPr>
          <a:xfrm>
            <a:off x="973949" y="403191"/>
            <a:ext cx="627679" cy="632838"/>
          </a:xfrm>
          <a:prstGeom prst="rect">
            <a:avLst/>
          </a:prstGeom>
        </p:spPr>
      </p:pic>
      <p:pic>
        <p:nvPicPr>
          <p:cNvPr id="36" name="그림 35"/>
          <p:cNvPicPr>
            <a:picLocks noChangeAspect="1"/>
          </p:cNvPicPr>
          <p:nvPr/>
        </p:nvPicPr>
        <p:blipFill rotWithShape="1">
          <a:blip r:embed="rId3"/>
          <a:srcRect b="10630"/>
          <a:stretch>
            <a:fillRect/>
          </a:stretch>
        </p:blipFill>
        <p:spPr>
          <a:xfrm>
            <a:off x="1455735" y="4375165"/>
            <a:ext cx="1219202" cy="2146564"/>
          </a:xfrm>
          <a:prstGeom prst="rect">
            <a:avLst/>
          </a:prstGeom>
          <a:effectLst>
            <a:outerShdw blurRad="50800" dist="12700" dir="2700000" algn="tl" rotWithShape="0">
              <a:prstClr val="black">
                <a:alpha val="40000"/>
              </a:prstClr>
            </a:outerShdw>
          </a:effectLst>
        </p:spPr>
      </p:pic>
      <p:pic>
        <p:nvPicPr>
          <p:cNvPr id="2" name="그림 1">
            <a:extLst>
              <a:ext uri="{FF2B5EF4-FFF2-40B4-BE49-F238E27FC236}">
                <a16:creationId xmlns:a16="http://schemas.microsoft.com/office/drawing/2014/main" id="{A449D225-42AF-636F-D0B6-C14832A395C9}"/>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FD609713-CC89-2D0D-BC54-980615858515}"/>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그룹 8"/>
          <p:cNvGrpSpPr/>
          <p:nvPr/>
        </p:nvGrpSpPr>
        <p:grpSpPr>
          <a:xfrm>
            <a:off x="265" y="199"/>
            <a:ext cx="9143471" cy="6857603"/>
            <a:chOff x="265" y="199"/>
            <a:chExt cx="9143471" cy="6857603"/>
          </a:xfrm>
        </p:grpSpPr>
        <p:sp>
          <p:nvSpPr>
            <p:cNvPr id="10" name="직사각형 9"/>
            <p:cNvSpPr/>
            <p:nvPr/>
          </p:nvSpPr>
          <p:spPr>
            <a:xfrm>
              <a:off x="265" y="199"/>
              <a:ext cx="9143471" cy="6857603"/>
            </a:xfrm>
            <a:prstGeom prst="rect">
              <a:avLst/>
            </a:prstGeom>
            <a:solidFill>
              <a:srgbClr val="4863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nvGrpSpPr>
            <p:cNvPr id="11" name="그룹 10"/>
            <p:cNvGrpSpPr/>
            <p:nvPr/>
          </p:nvGrpSpPr>
          <p:grpSpPr>
            <a:xfrm>
              <a:off x="265" y="199"/>
              <a:ext cx="9143471" cy="6857603"/>
              <a:chOff x="265" y="199"/>
              <a:chExt cx="9143471" cy="6857603"/>
            </a:xfrm>
          </p:grpSpPr>
          <p:sp>
            <p:nvSpPr>
              <p:cNvPr id="12" name="직각 삼각형 11"/>
              <p:cNvSpPr/>
              <p:nvPr/>
            </p:nvSpPr>
            <p:spPr>
              <a:xfrm>
                <a:off x="265" y="199"/>
                <a:ext cx="9143471" cy="6857603"/>
              </a:xfrm>
              <a:prstGeom prst="rtTriangle">
                <a:avLst/>
              </a:prstGeom>
              <a:solidFill>
                <a:srgbClr val="2939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3" name="직사각형 12"/>
              <p:cNvSpPr/>
              <p:nvPr/>
            </p:nvSpPr>
            <p:spPr>
              <a:xfrm>
                <a:off x="240780" y="227203"/>
                <a:ext cx="8662442" cy="640359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grpSp>
      <p:grpSp>
        <p:nvGrpSpPr>
          <p:cNvPr id="16" name="그룹 15"/>
          <p:cNvGrpSpPr/>
          <p:nvPr/>
        </p:nvGrpSpPr>
        <p:grpSpPr>
          <a:xfrm>
            <a:off x="889741" y="1546554"/>
            <a:ext cx="3969406" cy="400423"/>
            <a:chOff x="654849" y="1546554"/>
            <a:chExt cx="3969406" cy="400423"/>
          </a:xfrm>
        </p:grpSpPr>
        <p:sp>
          <p:nvSpPr>
            <p:cNvPr id="17" name="Rectangle 4"/>
            <p:cNvSpPr>
              <a:spLocks noChangeArrowheads="1"/>
            </p:cNvSpPr>
            <p:nvPr/>
          </p:nvSpPr>
          <p:spPr bwMode="white">
            <a:xfrm>
              <a:off x="654849" y="1546554"/>
              <a:ext cx="3969406" cy="400423"/>
            </a:xfrm>
            <a:prstGeom prst="rect">
              <a:avLst/>
            </a:prstGeom>
            <a:solidFill>
              <a:srgbClr val="ECF0F4"/>
            </a:solidFill>
            <a:ln>
              <a:noFill/>
            </a:ln>
            <a:effectLst>
              <a:outerShdw blurRad="50800" dist="38100" dir="5400000" algn="t" rotWithShape="0">
                <a:prstClr val="black">
                  <a:alpha val="40000"/>
                </a:prstClr>
              </a:outerShdw>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spcBef>
                  <a:spcPct val="0"/>
                </a:spcBef>
                <a:defRPr lang="ko-KR" altLang="en-US"/>
              </a:pPr>
              <a:r>
                <a:rPr lang="ko-KR" altLang="en-US" sz="2001" b="1">
                  <a:solidFill>
                    <a:srgbClr val="000000"/>
                  </a:solidFill>
                  <a:latin typeface="나눔바른고딕"/>
                  <a:ea typeface="나눔바른고딕"/>
                  <a:cs typeface="함초롬돋움"/>
                </a:rPr>
                <a:t>사업장에서의 문제 행위 판단 및 처리</a:t>
              </a:r>
            </a:p>
          </p:txBody>
        </p:sp>
        <p:cxnSp>
          <p:nvCxnSpPr>
            <p:cNvPr id="18" name="직선 연결선 17"/>
            <p:cNvCxnSpPr/>
            <p:nvPr/>
          </p:nvCxnSpPr>
          <p:spPr>
            <a:xfrm>
              <a:off x="654849" y="1546554"/>
              <a:ext cx="0" cy="400423"/>
            </a:xfrm>
            <a:prstGeom prst="line">
              <a:avLst/>
            </a:prstGeom>
            <a:ln w="57150">
              <a:solidFill>
                <a:srgbClr val="48637B"/>
              </a:solidFill>
            </a:ln>
          </p:spPr>
          <p:style>
            <a:lnRef idx="1">
              <a:schemeClr val="accent1"/>
            </a:lnRef>
            <a:fillRef idx="0">
              <a:schemeClr val="accent1"/>
            </a:fillRef>
            <a:effectRef idx="0">
              <a:schemeClr val="accent1"/>
            </a:effectRef>
            <a:fontRef idx="minor">
              <a:schemeClr val="tx1"/>
            </a:fontRef>
          </p:style>
        </p:cxnSp>
      </p:grpSp>
      <p:grpSp>
        <p:nvGrpSpPr>
          <p:cNvPr id="22" name="그룹 21"/>
          <p:cNvGrpSpPr/>
          <p:nvPr/>
        </p:nvGrpSpPr>
        <p:grpSpPr>
          <a:xfrm>
            <a:off x="918570" y="2121121"/>
            <a:ext cx="7182884" cy="839249"/>
            <a:chOff x="940859" y="2156850"/>
            <a:chExt cx="7182884" cy="839249"/>
          </a:xfrm>
        </p:grpSpPr>
        <p:grpSp>
          <p:nvGrpSpPr>
            <p:cNvPr id="7" name="그룹 6"/>
            <p:cNvGrpSpPr/>
            <p:nvPr/>
          </p:nvGrpSpPr>
          <p:grpSpPr>
            <a:xfrm>
              <a:off x="940859" y="2156850"/>
              <a:ext cx="7182884" cy="439199"/>
              <a:chOff x="940859" y="2156850"/>
              <a:chExt cx="7182884" cy="439199"/>
            </a:xfrm>
          </p:grpSpPr>
          <p:sp>
            <p:nvSpPr>
              <p:cNvPr id="19" name="Rectangle 5"/>
              <p:cNvSpPr>
                <a:spLocks noChangeArrowheads="1"/>
              </p:cNvSpPr>
              <p:nvPr/>
            </p:nvSpPr>
            <p:spPr bwMode="white">
              <a:xfrm>
                <a:off x="1093283" y="2156850"/>
                <a:ext cx="7030460" cy="439199"/>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30000"/>
                  </a:lnSpc>
                  <a:spcBef>
                    <a:spcPct val="0"/>
                  </a:spcBef>
                  <a:defRPr lang="ko-KR" altLang="en-US"/>
                </a:pPr>
                <a:r>
                  <a:rPr lang="ko-KR" altLang="en-US" sz="1800" dirty="0">
                    <a:solidFill>
                      <a:srgbClr val="000000"/>
                    </a:solidFill>
                    <a:latin typeface="나눔바른고딕"/>
                    <a:ea typeface="나눔바른고딕"/>
                    <a:cs typeface="함초롬돋움"/>
                  </a:rPr>
                  <a:t>직장 내 괴롭힘과 성희롱은 ‘근로자의 인격권 </a:t>
                </a:r>
                <a:r>
                  <a:rPr lang="ko-KR" altLang="en-US" sz="1800" dirty="0" err="1">
                    <a:solidFill>
                      <a:srgbClr val="000000"/>
                    </a:solidFill>
                    <a:latin typeface="나눔바른고딕"/>
                    <a:ea typeface="나눔바른고딕"/>
                    <a:cs typeface="함초롬돋움"/>
                  </a:rPr>
                  <a:t>침해’라는</a:t>
                </a:r>
                <a:r>
                  <a:rPr lang="ko-KR" altLang="en-US" sz="1800" dirty="0">
                    <a:solidFill>
                      <a:srgbClr val="000000"/>
                    </a:solidFill>
                    <a:latin typeface="나눔바른고딕"/>
                    <a:ea typeface="나눔바른고딕"/>
                    <a:cs typeface="함초롬돋움"/>
                  </a:rPr>
                  <a:t> 측면에서 유사</a:t>
                </a:r>
              </a:p>
            </p:txBody>
          </p:sp>
          <p:sp>
            <p:nvSpPr>
              <p:cNvPr id="20" name="타원 19"/>
              <p:cNvSpPr>
                <a:spLocks noChangeAspect="1"/>
              </p:cNvSpPr>
              <p:nvPr/>
            </p:nvSpPr>
            <p:spPr>
              <a:xfrm>
                <a:off x="940859" y="2338056"/>
                <a:ext cx="108000" cy="108000"/>
              </a:xfrm>
              <a:prstGeom prst="ellipse">
                <a:avLst/>
              </a:prstGeom>
              <a:solidFill>
                <a:schemeClr val="bg1"/>
              </a:solidFill>
              <a:ln w="38100">
                <a:solidFill>
                  <a:srgbClr val="40576C"/>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25" name="직사각형 24"/>
            <p:cNvSpPr/>
            <p:nvPr/>
          </p:nvSpPr>
          <p:spPr>
            <a:xfrm>
              <a:off x="1265214" y="2552923"/>
              <a:ext cx="4258715" cy="443176"/>
            </a:xfrm>
            <a:prstGeom prst="rect">
              <a:avLst/>
            </a:prstGeom>
          </p:spPr>
          <p:txBody>
            <a:bodyPr wrap="none">
              <a:spAutoFit/>
            </a:bodyPr>
            <a:lstStyle/>
            <a:p>
              <a:pPr algn="just">
                <a:lnSpc>
                  <a:spcPct val="130000"/>
                </a:lnSpc>
                <a:spcBef>
                  <a:spcPct val="0"/>
                </a:spcBef>
                <a:defRPr lang="ko-KR" altLang="en-US"/>
              </a:pPr>
              <a:r>
                <a:rPr lang="ko-KR" altLang="en-US" b="1" dirty="0">
                  <a:solidFill>
                    <a:srgbClr val="000000"/>
                  </a:solidFill>
                  <a:latin typeface="나눔바른고딕"/>
                  <a:ea typeface="나눔바른고딕"/>
                  <a:cs typeface="함초롬바탕"/>
                </a:rPr>
                <a:t>직장 내 괴롭힘 판단 시 </a:t>
              </a:r>
              <a:r>
                <a:rPr lang="ko-KR" altLang="en-US" b="1" dirty="0">
                  <a:solidFill>
                    <a:srgbClr val="C00000"/>
                  </a:solidFill>
                  <a:latin typeface="나눔바른고딕"/>
                  <a:ea typeface="나눔바른고딕"/>
                  <a:cs typeface="함초롬바탕"/>
                </a:rPr>
                <a:t>성희롱 판례 등을 참고</a:t>
              </a:r>
            </a:p>
          </p:txBody>
        </p:sp>
      </p:grpSp>
      <p:grpSp>
        <p:nvGrpSpPr>
          <p:cNvPr id="24" name="그룹 23"/>
          <p:cNvGrpSpPr/>
          <p:nvPr/>
        </p:nvGrpSpPr>
        <p:grpSpPr>
          <a:xfrm>
            <a:off x="918570" y="3176710"/>
            <a:ext cx="7182884" cy="1185491"/>
            <a:chOff x="940859" y="2861621"/>
            <a:chExt cx="7182884" cy="1185491"/>
          </a:xfrm>
        </p:grpSpPr>
        <p:grpSp>
          <p:nvGrpSpPr>
            <p:cNvPr id="28" name="그룹 27"/>
            <p:cNvGrpSpPr/>
            <p:nvPr/>
          </p:nvGrpSpPr>
          <p:grpSpPr>
            <a:xfrm>
              <a:off x="940859" y="2861621"/>
              <a:ext cx="7182884" cy="442541"/>
              <a:chOff x="940859" y="2156850"/>
              <a:chExt cx="7182884" cy="442541"/>
            </a:xfrm>
          </p:grpSpPr>
          <p:sp>
            <p:nvSpPr>
              <p:cNvPr id="33" name="Rectangle 5"/>
              <p:cNvSpPr>
                <a:spLocks noChangeArrowheads="1"/>
              </p:cNvSpPr>
              <p:nvPr/>
            </p:nvSpPr>
            <p:spPr bwMode="white">
              <a:xfrm>
                <a:off x="1093283" y="2156850"/>
                <a:ext cx="7030460" cy="442541"/>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30000"/>
                  </a:lnSpc>
                  <a:spcBef>
                    <a:spcPct val="0"/>
                  </a:spcBef>
                  <a:defRPr lang="ko-KR" altLang="en-US"/>
                </a:pPr>
                <a:r>
                  <a:rPr lang="ko-KR" altLang="en-US" sz="1800" dirty="0">
                    <a:solidFill>
                      <a:srgbClr val="000000"/>
                    </a:solidFill>
                    <a:latin typeface="나눔바른고딕"/>
                    <a:ea typeface="나눔바른고딕"/>
                    <a:cs typeface="함초롬돋움"/>
                  </a:rPr>
                  <a:t>문제 해결 및 처리절차를 양 법률에서 유사하게 규정</a:t>
                </a:r>
              </a:p>
            </p:txBody>
          </p:sp>
          <p:sp>
            <p:nvSpPr>
              <p:cNvPr id="34" name="타원 33"/>
              <p:cNvSpPr>
                <a:spLocks noChangeAspect="1"/>
              </p:cNvSpPr>
              <p:nvPr/>
            </p:nvSpPr>
            <p:spPr>
              <a:xfrm>
                <a:off x="940859" y="2338056"/>
                <a:ext cx="108000" cy="108000"/>
              </a:xfrm>
              <a:prstGeom prst="ellipse">
                <a:avLst/>
              </a:prstGeom>
              <a:solidFill>
                <a:schemeClr val="bg1"/>
              </a:solidFill>
              <a:ln w="38100">
                <a:solidFill>
                  <a:srgbClr val="40576C"/>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32" name="직사각형 31"/>
            <p:cNvSpPr/>
            <p:nvPr/>
          </p:nvSpPr>
          <p:spPr>
            <a:xfrm>
              <a:off x="1240047" y="3250004"/>
              <a:ext cx="4864907" cy="797108"/>
            </a:xfrm>
            <a:prstGeom prst="rect">
              <a:avLst/>
            </a:prstGeom>
          </p:spPr>
          <p:txBody>
            <a:bodyPr wrap="none">
              <a:spAutoFit/>
            </a:bodyPr>
            <a:lstStyle/>
            <a:p>
              <a:pPr>
                <a:lnSpc>
                  <a:spcPct val="130000"/>
                </a:lnSpc>
                <a:spcBef>
                  <a:spcPct val="0"/>
                </a:spcBef>
                <a:defRPr lang="ko-KR" altLang="en-US"/>
              </a:pPr>
              <a:r>
                <a:rPr lang="ko-KR" altLang="en-US" b="1" dirty="0">
                  <a:solidFill>
                    <a:srgbClr val="000000"/>
                  </a:solidFill>
                  <a:latin typeface="나눔바른고딕"/>
                  <a:ea typeface="나눔바른고딕"/>
                  <a:cs typeface="함초롬바탕"/>
                </a:rPr>
                <a:t>사업장 상황에 따라 직장 내 괴롭힘과 성희롱에 대한 </a:t>
              </a:r>
              <a:br>
                <a:rPr lang="en-US" altLang="ko-KR" b="1" dirty="0">
                  <a:solidFill>
                    <a:srgbClr val="000000"/>
                  </a:solidFill>
                  <a:latin typeface="나눔바른고딕"/>
                  <a:ea typeface="나눔바른고딕"/>
                  <a:cs typeface="함초롬바탕"/>
                </a:rPr>
              </a:br>
              <a:r>
                <a:rPr lang="ko-KR" altLang="en-US" b="1" dirty="0">
                  <a:solidFill>
                    <a:srgbClr val="C00000"/>
                  </a:solidFill>
                  <a:latin typeface="나눔바른고딕"/>
                  <a:ea typeface="나눔바른고딕"/>
                  <a:cs typeface="함초롬바탕"/>
                </a:rPr>
                <a:t>문제해결 및 처리절차 등을 통합 운영하는 것도 가능</a:t>
              </a:r>
            </a:p>
          </p:txBody>
        </p:sp>
      </p:grpSp>
      <p:sp>
        <p:nvSpPr>
          <p:cNvPr id="37" name="자유형 40"/>
          <p:cNvSpPr>
            <a:spLocks noChangeAspect="1"/>
          </p:cNvSpPr>
          <p:nvPr/>
        </p:nvSpPr>
        <p:spPr>
          <a:xfrm rot="18900000">
            <a:off x="975522" y="2642360"/>
            <a:ext cx="216000" cy="217100"/>
          </a:xfrm>
          <a:custGeom>
            <a:avLst/>
            <a:gdLst>
              <a:gd name="connsiteX0" fmla="*/ 3295954 w 3437304"/>
              <a:gd name="connsiteY0" fmla="*/ 1235687 h 3454811"/>
              <a:gd name="connsiteX1" fmla="*/ 3437304 w 3437304"/>
              <a:gd name="connsiteY1" fmla="*/ 1576937 h 3454811"/>
              <a:gd name="connsiteX2" fmla="*/ 3437304 w 3437304"/>
              <a:gd name="connsiteY2" fmla="*/ 2967476 h 3454811"/>
              <a:gd name="connsiteX3" fmla="*/ 3295954 w 3437304"/>
              <a:gd name="connsiteY3" fmla="*/ 3308726 h 3454811"/>
              <a:gd name="connsiteX4" fmla="*/ 3293359 w 3437304"/>
              <a:gd name="connsiteY4" fmla="*/ 3310866 h 3454811"/>
              <a:gd name="connsiteX5" fmla="*/ 3291219 w 3437304"/>
              <a:gd name="connsiteY5" fmla="*/ 3313461 h 3454811"/>
              <a:gd name="connsiteX6" fmla="*/ 2949969 w 3437304"/>
              <a:gd name="connsiteY6" fmla="*/ 3454811 h 3454811"/>
              <a:gd name="connsiteX7" fmla="*/ 1559430 w 3437304"/>
              <a:gd name="connsiteY7" fmla="*/ 3454811 h 3454811"/>
              <a:gd name="connsiteX8" fmla="*/ 1076830 w 3437304"/>
              <a:gd name="connsiteY8" fmla="*/ 2972211 h 3454811"/>
              <a:gd name="connsiteX9" fmla="*/ 1559430 w 3437304"/>
              <a:gd name="connsiteY9" fmla="*/ 2489611 h 3454811"/>
              <a:gd name="connsiteX10" fmla="*/ 1807111 w 3437304"/>
              <a:gd name="connsiteY10" fmla="*/ 2489611 h 3454811"/>
              <a:gd name="connsiteX11" fmla="*/ 141350 w 3437304"/>
              <a:gd name="connsiteY11" fmla="*/ 823850 h 3454811"/>
              <a:gd name="connsiteX12" fmla="*/ 141350 w 3437304"/>
              <a:gd name="connsiteY12" fmla="*/ 141350 h 3454811"/>
              <a:gd name="connsiteX13" fmla="*/ 823849 w 3437304"/>
              <a:gd name="connsiteY13" fmla="*/ 141350 h 3454811"/>
              <a:gd name="connsiteX14" fmla="*/ 2472104 w 3437304"/>
              <a:gd name="connsiteY14" fmla="*/ 1789605 h 3454811"/>
              <a:gd name="connsiteX15" fmla="*/ 2472104 w 3437304"/>
              <a:gd name="connsiteY15" fmla="*/ 1576937 h 3454811"/>
              <a:gd name="connsiteX16" fmla="*/ 2954704 w 3437304"/>
              <a:gd name="connsiteY16" fmla="*/ 1094337 h 3454811"/>
              <a:gd name="connsiteX17" fmla="*/ 3295954 w 3437304"/>
              <a:gd name="connsiteY17" fmla="*/ 1235687 h 345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37304" h="3454811">
                <a:moveTo>
                  <a:pt x="3295954" y="1235687"/>
                </a:moveTo>
                <a:cubicBezTo>
                  <a:pt x="3383287" y="1323020"/>
                  <a:pt x="3437304" y="1443671"/>
                  <a:pt x="3437304" y="1576937"/>
                </a:cubicBezTo>
                <a:lnTo>
                  <a:pt x="3437304" y="2967476"/>
                </a:lnTo>
                <a:cubicBezTo>
                  <a:pt x="3437304" y="3100742"/>
                  <a:pt x="3383287" y="3221392"/>
                  <a:pt x="3295954" y="3308726"/>
                </a:cubicBezTo>
                <a:lnTo>
                  <a:pt x="3293359" y="3310866"/>
                </a:lnTo>
                <a:lnTo>
                  <a:pt x="3291219" y="3313461"/>
                </a:lnTo>
                <a:cubicBezTo>
                  <a:pt x="3203886" y="3400794"/>
                  <a:pt x="3083235" y="3454811"/>
                  <a:pt x="2949969" y="3454811"/>
                </a:cubicBezTo>
                <a:lnTo>
                  <a:pt x="1559430" y="3454811"/>
                </a:lnTo>
                <a:cubicBezTo>
                  <a:pt x="1292897" y="3454811"/>
                  <a:pt x="1076830" y="3238744"/>
                  <a:pt x="1076830" y="2972211"/>
                </a:cubicBezTo>
                <a:cubicBezTo>
                  <a:pt x="1076830" y="2705678"/>
                  <a:pt x="1292897" y="2489611"/>
                  <a:pt x="1559430" y="2489611"/>
                </a:cubicBezTo>
                <a:lnTo>
                  <a:pt x="1807111" y="2489611"/>
                </a:lnTo>
                <a:lnTo>
                  <a:pt x="141350" y="823850"/>
                </a:lnTo>
                <a:cubicBezTo>
                  <a:pt x="-47117" y="635382"/>
                  <a:pt x="-47117" y="329818"/>
                  <a:pt x="141350" y="141350"/>
                </a:cubicBezTo>
                <a:cubicBezTo>
                  <a:pt x="329817" y="-47117"/>
                  <a:pt x="635382" y="-47117"/>
                  <a:pt x="823849" y="141350"/>
                </a:cubicBezTo>
                <a:lnTo>
                  <a:pt x="2472104" y="1789605"/>
                </a:lnTo>
                <a:lnTo>
                  <a:pt x="2472104" y="1576937"/>
                </a:lnTo>
                <a:cubicBezTo>
                  <a:pt x="2472104" y="1310404"/>
                  <a:pt x="2688171" y="1094337"/>
                  <a:pt x="2954704" y="1094337"/>
                </a:cubicBezTo>
                <a:cubicBezTo>
                  <a:pt x="3087971" y="1094337"/>
                  <a:pt x="3208621" y="1148354"/>
                  <a:pt x="3295954" y="1235687"/>
                </a:cubicBezTo>
                <a:close/>
              </a:path>
            </a:pathLst>
          </a:custGeom>
          <a:solidFill>
            <a:srgbClr val="31457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0" indent="0" algn="ctr" defTabSz="732186" eaLnBrk="1" latinLnBrk="0" hangingPunct="1">
              <a:lnSpc>
                <a:spcPct val="100000"/>
              </a:lnSpc>
              <a:spcBef>
                <a:spcPts val="0"/>
              </a:spcBef>
              <a:spcAft>
                <a:spcPts val="0"/>
              </a:spcAft>
              <a:buClrTx/>
              <a:buFontTx/>
              <a:buNone/>
              <a:defRPr lang="ko-KR"/>
            </a:pPr>
            <a:endParaRPr kumimoji="0" lang="ko-KR" altLang="en-US" sz="1800" b="0" i="0" u="none" strike="noStrike" kern="0" cap="none" spc="0" normalizeH="0">
              <a:solidFill>
                <a:sysClr val="windowText" lastClr="000000"/>
              </a:solidFill>
              <a:effectLst/>
              <a:uLnTx/>
              <a:uFillTx/>
            </a:endParaRPr>
          </a:p>
        </p:txBody>
      </p:sp>
      <p:sp>
        <p:nvSpPr>
          <p:cNvPr id="38" name="자유형 40"/>
          <p:cNvSpPr>
            <a:spLocks noChangeAspect="1"/>
          </p:cNvSpPr>
          <p:nvPr/>
        </p:nvSpPr>
        <p:spPr>
          <a:xfrm rot="18900000">
            <a:off x="967133" y="3647972"/>
            <a:ext cx="216000" cy="217100"/>
          </a:xfrm>
          <a:custGeom>
            <a:avLst/>
            <a:gdLst>
              <a:gd name="connsiteX0" fmla="*/ 3295954 w 3437304"/>
              <a:gd name="connsiteY0" fmla="*/ 1235687 h 3454811"/>
              <a:gd name="connsiteX1" fmla="*/ 3437304 w 3437304"/>
              <a:gd name="connsiteY1" fmla="*/ 1576937 h 3454811"/>
              <a:gd name="connsiteX2" fmla="*/ 3437304 w 3437304"/>
              <a:gd name="connsiteY2" fmla="*/ 2967476 h 3454811"/>
              <a:gd name="connsiteX3" fmla="*/ 3295954 w 3437304"/>
              <a:gd name="connsiteY3" fmla="*/ 3308726 h 3454811"/>
              <a:gd name="connsiteX4" fmla="*/ 3293359 w 3437304"/>
              <a:gd name="connsiteY4" fmla="*/ 3310866 h 3454811"/>
              <a:gd name="connsiteX5" fmla="*/ 3291219 w 3437304"/>
              <a:gd name="connsiteY5" fmla="*/ 3313461 h 3454811"/>
              <a:gd name="connsiteX6" fmla="*/ 2949969 w 3437304"/>
              <a:gd name="connsiteY6" fmla="*/ 3454811 h 3454811"/>
              <a:gd name="connsiteX7" fmla="*/ 1559430 w 3437304"/>
              <a:gd name="connsiteY7" fmla="*/ 3454811 h 3454811"/>
              <a:gd name="connsiteX8" fmla="*/ 1076830 w 3437304"/>
              <a:gd name="connsiteY8" fmla="*/ 2972211 h 3454811"/>
              <a:gd name="connsiteX9" fmla="*/ 1559430 w 3437304"/>
              <a:gd name="connsiteY9" fmla="*/ 2489611 h 3454811"/>
              <a:gd name="connsiteX10" fmla="*/ 1807111 w 3437304"/>
              <a:gd name="connsiteY10" fmla="*/ 2489611 h 3454811"/>
              <a:gd name="connsiteX11" fmla="*/ 141350 w 3437304"/>
              <a:gd name="connsiteY11" fmla="*/ 823850 h 3454811"/>
              <a:gd name="connsiteX12" fmla="*/ 141350 w 3437304"/>
              <a:gd name="connsiteY12" fmla="*/ 141350 h 3454811"/>
              <a:gd name="connsiteX13" fmla="*/ 823849 w 3437304"/>
              <a:gd name="connsiteY13" fmla="*/ 141350 h 3454811"/>
              <a:gd name="connsiteX14" fmla="*/ 2472104 w 3437304"/>
              <a:gd name="connsiteY14" fmla="*/ 1789605 h 3454811"/>
              <a:gd name="connsiteX15" fmla="*/ 2472104 w 3437304"/>
              <a:gd name="connsiteY15" fmla="*/ 1576937 h 3454811"/>
              <a:gd name="connsiteX16" fmla="*/ 2954704 w 3437304"/>
              <a:gd name="connsiteY16" fmla="*/ 1094337 h 3454811"/>
              <a:gd name="connsiteX17" fmla="*/ 3295954 w 3437304"/>
              <a:gd name="connsiteY17" fmla="*/ 1235687 h 345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37304" h="3454811">
                <a:moveTo>
                  <a:pt x="3295954" y="1235687"/>
                </a:moveTo>
                <a:cubicBezTo>
                  <a:pt x="3383287" y="1323020"/>
                  <a:pt x="3437304" y="1443671"/>
                  <a:pt x="3437304" y="1576937"/>
                </a:cubicBezTo>
                <a:lnTo>
                  <a:pt x="3437304" y="2967476"/>
                </a:lnTo>
                <a:cubicBezTo>
                  <a:pt x="3437304" y="3100742"/>
                  <a:pt x="3383287" y="3221392"/>
                  <a:pt x="3295954" y="3308726"/>
                </a:cubicBezTo>
                <a:lnTo>
                  <a:pt x="3293359" y="3310866"/>
                </a:lnTo>
                <a:lnTo>
                  <a:pt x="3291219" y="3313461"/>
                </a:lnTo>
                <a:cubicBezTo>
                  <a:pt x="3203886" y="3400794"/>
                  <a:pt x="3083235" y="3454811"/>
                  <a:pt x="2949969" y="3454811"/>
                </a:cubicBezTo>
                <a:lnTo>
                  <a:pt x="1559430" y="3454811"/>
                </a:lnTo>
                <a:cubicBezTo>
                  <a:pt x="1292897" y="3454811"/>
                  <a:pt x="1076830" y="3238744"/>
                  <a:pt x="1076830" y="2972211"/>
                </a:cubicBezTo>
                <a:cubicBezTo>
                  <a:pt x="1076830" y="2705678"/>
                  <a:pt x="1292897" y="2489611"/>
                  <a:pt x="1559430" y="2489611"/>
                </a:cubicBezTo>
                <a:lnTo>
                  <a:pt x="1807111" y="2489611"/>
                </a:lnTo>
                <a:lnTo>
                  <a:pt x="141350" y="823850"/>
                </a:lnTo>
                <a:cubicBezTo>
                  <a:pt x="-47117" y="635382"/>
                  <a:pt x="-47117" y="329818"/>
                  <a:pt x="141350" y="141350"/>
                </a:cubicBezTo>
                <a:cubicBezTo>
                  <a:pt x="329817" y="-47117"/>
                  <a:pt x="635382" y="-47117"/>
                  <a:pt x="823849" y="141350"/>
                </a:cubicBezTo>
                <a:lnTo>
                  <a:pt x="2472104" y="1789605"/>
                </a:lnTo>
                <a:lnTo>
                  <a:pt x="2472104" y="1576937"/>
                </a:lnTo>
                <a:cubicBezTo>
                  <a:pt x="2472104" y="1310404"/>
                  <a:pt x="2688171" y="1094337"/>
                  <a:pt x="2954704" y="1094337"/>
                </a:cubicBezTo>
                <a:cubicBezTo>
                  <a:pt x="3087971" y="1094337"/>
                  <a:pt x="3208621" y="1148354"/>
                  <a:pt x="3295954" y="1235687"/>
                </a:cubicBezTo>
                <a:close/>
              </a:path>
            </a:pathLst>
          </a:custGeom>
          <a:solidFill>
            <a:srgbClr val="31457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0" indent="0" algn="ctr" defTabSz="732186" eaLnBrk="1" latinLnBrk="0" hangingPunct="1">
              <a:lnSpc>
                <a:spcPct val="100000"/>
              </a:lnSpc>
              <a:spcBef>
                <a:spcPts val="0"/>
              </a:spcBef>
              <a:spcAft>
                <a:spcPts val="0"/>
              </a:spcAft>
              <a:buClrTx/>
              <a:buFontTx/>
              <a:buNone/>
              <a:defRPr lang="ko-KR"/>
            </a:pPr>
            <a:endParaRPr kumimoji="0" lang="ko-KR" altLang="en-US" sz="1800" b="0" i="0" u="none" strike="noStrike" kern="0" cap="none" spc="0" normalizeH="0">
              <a:solidFill>
                <a:sysClr val="windowText" lastClr="000000"/>
              </a:solidFill>
              <a:effectLst/>
              <a:uLnTx/>
              <a:uFillTx/>
            </a:endParaRPr>
          </a:p>
        </p:txBody>
      </p:sp>
      <p:sp>
        <p:nvSpPr>
          <p:cNvPr id="23563" name="Rectangle 10"/>
          <p:cNvSpPr>
            <a:spLocks noChangeArrowheads="1"/>
          </p:cNvSpPr>
          <p:nvPr/>
        </p:nvSpPr>
        <p:spPr bwMode="white">
          <a:xfrm>
            <a:off x="1667886" y="572880"/>
            <a:ext cx="6777517" cy="519352"/>
          </a:xfrm>
          <a:prstGeom prst="rect">
            <a:avLst/>
          </a:prstGeom>
          <a:noFill/>
          <a:ln>
            <a:noFill/>
          </a:ln>
          <a:effectLst/>
        </p:spPr>
        <p:txBody>
          <a:bodyPr wrap="square" anchor="ctr">
            <a:spAutoFit/>
          </a:bodyPr>
          <a:lstStyle/>
          <a:p>
            <a:pPr algn="just" eaLnBrk="1" hangingPunct="1">
              <a:spcBef>
                <a:spcPct val="0"/>
              </a:spcBef>
              <a:defRPr lang="ko-KR" altLang="en-US"/>
            </a:pPr>
            <a:r>
              <a:rPr lang="ko-KR" altLang="en-US" sz="2801">
                <a:solidFill>
                  <a:srgbClr val="000000"/>
                </a:solidFill>
                <a:latin typeface="나눔스퀘어라운드 ExtraBold"/>
                <a:ea typeface="나눔스퀘어라운드 ExtraBold"/>
                <a:cs typeface="함초롬돋움"/>
              </a:rPr>
              <a:t>직장 내 괴롭힘과 성희롱, 어떻게 다를까요?</a:t>
            </a:r>
          </a:p>
        </p:txBody>
      </p:sp>
      <p:pic>
        <p:nvPicPr>
          <p:cNvPr id="23564" name="그림 3"/>
          <p:cNvPicPr>
            <a:picLocks noChangeAspect="1"/>
          </p:cNvPicPr>
          <p:nvPr/>
        </p:nvPicPr>
        <p:blipFill rotWithShape="1">
          <a:blip r:embed="rId2"/>
          <a:stretch>
            <a:fillRect/>
          </a:stretch>
        </p:blipFill>
        <p:spPr>
          <a:xfrm>
            <a:off x="973949" y="403191"/>
            <a:ext cx="627679" cy="632838"/>
          </a:xfrm>
          <a:prstGeom prst="rect">
            <a:avLst/>
          </a:prstGeom>
        </p:spPr>
      </p:pic>
      <p:pic>
        <p:nvPicPr>
          <p:cNvPr id="23568" name="그림 23567"/>
          <p:cNvPicPr>
            <a:picLocks noChangeAspect="1"/>
          </p:cNvPicPr>
          <p:nvPr/>
        </p:nvPicPr>
        <p:blipFill rotWithShape="1">
          <a:blip r:embed="rId3"/>
          <a:stretch>
            <a:fillRect/>
          </a:stretch>
        </p:blipFill>
        <p:spPr>
          <a:xfrm>
            <a:off x="6011145" y="4589205"/>
            <a:ext cx="2549547" cy="1785688"/>
          </a:xfrm>
          <a:prstGeom prst="rect">
            <a:avLst/>
          </a:prstGeom>
          <a:effectLst>
            <a:outerShdw blurRad="76200" sx="104000" sy="104000" algn="ctr" rotWithShape="0">
              <a:srgbClr val="000000">
                <a:alpha val="50000"/>
              </a:srgbClr>
            </a:outerShdw>
          </a:effectLst>
        </p:spPr>
      </p:pic>
      <p:pic>
        <p:nvPicPr>
          <p:cNvPr id="23569" name="그림 23568"/>
          <p:cNvPicPr>
            <a:picLocks noChangeAspect="1"/>
          </p:cNvPicPr>
          <p:nvPr/>
        </p:nvPicPr>
        <p:blipFill rotWithShape="1">
          <a:blip r:embed="rId4"/>
          <a:stretch>
            <a:fillRect/>
          </a:stretch>
        </p:blipFill>
        <p:spPr>
          <a:xfrm>
            <a:off x="6833505" y="4945022"/>
            <a:ext cx="1265635" cy="1265635"/>
          </a:xfrm>
          <a:prstGeom prst="rect">
            <a:avLst/>
          </a:prstGeom>
          <a:effectLst>
            <a:outerShdw blurRad="76200" dist="76200" dir="2700000" algn="ctr" rotWithShape="0">
              <a:srgbClr val="000000">
                <a:alpha val="50000"/>
              </a:srgbClr>
            </a:outerShdw>
          </a:effectLst>
        </p:spPr>
      </p:pic>
      <p:pic>
        <p:nvPicPr>
          <p:cNvPr id="2" name="그림 1">
            <a:extLst>
              <a:ext uri="{FF2B5EF4-FFF2-40B4-BE49-F238E27FC236}">
                <a16:creationId xmlns:a16="http://schemas.microsoft.com/office/drawing/2014/main" id="{36896874-3008-3718-D07F-63DF995574FC}"/>
              </a:ext>
            </a:extLst>
          </p:cNvPr>
          <p:cNvPicPr>
            <a:picLocks noChangeAspect="1"/>
          </p:cNvPicPr>
          <p:nvPr/>
        </p:nvPicPr>
        <p:blipFill>
          <a:blip r:embed="rId5"/>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CD739AC0-A489-7D83-2BAA-2177908119D9}"/>
              </a:ext>
            </a:extLst>
          </p:cNvPr>
          <p:cNvPicPr>
            <a:picLocks noChangeAspect="1"/>
          </p:cNvPicPr>
          <p:nvPr/>
        </p:nvPicPr>
        <p:blipFill>
          <a:blip r:embed="rId6"/>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9525"/>
            <a:ext cx="9144000" cy="6858000"/>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400">
              <a:latin typeface="나눔스퀘어라운드 ExtraBold"/>
              <a:ea typeface="나눔스퀘어라운드 ExtraBold"/>
            </a:endParaRPr>
          </a:p>
        </p:txBody>
      </p:sp>
      <p:sp>
        <p:nvSpPr>
          <p:cNvPr id="6" name="직사각형 5"/>
          <p:cNvSpPr/>
          <p:nvPr/>
        </p:nvSpPr>
        <p:spPr>
          <a:xfrm>
            <a:off x="3495212" y="1658590"/>
            <a:ext cx="2053541" cy="687981"/>
          </a:xfrm>
          <a:prstGeom prst="rect">
            <a:avLst/>
          </a:prstGeom>
          <a:solidFill>
            <a:srgbClr val="EF5A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400">
              <a:latin typeface="나눔스퀘어라운드 ExtraBold"/>
              <a:ea typeface="나눔스퀘어라운드 ExtraBold"/>
            </a:endParaRPr>
          </a:p>
        </p:txBody>
      </p:sp>
      <p:sp>
        <p:nvSpPr>
          <p:cNvPr id="7" name="Rectangle 4"/>
          <p:cNvSpPr>
            <a:spLocks noChangeArrowheads="1"/>
          </p:cNvSpPr>
          <p:nvPr/>
        </p:nvSpPr>
        <p:spPr bwMode="white">
          <a:xfrm>
            <a:off x="1594853" y="1421130"/>
            <a:ext cx="5905059" cy="1834515"/>
          </a:xfrm>
          <a:prstGeom prst="rect">
            <a:avLst/>
          </a:prstGeom>
          <a:noFill/>
          <a:ln>
            <a:noFill/>
          </a:ln>
          <a:effectLst/>
        </p:spPr>
        <p:txBody>
          <a:bodyPr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lnSpc>
                <a:spcPct val="130000"/>
              </a:lnSpc>
              <a:spcBef>
                <a:spcPct val="0"/>
              </a:spcBef>
              <a:defRPr lang="ko-KR" altLang="en-US"/>
            </a:pPr>
            <a:r>
              <a:rPr lang="en-US" altLang="ko-KR" sz="4400" dirty="0">
                <a:solidFill>
                  <a:schemeClr val="bg1"/>
                </a:solidFill>
                <a:latin typeface="나눔스퀘어라운드 ExtraBold"/>
                <a:ea typeface="나눔스퀘어라운드 ExtraBold"/>
                <a:cs typeface="함초롬돋움"/>
              </a:rPr>
              <a:t>PART 3</a:t>
            </a:r>
          </a:p>
          <a:p>
            <a:pPr algn="ctr">
              <a:lnSpc>
                <a:spcPct val="130000"/>
              </a:lnSpc>
              <a:spcBef>
                <a:spcPct val="0"/>
              </a:spcBef>
              <a:defRPr lang="ko-KR" altLang="en-US"/>
            </a:pPr>
            <a:r>
              <a:rPr lang="ko-KR" altLang="en-US" sz="4400" dirty="0">
                <a:solidFill>
                  <a:schemeClr val="bg1"/>
                </a:solidFill>
                <a:latin typeface="나눔스퀘어라운드 ExtraBold"/>
                <a:ea typeface="나눔스퀘어라운드 ExtraBold"/>
                <a:cs typeface="함초롬돋움"/>
              </a:rPr>
              <a:t>직장 내 괴롭힘의 판단</a:t>
            </a:r>
          </a:p>
        </p:txBody>
      </p:sp>
      <p:grpSp>
        <p:nvGrpSpPr>
          <p:cNvPr id="11" name="그룹 10"/>
          <p:cNvGrpSpPr/>
          <p:nvPr/>
        </p:nvGrpSpPr>
        <p:grpSpPr>
          <a:xfrm>
            <a:off x="2397626" y="3412683"/>
            <a:ext cx="4348747" cy="491490"/>
            <a:chOff x="2397626" y="3755895"/>
            <a:chExt cx="4348747" cy="491490"/>
          </a:xfrm>
          <a:effectLst>
            <a:outerShdw blurRad="50800" dist="38100" dir="2700000" algn="tl" rotWithShape="0">
              <a:prstClr val="black">
                <a:alpha val="40000"/>
              </a:prstClr>
            </a:outerShdw>
          </a:effectLst>
        </p:grpSpPr>
        <p:sp>
          <p:nvSpPr>
            <p:cNvPr id="8" name="사각형: 둥근 모서리 7"/>
            <p:cNvSpPr/>
            <p:nvPr/>
          </p:nvSpPr>
          <p:spPr>
            <a:xfrm>
              <a:off x="2397626" y="3851321"/>
              <a:ext cx="4348747" cy="372740"/>
            </a:xfrm>
            <a:prstGeom prst="roundRect">
              <a:avLst>
                <a:gd name="adj" fmla="val 50000"/>
              </a:avLst>
            </a:prstGeom>
            <a:solidFill>
              <a:srgbClr val="EF5A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400">
                <a:latin typeface="나눔스퀘어라운드 ExtraBold"/>
                <a:ea typeface="나눔스퀘어라운드 ExtraBold"/>
              </a:endParaRPr>
            </a:p>
          </p:txBody>
        </p:sp>
        <p:sp>
          <p:nvSpPr>
            <p:cNvPr id="12" name="Rectangle 4"/>
            <p:cNvSpPr>
              <a:spLocks noChangeArrowheads="1"/>
            </p:cNvSpPr>
            <p:nvPr/>
          </p:nvSpPr>
          <p:spPr bwMode="white">
            <a:xfrm>
              <a:off x="2570970" y="3755895"/>
              <a:ext cx="4002058" cy="491490"/>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lnSpc>
                  <a:spcPct val="130000"/>
                </a:lnSpc>
                <a:spcBef>
                  <a:spcPct val="0"/>
                </a:spcBef>
                <a:defRPr lang="ko-KR" altLang="en-US"/>
              </a:pPr>
              <a:r>
                <a:rPr lang="ko-KR" altLang="en-US" sz="2000" dirty="0">
                  <a:solidFill>
                    <a:schemeClr val="bg1"/>
                  </a:solidFill>
                  <a:latin typeface="나눔스퀘어라운드 ExtraBold"/>
                  <a:ea typeface="나눔스퀘어라운드 ExtraBold"/>
                  <a:cs typeface="함초롬돋움"/>
                </a:rPr>
                <a:t>직장 내 괴롭힘 개념 </a:t>
              </a:r>
            </a:p>
          </p:txBody>
        </p:sp>
      </p:grpSp>
      <p:grpSp>
        <p:nvGrpSpPr>
          <p:cNvPr id="14" name="그룹 13"/>
          <p:cNvGrpSpPr/>
          <p:nvPr/>
        </p:nvGrpSpPr>
        <p:grpSpPr>
          <a:xfrm>
            <a:off x="2397626" y="3936558"/>
            <a:ext cx="4348747" cy="491490"/>
            <a:chOff x="2397626" y="3754903"/>
            <a:chExt cx="4348747" cy="491490"/>
          </a:xfrm>
          <a:effectLst>
            <a:outerShdw blurRad="50800" dist="38100" dir="2700000" algn="tl" rotWithShape="0">
              <a:prstClr val="black">
                <a:alpha val="40000"/>
              </a:prstClr>
            </a:outerShdw>
          </a:effectLst>
        </p:grpSpPr>
        <p:sp>
          <p:nvSpPr>
            <p:cNvPr id="15" name="사각형: 둥근 모서리 14"/>
            <p:cNvSpPr/>
            <p:nvPr/>
          </p:nvSpPr>
          <p:spPr>
            <a:xfrm>
              <a:off x="2397626" y="3851321"/>
              <a:ext cx="4348747" cy="372740"/>
            </a:xfrm>
            <a:prstGeom prst="roundRect">
              <a:avLst>
                <a:gd name="adj" fmla="val 50000"/>
              </a:avLst>
            </a:prstGeom>
            <a:solidFill>
              <a:srgbClr val="EF5A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400">
                <a:latin typeface="나눔스퀘어라운드 ExtraBold"/>
                <a:ea typeface="나눔스퀘어라운드 ExtraBold"/>
              </a:endParaRPr>
            </a:p>
          </p:txBody>
        </p:sp>
        <p:sp>
          <p:nvSpPr>
            <p:cNvPr id="16" name="Rectangle 4"/>
            <p:cNvSpPr>
              <a:spLocks noChangeArrowheads="1"/>
            </p:cNvSpPr>
            <p:nvPr/>
          </p:nvSpPr>
          <p:spPr bwMode="white">
            <a:xfrm>
              <a:off x="2570970" y="3754903"/>
              <a:ext cx="4002058" cy="491490"/>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lnSpc>
                  <a:spcPct val="130000"/>
                </a:lnSpc>
                <a:spcBef>
                  <a:spcPct val="0"/>
                </a:spcBef>
                <a:defRPr lang="ko-KR" altLang="en-US"/>
              </a:pPr>
              <a:r>
                <a:rPr lang="ko-KR" altLang="en-US" sz="2000" dirty="0">
                  <a:solidFill>
                    <a:schemeClr val="bg1"/>
                  </a:solidFill>
                  <a:latin typeface="나눔스퀘어라운드 ExtraBold"/>
                  <a:ea typeface="나눔스퀘어라운드 ExtraBold"/>
                  <a:cs typeface="함초롬돋움"/>
                </a:rPr>
                <a:t>직장 내 괴롭힘 판단 요소</a:t>
              </a:r>
            </a:p>
          </p:txBody>
        </p:sp>
      </p:grpSp>
      <p:grpSp>
        <p:nvGrpSpPr>
          <p:cNvPr id="17" name="그룹 16"/>
          <p:cNvGrpSpPr/>
          <p:nvPr/>
        </p:nvGrpSpPr>
        <p:grpSpPr>
          <a:xfrm>
            <a:off x="2397626" y="4460433"/>
            <a:ext cx="4348747" cy="491490"/>
            <a:chOff x="2397626" y="3754815"/>
            <a:chExt cx="4348747" cy="491490"/>
          </a:xfrm>
          <a:effectLst>
            <a:outerShdw blurRad="50800" dist="38100" dir="2700000" algn="tl" rotWithShape="0">
              <a:prstClr val="black">
                <a:alpha val="40000"/>
              </a:prstClr>
            </a:outerShdw>
          </a:effectLst>
        </p:grpSpPr>
        <p:sp>
          <p:nvSpPr>
            <p:cNvPr id="18" name="사각형: 둥근 모서리 17"/>
            <p:cNvSpPr/>
            <p:nvPr/>
          </p:nvSpPr>
          <p:spPr>
            <a:xfrm>
              <a:off x="2397626" y="3851321"/>
              <a:ext cx="4348747" cy="372740"/>
            </a:xfrm>
            <a:prstGeom prst="roundRect">
              <a:avLst>
                <a:gd name="adj" fmla="val 50000"/>
              </a:avLst>
            </a:prstGeom>
            <a:solidFill>
              <a:srgbClr val="EF5A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400">
                <a:latin typeface="나눔스퀘어라운드 ExtraBold"/>
                <a:ea typeface="나눔스퀘어라운드 ExtraBold"/>
              </a:endParaRPr>
            </a:p>
          </p:txBody>
        </p:sp>
        <p:sp>
          <p:nvSpPr>
            <p:cNvPr id="19" name="Rectangle 4"/>
            <p:cNvSpPr>
              <a:spLocks noChangeArrowheads="1"/>
            </p:cNvSpPr>
            <p:nvPr/>
          </p:nvSpPr>
          <p:spPr bwMode="white">
            <a:xfrm>
              <a:off x="2570970" y="3754815"/>
              <a:ext cx="4002058" cy="491490"/>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lnSpc>
                  <a:spcPct val="130000"/>
                </a:lnSpc>
                <a:spcBef>
                  <a:spcPct val="0"/>
                </a:spcBef>
                <a:defRPr lang="ko-KR" altLang="en-US"/>
              </a:pPr>
              <a:r>
                <a:rPr lang="ko-KR" altLang="en-US" sz="2000" dirty="0">
                  <a:solidFill>
                    <a:schemeClr val="bg1"/>
                  </a:solidFill>
                  <a:latin typeface="나눔스퀘어라운드 ExtraBold"/>
                  <a:ea typeface="나눔스퀘어라운드 ExtraBold"/>
                  <a:cs typeface="함초롬돋움"/>
                </a:rPr>
                <a:t>직장 내 괴롭힘의 판단 </a:t>
              </a:r>
            </a:p>
          </p:txBody>
        </p:sp>
      </p:grpSp>
      <p:pic>
        <p:nvPicPr>
          <p:cNvPr id="25" name="그림 24"/>
          <p:cNvPicPr>
            <a:picLocks noChangeAspect="1"/>
          </p:cNvPicPr>
          <p:nvPr/>
        </p:nvPicPr>
        <p:blipFill rotWithShape="1">
          <a:blip r:embed="rId2"/>
          <a:srcRect l="39470" t="37230"/>
          <a:stretch>
            <a:fillRect/>
          </a:stretch>
        </p:blipFill>
        <p:spPr>
          <a:xfrm rot="16200000" flipV="1">
            <a:off x="53205" y="-51066"/>
            <a:ext cx="2657315" cy="2755779"/>
          </a:xfrm>
          <a:prstGeom prst="rect">
            <a:avLst/>
          </a:prstGeom>
          <a:effectLst>
            <a:outerShdw blurRad="50800" dist="38100" dir="2700000" algn="tl" rotWithShape="0">
              <a:prstClr val="black">
                <a:alpha val="40000"/>
              </a:prstClr>
            </a:outerShdw>
          </a:effectLst>
        </p:spPr>
      </p:pic>
      <p:pic>
        <p:nvPicPr>
          <p:cNvPr id="28" name="그림 27"/>
          <p:cNvPicPr>
            <a:picLocks noChangeAspect="1"/>
          </p:cNvPicPr>
          <p:nvPr/>
        </p:nvPicPr>
        <p:blipFill rotWithShape="1">
          <a:blip r:embed="rId3"/>
          <a:srcRect b="23830"/>
          <a:stretch>
            <a:fillRect/>
          </a:stretch>
        </p:blipFill>
        <p:spPr>
          <a:xfrm>
            <a:off x="5981001" y="3574012"/>
            <a:ext cx="3037822" cy="3274463"/>
          </a:xfrm>
          <a:prstGeom prst="rect">
            <a:avLst/>
          </a:prstGeom>
          <a:effectLst>
            <a:outerShdw blurRad="50800" dist="38100" dir="2700000" algn="tl" rotWithShape="0">
              <a:prstClr val="black">
                <a:alpha val="40000"/>
              </a:prstClr>
            </a:outerShdw>
          </a:effectLst>
        </p:spPr>
      </p:pic>
      <p:pic>
        <p:nvPicPr>
          <p:cNvPr id="2" name="그림 1">
            <a:extLst>
              <a:ext uri="{FF2B5EF4-FFF2-40B4-BE49-F238E27FC236}">
                <a16:creationId xmlns:a16="http://schemas.microsoft.com/office/drawing/2014/main" id="{5B2EA5A6-1EBA-74D3-CF68-4A875FACB7D6}"/>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4" name="그림 3">
            <a:extLst>
              <a:ext uri="{FF2B5EF4-FFF2-40B4-BE49-F238E27FC236}">
                <a16:creationId xmlns:a16="http://schemas.microsoft.com/office/drawing/2014/main" id="{3A91D53B-C5C2-8080-B1CA-7BA4DBDED6CF}"/>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직사각형 49"/>
          <p:cNvSpPr/>
          <p:nvPr/>
        </p:nvSpPr>
        <p:spPr>
          <a:xfrm>
            <a:off x="818321" y="2425223"/>
            <a:ext cx="4607694" cy="4432777"/>
          </a:xfrm>
          <a:prstGeom prst="rect">
            <a:avLst/>
          </a:prstGeom>
          <a:solidFill>
            <a:srgbClr val="B7B7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nvGrpSpPr>
          <p:cNvPr id="13" name="그룹 12"/>
          <p:cNvGrpSpPr/>
          <p:nvPr/>
        </p:nvGrpSpPr>
        <p:grpSpPr>
          <a:xfrm>
            <a:off x="265" y="130832"/>
            <a:ext cx="9143470" cy="765156"/>
            <a:chOff x="0" y="130640"/>
            <a:chExt cx="9143999" cy="765201"/>
          </a:xfrm>
          <a:effectLst/>
        </p:grpSpPr>
        <p:sp>
          <p:nvSpPr>
            <p:cNvPr id="14" name="직사각형 13"/>
            <p:cNvSpPr/>
            <p:nvPr/>
          </p:nvSpPr>
          <p:spPr>
            <a:xfrm>
              <a:off x="0" y="133498"/>
              <a:ext cx="958537"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5" name="사각형: 둥근 위쪽 모서리 14"/>
            <p:cNvSpPr/>
            <p:nvPr/>
          </p:nvSpPr>
          <p:spPr>
            <a:xfrm>
              <a:off x="7251700" y="284818"/>
              <a:ext cx="1748760" cy="33797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6" name="평행 사변형 15"/>
            <p:cNvSpPr/>
            <p:nvPr/>
          </p:nvSpPr>
          <p:spPr>
            <a:xfrm rot="5400000">
              <a:off x="753153" y="368620"/>
              <a:ext cx="762341" cy="292100"/>
            </a:xfrm>
            <a:prstGeom prst="parallelogram">
              <a:avLst>
                <a:gd name="adj" fmla="val 41638"/>
              </a:avLst>
            </a:prstGeom>
            <a:solidFill>
              <a:srgbClr val="D53B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7" name="평행 사변형 16"/>
            <p:cNvSpPr/>
            <p:nvPr/>
          </p:nvSpPr>
          <p:spPr>
            <a:xfrm rot="16200000" flipH="1">
              <a:off x="1074990" y="368621"/>
              <a:ext cx="762341" cy="292100"/>
            </a:xfrm>
            <a:prstGeom prst="parallelogram">
              <a:avLst>
                <a:gd name="adj" fmla="val 41638"/>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8" name="직사각형 17"/>
            <p:cNvSpPr/>
            <p:nvPr/>
          </p:nvSpPr>
          <p:spPr>
            <a:xfrm>
              <a:off x="1631947" y="130640"/>
              <a:ext cx="7512052"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9" name="TextBox 18"/>
            <p:cNvSpPr txBox="1"/>
            <p:nvPr/>
          </p:nvSpPr>
          <p:spPr>
            <a:xfrm>
              <a:off x="1727260" y="239844"/>
              <a:ext cx="2726621" cy="460769"/>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괴롭힘이란</a:t>
              </a:r>
              <a:r>
                <a:rPr lang="en-US" altLang="ko-KR" sz="2400">
                  <a:solidFill>
                    <a:schemeClr val="bg1"/>
                  </a:solidFill>
                  <a:latin typeface="나눔스퀘어라운드 ExtraBold"/>
                  <a:ea typeface="나눔스퀘어라운드 ExtraBold"/>
                </a:rPr>
                <a:t>?</a:t>
              </a:r>
            </a:p>
          </p:txBody>
        </p:sp>
        <p:sp>
          <p:nvSpPr>
            <p:cNvPr id="20" name="TextBox 19"/>
            <p:cNvSpPr txBox="1"/>
            <p:nvPr/>
          </p:nvSpPr>
          <p:spPr>
            <a:xfrm>
              <a:off x="8403546" y="280991"/>
              <a:ext cx="545802" cy="188777"/>
            </a:xfrm>
            <a:prstGeom prst="roundRect">
              <a:avLst>
                <a:gd name="adj" fmla="val 50000"/>
              </a:avLst>
            </a:prstGeom>
            <a:solidFill>
              <a:srgbClr val="D53B11"/>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3</a:t>
              </a:r>
              <a:endParaRPr lang="ko-KR" altLang="en-US" sz="1100">
                <a:solidFill>
                  <a:schemeClr val="bg1"/>
                </a:solidFill>
                <a:latin typeface="나눔스퀘어라운드 ExtraBold"/>
                <a:ea typeface="나눔스퀘어라운드 ExtraBold"/>
              </a:endParaRPr>
            </a:p>
          </p:txBody>
        </p:sp>
        <p:sp>
          <p:nvSpPr>
            <p:cNvPr id="21" name="TextBox 20"/>
            <p:cNvSpPr txBox="1"/>
            <p:nvPr/>
          </p:nvSpPr>
          <p:spPr>
            <a:xfrm>
              <a:off x="6699182" y="429605"/>
              <a:ext cx="2335537" cy="261610"/>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괴롭힘의 판단</a:t>
              </a:r>
            </a:p>
          </p:txBody>
        </p:sp>
      </p:grpSp>
      <p:sp>
        <p:nvSpPr>
          <p:cNvPr id="4" name="사각형: 둥근 위쪽 모서리 3"/>
          <p:cNvSpPr/>
          <p:nvPr/>
        </p:nvSpPr>
        <p:spPr>
          <a:xfrm>
            <a:off x="496302" y="2148170"/>
            <a:ext cx="5149489" cy="4716000"/>
          </a:xfrm>
          <a:prstGeom prst="round2SameRect">
            <a:avLst>
              <a:gd name="adj1" fmla="val 3885"/>
              <a:gd name="adj2" fmla="val 0"/>
            </a:avLst>
          </a:prstGeom>
          <a:solidFill>
            <a:srgbClr val="F9BDA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nvGrpSpPr>
          <p:cNvPr id="54" name="그룹 53"/>
          <p:cNvGrpSpPr/>
          <p:nvPr/>
        </p:nvGrpSpPr>
        <p:grpSpPr>
          <a:xfrm>
            <a:off x="770668" y="2393770"/>
            <a:ext cx="4600756" cy="4464000"/>
            <a:chOff x="4799162" y="1901433"/>
            <a:chExt cx="4600756" cy="4640398"/>
          </a:xfrm>
        </p:grpSpPr>
        <p:sp>
          <p:nvSpPr>
            <p:cNvPr id="55" name="직사각형 54"/>
            <p:cNvSpPr/>
            <p:nvPr/>
          </p:nvSpPr>
          <p:spPr>
            <a:xfrm>
              <a:off x="4799162" y="2053833"/>
              <a:ext cx="4600756" cy="4487998"/>
            </a:xfrm>
            <a:prstGeom prst="rect">
              <a:avLst/>
            </a:prstGeom>
            <a:solidFill>
              <a:srgbClr val="B7B7B7"/>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56" name="직사각형 55"/>
            <p:cNvSpPr/>
            <p:nvPr/>
          </p:nvSpPr>
          <p:spPr>
            <a:xfrm>
              <a:off x="4799162" y="1901433"/>
              <a:ext cx="4448356" cy="4640398"/>
            </a:xfrm>
            <a:prstGeom prst="rect">
              <a:avLst/>
            </a:prstGeom>
            <a:solidFill>
              <a:schemeClr val="bg1"/>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58" name="Rectangle 4"/>
          <p:cNvSpPr>
            <a:spLocks noChangeArrowheads="1"/>
          </p:cNvSpPr>
          <p:nvPr/>
        </p:nvSpPr>
        <p:spPr bwMode="white">
          <a:xfrm>
            <a:off x="867226" y="2926080"/>
            <a:ext cx="4173871" cy="3025289"/>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lnSpc>
                <a:spcPct val="130000"/>
              </a:lnSpc>
              <a:spcBef>
                <a:spcPct val="0"/>
              </a:spcBef>
              <a:defRPr lang="ko-KR" altLang="en-US"/>
            </a:pPr>
            <a:r>
              <a:rPr lang="ko-KR" altLang="en-US" sz="2400" b="1">
                <a:solidFill>
                  <a:srgbClr val="D53B11"/>
                </a:solidFill>
                <a:latin typeface="나눔바른고딕"/>
                <a:ea typeface="나눔바른고딕"/>
                <a:cs typeface="함초롬돋움"/>
              </a:rPr>
              <a:t>사용자</a:t>
            </a:r>
            <a:r>
              <a:rPr lang="ko-KR" altLang="en-US" sz="2000" b="1">
                <a:solidFill>
                  <a:srgbClr val="000000"/>
                </a:solidFill>
                <a:latin typeface="나눔바른고딕"/>
                <a:ea typeface="나눔바른고딕"/>
                <a:cs typeface="함초롬돋움"/>
              </a:rPr>
              <a:t> 또는 </a:t>
            </a:r>
            <a:r>
              <a:rPr lang="ko-KR" altLang="en-US" sz="2400" b="1">
                <a:solidFill>
                  <a:srgbClr val="D53B11"/>
                </a:solidFill>
                <a:latin typeface="나눔바른고딕"/>
                <a:ea typeface="나눔바른고딕"/>
                <a:cs typeface="함초롬돋움"/>
              </a:rPr>
              <a:t>근로자</a:t>
            </a:r>
            <a:r>
              <a:rPr lang="ko-KR" altLang="en-US" sz="2000" b="1">
                <a:solidFill>
                  <a:srgbClr val="000000"/>
                </a:solidFill>
                <a:latin typeface="나눔바른고딕"/>
                <a:ea typeface="나눔바른고딕"/>
                <a:cs typeface="함초롬돋움"/>
              </a:rPr>
              <a:t>가</a:t>
            </a:r>
          </a:p>
          <a:p>
            <a:pPr algn="ctr" eaLnBrk="1" hangingPunct="1">
              <a:lnSpc>
                <a:spcPct val="130000"/>
              </a:lnSpc>
              <a:spcBef>
                <a:spcPct val="0"/>
              </a:spcBef>
              <a:defRPr lang="ko-KR" altLang="en-US"/>
            </a:pPr>
            <a:r>
              <a:rPr lang="ko-KR" altLang="en-US" sz="2000" b="1">
                <a:solidFill>
                  <a:srgbClr val="000000"/>
                </a:solidFill>
                <a:latin typeface="나눔바른고딕"/>
                <a:ea typeface="나눔바른고딕"/>
                <a:cs typeface="함초롬돋움"/>
              </a:rPr>
              <a:t> </a:t>
            </a:r>
            <a:r>
              <a:rPr lang="ko-KR" altLang="en-US" sz="2400" b="1">
                <a:solidFill>
                  <a:srgbClr val="3C6B7A"/>
                </a:solidFill>
                <a:latin typeface="나눔바른고딕"/>
                <a:ea typeface="나눔바른고딕"/>
                <a:cs typeface="함초롬돋움"/>
              </a:rPr>
              <a:t>다른 근로자</a:t>
            </a:r>
            <a:r>
              <a:rPr lang="ko-KR" altLang="en-US" sz="2000" b="1">
                <a:solidFill>
                  <a:srgbClr val="000000"/>
                </a:solidFill>
                <a:latin typeface="나눔바른고딕"/>
                <a:ea typeface="나눔바른고딕"/>
                <a:cs typeface="함초롬돋움"/>
              </a:rPr>
              <a:t>에게</a:t>
            </a:r>
          </a:p>
          <a:p>
            <a:pPr algn="ctr" eaLnBrk="1" hangingPunct="1">
              <a:lnSpc>
                <a:spcPct val="130000"/>
              </a:lnSpc>
              <a:spcBef>
                <a:spcPct val="0"/>
              </a:spcBef>
              <a:defRPr lang="ko-KR" altLang="en-US"/>
            </a:pPr>
            <a:r>
              <a:rPr lang="ko-KR" altLang="en-US" sz="2000">
                <a:solidFill>
                  <a:srgbClr val="000000"/>
                </a:solidFill>
                <a:latin typeface="나눔바른고딕"/>
                <a:ea typeface="나눔바른고딕"/>
                <a:cs typeface="함초롬돋움"/>
              </a:rPr>
              <a:t>직장에서의 지위 또는 관계 등의 </a:t>
            </a:r>
          </a:p>
          <a:p>
            <a:pPr algn="ctr" eaLnBrk="1" hangingPunct="1">
              <a:lnSpc>
                <a:spcPct val="130000"/>
              </a:lnSpc>
              <a:spcBef>
                <a:spcPct val="0"/>
              </a:spcBef>
              <a:defRPr lang="ko-KR" altLang="en-US"/>
            </a:pPr>
            <a:r>
              <a:rPr lang="ko-KR" altLang="en-US" sz="2000">
                <a:solidFill>
                  <a:srgbClr val="000000"/>
                </a:solidFill>
                <a:latin typeface="나눔바른고딕"/>
                <a:ea typeface="나눔바른고딕"/>
                <a:cs typeface="함초롬돋움"/>
              </a:rPr>
              <a:t>우위를 이용하여 </a:t>
            </a:r>
          </a:p>
          <a:p>
            <a:pPr algn="ctr" eaLnBrk="1" hangingPunct="1">
              <a:lnSpc>
                <a:spcPct val="130000"/>
              </a:lnSpc>
              <a:spcBef>
                <a:spcPct val="0"/>
              </a:spcBef>
              <a:defRPr lang="ko-KR" altLang="en-US"/>
            </a:pPr>
            <a:r>
              <a:rPr lang="ko-KR" altLang="en-US" sz="2000">
                <a:solidFill>
                  <a:srgbClr val="000000"/>
                </a:solidFill>
                <a:latin typeface="나눔바른고딕"/>
                <a:ea typeface="나눔바른고딕"/>
                <a:cs typeface="함초롬돋움"/>
              </a:rPr>
              <a:t>업무상 적정 범위를 넘어 </a:t>
            </a:r>
          </a:p>
          <a:p>
            <a:pPr algn="ctr" eaLnBrk="1" hangingPunct="1">
              <a:lnSpc>
                <a:spcPct val="130000"/>
              </a:lnSpc>
              <a:spcBef>
                <a:spcPct val="0"/>
              </a:spcBef>
              <a:defRPr lang="ko-KR" altLang="en-US"/>
            </a:pPr>
            <a:r>
              <a:rPr lang="ko-KR" altLang="en-US" sz="2000">
                <a:solidFill>
                  <a:srgbClr val="000000"/>
                </a:solidFill>
                <a:latin typeface="나눔바른고딕"/>
                <a:ea typeface="나눔바른고딕"/>
                <a:cs typeface="함초롬돋움"/>
              </a:rPr>
              <a:t>신체적·정신적 고통을 주거나 </a:t>
            </a:r>
          </a:p>
          <a:p>
            <a:pPr algn="ctr" eaLnBrk="1" hangingPunct="1">
              <a:lnSpc>
                <a:spcPct val="130000"/>
              </a:lnSpc>
              <a:spcBef>
                <a:spcPct val="0"/>
              </a:spcBef>
              <a:defRPr lang="ko-KR" altLang="en-US"/>
            </a:pPr>
            <a:r>
              <a:rPr lang="ko-KR" altLang="en-US" sz="2000">
                <a:solidFill>
                  <a:srgbClr val="000000"/>
                </a:solidFill>
                <a:latin typeface="나눔바른고딕"/>
                <a:ea typeface="나눔바른고딕"/>
                <a:cs typeface="함초롬돋움"/>
              </a:rPr>
              <a:t>근무환경을 악화시키는 행위</a:t>
            </a:r>
          </a:p>
        </p:txBody>
      </p:sp>
      <p:grpSp>
        <p:nvGrpSpPr>
          <p:cNvPr id="59" name="그룹 58"/>
          <p:cNvGrpSpPr/>
          <p:nvPr/>
        </p:nvGrpSpPr>
        <p:grpSpPr>
          <a:xfrm>
            <a:off x="4740945" y="4989637"/>
            <a:ext cx="2914144" cy="1923467"/>
            <a:chOff x="4803727" y="4993256"/>
            <a:chExt cx="2914144" cy="1923467"/>
          </a:xfrm>
          <a:effectLst>
            <a:outerShdw blurRad="50800" dist="38100" dir="5400000" algn="t" rotWithShape="0">
              <a:prstClr val="black">
                <a:alpha val="40000"/>
              </a:prstClr>
            </a:outerShdw>
          </a:effectLst>
        </p:grpSpPr>
        <p:pic>
          <p:nvPicPr>
            <p:cNvPr id="60" name="그림 59"/>
            <p:cNvPicPr/>
            <p:nvPr/>
          </p:nvPicPr>
          <p:blipFill rotWithShape="1">
            <a:blip r:embed="rId2">
              <a:lum/>
            </a:blip>
            <a:srcRect r="32060" b="12960"/>
            <a:stretch>
              <a:fillRect/>
            </a:stretch>
          </p:blipFill>
          <p:spPr>
            <a:xfrm>
              <a:off x="4803727" y="4993256"/>
              <a:ext cx="1860030" cy="1923467"/>
            </a:xfrm>
            <a:prstGeom prst="rect">
              <a:avLst/>
            </a:prstGeom>
            <a:noFill/>
            <a:ln w="9525" cap="flat" cmpd="sng" algn="ctr">
              <a:noFill/>
              <a:prstDash val="solid"/>
              <a:round/>
            </a:ln>
            <a:effectLst>
              <a:outerShdw blurRad="50800" dist="38100" dir="5400000" algn="t" rotWithShape="0">
                <a:prstClr val="black">
                  <a:alpha val="40000"/>
                </a:prstClr>
              </a:outerShdw>
            </a:effectLst>
          </p:spPr>
        </p:pic>
        <p:sp>
          <p:nvSpPr>
            <p:cNvPr id="61" name="직각 삼각형 60"/>
            <p:cNvSpPr/>
            <p:nvPr/>
          </p:nvSpPr>
          <p:spPr>
            <a:xfrm>
              <a:off x="6663756" y="5863905"/>
              <a:ext cx="1054115" cy="988996"/>
            </a:xfrm>
            <a:prstGeom prst="rtTriangle">
              <a:avLst/>
            </a:prstGeom>
            <a:solidFill>
              <a:srgbClr val="00478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63"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24</a:t>
            </a:fld>
            <a:endParaRPr lang="en-US" altLang="en-US" sz="999">
              <a:solidFill>
                <a:schemeClr val="tx1"/>
              </a:solidFill>
              <a:latin typeface="나눔스퀘어라운드 Bold"/>
              <a:ea typeface="나눔스퀘어라운드 Bold"/>
            </a:endParaRPr>
          </a:p>
        </p:txBody>
      </p:sp>
      <p:pic>
        <p:nvPicPr>
          <p:cNvPr id="66" name="그림 65"/>
          <p:cNvPicPr>
            <a:picLocks noChangeAspect="1"/>
          </p:cNvPicPr>
          <p:nvPr/>
        </p:nvPicPr>
        <p:blipFill rotWithShape="1">
          <a:blip r:embed="rId3"/>
          <a:stretch>
            <a:fillRect/>
          </a:stretch>
        </p:blipFill>
        <p:spPr>
          <a:xfrm>
            <a:off x="2292463" y="1352377"/>
            <a:ext cx="1557167" cy="1188000"/>
          </a:xfrm>
          <a:prstGeom prst="rect">
            <a:avLst/>
          </a:prstGeom>
          <a:effectLst>
            <a:outerShdw blurRad="50800" dist="38100" algn="l" rotWithShape="0">
              <a:prstClr val="black">
                <a:alpha val="40000"/>
              </a:prstClr>
            </a:outerShdw>
          </a:effectLst>
        </p:spPr>
      </p:pic>
      <p:pic>
        <p:nvPicPr>
          <p:cNvPr id="5" name="그림 4"/>
          <p:cNvPicPr>
            <a:picLocks noChangeAspect="1"/>
          </p:cNvPicPr>
          <p:nvPr/>
        </p:nvPicPr>
        <p:blipFill rotWithShape="1">
          <a:blip r:embed="rId4"/>
          <a:stretch>
            <a:fillRect/>
          </a:stretch>
        </p:blipFill>
        <p:spPr>
          <a:xfrm>
            <a:off x="6644561" y="2078345"/>
            <a:ext cx="859941" cy="2084453"/>
          </a:xfrm>
          <a:prstGeom prst="rect">
            <a:avLst/>
          </a:prstGeom>
          <a:effectLst>
            <a:outerShdw blurRad="50800" dist="12700" dir="2700000" algn="tl" rotWithShape="0">
              <a:prstClr val="black">
                <a:alpha val="40000"/>
              </a:prstClr>
            </a:outerShdw>
          </a:effectLst>
        </p:spPr>
      </p:pic>
      <p:pic>
        <p:nvPicPr>
          <p:cNvPr id="7" name="그림 6"/>
          <p:cNvPicPr>
            <a:picLocks noChangeAspect="1"/>
          </p:cNvPicPr>
          <p:nvPr/>
        </p:nvPicPr>
        <p:blipFill rotWithShape="1">
          <a:blip r:embed="rId5"/>
          <a:stretch>
            <a:fillRect/>
          </a:stretch>
        </p:blipFill>
        <p:spPr>
          <a:xfrm>
            <a:off x="7748893" y="2124355"/>
            <a:ext cx="1395106" cy="1789996"/>
          </a:xfrm>
          <a:prstGeom prst="rect">
            <a:avLst/>
          </a:prstGeom>
          <a:effectLst>
            <a:outerShdw blurRad="50800" dist="12700" dir="2700000" algn="tl" rotWithShape="0">
              <a:prstClr val="black">
                <a:alpha val="40000"/>
              </a:prstClr>
            </a:outerShdw>
          </a:effectLst>
        </p:spPr>
      </p:pic>
      <p:pic>
        <p:nvPicPr>
          <p:cNvPr id="2" name="그림 1">
            <a:extLst>
              <a:ext uri="{FF2B5EF4-FFF2-40B4-BE49-F238E27FC236}">
                <a16:creationId xmlns:a16="http://schemas.microsoft.com/office/drawing/2014/main" id="{DFC13AB5-3504-F45A-ED84-4168E83AE0CE}"/>
              </a:ext>
            </a:extLst>
          </p:cNvPr>
          <p:cNvPicPr>
            <a:picLocks noChangeAspect="1"/>
          </p:cNvPicPr>
          <p:nvPr/>
        </p:nvPicPr>
        <p:blipFill>
          <a:blip r:embed="rId6"/>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9F204B67-B5CB-58A9-567B-DC4D39766D4D}"/>
              </a:ext>
            </a:extLst>
          </p:cNvPr>
          <p:cNvPicPr>
            <a:picLocks noChangeAspect="1"/>
          </p:cNvPicPr>
          <p:nvPr/>
        </p:nvPicPr>
        <p:blipFill>
          <a:blip r:embed="rId7"/>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그룹 9"/>
          <p:cNvGrpSpPr/>
          <p:nvPr/>
        </p:nvGrpSpPr>
        <p:grpSpPr>
          <a:xfrm>
            <a:off x="265" y="130832"/>
            <a:ext cx="9143470" cy="765156"/>
            <a:chOff x="0" y="130640"/>
            <a:chExt cx="9143999" cy="765201"/>
          </a:xfrm>
          <a:effectLst/>
        </p:grpSpPr>
        <p:sp>
          <p:nvSpPr>
            <p:cNvPr id="11" name="직사각형 10"/>
            <p:cNvSpPr/>
            <p:nvPr/>
          </p:nvSpPr>
          <p:spPr>
            <a:xfrm>
              <a:off x="0" y="133498"/>
              <a:ext cx="958537"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2" name="사각형: 둥근 위쪽 모서리 11"/>
            <p:cNvSpPr/>
            <p:nvPr/>
          </p:nvSpPr>
          <p:spPr>
            <a:xfrm>
              <a:off x="7251700" y="284818"/>
              <a:ext cx="1748760" cy="33797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3" name="평행 사변형 12"/>
            <p:cNvSpPr/>
            <p:nvPr/>
          </p:nvSpPr>
          <p:spPr>
            <a:xfrm rot="5400000">
              <a:off x="753153" y="368620"/>
              <a:ext cx="762341" cy="292100"/>
            </a:xfrm>
            <a:prstGeom prst="parallelogram">
              <a:avLst>
                <a:gd name="adj" fmla="val 41638"/>
              </a:avLst>
            </a:prstGeom>
            <a:solidFill>
              <a:srgbClr val="D53B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4" name="평행 사변형 13"/>
            <p:cNvSpPr/>
            <p:nvPr/>
          </p:nvSpPr>
          <p:spPr>
            <a:xfrm rot="16200000" flipH="1">
              <a:off x="1074990" y="368621"/>
              <a:ext cx="762341" cy="292100"/>
            </a:xfrm>
            <a:prstGeom prst="parallelogram">
              <a:avLst>
                <a:gd name="adj" fmla="val 41638"/>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5" name="직사각형 14"/>
            <p:cNvSpPr/>
            <p:nvPr/>
          </p:nvSpPr>
          <p:spPr>
            <a:xfrm>
              <a:off x="1631947" y="130640"/>
              <a:ext cx="7512052"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6" name="TextBox 15"/>
            <p:cNvSpPr txBox="1"/>
            <p:nvPr/>
          </p:nvSpPr>
          <p:spPr>
            <a:xfrm>
              <a:off x="1727260" y="239844"/>
              <a:ext cx="4164980" cy="460770"/>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판단 요소 </a:t>
              </a:r>
              <a:r>
                <a:rPr lang="en-US" altLang="ko-KR" sz="2400">
                  <a:solidFill>
                    <a:schemeClr val="bg1"/>
                  </a:solidFill>
                  <a:latin typeface="나눔스퀘어라운드 ExtraBold"/>
                  <a:ea typeface="나눔스퀘어라운드 ExtraBold"/>
                </a:rPr>
                <a:t>3</a:t>
              </a:r>
              <a:r>
                <a:rPr lang="ko-KR" altLang="en-US" sz="2400">
                  <a:solidFill>
                    <a:schemeClr val="bg1"/>
                  </a:solidFill>
                  <a:latin typeface="나눔스퀘어라운드 ExtraBold"/>
                  <a:ea typeface="나눔스퀘어라운드 ExtraBold"/>
                </a:rPr>
                <a:t>가지 </a:t>
              </a:r>
            </a:p>
          </p:txBody>
        </p:sp>
        <p:sp>
          <p:nvSpPr>
            <p:cNvPr id="17" name="TextBox 16"/>
            <p:cNvSpPr txBox="1"/>
            <p:nvPr/>
          </p:nvSpPr>
          <p:spPr>
            <a:xfrm>
              <a:off x="8403546" y="280991"/>
              <a:ext cx="545802" cy="188777"/>
            </a:xfrm>
            <a:prstGeom prst="roundRect">
              <a:avLst>
                <a:gd name="adj" fmla="val 50000"/>
              </a:avLst>
            </a:prstGeom>
            <a:solidFill>
              <a:srgbClr val="D53B11"/>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3</a:t>
              </a:r>
              <a:endParaRPr lang="ko-KR" altLang="en-US" sz="1100">
                <a:solidFill>
                  <a:schemeClr val="bg1"/>
                </a:solidFill>
                <a:latin typeface="나눔스퀘어라운드 ExtraBold"/>
                <a:ea typeface="나눔스퀘어라운드 ExtraBold"/>
              </a:endParaRPr>
            </a:p>
          </p:txBody>
        </p:sp>
        <p:sp>
          <p:nvSpPr>
            <p:cNvPr id="18" name="TextBox 17"/>
            <p:cNvSpPr txBox="1"/>
            <p:nvPr/>
          </p:nvSpPr>
          <p:spPr>
            <a:xfrm>
              <a:off x="6699182" y="429605"/>
              <a:ext cx="2335537" cy="261610"/>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괴롭힘의 판단</a:t>
              </a:r>
            </a:p>
          </p:txBody>
        </p:sp>
      </p:grpSp>
      <p:grpSp>
        <p:nvGrpSpPr>
          <p:cNvPr id="31" name="그룹 30"/>
          <p:cNvGrpSpPr/>
          <p:nvPr/>
        </p:nvGrpSpPr>
        <p:grpSpPr>
          <a:xfrm>
            <a:off x="750366" y="1306235"/>
            <a:ext cx="5148000" cy="1107277"/>
            <a:chOff x="2152227" y="1509351"/>
            <a:chExt cx="5148000" cy="1107277"/>
          </a:xfrm>
          <a:effectLst>
            <a:outerShdw blurRad="50800" dist="12700" dir="2700000" algn="tl" rotWithShape="0">
              <a:prstClr val="black">
                <a:alpha val="40000"/>
              </a:prstClr>
            </a:outerShdw>
          </a:effectLst>
        </p:grpSpPr>
        <p:sp>
          <p:nvSpPr>
            <p:cNvPr id="6" name="직사각형 5"/>
            <p:cNvSpPr/>
            <p:nvPr/>
          </p:nvSpPr>
          <p:spPr>
            <a:xfrm>
              <a:off x="2152227" y="1878683"/>
              <a:ext cx="5148000" cy="7379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nvGrpSpPr>
            <p:cNvPr id="2" name="그룹 1"/>
            <p:cNvGrpSpPr/>
            <p:nvPr/>
          </p:nvGrpSpPr>
          <p:grpSpPr>
            <a:xfrm>
              <a:off x="2427939" y="1872876"/>
              <a:ext cx="4563833" cy="728635"/>
              <a:chOff x="2631673" y="1298895"/>
              <a:chExt cx="4563833" cy="728635"/>
            </a:xfrm>
          </p:grpSpPr>
          <p:sp>
            <p:nvSpPr>
              <p:cNvPr id="24" name="타원 23"/>
              <p:cNvSpPr/>
              <p:nvPr/>
            </p:nvSpPr>
            <p:spPr>
              <a:xfrm>
                <a:off x="2631673" y="1464570"/>
                <a:ext cx="111435" cy="111435"/>
              </a:xfrm>
              <a:prstGeom prst="ellipse">
                <a:avLst/>
              </a:prstGeom>
              <a:solidFill>
                <a:schemeClr val="bg1"/>
              </a:solidFill>
              <a:ln w="38100">
                <a:solidFill>
                  <a:srgbClr val="F37E5F"/>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5" name="직사각형 24"/>
              <p:cNvSpPr/>
              <p:nvPr/>
            </p:nvSpPr>
            <p:spPr>
              <a:xfrm>
                <a:off x="2758203" y="1298895"/>
                <a:ext cx="4437303" cy="728635"/>
              </a:xfrm>
              <a:prstGeom prst="rect">
                <a:avLst/>
              </a:prstGeom>
            </p:spPr>
            <p:txBody>
              <a:bodyPr wrap="square">
                <a:spAutoFit/>
              </a:bodyPr>
              <a:lstStyle/>
              <a:p>
                <a:pPr>
                  <a:lnSpc>
                    <a:spcPct val="130000"/>
                  </a:lnSpc>
                  <a:spcBef>
                    <a:spcPct val="0"/>
                  </a:spcBef>
                  <a:defRPr lang="ko-KR" altLang="en-US"/>
                </a:pPr>
                <a:r>
                  <a:rPr lang="ko-KR" altLang="en-US" sz="1600" dirty="0">
                    <a:solidFill>
                      <a:srgbClr val="000000"/>
                    </a:solidFill>
                    <a:latin typeface="나눔바른고딕"/>
                    <a:ea typeface="나눔바른고딕"/>
                    <a:cs typeface="함초롬돋움"/>
                  </a:rPr>
                  <a:t>괴롭힘 행위자가 </a:t>
                </a:r>
                <a:r>
                  <a:rPr lang="ko-KR" altLang="en-US" sz="1600" b="1" dirty="0">
                    <a:solidFill>
                      <a:srgbClr val="F37E5F"/>
                    </a:solidFill>
                    <a:latin typeface="나눔바른고딕"/>
                    <a:ea typeface="나눔바른고딕"/>
                    <a:cs typeface="함초롬돋움"/>
                  </a:rPr>
                  <a:t>사용자</a:t>
                </a:r>
                <a:r>
                  <a:rPr lang="ko-KR" altLang="en-US" sz="1600" dirty="0">
                    <a:solidFill>
                      <a:srgbClr val="000000"/>
                    </a:solidFill>
                    <a:latin typeface="나눔바른고딕"/>
                    <a:ea typeface="나눔바른고딕"/>
                    <a:cs typeface="함초롬돋움"/>
                  </a:rPr>
                  <a:t>인 경우</a:t>
                </a:r>
              </a:p>
              <a:p>
                <a:pPr>
                  <a:lnSpc>
                    <a:spcPct val="130000"/>
                  </a:lnSpc>
                  <a:spcBef>
                    <a:spcPct val="0"/>
                  </a:spcBef>
                  <a:defRPr lang="ko-KR" altLang="en-US"/>
                </a:pPr>
                <a:r>
                  <a:rPr lang="ko-KR" altLang="en-US" sz="1600" dirty="0">
                    <a:solidFill>
                      <a:srgbClr val="000000"/>
                    </a:solidFill>
                    <a:latin typeface="나눔바른고딕"/>
                    <a:ea typeface="나눔바른고딕"/>
                    <a:cs typeface="함초롬돋움"/>
                  </a:rPr>
                  <a:t>괴롭힘 행위자가 </a:t>
                </a:r>
                <a:r>
                  <a:rPr lang="ko-KR" altLang="en-US" sz="1600" b="1" dirty="0">
                    <a:solidFill>
                      <a:srgbClr val="F37E5F"/>
                    </a:solidFill>
                    <a:latin typeface="나눔바른고딕"/>
                    <a:ea typeface="나눔바른고딕"/>
                    <a:cs typeface="함초롬돋움"/>
                  </a:rPr>
                  <a:t>근로자</a:t>
                </a:r>
                <a:r>
                  <a:rPr lang="ko-KR" altLang="en-US" sz="1600" dirty="0">
                    <a:solidFill>
                      <a:srgbClr val="000000"/>
                    </a:solidFill>
                    <a:latin typeface="나눔바른고딕"/>
                    <a:ea typeface="나눔바른고딕"/>
                    <a:cs typeface="함초롬돋움"/>
                  </a:rPr>
                  <a:t>인 경우</a:t>
                </a:r>
              </a:p>
            </p:txBody>
          </p:sp>
          <p:sp>
            <p:nvSpPr>
              <p:cNvPr id="26" name="타원 25"/>
              <p:cNvSpPr/>
              <p:nvPr/>
            </p:nvSpPr>
            <p:spPr>
              <a:xfrm>
                <a:off x="2631673" y="1773775"/>
                <a:ext cx="111435" cy="111435"/>
              </a:xfrm>
              <a:prstGeom prst="ellipse">
                <a:avLst/>
              </a:prstGeom>
              <a:solidFill>
                <a:schemeClr val="bg1"/>
              </a:solidFill>
              <a:ln w="38100">
                <a:solidFill>
                  <a:srgbClr val="F37E5F"/>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3" name="사각형: 둥근 한쪽 모서리 2"/>
            <p:cNvSpPr/>
            <p:nvPr/>
          </p:nvSpPr>
          <p:spPr>
            <a:xfrm>
              <a:off x="2152228" y="1512934"/>
              <a:ext cx="1370290" cy="369332"/>
            </a:xfrm>
            <a:prstGeom prst="round1Rect">
              <a:avLst>
                <a:gd name="adj" fmla="val 50000"/>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8" name="Rectangle 5"/>
            <p:cNvSpPr>
              <a:spLocks noChangeArrowheads="1"/>
            </p:cNvSpPr>
            <p:nvPr/>
          </p:nvSpPr>
          <p:spPr bwMode="white">
            <a:xfrm>
              <a:off x="2252479" y="1509351"/>
              <a:ext cx="1128782" cy="358735"/>
            </a:xfrm>
            <a:prstGeom prst="rect">
              <a:avLst/>
            </a:prstGeom>
            <a:no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spcBef>
                  <a:spcPct val="0"/>
                </a:spcBef>
                <a:defRPr lang="ko-KR" altLang="en-US"/>
              </a:pPr>
              <a:r>
                <a:rPr lang="ko-KR" altLang="en-US" sz="1800">
                  <a:solidFill>
                    <a:schemeClr val="bg1"/>
                  </a:solidFill>
                  <a:latin typeface="나눔바른고딕"/>
                  <a:ea typeface="나눔바른고딕"/>
                  <a:cs typeface="함초롬바탕"/>
                </a:rPr>
                <a:t> 1. 행위자</a:t>
              </a:r>
            </a:p>
          </p:txBody>
        </p:sp>
      </p:grpSp>
      <p:grpSp>
        <p:nvGrpSpPr>
          <p:cNvPr id="30" name="그룹 29"/>
          <p:cNvGrpSpPr/>
          <p:nvPr/>
        </p:nvGrpSpPr>
        <p:grpSpPr>
          <a:xfrm>
            <a:off x="750367" y="2869709"/>
            <a:ext cx="5823417" cy="1440108"/>
            <a:chOff x="2152227" y="3226979"/>
            <a:chExt cx="5823417" cy="1440108"/>
          </a:xfrm>
          <a:effectLst>
            <a:outerShdw blurRad="50800" dist="12700" dir="2700000" algn="tl" rotWithShape="0">
              <a:prstClr val="black">
                <a:alpha val="40000"/>
              </a:prstClr>
            </a:outerShdw>
          </a:effectLst>
        </p:grpSpPr>
        <p:sp>
          <p:nvSpPr>
            <p:cNvPr id="28682" name="Rectangle 10"/>
            <p:cNvSpPr>
              <a:spLocks noChangeArrowheads="1"/>
            </p:cNvSpPr>
            <p:nvPr/>
          </p:nvSpPr>
          <p:spPr bwMode="white">
            <a:xfrm>
              <a:off x="2393736" y="3834001"/>
              <a:ext cx="5547705" cy="405001"/>
            </a:xfrm>
            <a:prstGeom prst="rect">
              <a:avLst/>
            </a:prstGeom>
            <a:noFill/>
            <a:ln>
              <a:noFill/>
            </a:ln>
            <a:effectLst/>
          </p:spPr>
          <p:txBody>
            <a:bodyPr wrap="none"/>
            <a:lstStyle/>
            <a:p>
              <a:pPr eaLnBrk="1" hangingPunct="1">
                <a:defRPr lang="ko-KR" altLang="en-US"/>
              </a:pPr>
              <a:endParaRPr lang="ko-KR" altLang="en-US" sz="1801">
                <a:ea typeface="굴림"/>
              </a:endParaRPr>
            </a:p>
          </p:txBody>
        </p:sp>
        <p:sp>
          <p:nvSpPr>
            <p:cNvPr id="39" name="직사각형 38"/>
            <p:cNvSpPr/>
            <p:nvPr/>
          </p:nvSpPr>
          <p:spPr>
            <a:xfrm>
              <a:off x="2152227" y="3596311"/>
              <a:ext cx="5148000" cy="1070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nvGrpSpPr>
            <p:cNvPr id="40" name="그룹 39"/>
            <p:cNvGrpSpPr/>
            <p:nvPr/>
          </p:nvGrpSpPr>
          <p:grpSpPr>
            <a:xfrm>
              <a:off x="2427939" y="3590504"/>
              <a:ext cx="5547705" cy="1041586"/>
              <a:chOff x="2631673" y="1298895"/>
              <a:chExt cx="5547705" cy="1041586"/>
            </a:xfrm>
          </p:grpSpPr>
          <p:sp>
            <p:nvSpPr>
              <p:cNvPr id="44" name="타원 43"/>
              <p:cNvSpPr/>
              <p:nvPr/>
            </p:nvSpPr>
            <p:spPr>
              <a:xfrm>
                <a:off x="2631673" y="1464570"/>
                <a:ext cx="111435" cy="111435"/>
              </a:xfrm>
              <a:prstGeom prst="ellipse">
                <a:avLst/>
              </a:prstGeom>
              <a:solidFill>
                <a:schemeClr val="bg1"/>
              </a:solidFill>
              <a:ln w="38100">
                <a:solidFill>
                  <a:srgbClr val="F37E5F"/>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45" name="직사각형 44"/>
              <p:cNvSpPr/>
              <p:nvPr/>
            </p:nvSpPr>
            <p:spPr>
              <a:xfrm>
                <a:off x="2758203" y="1298895"/>
                <a:ext cx="5421175" cy="1041586"/>
              </a:xfrm>
              <a:prstGeom prst="rect">
                <a:avLst/>
              </a:prstGeom>
            </p:spPr>
            <p:txBody>
              <a:bodyPr wrap="square">
                <a:spAutoFit/>
              </a:bodyPr>
              <a:lstStyle/>
              <a:p>
                <a:pPr>
                  <a:lnSpc>
                    <a:spcPct val="130000"/>
                  </a:lnSpc>
                  <a:spcBef>
                    <a:spcPct val="0"/>
                  </a:spcBef>
                  <a:defRPr lang="ko-KR" altLang="en-US"/>
                </a:pPr>
                <a:r>
                  <a:rPr lang="ko-KR" altLang="en-US" sz="1600" dirty="0">
                    <a:solidFill>
                      <a:srgbClr val="000000"/>
                    </a:solidFill>
                    <a:latin typeface="나눔바른고딕"/>
                    <a:ea typeface="나눔바른고딕"/>
                    <a:cs typeface="함초롬돋움"/>
                  </a:rPr>
                  <a:t>직장에서의 지위 또는 관계 등의 우위를 이용할 것</a:t>
                </a:r>
              </a:p>
              <a:p>
                <a:pPr>
                  <a:lnSpc>
                    <a:spcPct val="130000"/>
                  </a:lnSpc>
                  <a:spcBef>
                    <a:spcPct val="0"/>
                  </a:spcBef>
                  <a:defRPr lang="ko-KR" altLang="en-US"/>
                </a:pPr>
                <a:r>
                  <a:rPr lang="ko-KR" altLang="en-US" sz="1600" dirty="0">
                    <a:solidFill>
                      <a:srgbClr val="000000"/>
                    </a:solidFill>
                    <a:latin typeface="나눔바른고딕"/>
                    <a:ea typeface="나눔바른고딕"/>
                    <a:cs typeface="함초롬돋움"/>
                  </a:rPr>
                  <a:t>업무상 적정 범위를 넘는 행위일 것</a:t>
                </a:r>
              </a:p>
              <a:p>
                <a:pPr>
                  <a:lnSpc>
                    <a:spcPct val="130000"/>
                  </a:lnSpc>
                  <a:spcBef>
                    <a:spcPct val="0"/>
                  </a:spcBef>
                  <a:defRPr lang="ko-KR" altLang="en-US"/>
                </a:pPr>
                <a:r>
                  <a:rPr lang="ko-KR" altLang="en-US" sz="1600" dirty="0">
                    <a:solidFill>
                      <a:srgbClr val="000000"/>
                    </a:solidFill>
                    <a:latin typeface="나눔바른고딕"/>
                    <a:ea typeface="나눔바른고딕"/>
                    <a:cs typeface="함초롬돋움"/>
                  </a:rPr>
                  <a:t>신체적</a:t>
                </a:r>
                <a:r>
                  <a:rPr lang="en-US" altLang="ko-KR" sz="1600" dirty="0">
                    <a:solidFill>
                      <a:srgbClr val="000000"/>
                    </a:solidFill>
                    <a:latin typeface="나눔바른고딕"/>
                    <a:ea typeface="나눔바른고딕"/>
                    <a:cs typeface="함초롬돋움"/>
                  </a:rPr>
                  <a:t>·</a:t>
                </a:r>
                <a:r>
                  <a:rPr lang="ko-KR" altLang="en-US" sz="1600" dirty="0">
                    <a:solidFill>
                      <a:srgbClr val="000000"/>
                    </a:solidFill>
                    <a:latin typeface="나눔바른고딕"/>
                    <a:ea typeface="나눔바른고딕"/>
                    <a:cs typeface="함초롬돋움"/>
                  </a:rPr>
                  <a:t>정신적 고통을 주거나 근무환경을 악화시켰을 것</a:t>
                </a:r>
              </a:p>
            </p:txBody>
          </p:sp>
          <p:sp>
            <p:nvSpPr>
              <p:cNvPr id="46" name="타원 45"/>
              <p:cNvSpPr/>
              <p:nvPr/>
            </p:nvSpPr>
            <p:spPr>
              <a:xfrm>
                <a:off x="2631673" y="1793653"/>
                <a:ext cx="111435" cy="111435"/>
              </a:xfrm>
              <a:prstGeom prst="ellipse">
                <a:avLst/>
              </a:prstGeom>
              <a:solidFill>
                <a:schemeClr val="bg1"/>
              </a:solidFill>
              <a:ln w="38100">
                <a:solidFill>
                  <a:srgbClr val="F37E5F"/>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61" name="타원 60"/>
              <p:cNvSpPr/>
              <p:nvPr/>
            </p:nvSpPr>
            <p:spPr>
              <a:xfrm>
                <a:off x="2631673" y="2077149"/>
                <a:ext cx="111435" cy="111435"/>
              </a:xfrm>
              <a:prstGeom prst="ellipse">
                <a:avLst/>
              </a:prstGeom>
              <a:solidFill>
                <a:schemeClr val="bg1"/>
              </a:solidFill>
              <a:ln w="38100">
                <a:solidFill>
                  <a:srgbClr val="F37E5F"/>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42" name="사각형: 둥근 한쪽 모서리 41"/>
            <p:cNvSpPr/>
            <p:nvPr/>
          </p:nvSpPr>
          <p:spPr>
            <a:xfrm>
              <a:off x="2152227" y="3230562"/>
              <a:ext cx="1533947" cy="369332"/>
            </a:xfrm>
            <a:prstGeom prst="round1Rect">
              <a:avLst>
                <a:gd name="adj" fmla="val 50000"/>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43" name="Rectangle 5"/>
            <p:cNvSpPr>
              <a:spLocks noChangeArrowheads="1"/>
            </p:cNvSpPr>
            <p:nvPr/>
          </p:nvSpPr>
          <p:spPr bwMode="white">
            <a:xfrm>
              <a:off x="2252479" y="3226979"/>
              <a:ext cx="1353822" cy="369332"/>
            </a:xfrm>
            <a:prstGeom prst="rect">
              <a:avLst/>
            </a:prstGeom>
            <a:no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spcBef>
                  <a:spcPct val="0"/>
                </a:spcBef>
                <a:defRPr lang="ko-KR" altLang="en-US"/>
              </a:pPr>
              <a:r>
                <a:rPr lang="en-US" altLang="ko-KR" sz="1800">
                  <a:solidFill>
                    <a:schemeClr val="bg1"/>
                  </a:solidFill>
                  <a:latin typeface="나눔바른고딕"/>
                  <a:ea typeface="나눔바른고딕"/>
                  <a:cs typeface="함초롬바탕"/>
                </a:rPr>
                <a:t>2. </a:t>
              </a:r>
              <a:r>
                <a:rPr lang="ko-KR" altLang="en-US" sz="1800">
                  <a:solidFill>
                    <a:schemeClr val="bg1"/>
                  </a:solidFill>
                  <a:latin typeface="나눔바른고딕"/>
                  <a:ea typeface="나눔바른고딕"/>
                  <a:cs typeface="함초롬바탕"/>
                </a:rPr>
                <a:t>행위요건</a:t>
              </a:r>
            </a:p>
          </p:txBody>
        </p:sp>
      </p:grpSp>
      <p:grpSp>
        <p:nvGrpSpPr>
          <p:cNvPr id="29" name="그룹 28"/>
          <p:cNvGrpSpPr/>
          <p:nvPr/>
        </p:nvGrpSpPr>
        <p:grpSpPr>
          <a:xfrm>
            <a:off x="750366" y="4766014"/>
            <a:ext cx="5823421" cy="1725423"/>
            <a:chOff x="2152223" y="5132577"/>
            <a:chExt cx="5823421" cy="1725423"/>
          </a:xfrm>
          <a:effectLst>
            <a:outerShdw blurRad="50800" dist="12700" dir="2700000" algn="tl" rotWithShape="0">
              <a:prstClr val="black">
                <a:alpha val="40000"/>
              </a:prstClr>
            </a:outerShdw>
          </a:effectLst>
        </p:grpSpPr>
        <p:sp>
          <p:nvSpPr>
            <p:cNvPr id="51" name="직사각형 50"/>
            <p:cNvSpPr/>
            <p:nvPr/>
          </p:nvSpPr>
          <p:spPr>
            <a:xfrm>
              <a:off x="2152223" y="5501909"/>
              <a:ext cx="5148000" cy="13560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nvGrpSpPr>
            <p:cNvPr id="52" name="그룹 51"/>
            <p:cNvGrpSpPr/>
            <p:nvPr/>
          </p:nvGrpSpPr>
          <p:grpSpPr>
            <a:xfrm>
              <a:off x="2427939" y="5496102"/>
              <a:ext cx="5547705" cy="1349985"/>
              <a:chOff x="2631673" y="1298895"/>
              <a:chExt cx="5547705" cy="1349985"/>
            </a:xfrm>
          </p:grpSpPr>
          <p:sp>
            <p:nvSpPr>
              <p:cNvPr id="56" name="타원 55"/>
              <p:cNvSpPr/>
              <p:nvPr/>
            </p:nvSpPr>
            <p:spPr>
              <a:xfrm>
                <a:off x="2631673" y="1464570"/>
                <a:ext cx="111435" cy="111435"/>
              </a:xfrm>
              <a:prstGeom prst="ellipse">
                <a:avLst/>
              </a:prstGeom>
              <a:solidFill>
                <a:schemeClr val="bg1"/>
              </a:solidFill>
              <a:ln w="38100">
                <a:solidFill>
                  <a:srgbClr val="F37E5F"/>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57" name="직사각형 56"/>
              <p:cNvSpPr/>
              <p:nvPr/>
            </p:nvSpPr>
            <p:spPr>
              <a:xfrm>
                <a:off x="2758203" y="1298894"/>
                <a:ext cx="5421175" cy="1355081"/>
              </a:xfrm>
              <a:prstGeom prst="rect">
                <a:avLst/>
              </a:prstGeom>
            </p:spPr>
            <p:txBody>
              <a:bodyPr wrap="square">
                <a:spAutoFit/>
              </a:bodyPr>
              <a:lstStyle/>
              <a:p>
                <a:pPr>
                  <a:lnSpc>
                    <a:spcPct val="130000"/>
                  </a:lnSpc>
                  <a:spcBef>
                    <a:spcPct val="0"/>
                  </a:spcBef>
                  <a:defRPr lang="ko-KR" altLang="en-US"/>
                </a:pPr>
                <a:r>
                  <a:rPr lang="ko-KR" altLang="en-US" sz="1600" dirty="0">
                    <a:solidFill>
                      <a:srgbClr val="000000"/>
                    </a:solidFill>
                    <a:latin typeface="나눔바른고딕"/>
                    <a:ea typeface="나눔바른고딕"/>
                    <a:cs typeface="함초롬돋움"/>
                  </a:rPr>
                  <a:t>외근</a:t>
                </a:r>
                <a:r>
                  <a:rPr lang="en-US" altLang="ko-KR" sz="1600" dirty="0">
                    <a:solidFill>
                      <a:srgbClr val="000000"/>
                    </a:solidFill>
                    <a:latin typeface="나눔바른고딕"/>
                    <a:ea typeface="나눔바른고딕"/>
                    <a:cs typeface="함초롬돋움"/>
                  </a:rPr>
                  <a:t>·</a:t>
                </a:r>
                <a:r>
                  <a:rPr lang="ko-KR" altLang="en-US" sz="1600" dirty="0">
                    <a:solidFill>
                      <a:srgbClr val="000000"/>
                    </a:solidFill>
                    <a:latin typeface="나눔바른고딕"/>
                    <a:ea typeface="나눔바른고딕"/>
                    <a:cs typeface="함초롬돋움"/>
                  </a:rPr>
                  <a:t>출장지 등 업무수행이 이루어지는 곳</a:t>
                </a:r>
              </a:p>
              <a:p>
                <a:pPr>
                  <a:lnSpc>
                    <a:spcPct val="130000"/>
                  </a:lnSpc>
                  <a:spcBef>
                    <a:spcPct val="0"/>
                  </a:spcBef>
                  <a:defRPr lang="ko-KR" altLang="en-US"/>
                </a:pPr>
                <a:r>
                  <a:rPr lang="ko-KR" altLang="en-US" sz="1600" dirty="0">
                    <a:solidFill>
                      <a:srgbClr val="000000"/>
                    </a:solidFill>
                    <a:latin typeface="나눔바른고딕"/>
                    <a:ea typeface="나눔바른고딕"/>
                    <a:cs typeface="함초롬돋움"/>
                  </a:rPr>
                  <a:t>회식이나 기업 행사 현장 등</a:t>
                </a:r>
              </a:p>
              <a:p>
                <a:pPr>
                  <a:lnSpc>
                    <a:spcPct val="130000"/>
                  </a:lnSpc>
                  <a:spcBef>
                    <a:spcPct val="0"/>
                  </a:spcBef>
                  <a:defRPr lang="ko-KR" altLang="en-US"/>
                </a:pPr>
                <a:r>
                  <a:rPr lang="ko-KR" altLang="en-US" sz="1600" dirty="0">
                    <a:solidFill>
                      <a:srgbClr val="000000"/>
                    </a:solidFill>
                    <a:latin typeface="나눔바른고딕"/>
                    <a:ea typeface="나눔바른고딕"/>
                    <a:cs typeface="함초롬돋움"/>
                  </a:rPr>
                  <a:t>사적 공간</a:t>
                </a:r>
              </a:p>
              <a:p>
                <a:pPr>
                  <a:lnSpc>
                    <a:spcPct val="130000"/>
                  </a:lnSpc>
                  <a:spcBef>
                    <a:spcPct val="0"/>
                  </a:spcBef>
                  <a:defRPr lang="ko-KR" altLang="en-US"/>
                </a:pPr>
                <a:r>
                  <a:rPr lang="ko-KR" altLang="en-US" sz="1600" dirty="0">
                    <a:solidFill>
                      <a:srgbClr val="000000"/>
                    </a:solidFill>
                    <a:latin typeface="나눔바른고딕"/>
                    <a:ea typeface="나눔바른고딕"/>
                    <a:cs typeface="함초롬돋움"/>
                  </a:rPr>
                  <a:t>사내 메신저</a:t>
                </a:r>
                <a:r>
                  <a:rPr lang="en-US" altLang="ko-KR" sz="1600" dirty="0">
                    <a:solidFill>
                      <a:srgbClr val="000000"/>
                    </a:solidFill>
                    <a:latin typeface="나눔바른고딕"/>
                    <a:ea typeface="나눔바른고딕"/>
                    <a:cs typeface="함초롬돋움"/>
                  </a:rPr>
                  <a:t>·SNS </a:t>
                </a:r>
                <a:r>
                  <a:rPr lang="ko-KR" altLang="en-US" sz="1600" dirty="0">
                    <a:solidFill>
                      <a:srgbClr val="000000"/>
                    </a:solidFill>
                    <a:latin typeface="나눔바른고딕"/>
                    <a:ea typeface="나눔바른고딕"/>
                    <a:cs typeface="함초롬돋움"/>
                  </a:rPr>
                  <a:t>등 온라인상의 공간</a:t>
                </a:r>
              </a:p>
            </p:txBody>
          </p:sp>
          <p:sp>
            <p:nvSpPr>
              <p:cNvPr id="58" name="타원 57"/>
              <p:cNvSpPr/>
              <p:nvPr/>
            </p:nvSpPr>
            <p:spPr>
              <a:xfrm>
                <a:off x="2631673" y="1773775"/>
                <a:ext cx="111435" cy="111435"/>
              </a:xfrm>
              <a:prstGeom prst="ellipse">
                <a:avLst/>
              </a:prstGeom>
              <a:solidFill>
                <a:schemeClr val="bg1"/>
              </a:solidFill>
              <a:ln w="38100">
                <a:solidFill>
                  <a:srgbClr val="F37E5F"/>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62" name="타원 61"/>
              <p:cNvSpPr/>
              <p:nvPr/>
            </p:nvSpPr>
            <p:spPr>
              <a:xfrm>
                <a:off x="2631673" y="2083806"/>
                <a:ext cx="111435" cy="111435"/>
              </a:xfrm>
              <a:prstGeom prst="ellipse">
                <a:avLst/>
              </a:prstGeom>
              <a:solidFill>
                <a:schemeClr val="bg1"/>
              </a:solidFill>
              <a:ln w="38100">
                <a:solidFill>
                  <a:srgbClr val="F37E5F"/>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63" name="타원 62"/>
              <p:cNvSpPr/>
              <p:nvPr/>
            </p:nvSpPr>
            <p:spPr>
              <a:xfrm>
                <a:off x="2631673" y="2410827"/>
                <a:ext cx="111435" cy="111435"/>
              </a:xfrm>
              <a:prstGeom prst="ellipse">
                <a:avLst/>
              </a:prstGeom>
              <a:solidFill>
                <a:schemeClr val="bg1"/>
              </a:solidFill>
              <a:ln w="38100">
                <a:solidFill>
                  <a:srgbClr val="F37E5F"/>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54" name="사각형: 둥근 한쪽 모서리 53"/>
            <p:cNvSpPr/>
            <p:nvPr/>
          </p:nvSpPr>
          <p:spPr>
            <a:xfrm>
              <a:off x="2152225" y="5136160"/>
              <a:ext cx="1533949" cy="369332"/>
            </a:xfrm>
            <a:prstGeom prst="round1Rect">
              <a:avLst>
                <a:gd name="adj" fmla="val 50000"/>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55" name="Rectangle 5"/>
            <p:cNvSpPr>
              <a:spLocks noChangeArrowheads="1"/>
            </p:cNvSpPr>
            <p:nvPr/>
          </p:nvSpPr>
          <p:spPr bwMode="white">
            <a:xfrm>
              <a:off x="2252479" y="5132577"/>
              <a:ext cx="1353822" cy="369332"/>
            </a:xfrm>
            <a:prstGeom prst="rect">
              <a:avLst/>
            </a:prstGeom>
            <a:no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spcBef>
                  <a:spcPct val="0"/>
                </a:spcBef>
                <a:defRPr lang="ko-KR" altLang="en-US"/>
              </a:pPr>
              <a:r>
                <a:rPr lang="en-US" altLang="ko-KR" sz="1800">
                  <a:solidFill>
                    <a:schemeClr val="bg1"/>
                  </a:solidFill>
                  <a:latin typeface="나눔바른고딕"/>
                  <a:ea typeface="나눔바른고딕"/>
                  <a:cs typeface="함초롬바탕"/>
                </a:rPr>
                <a:t>3. </a:t>
              </a:r>
              <a:r>
                <a:rPr lang="ko-KR" altLang="en-US" sz="1800">
                  <a:solidFill>
                    <a:schemeClr val="bg1"/>
                  </a:solidFill>
                  <a:latin typeface="나눔바른고딕"/>
                  <a:ea typeface="나눔바른고딕"/>
                  <a:cs typeface="함초롬바탕"/>
                </a:rPr>
                <a:t>행위장소</a:t>
              </a:r>
            </a:p>
          </p:txBody>
        </p:sp>
      </p:grpSp>
      <p:sp>
        <p:nvSpPr>
          <p:cNvPr id="47"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25</a:t>
            </a:fld>
            <a:endParaRPr lang="en-US" altLang="en-US" sz="999">
              <a:solidFill>
                <a:schemeClr val="tx1"/>
              </a:solidFill>
              <a:latin typeface="나눔스퀘어라운드 Bold"/>
              <a:ea typeface="나눔스퀘어라운드 Bold"/>
            </a:endParaRPr>
          </a:p>
        </p:txBody>
      </p:sp>
      <p:sp>
        <p:nvSpPr>
          <p:cNvPr id="48" name="Rectangle 10"/>
          <p:cNvSpPr>
            <a:spLocks noChangeArrowheads="1"/>
          </p:cNvSpPr>
          <p:nvPr/>
        </p:nvSpPr>
        <p:spPr>
          <a:xfrm>
            <a:off x="0" y="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pic>
        <p:nvPicPr>
          <p:cNvPr id="28683" name="그림 20" descr="장난감이(가) 표시된 사진  자동 생성된 설명"/>
          <p:cNvPicPr>
            <a:picLocks noChangeAspect="1"/>
          </p:cNvPicPr>
          <p:nvPr/>
        </p:nvPicPr>
        <p:blipFill rotWithShape="1">
          <a:blip r:embed="rId2"/>
          <a:stretch>
            <a:fillRect/>
          </a:stretch>
        </p:blipFill>
        <p:spPr>
          <a:xfrm>
            <a:off x="6332240" y="2034517"/>
            <a:ext cx="1362498" cy="2788965"/>
          </a:xfrm>
          <a:prstGeom prst="rect">
            <a:avLst/>
          </a:prstGeom>
          <a:effectLst>
            <a:outerShdw blurRad="50800" dist="12700" dir="2700000" algn="tl" rotWithShape="0">
              <a:prstClr val="black">
                <a:alpha val="40000"/>
              </a:prstClr>
            </a:outerShdw>
          </a:effectLst>
        </p:spPr>
      </p:pic>
      <p:pic>
        <p:nvPicPr>
          <p:cNvPr id="28684" name="그래픽 3"/>
          <p:cNvPicPr>
            <a:picLocks noChangeAspect="1"/>
          </p:cNvPicPr>
          <p:nvPr/>
        </p:nvPicPr>
        <p:blipFill rotWithShape="1">
          <a:blip r:embed="rId3"/>
          <a:stretch>
            <a:fillRect/>
          </a:stretch>
        </p:blipFill>
        <p:spPr>
          <a:xfrm>
            <a:off x="7885995" y="2717540"/>
            <a:ext cx="775758" cy="2501014"/>
          </a:xfrm>
          <a:prstGeom prst="rect">
            <a:avLst/>
          </a:prstGeom>
          <a:effectLst>
            <a:outerShdw blurRad="50800" dist="12700" dir="2700000" algn="tl" rotWithShape="0">
              <a:prstClr val="black">
                <a:alpha val="40000"/>
              </a:prstClr>
            </a:outerShdw>
          </a:effectLst>
        </p:spPr>
      </p:pic>
      <p:pic>
        <p:nvPicPr>
          <p:cNvPr id="4" name="그림 3">
            <a:extLst>
              <a:ext uri="{FF2B5EF4-FFF2-40B4-BE49-F238E27FC236}">
                <a16:creationId xmlns:a16="http://schemas.microsoft.com/office/drawing/2014/main" id="{2F317952-F9C4-0620-5702-15F3856024EC}"/>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5" name="그림 4">
            <a:extLst>
              <a:ext uri="{FF2B5EF4-FFF2-40B4-BE49-F238E27FC236}">
                <a16:creationId xmlns:a16="http://schemas.microsoft.com/office/drawing/2014/main" id="{68FC98B3-FFD5-1F28-938D-6C4BF2B53B72}"/>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그룹 4"/>
          <p:cNvGrpSpPr/>
          <p:nvPr/>
        </p:nvGrpSpPr>
        <p:grpSpPr>
          <a:xfrm>
            <a:off x="265" y="130832"/>
            <a:ext cx="9143470" cy="765156"/>
            <a:chOff x="265" y="130832"/>
            <a:chExt cx="9143470" cy="765156"/>
          </a:xfrm>
        </p:grpSpPr>
        <p:grpSp>
          <p:nvGrpSpPr>
            <p:cNvPr id="6" name="그룹 5"/>
            <p:cNvGrpSpPr/>
            <p:nvPr/>
          </p:nvGrpSpPr>
          <p:grpSpPr>
            <a:xfrm>
              <a:off x="265" y="130832"/>
              <a:ext cx="9143470" cy="765156"/>
              <a:chOff x="0" y="130640"/>
              <a:chExt cx="9143999" cy="765201"/>
            </a:xfrm>
            <a:effectLst/>
          </p:grpSpPr>
          <p:sp>
            <p:nvSpPr>
              <p:cNvPr id="7" name="직사각형 6"/>
              <p:cNvSpPr/>
              <p:nvPr/>
            </p:nvSpPr>
            <p:spPr>
              <a:xfrm>
                <a:off x="0" y="133498"/>
                <a:ext cx="958537"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8" name="사각형: 둥근 위쪽 모서리 7"/>
              <p:cNvSpPr/>
              <p:nvPr/>
            </p:nvSpPr>
            <p:spPr>
              <a:xfrm>
                <a:off x="7251700" y="284818"/>
                <a:ext cx="1748760" cy="33797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9" name="평행 사변형 8"/>
              <p:cNvSpPr/>
              <p:nvPr/>
            </p:nvSpPr>
            <p:spPr>
              <a:xfrm rot="5400000">
                <a:off x="753153" y="368620"/>
                <a:ext cx="762341" cy="292100"/>
              </a:xfrm>
              <a:prstGeom prst="parallelogram">
                <a:avLst>
                  <a:gd name="adj" fmla="val 41638"/>
                </a:avLst>
              </a:prstGeom>
              <a:solidFill>
                <a:srgbClr val="D53B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0" name="평행 사변형 9"/>
              <p:cNvSpPr/>
              <p:nvPr/>
            </p:nvSpPr>
            <p:spPr>
              <a:xfrm rot="16200000" flipH="1">
                <a:off x="1074990" y="368621"/>
                <a:ext cx="762341" cy="292100"/>
              </a:xfrm>
              <a:prstGeom prst="parallelogram">
                <a:avLst>
                  <a:gd name="adj" fmla="val 41638"/>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1" name="직사각형 10"/>
              <p:cNvSpPr/>
              <p:nvPr/>
            </p:nvSpPr>
            <p:spPr>
              <a:xfrm>
                <a:off x="1631947" y="130640"/>
                <a:ext cx="7512052"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2" name="TextBox 11"/>
              <p:cNvSpPr txBox="1"/>
              <p:nvPr/>
            </p:nvSpPr>
            <p:spPr>
              <a:xfrm>
                <a:off x="1727259" y="239844"/>
                <a:ext cx="3345783" cy="460769"/>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판단 요소 </a:t>
                </a:r>
              </a:p>
            </p:txBody>
          </p:sp>
          <p:sp>
            <p:nvSpPr>
              <p:cNvPr id="13" name="TextBox 12"/>
              <p:cNvSpPr txBox="1"/>
              <p:nvPr/>
            </p:nvSpPr>
            <p:spPr>
              <a:xfrm>
                <a:off x="8403546" y="280991"/>
                <a:ext cx="545802" cy="188777"/>
              </a:xfrm>
              <a:prstGeom prst="roundRect">
                <a:avLst>
                  <a:gd name="adj" fmla="val 50000"/>
                </a:avLst>
              </a:prstGeom>
              <a:solidFill>
                <a:srgbClr val="D53B11"/>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3</a:t>
                </a:r>
                <a:endParaRPr lang="ko-KR" altLang="en-US" sz="1100">
                  <a:solidFill>
                    <a:schemeClr val="bg1"/>
                  </a:solidFill>
                  <a:latin typeface="나눔스퀘어라운드 ExtraBold"/>
                  <a:ea typeface="나눔스퀘어라운드 ExtraBold"/>
                </a:endParaRPr>
              </a:p>
            </p:txBody>
          </p:sp>
          <p:sp>
            <p:nvSpPr>
              <p:cNvPr id="14" name="TextBox 13"/>
              <p:cNvSpPr txBox="1"/>
              <p:nvPr/>
            </p:nvSpPr>
            <p:spPr>
              <a:xfrm>
                <a:off x="6699181" y="429604"/>
                <a:ext cx="2335537" cy="261610"/>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괴롭힘의 판단</a:t>
                </a:r>
              </a:p>
            </p:txBody>
          </p:sp>
        </p:grpSp>
        <p:grpSp>
          <p:nvGrpSpPr>
            <p:cNvPr id="4" name="그룹 3"/>
            <p:cNvGrpSpPr/>
            <p:nvPr/>
          </p:nvGrpSpPr>
          <p:grpSpPr>
            <a:xfrm>
              <a:off x="4985869" y="239106"/>
              <a:ext cx="1267979" cy="461665"/>
              <a:chOff x="4985869" y="239106"/>
              <a:chExt cx="1267979" cy="461665"/>
            </a:xfrm>
          </p:grpSpPr>
          <p:sp>
            <p:nvSpPr>
              <p:cNvPr id="15" name="Rectangle 5"/>
              <p:cNvSpPr>
                <a:spLocks noChangeArrowheads="1"/>
              </p:cNvSpPr>
              <p:nvPr/>
            </p:nvSpPr>
            <p:spPr bwMode="white">
              <a:xfrm>
                <a:off x="5227605" y="240030"/>
                <a:ext cx="1026509" cy="460741"/>
              </a:xfrm>
              <a:prstGeom prst="rect">
                <a:avLst/>
              </a:prstGeom>
              <a:noFill/>
            </p:spPr>
            <p:txBody>
              <a:bodyPr wrap="none" anchor="ctr">
                <a:spAutoFit/>
              </a:bodyPr>
              <a:lstStyle/>
              <a:p>
                <a:pPr lvl="0">
                  <a:defRPr lang="ko-KR" altLang="en-US"/>
                </a:pPr>
                <a:r>
                  <a:rPr lang="ko-KR" altLang="en-US" sz="2400">
                    <a:solidFill>
                      <a:schemeClr val="accent4">
                        <a:lumMod val="40000"/>
                        <a:lumOff val="60000"/>
                      </a:schemeClr>
                    </a:solidFill>
                    <a:latin typeface="나눔스퀘어라운드 ExtraBold"/>
                    <a:ea typeface="나눔스퀘어라운드 ExtraBold"/>
                  </a:rPr>
                  <a:t>행위자</a:t>
                </a:r>
              </a:p>
            </p:txBody>
          </p:sp>
          <p:sp>
            <p:nvSpPr>
              <p:cNvPr id="2" name="타원 1"/>
              <p:cNvSpPr/>
              <p:nvPr/>
            </p:nvSpPr>
            <p:spPr>
              <a:xfrm>
                <a:off x="4985869" y="331227"/>
                <a:ext cx="277425" cy="27742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1</a:t>
                </a:r>
                <a:endParaRPr lang="ko-KR" altLang="en-US">
                  <a:solidFill>
                    <a:schemeClr val="bg1"/>
                  </a:solidFill>
                  <a:latin typeface="나눔스퀘어라운드 ExtraBold"/>
                  <a:ea typeface="나눔스퀘어라운드 ExtraBold"/>
                </a:endParaRPr>
              </a:p>
            </p:txBody>
          </p:sp>
        </p:grpSp>
      </p:grpSp>
      <p:sp>
        <p:nvSpPr>
          <p:cNvPr id="37"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26</a:t>
            </a:fld>
            <a:endParaRPr lang="en-US" altLang="en-US" sz="999">
              <a:solidFill>
                <a:schemeClr val="tx1"/>
              </a:solidFill>
              <a:latin typeface="나눔스퀘어라운드 Bold"/>
              <a:ea typeface="나눔스퀘어라운드 Bold"/>
            </a:endParaRPr>
          </a:p>
        </p:txBody>
      </p:sp>
      <p:grpSp>
        <p:nvGrpSpPr>
          <p:cNvPr id="65" name="그룹 64"/>
          <p:cNvGrpSpPr/>
          <p:nvPr/>
        </p:nvGrpSpPr>
        <p:grpSpPr>
          <a:xfrm>
            <a:off x="549478" y="1873192"/>
            <a:ext cx="8045043" cy="4351058"/>
            <a:chOff x="549478" y="2044642"/>
            <a:chExt cx="8045043" cy="4351058"/>
          </a:xfrm>
        </p:grpSpPr>
        <p:sp>
          <p:nvSpPr>
            <p:cNvPr id="20" name="직사각형 19"/>
            <p:cNvSpPr/>
            <p:nvPr/>
          </p:nvSpPr>
          <p:spPr>
            <a:xfrm>
              <a:off x="549479" y="2567031"/>
              <a:ext cx="8045042" cy="3828669"/>
            </a:xfrm>
            <a:prstGeom prst="rect">
              <a:avLst/>
            </a:prstGeom>
            <a:solidFill>
              <a:srgbClr val="FBDBD1"/>
            </a:solidFill>
            <a:ln>
              <a:noFill/>
            </a:ln>
            <a:effectLst>
              <a:outerShdw blurRad="50800" dist="38100" dir="540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40" name="직사각형 39"/>
            <p:cNvSpPr/>
            <p:nvPr/>
          </p:nvSpPr>
          <p:spPr>
            <a:xfrm>
              <a:off x="3366667" y="5876327"/>
              <a:ext cx="5036658" cy="360643"/>
            </a:xfrm>
            <a:prstGeom prst="rect">
              <a:avLst/>
            </a:prstGeom>
          </p:spPr>
          <p:txBody>
            <a:bodyPr wrap="square">
              <a:spAutoFit/>
            </a:bodyPr>
            <a:lstStyle/>
            <a:p>
              <a:pPr>
                <a:lnSpc>
                  <a:spcPct val="150000"/>
                </a:lnSpc>
                <a:spcBef>
                  <a:spcPct val="0"/>
                </a:spcBef>
                <a:defRPr lang="ko-KR" altLang="en-US"/>
              </a:pPr>
              <a:r>
                <a:rPr lang="ko-KR" altLang="en-US" sz="1200">
                  <a:solidFill>
                    <a:srgbClr val="000000"/>
                  </a:solidFill>
                  <a:latin typeface="나눔바른고딕"/>
                  <a:ea typeface="나눔바른고딕"/>
                  <a:cs typeface="함초롬돋움"/>
                </a:rPr>
                <a:t>(복수응답</a:t>
              </a:r>
              <a:r>
                <a:rPr lang="en-US" altLang="ko-KR" sz="1200">
                  <a:solidFill>
                    <a:srgbClr val="000000"/>
                  </a:solidFill>
                  <a:latin typeface="나눔바른고딕"/>
                  <a:ea typeface="나눔바른고딕"/>
                  <a:cs typeface="함초롬돋움"/>
                </a:rPr>
                <a:t>, </a:t>
              </a:r>
              <a:r>
                <a:rPr lang="ko-KR" altLang="en-US" sz="1200">
                  <a:solidFill>
                    <a:srgbClr val="000000"/>
                  </a:solidFill>
                  <a:latin typeface="나눔바른고딕"/>
                  <a:ea typeface="나눔바른고딕"/>
                  <a:cs typeface="함초롬돋움"/>
                </a:rPr>
                <a:t>만 20~64세 임금근로자 1,506명 조사, 국가인권위원회, '17년)</a:t>
              </a:r>
            </a:p>
          </p:txBody>
        </p:sp>
        <p:pic>
          <p:nvPicPr>
            <p:cNvPr id="41" name="그림 40"/>
            <p:cNvPicPr>
              <a:picLocks noChangeAspect="1"/>
            </p:cNvPicPr>
            <p:nvPr/>
          </p:nvPicPr>
          <p:blipFill rotWithShape="1">
            <a:blip r:embed="rId2"/>
            <a:stretch>
              <a:fillRect/>
            </a:stretch>
          </p:blipFill>
          <p:spPr>
            <a:xfrm>
              <a:off x="4248545" y="2763183"/>
              <a:ext cx="4017093" cy="3000054"/>
            </a:xfrm>
            <a:prstGeom prst="rect">
              <a:avLst/>
            </a:prstGeom>
            <a:effectLst>
              <a:outerShdw blurRad="50800" dist="38100" dir="5400000" algn="t" rotWithShape="0">
                <a:prstClr val="black">
                  <a:alpha val="40000"/>
                </a:prstClr>
              </a:outerShdw>
            </a:effectLst>
          </p:spPr>
        </p:pic>
        <p:sp>
          <p:nvSpPr>
            <p:cNvPr id="42" name="직사각형 41"/>
            <p:cNvSpPr/>
            <p:nvPr/>
          </p:nvSpPr>
          <p:spPr>
            <a:xfrm>
              <a:off x="6586525" y="2734876"/>
              <a:ext cx="610565" cy="338554"/>
            </a:xfrm>
            <a:prstGeom prst="rect">
              <a:avLst/>
            </a:prstGeom>
          </p:spPr>
          <p:txBody>
            <a:bodyPr wrap="none">
              <a:spAutoFit/>
            </a:bodyPr>
            <a:lstStyle/>
            <a:p>
              <a:pPr lvl="0">
                <a:defRPr lang="ko-KR" altLang="en-US"/>
              </a:pPr>
              <a:r>
                <a:rPr lang="ko-KR" altLang="en-US" sz="1600" b="1">
                  <a:solidFill>
                    <a:srgbClr val="F89B34"/>
                  </a:solidFill>
                  <a:latin typeface="나눔바른고딕"/>
                  <a:ea typeface="나눔바른고딕"/>
                  <a:cs typeface="함초롬돋움"/>
                </a:rPr>
                <a:t>42%</a:t>
              </a:r>
              <a:endParaRPr lang="ko-KR" altLang="en-US" sz="1400" b="1">
                <a:solidFill>
                  <a:srgbClr val="F89B34"/>
                </a:solidFill>
              </a:endParaRPr>
            </a:p>
          </p:txBody>
        </p:sp>
        <p:sp>
          <p:nvSpPr>
            <p:cNvPr id="43" name="직사각형 42"/>
            <p:cNvSpPr/>
            <p:nvPr/>
          </p:nvSpPr>
          <p:spPr>
            <a:xfrm>
              <a:off x="6130804" y="3317789"/>
              <a:ext cx="790061" cy="338554"/>
            </a:xfrm>
            <a:prstGeom prst="rect">
              <a:avLst/>
            </a:prstGeom>
          </p:spPr>
          <p:txBody>
            <a:bodyPr wrap="none">
              <a:spAutoFit/>
            </a:bodyPr>
            <a:lstStyle/>
            <a:p>
              <a:pPr lvl="0">
                <a:defRPr lang="ko-KR" altLang="en-US"/>
              </a:pPr>
              <a:r>
                <a:rPr lang="en-US" altLang="ko-KR" sz="1600" b="1">
                  <a:solidFill>
                    <a:srgbClr val="F37E5F"/>
                  </a:solidFill>
                  <a:latin typeface="나눔바른고딕"/>
                  <a:ea typeface="나눔바른고딕"/>
                  <a:cs typeface="함초롬돋움"/>
                </a:rPr>
                <a:t>35.6%</a:t>
              </a:r>
              <a:endParaRPr lang="ko-KR" altLang="en-US" sz="1400" b="1">
                <a:solidFill>
                  <a:srgbClr val="F37E5F"/>
                </a:solidFill>
              </a:endParaRPr>
            </a:p>
          </p:txBody>
        </p:sp>
        <p:sp>
          <p:nvSpPr>
            <p:cNvPr id="44" name="직사각형 43"/>
            <p:cNvSpPr/>
            <p:nvPr/>
          </p:nvSpPr>
          <p:spPr>
            <a:xfrm>
              <a:off x="5569440" y="3925869"/>
              <a:ext cx="789450" cy="338554"/>
            </a:xfrm>
            <a:prstGeom prst="rect">
              <a:avLst/>
            </a:prstGeom>
          </p:spPr>
          <p:txBody>
            <a:bodyPr wrap="none">
              <a:spAutoFit/>
            </a:bodyPr>
            <a:lstStyle/>
            <a:p>
              <a:pPr lvl="0">
                <a:defRPr lang="ko-KR" altLang="en-US"/>
              </a:pPr>
              <a:r>
                <a:rPr lang="en-US" altLang="ko-KR" sz="1600" b="1">
                  <a:solidFill>
                    <a:srgbClr val="46ABBA"/>
                  </a:solidFill>
                  <a:latin typeface="나눔바른고딕"/>
                  <a:ea typeface="나눔바른고딕"/>
                  <a:cs typeface="함초롬돋움"/>
                </a:rPr>
                <a:t>18.0%</a:t>
              </a:r>
            </a:p>
          </p:txBody>
        </p:sp>
        <p:sp>
          <p:nvSpPr>
            <p:cNvPr id="45" name="직사각형 44"/>
            <p:cNvSpPr/>
            <p:nvPr/>
          </p:nvSpPr>
          <p:spPr>
            <a:xfrm>
              <a:off x="5310517" y="4500393"/>
              <a:ext cx="791197" cy="338554"/>
            </a:xfrm>
            <a:prstGeom prst="rect">
              <a:avLst/>
            </a:prstGeom>
          </p:spPr>
          <p:txBody>
            <a:bodyPr wrap="none">
              <a:spAutoFit/>
            </a:bodyPr>
            <a:lstStyle/>
            <a:p>
              <a:pPr lvl="0">
                <a:defRPr lang="ko-KR" altLang="en-US"/>
              </a:pPr>
              <a:r>
                <a:rPr lang="en-US" altLang="ko-KR" sz="1600" b="1">
                  <a:solidFill>
                    <a:srgbClr val="48A5D9"/>
                  </a:solidFill>
                  <a:latin typeface="나눔바른고딕"/>
                  <a:ea typeface="나눔바른고딕"/>
                  <a:cs typeface="함초롬돋움"/>
                </a:rPr>
                <a:t>15.7%</a:t>
              </a:r>
              <a:endParaRPr lang="ko-KR" altLang="en-US" sz="1400" b="1">
                <a:solidFill>
                  <a:srgbClr val="48A5D9"/>
                </a:solidFill>
              </a:endParaRPr>
            </a:p>
          </p:txBody>
        </p:sp>
        <p:sp>
          <p:nvSpPr>
            <p:cNvPr id="46" name="직사각형 45"/>
            <p:cNvSpPr/>
            <p:nvPr/>
          </p:nvSpPr>
          <p:spPr>
            <a:xfrm>
              <a:off x="4987726" y="5074916"/>
              <a:ext cx="790139" cy="338554"/>
            </a:xfrm>
            <a:prstGeom prst="rect">
              <a:avLst/>
            </a:prstGeom>
          </p:spPr>
          <p:txBody>
            <a:bodyPr wrap="none">
              <a:spAutoFit/>
            </a:bodyPr>
            <a:lstStyle/>
            <a:p>
              <a:pPr lvl="0">
                <a:defRPr lang="ko-KR" altLang="en-US"/>
              </a:pPr>
              <a:r>
                <a:rPr lang="en-US" altLang="ko-KR" sz="1600" b="1">
                  <a:solidFill>
                    <a:srgbClr val="4A657E"/>
                  </a:solidFill>
                  <a:latin typeface="나눔바른고딕"/>
                  <a:ea typeface="나눔바른고딕"/>
                  <a:cs typeface="함초롬돋움"/>
                </a:rPr>
                <a:t>10.1%</a:t>
              </a:r>
              <a:endParaRPr lang="ko-KR" altLang="en-US" sz="1400" b="1">
                <a:solidFill>
                  <a:srgbClr val="4A657E"/>
                </a:solidFill>
              </a:endParaRPr>
            </a:p>
          </p:txBody>
        </p:sp>
        <p:grpSp>
          <p:nvGrpSpPr>
            <p:cNvPr id="47" name="그룹 46"/>
            <p:cNvGrpSpPr/>
            <p:nvPr/>
          </p:nvGrpSpPr>
          <p:grpSpPr>
            <a:xfrm>
              <a:off x="813732" y="2947854"/>
              <a:ext cx="3316936" cy="2681827"/>
              <a:chOff x="897622" y="2947854"/>
              <a:chExt cx="3316936" cy="2681827"/>
            </a:xfrm>
          </p:grpSpPr>
          <p:sp>
            <p:nvSpPr>
              <p:cNvPr id="48" name="Rectangle 6"/>
              <p:cNvSpPr>
                <a:spLocks noChangeArrowheads="1"/>
              </p:cNvSpPr>
              <p:nvPr/>
            </p:nvSpPr>
            <p:spPr bwMode="white">
              <a:xfrm>
                <a:off x="1535185" y="2947854"/>
                <a:ext cx="2679372" cy="369460"/>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r" eaLnBrk="1" hangingPunct="1">
                  <a:spcBef>
                    <a:spcPct val="0"/>
                  </a:spcBef>
                  <a:defRPr lang="ko-KR" altLang="en-US"/>
                </a:pPr>
                <a:r>
                  <a:rPr lang="ko-KR" altLang="en-US" sz="1801" dirty="0">
                    <a:solidFill>
                      <a:srgbClr val="000000"/>
                    </a:solidFill>
                    <a:latin typeface="나눔바른고딕"/>
                    <a:ea typeface="나눔바른고딕"/>
                    <a:cs typeface="함초롬돋움"/>
                  </a:rPr>
                  <a:t>상급자(임원, 경영진 외)</a:t>
                </a:r>
              </a:p>
            </p:txBody>
          </p:sp>
          <p:sp>
            <p:nvSpPr>
              <p:cNvPr id="49" name="Rectangle 6"/>
              <p:cNvSpPr>
                <a:spLocks noChangeArrowheads="1"/>
              </p:cNvSpPr>
              <p:nvPr/>
            </p:nvSpPr>
            <p:spPr bwMode="white">
              <a:xfrm>
                <a:off x="1002406" y="3526155"/>
                <a:ext cx="3212151" cy="369014"/>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r">
                  <a:spcBef>
                    <a:spcPct val="0"/>
                  </a:spcBef>
                  <a:defRPr lang="ko-KR" altLang="en-US"/>
                </a:pPr>
                <a:r>
                  <a:rPr lang="ko-KR" altLang="en-US" sz="1801" dirty="0">
                    <a:solidFill>
                      <a:srgbClr val="000000"/>
                    </a:solidFill>
                    <a:latin typeface="나눔바른고딕"/>
                    <a:ea typeface="나눔바른고딕"/>
                    <a:cs typeface="함초롬돋움"/>
                  </a:rPr>
                  <a:t>임원</a:t>
                </a:r>
                <a:r>
                  <a:rPr lang="en-US" altLang="ko-KR" sz="1801" dirty="0">
                    <a:solidFill>
                      <a:srgbClr val="000000"/>
                    </a:solidFill>
                    <a:latin typeface="나눔바른고딕"/>
                    <a:ea typeface="나눔바른고딕"/>
                    <a:cs typeface="함초롬돋움"/>
                  </a:rPr>
                  <a:t>, </a:t>
                </a:r>
                <a:r>
                  <a:rPr lang="ko-KR" altLang="en-US" sz="1801" dirty="0">
                    <a:solidFill>
                      <a:srgbClr val="000000"/>
                    </a:solidFill>
                    <a:latin typeface="나눔바른고딕"/>
                    <a:ea typeface="나눔바른고딕"/>
                    <a:cs typeface="함초롬돋움"/>
                  </a:rPr>
                  <a:t>경영진</a:t>
                </a:r>
              </a:p>
            </p:txBody>
          </p:sp>
          <p:sp>
            <p:nvSpPr>
              <p:cNvPr id="54" name="Rectangle 6"/>
              <p:cNvSpPr>
                <a:spLocks noChangeArrowheads="1"/>
              </p:cNvSpPr>
              <p:nvPr/>
            </p:nvSpPr>
            <p:spPr bwMode="white">
              <a:xfrm>
                <a:off x="897622" y="4103880"/>
                <a:ext cx="3316936" cy="369460"/>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r">
                  <a:spcBef>
                    <a:spcPct val="0"/>
                  </a:spcBef>
                  <a:defRPr lang="ko-KR" altLang="en-US"/>
                </a:pPr>
                <a:r>
                  <a:rPr lang="ko-KR" altLang="en-US" sz="1801">
                    <a:solidFill>
                      <a:srgbClr val="000000"/>
                    </a:solidFill>
                    <a:latin typeface="나눔바른고딕"/>
                    <a:ea typeface="나눔바른고딕"/>
                    <a:cs typeface="함초롬돋움"/>
                  </a:rPr>
                  <a:t>특별히 누구라고 말하기 어려움 </a:t>
                </a:r>
              </a:p>
            </p:txBody>
          </p:sp>
          <p:sp>
            <p:nvSpPr>
              <p:cNvPr id="55" name="Rectangle 6"/>
              <p:cNvSpPr>
                <a:spLocks noChangeArrowheads="1"/>
              </p:cNvSpPr>
              <p:nvPr/>
            </p:nvSpPr>
            <p:spPr bwMode="white">
              <a:xfrm>
                <a:off x="1002406" y="4682051"/>
                <a:ext cx="3212151" cy="369460"/>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r">
                  <a:spcBef>
                    <a:spcPct val="0"/>
                  </a:spcBef>
                  <a:defRPr lang="ko-KR" altLang="en-US"/>
                </a:pPr>
                <a:r>
                  <a:rPr lang="ko-KR" altLang="en-US" sz="1801">
                    <a:solidFill>
                      <a:srgbClr val="000000"/>
                    </a:solidFill>
                    <a:latin typeface="나눔바른고딕"/>
                    <a:ea typeface="나눔바른고딕"/>
                    <a:cs typeface="함초롬돋움"/>
                  </a:rPr>
                  <a:t>동료직원</a:t>
                </a:r>
              </a:p>
            </p:txBody>
          </p:sp>
          <p:sp>
            <p:nvSpPr>
              <p:cNvPr id="56" name="Rectangle 6"/>
              <p:cNvSpPr>
                <a:spLocks noChangeArrowheads="1"/>
              </p:cNvSpPr>
              <p:nvPr/>
            </p:nvSpPr>
            <p:spPr bwMode="white">
              <a:xfrm>
                <a:off x="1002406" y="5261703"/>
                <a:ext cx="3212151" cy="367978"/>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r">
                  <a:spcBef>
                    <a:spcPct val="0"/>
                  </a:spcBef>
                  <a:defRPr lang="ko-KR" altLang="en-US"/>
                </a:pPr>
                <a:r>
                  <a:rPr lang="ko-KR" altLang="en-US" sz="1801">
                    <a:solidFill>
                      <a:srgbClr val="000000"/>
                    </a:solidFill>
                    <a:latin typeface="나눔바른고딕"/>
                    <a:ea typeface="나눔바른고딕"/>
                    <a:cs typeface="함초롬돋움"/>
                  </a:rPr>
                  <a:t>고객</a:t>
                </a:r>
                <a:r>
                  <a:rPr lang="en-US" altLang="ko-KR" sz="1801">
                    <a:solidFill>
                      <a:srgbClr val="000000"/>
                    </a:solidFill>
                    <a:latin typeface="나눔바른고딕"/>
                    <a:ea typeface="나눔바른고딕"/>
                    <a:cs typeface="함초롬돋움"/>
                  </a:rPr>
                  <a:t>, </a:t>
                </a:r>
                <a:r>
                  <a:rPr lang="ko-KR" altLang="en-US" sz="1801">
                    <a:solidFill>
                      <a:srgbClr val="000000"/>
                    </a:solidFill>
                    <a:latin typeface="나눔바른고딕"/>
                    <a:ea typeface="나눔바른고딕"/>
                    <a:cs typeface="함초롬돋움"/>
                  </a:rPr>
                  <a:t>거래처 직원</a:t>
                </a:r>
              </a:p>
            </p:txBody>
          </p:sp>
          <p:sp>
            <p:nvSpPr>
              <p:cNvPr id="57" name="직사각형 4"/>
              <p:cNvSpPr/>
              <p:nvPr/>
            </p:nvSpPr>
            <p:spPr>
              <a:xfrm>
                <a:off x="1709720" y="3070073"/>
                <a:ext cx="114809" cy="12502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58" name="직사각형 4"/>
              <p:cNvSpPr/>
              <p:nvPr/>
            </p:nvSpPr>
            <p:spPr>
              <a:xfrm>
                <a:off x="2793498" y="3647928"/>
                <a:ext cx="114809" cy="12502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59" name="직사각형 4"/>
              <p:cNvSpPr/>
              <p:nvPr/>
            </p:nvSpPr>
            <p:spPr>
              <a:xfrm>
                <a:off x="1111600" y="4226099"/>
                <a:ext cx="114809" cy="12502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60" name="직사각형 4"/>
              <p:cNvSpPr/>
              <p:nvPr/>
            </p:nvSpPr>
            <p:spPr>
              <a:xfrm>
                <a:off x="3109577" y="4804270"/>
                <a:ext cx="114809" cy="12502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61" name="직사각형 4"/>
              <p:cNvSpPr/>
              <p:nvPr/>
            </p:nvSpPr>
            <p:spPr>
              <a:xfrm>
                <a:off x="2327491" y="5383181"/>
                <a:ext cx="114809" cy="12502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62" name="사각형: 둥근 한쪽 모서리 61"/>
            <p:cNvSpPr/>
            <p:nvPr/>
          </p:nvSpPr>
          <p:spPr>
            <a:xfrm>
              <a:off x="549478" y="2044642"/>
              <a:ext cx="4022522" cy="518512"/>
            </a:xfrm>
            <a:prstGeom prst="round1Rect">
              <a:avLst>
                <a:gd name="adj" fmla="val 50000"/>
              </a:avLst>
            </a:prstGeom>
            <a:solidFill>
              <a:srgbClr val="F37E5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63" name="직사각형 62"/>
            <p:cNvSpPr/>
            <p:nvPr/>
          </p:nvSpPr>
          <p:spPr>
            <a:xfrm>
              <a:off x="563360" y="2087880"/>
              <a:ext cx="4017092" cy="424815"/>
            </a:xfrm>
            <a:prstGeom prst="rect">
              <a:avLst/>
            </a:prstGeom>
          </p:spPr>
          <p:txBody>
            <a:bodyPr vert="horz" wrap="square" lIns="91440" tIns="45720" rIns="91440" bIns="45720" anchor="ctr">
              <a:spAutoFit/>
            </a:bodyPr>
            <a:lstStyle/>
            <a:p>
              <a:pPr algn="ctr">
                <a:defRPr lang="ko-KR" altLang="en-US"/>
              </a:pPr>
              <a:r>
                <a:rPr lang="ko-KR" altLang="en-US" sz="2200" b="1">
                  <a:solidFill>
                    <a:schemeClr val="bg1"/>
                  </a:solidFill>
                  <a:latin typeface="나눔바른고딕"/>
                  <a:ea typeface="나눔바른고딕"/>
                  <a:cs typeface="함초롬돋움"/>
                </a:rPr>
                <a:t>직장인이 꼽은 괴롭힘 행위자는</a:t>
              </a:r>
              <a:r>
                <a:rPr lang="en-US" altLang="ko-KR" sz="2200" b="1">
                  <a:solidFill>
                    <a:schemeClr val="bg1"/>
                  </a:solidFill>
                  <a:latin typeface="나눔바른고딕"/>
                  <a:ea typeface="나눔바른고딕"/>
                  <a:cs typeface="함초롬돋움"/>
                </a:rPr>
                <a:t>?</a:t>
              </a:r>
              <a:endParaRPr lang="ko-KR" altLang="en-US" sz="2200" b="1">
                <a:solidFill>
                  <a:schemeClr val="bg1"/>
                </a:solidFill>
                <a:latin typeface="나눔바른고딕"/>
                <a:ea typeface="나눔바른고딕"/>
                <a:cs typeface="함초롬돋움"/>
              </a:endParaRPr>
            </a:p>
          </p:txBody>
        </p:sp>
        <p:pic>
          <p:nvPicPr>
            <p:cNvPr id="64" name="그림 15"/>
            <p:cNvPicPr>
              <a:picLocks noChangeAspect="1"/>
            </p:cNvPicPr>
            <p:nvPr/>
          </p:nvPicPr>
          <p:blipFill rotWithShape="1">
            <a:blip r:embed="rId3"/>
            <a:stretch>
              <a:fillRect/>
            </a:stretch>
          </p:blipFill>
          <p:spPr>
            <a:xfrm flipH="1">
              <a:off x="7008979" y="4045821"/>
              <a:ext cx="926656" cy="1274822"/>
            </a:xfrm>
            <a:prstGeom prst="rect">
              <a:avLst/>
            </a:prstGeom>
            <a:effectLst>
              <a:outerShdw blurRad="50800" dist="12700" dir="2700000" algn="tl" rotWithShape="0">
                <a:prstClr val="black">
                  <a:alpha val="40000"/>
                </a:prstClr>
              </a:outerShdw>
            </a:effectLst>
          </p:spPr>
        </p:pic>
      </p:grpSp>
      <p:pic>
        <p:nvPicPr>
          <p:cNvPr id="3" name="그림 2">
            <a:extLst>
              <a:ext uri="{FF2B5EF4-FFF2-40B4-BE49-F238E27FC236}">
                <a16:creationId xmlns:a16="http://schemas.microsoft.com/office/drawing/2014/main" id="{72138A74-914B-BB88-8B65-1D4F57F7FFC2}"/>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16" name="그림 15">
            <a:extLst>
              <a:ext uri="{FF2B5EF4-FFF2-40B4-BE49-F238E27FC236}">
                <a16:creationId xmlns:a16="http://schemas.microsoft.com/office/drawing/2014/main" id="{383664D9-EF17-8099-8F71-50E3DD557958}"/>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7" name="Rectangle 7"/>
          <p:cNvSpPr>
            <a:spLocks noChangeArrowheads="1"/>
          </p:cNvSpPr>
          <p:nvPr/>
        </p:nvSpPr>
        <p:spPr bwMode="white">
          <a:xfrm>
            <a:off x="950018" y="3375411"/>
            <a:ext cx="5834512" cy="1748790"/>
          </a:xfrm>
          <a:prstGeom prst="rect">
            <a:avLst/>
          </a:prstGeom>
          <a:noFill/>
          <a:ln>
            <a:noFill/>
          </a:ln>
          <a:effectLst/>
        </p:spPr>
        <p:txBody>
          <a:bodyPr vert="horz" wrap="square" lIns="91440" tIns="45720" rIns="91440" bIns="45720"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80000"/>
              </a:lnSpc>
              <a:spcBef>
                <a:spcPts val="30"/>
              </a:spcBef>
              <a:defRPr lang="ko-KR" altLang="en-US"/>
            </a:pPr>
            <a:r>
              <a:rPr lang="ko-KR" altLang="en-US" sz="2000" dirty="0">
                <a:solidFill>
                  <a:srgbClr val="000000"/>
                </a:solidFill>
                <a:latin typeface="나눔바른고딕"/>
                <a:ea typeface="나눔바른고딕"/>
                <a:cs typeface="함초롬돋움"/>
              </a:rPr>
              <a:t>근로기준법 제2조제1항제2호에 따른 사용자로서 </a:t>
            </a:r>
          </a:p>
          <a:p>
            <a:pPr algn="just">
              <a:lnSpc>
                <a:spcPct val="180000"/>
              </a:lnSpc>
              <a:spcBef>
                <a:spcPts val="30"/>
              </a:spcBef>
              <a:defRPr lang="ko-KR" altLang="en-US"/>
            </a:pPr>
            <a:r>
              <a:rPr lang="ko-KR" altLang="en-US" sz="2000" dirty="0">
                <a:solidFill>
                  <a:srgbClr val="000000"/>
                </a:solidFill>
                <a:latin typeface="나눔바른고딕"/>
                <a:ea typeface="나눔바른고딕"/>
                <a:cs typeface="함초롬돋움"/>
              </a:rPr>
              <a:t>사업주 또는 </a:t>
            </a:r>
            <a:r>
              <a:rPr lang="ko-KR" altLang="en-US" sz="2000" b="1" u="sng" dirty="0">
                <a:solidFill>
                  <a:srgbClr val="000000"/>
                </a:solidFill>
                <a:latin typeface="나눔바른고딕"/>
                <a:ea typeface="나눔바른고딕"/>
                <a:cs typeface="함초롬돋움"/>
              </a:rPr>
              <a:t>사업경영담당자,</a:t>
            </a:r>
            <a:r>
              <a:rPr lang="ko-KR" altLang="en-US" sz="2000" b="1" dirty="0">
                <a:solidFill>
                  <a:srgbClr val="000000"/>
                </a:solidFill>
                <a:latin typeface="나눔바른고딕"/>
                <a:ea typeface="나눔바른고딕"/>
                <a:cs typeface="함초롬돋움"/>
              </a:rPr>
              <a:t>  </a:t>
            </a:r>
          </a:p>
          <a:p>
            <a:pPr algn="just">
              <a:lnSpc>
                <a:spcPct val="180000"/>
              </a:lnSpc>
              <a:spcBef>
                <a:spcPts val="30"/>
              </a:spcBef>
              <a:defRPr lang="ko-KR" altLang="en-US"/>
            </a:pPr>
            <a:r>
              <a:rPr lang="ko-KR" altLang="en-US" sz="2000" b="1" u="sng" dirty="0">
                <a:solidFill>
                  <a:srgbClr val="000000"/>
                </a:solidFill>
                <a:latin typeface="나눔바른고딕"/>
                <a:ea typeface="나눔바른고딕"/>
                <a:cs typeface="함초롬돋움"/>
              </a:rPr>
              <a:t>근로자에 관한 사항에 대해 사업주를 위해 </a:t>
            </a:r>
            <a:r>
              <a:rPr lang="ko-KR" altLang="en-US" sz="2000" b="1" u="sng" dirty="0" err="1">
                <a:solidFill>
                  <a:srgbClr val="000000"/>
                </a:solidFill>
                <a:latin typeface="나눔바른고딕"/>
                <a:ea typeface="나눔바른고딕"/>
                <a:cs typeface="함초롬돋움"/>
              </a:rPr>
              <a:t>행위하는</a:t>
            </a:r>
            <a:r>
              <a:rPr lang="ko-KR" altLang="en-US" sz="2000" b="1" u="sng" dirty="0">
                <a:solidFill>
                  <a:srgbClr val="000000"/>
                </a:solidFill>
                <a:latin typeface="나눔바른고딕"/>
                <a:ea typeface="나눔바른고딕"/>
                <a:cs typeface="함초롬돋움"/>
              </a:rPr>
              <a:t> 자</a:t>
            </a:r>
            <a:endParaRPr lang="ko-KR" altLang="en-US" sz="2000" b="1" u="sng" baseline="30000" dirty="0">
              <a:solidFill>
                <a:srgbClr val="000000"/>
              </a:solidFill>
              <a:latin typeface="나눔바른고딕"/>
              <a:ea typeface="나눔바른고딕"/>
              <a:cs typeface="함초롬돋움"/>
            </a:endParaRPr>
          </a:p>
        </p:txBody>
      </p:sp>
      <p:sp>
        <p:nvSpPr>
          <p:cNvPr id="30728" name="Rectangle 8"/>
          <p:cNvSpPr>
            <a:spLocks noChangeArrowheads="1"/>
          </p:cNvSpPr>
          <p:nvPr/>
        </p:nvSpPr>
        <p:spPr bwMode="white">
          <a:xfrm>
            <a:off x="950018" y="2963962"/>
            <a:ext cx="1766668" cy="510758"/>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2800" b="1">
                <a:ln w="9525">
                  <a:solidFill>
                    <a:srgbClr val="D53B11"/>
                  </a:solidFill>
                </a:ln>
                <a:solidFill>
                  <a:srgbClr val="D53B11"/>
                </a:solidFill>
                <a:latin typeface="나눔바른고딕"/>
                <a:ea typeface="나눔바른고딕"/>
                <a:cs typeface="함초롬돋움"/>
              </a:rPr>
              <a:t>사용자란?</a:t>
            </a:r>
            <a:endParaRPr lang="ko-KR" altLang="en-US" sz="2800" b="1">
              <a:solidFill>
                <a:srgbClr val="D53B11"/>
              </a:solidFill>
              <a:latin typeface="나눔바른고딕"/>
              <a:ea typeface="나눔바른고딕"/>
              <a:cs typeface="함초롬돋움"/>
            </a:endParaRPr>
          </a:p>
        </p:txBody>
      </p:sp>
      <p:grpSp>
        <p:nvGrpSpPr>
          <p:cNvPr id="7" name="그룹 6"/>
          <p:cNvGrpSpPr/>
          <p:nvPr/>
        </p:nvGrpSpPr>
        <p:grpSpPr>
          <a:xfrm>
            <a:off x="265" y="130832"/>
            <a:ext cx="9143470" cy="765156"/>
            <a:chOff x="265" y="130832"/>
            <a:chExt cx="9143470" cy="765156"/>
          </a:xfrm>
        </p:grpSpPr>
        <p:grpSp>
          <p:nvGrpSpPr>
            <p:cNvPr id="8" name="그룹 7"/>
            <p:cNvGrpSpPr/>
            <p:nvPr/>
          </p:nvGrpSpPr>
          <p:grpSpPr>
            <a:xfrm>
              <a:off x="265" y="130832"/>
              <a:ext cx="9143470" cy="765156"/>
              <a:chOff x="0" y="130640"/>
              <a:chExt cx="9143999" cy="765201"/>
            </a:xfrm>
            <a:effectLst/>
          </p:grpSpPr>
          <p:sp>
            <p:nvSpPr>
              <p:cNvPr id="12" name="직사각형 11"/>
              <p:cNvSpPr/>
              <p:nvPr/>
            </p:nvSpPr>
            <p:spPr>
              <a:xfrm>
                <a:off x="0" y="133498"/>
                <a:ext cx="958537"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3" name="사각형: 둥근 위쪽 모서리 12"/>
              <p:cNvSpPr/>
              <p:nvPr/>
            </p:nvSpPr>
            <p:spPr>
              <a:xfrm>
                <a:off x="7251700" y="284818"/>
                <a:ext cx="1748760" cy="33797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4" name="평행 사변형 13"/>
              <p:cNvSpPr/>
              <p:nvPr/>
            </p:nvSpPr>
            <p:spPr>
              <a:xfrm rot="5400000">
                <a:off x="753153" y="368620"/>
                <a:ext cx="762341" cy="292100"/>
              </a:xfrm>
              <a:prstGeom prst="parallelogram">
                <a:avLst>
                  <a:gd name="adj" fmla="val 41638"/>
                </a:avLst>
              </a:prstGeom>
              <a:solidFill>
                <a:srgbClr val="D53B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5" name="평행 사변형 14"/>
              <p:cNvSpPr/>
              <p:nvPr/>
            </p:nvSpPr>
            <p:spPr>
              <a:xfrm rot="16200000" flipH="1">
                <a:off x="1074990" y="368621"/>
                <a:ext cx="762341" cy="292100"/>
              </a:xfrm>
              <a:prstGeom prst="parallelogram">
                <a:avLst>
                  <a:gd name="adj" fmla="val 41638"/>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6" name="직사각형 15"/>
              <p:cNvSpPr/>
              <p:nvPr/>
            </p:nvSpPr>
            <p:spPr>
              <a:xfrm>
                <a:off x="1631947" y="130640"/>
                <a:ext cx="7512052"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7" name="TextBox 16"/>
              <p:cNvSpPr txBox="1"/>
              <p:nvPr/>
            </p:nvSpPr>
            <p:spPr>
              <a:xfrm>
                <a:off x="1727259" y="239844"/>
                <a:ext cx="3345783" cy="460769"/>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판단 요소 </a:t>
                </a:r>
              </a:p>
            </p:txBody>
          </p:sp>
          <p:sp>
            <p:nvSpPr>
              <p:cNvPr id="18" name="TextBox 17"/>
              <p:cNvSpPr txBox="1"/>
              <p:nvPr/>
            </p:nvSpPr>
            <p:spPr>
              <a:xfrm>
                <a:off x="8403546" y="280991"/>
                <a:ext cx="545802" cy="188777"/>
              </a:xfrm>
              <a:prstGeom prst="roundRect">
                <a:avLst>
                  <a:gd name="adj" fmla="val 50000"/>
                </a:avLst>
              </a:prstGeom>
              <a:solidFill>
                <a:srgbClr val="D53B11"/>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3</a:t>
                </a:r>
                <a:endParaRPr lang="ko-KR" altLang="en-US" sz="1100">
                  <a:solidFill>
                    <a:schemeClr val="bg1"/>
                  </a:solidFill>
                  <a:latin typeface="나눔스퀘어라운드 ExtraBold"/>
                  <a:ea typeface="나눔스퀘어라운드 ExtraBold"/>
                </a:endParaRPr>
              </a:p>
            </p:txBody>
          </p:sp>
          <p:sp>
            <p:nvSpPr>
              <p:cNvPr id="19" name="TextBox 18"/>
              <p:cNvSpPr txBox="1"/>
              <p:nvPr/>
            </p:nvSpPr>
            <p:spPr>
              <a:xfrm>
                <a:off x="6699181" y="429604"/>
                <a:ext cx="2335537" cy="261610"/>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괴롭힘의 판단</a:t>
                </a:r>
              </a:p>
            </p:txBody>
          </p:sp>
        </p:grpSp>
        <p:grpSp>
          <p:nvGrpSpPr>
            <p:cNvPr id="9" name="그룹 8"/>
            <p:cNvGrpSpPr/>
            <p:nvPr/>
          </p:nvGrpSpPr>
          <p:grpSpPr>
            <a:xfrm>
              <a:off x="4985869" y="239106"/>
              <a:ext cx="1267979" cy="461665"/>
              <a:chOff x="4985869" y="239106"/>
              <a:chExt cx="1267979" cy="461665"/>
            </a:xfrm>
          </p:grpSpPr>
          <p:sp>
            <p:nvSpPr>
              <p:cNvPr id="10" name="Rectangle 5"/>
              <p:cNvSpPr>
                <a:spLocks noChangeArrowheads="1"/>
              </p:cNvSpPr>
              <p:nvPr/>
            </p:nvSpPr>
            <p:spPr bwMode="white">
              <a:xfrm>
                <a:off x="5227605" y="240030"/>
                <a:ext cx="1026509" cy="460741"/>
              </a:xfrm>
              <a:prstGeom prst="rect">
                <a:avLst/>
              </a:prstGeom>
              <a:noFill/>
            </p:spPr>
            <p:txBody>
              <a:bodyPr wrap="none" anchor="ctr">
                <a:spAutoFit/>
              </a:bodyPr>
              <a:lstStyle/>
              <a:p>
                <a:pPr lvl="0">
                  <a:defRPr lang="ko-KR" altLang="en-US"/>
                </a:pPr>
                <a:r>
                  <a:rPr lang="ko-KR" altLang="en-US" sz="2400">
                    <a:solidFill>
                      <a:schemeClr val="accent4">
                        <a:lumMod val="40000"/>
                        <a:lumOff val="60000"/>
                      </a:schemeClr>
                    </a:solidFill>
                    <a:latin typeface="나눔스퀘어라운드 ExtraBold"/>
                    <a:ea typeface="나눔스퀘어라운드 ExtraBold"/>
                  </a:rPr>
                  <a:t>행위자</a:t>
                </a:r>
              </a:p>
            </p:txBody>
          </p:sp>
          <p:sp>
            <p:nvSpPr>
              <p:cNvPr id="11" name="타원 10"/>
              <p:cNvSpPr/>
              <p:nvPr/>
            </p:nvSpPr>
            <p:spPr>
              <a:xfrm>
                <a:off x="4985869" y="331227"/>
                <a:ext cx="277425" cy="27742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1</a:t>
                </a:r>
                <a:endParaRPr lang="ko-KR" altLang="en-US">
                  <a:solidFill>
                    <a:schemeClr val="bg1"/>
                  </a:solidFill>
                  <a:latin typeface="나눔스퀘어라운드 ExtraBold"/>
                  <a:ea typeface="나눔스퀘어라운드 ExtraBold"/>
                </a:endParaRPr>
              </a:p>
            </p:txBody>
          </p:sp>
        </p:grpSp>
      </p:grpSp>
      <p:grpSp>
        <p:nvGrpSpPr>
          <p:cNvPr id="28" name="그룹 27"/>
          <p:cNvGrpSpPr/>
          <p:nvPr/>
        </p:nvGrpSpPr>
        <p:grpSpPr>
          <a:xfrm>
            <a:off x="9525" y="1466016"/>
            <a:ext cx="3927034" cy="632702"/>
            <a:chOff x="2374439" y="1349973"/>
            <a:chExt cx="3927034" cy="632702"/>
          </a:xfrm>
          <a:effectLst>
            <a:outerShdw blurRad="50800" dist="38100" dir="5400000" algn="t" rotWithShape="0">
              <a:prstClr val="black">
                <a:alpha val="40000"/>
              </a:prstClr>
            </a:outerShdw>
          </a:effectLst>
        </p:grpSpPr>
        <p:sp>
          <p:nvSpPr>
            <p:cNvPr id="21" name="직사각형 20"/>
            <p:cNvSpPr/>
            <p:nvPr/>
          </p:nvSpPr>
          <p:spPr>
            <a:xfrm>
              <a:off x="2374439" y="1355435"/>
              <a:ext cx="3814662" cy="627240"/>
            </a:xfrm>
            <a:prstGeom prst="rect">
              <a:avLst/>
            </a:prstGeom>
            <a:solidFill>
              <a:schemeClr val="bg1">
                <a:lumMod val="95000"/>
              </a:schemeClr>
            </a:solidFill>
            <a:ln>
              <a:noFill/>
            </a:ln>
            <a:effectLst>
              <a:outerShdw blurRad="76200" dist="762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a:defRPr lang="ko-KR" altLang="en-US"/>
              </a:pPr>
              <a:endParaRPr lang="ko-KR" altLang="en-US"/>
            </a:p>
          </p:txBody>
        </p:sp>
        <p:sp>
          <p:nvSpPr>
            <p:cNvPr id="30726" name="Rectangle 6"/>
            <p:cNvSpPr>
              <a:spLocks noChangeArrowheads="1"/>
            </p:cNvSpPr>
            <p:nvPr/>
          </p:nvSpPr>
          <p:spPr bwMode="white">
            <a:xfrm>
              <a:off x="2374439" y="1430935"/>
              <a:ext cx="3927034" cy="523220"/>
            </a:xfrm>
            <a:prstGeom prst="rect">
              <a:avLst/>
            </a:prstGeom>
            <a:noFill/>
            <a:ln w="28575" cmpd="sng">
              <a:noFill/>
              <a:miter/>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2000">
                  <a:solidFill>
                    <a:srgbClr val="000000"/>
                  </a:solidFill>
                  <a:latin typeface="나눔바른고딕"/>
                  <a:ea typeface="나눔바른고딕"/>
                  <a:cs typeface="함초롬돋움"/>
                </a:rPr>
                <a:t>괴롭힘 행위자가 </a:t>
              </a:r>
              <a:r>
                <a:rPr lang="ko-KR" altLang="en-US" sz="2800" b="1">
                  <a:solidFill>
                    <a:srgbClr val="D53B11"/>
                  </a:solidFill>
                  <a:latin typeface="나눔바른고딕"/>
                  <a:ea typeface="나눔바른고딕"/>
                  <a:cs typeface="함초롬돋움"/>
                </a:rPr>
                <a:t>사용자</a:t>
              </a:r>
              <a:r>
                <a:rPr lang="ko-KR" altLang="en-US" sz="2000">
                  <a:solidFill>
                    <a:srgbClr val="000000"/>
                  </a:solidFill>
                  <a:latin typeface="나눔바른고딕"/>
                  <a:ea typeface="나눔바른고딕"/>
                  <a:cs typeface="함초롬돋움"/>
                </a:rPr>
                <a:t>인 경우</a:t>
              </a:r>
            </a:p>
          </p:txBody>
        </p:sp>
        <p:cxnSp>
          <p:nvCxnSpPr>
            <p:cNvPr id="31" name="직선 연결선 30"/>
            <p:cNvCxnSpPr/>
            <p:nvPr/>
          </p:nvCxnSpPr>
          <p:spPr>
            <a:xfrm>
              <a:off x="6224619" y="1349973"/>
              <a:ext cx="0" cy="632702"/>
            </a:xfrm>
            <a:prstGeom prst="line">
              <a:avLst/>
            </a:prstGeom>
            <a:ln w="76200">
              <a:solidFill>
                <a:srgbClr val="D53B11"/>
              </a:solidFill>
            </a:ln>
          </p:spPr>
          <p:style>
            <a:lnRef idx="1">
              <a:schemeClr val="accent1"/>
            </a:lnRef>
            <a:fillRef idx="0">
              <a:schemeClr val="accent1"/>
            </a:fillRef>
            <a:effectRef idx="0">
              <a:schemeClr val="accent1"/>
            </a:effectRef>
            <a:fontRef idx="minor">
              <a:schemeClr val="tx1"/>
            </a:fontRef>
          </p:style>
        </p:cxnSp>
      </p:grpSp>
      <p:sp>
        <p:nvSpPr>
          <p:cNvPr id="34"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27</a:t>
            </a:fld>
            <a:endParaRPr lang="en-US" altLang="en-US" sz="999">
              <a:solidFill>
                <a:schemeClr val="tx1"/>
              </a:solidFill>
              <a:latin typeface="나눔스퀘어라운드 Bold"/>
              <a:ea typeface="나눔스퀘어라운드 Bold"/>
            </a:endParaRPr>
          </a:p>
        </p:txBody>
      </p:sp>
      <p:pic>
        <p:nvPicPr>
          <p:cNvPr id="3" name="그림 2"/>
          <p:cNvPicPr>
            <a:picLocks noChangeAspect="1"/>
          </p:cNvPicPr>
          <p:nvPr/>
        </p:nvPicPr>
        <p:blipFill rotWithShape="1">
          <a:blip r:embed="rId2"/>
          <a:stretch>
            <a:fillRect/>
          </a:stretch>
        </p:blipFill>
        <p:spPr>
          <a:xfrm>
            <a:off x="6427316" y="1852051"/>
            <a:ext cx="1652255" cy="2403280"/>
          </a:xfrm>
          <a:prstGeom prst="rect">
            <a:avLst/>
          </a:prstGeom>
          <a:effectLst>
            <a:outerShdw blurRad="50800" dist="12700" dir="2700000" algn="tl" rotWithShape="0">
              <a:prstClr val="black">
                <a:alpha val="40000"/>
              </a:prstClr>
            </a:outerShdw>
          </a:effectLst>
        </p:spPr>
      </p:pic>
      <p:pic>
        <p:nvPicPr>
          <p:cNvPr id="2" name="그림 1">
            <a:extLst>
              <a:ext uri="{FF2B5EF4-FFF2-40B4-BE49-F238E27FC236}">
                <a16:creationId xmlns:a16="http://schemas.microsoft.com/office/drawing/2014/main" id="{1DD6C7FE-DD48-4E64-5C5E-F5ED797F7FB9}"/>
              </a:ext>
            </a:extLst>
          </p:cNvPr>
          <p:cNvPicPr>
            <a:picLocks noChangeAspect="1"/>
          </p:cNvPicPr>
          <p:nvPr/>
        </p:nvPicPr>
        <p:blipFill>
          <a:blip r:embed="rId3"/>
          <a:stretch>
            <a:fillRect/>
          </a:stretch>
        </p:blipFill>
        <p:spPr>
          <a:xfrm>
            <a:off x="184639" y="6294716"/>
            <a:ext cx="685800" cy="416006"/>
          </a:xfrm>
          <a:prstGeom prst="rect">
            <a:avLst/>
          </a:prstGeom>
        </p:spPr>
      </p:pic>
      <p:pic>
        <p:nvPicPr>
          <p:cNvPr id="4" name="그림 3">
            <a:extLst>
              <a:ext uri="{FF2B5EF4-FFF2-40B4-BE49-F238E27FC236}">
                <a16:creationId xmlns:a16="http://schemas.microsoft.com/office/drawing/2014/main" id="{BBB77966-18FF-3AA4-03CF-469D6BAD1C55}"/>
              </a:ext>
            </a:extLst>
          </p:cNvPr>
          <p:cNvPicPr>
            <a:picLocks noChangeAspect="1"/>
          </p:cNvPicPr>
          <p:nvPr/>
        </p:nvPicPr>
        <p:blipFill>
          <a:blip r:embed="rId4"/>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2"/>
          <p:cNvGrpSpPr/>
          <p:nvPr/>
        </p:nvGrpSpPr>
        <p:grpSpPr>
          <a:xfrm>
            <a:off x="1203854" y="3099074"/>
            <a:ext cx="3229923" cy="366829"/>
            <a:chOff x="1110441" y="3393191"/>
            <a:chExt cx="4037133" cy="436192"/>
          </a:xfrm>
        </p:grpSpPr>
        <p:sp>
          <p:nvSpPr>
            <p:cNvPr id="2" name="사각형: 둥근 모서리 1"/>
            <p:cNvSpPr/>
            <p:nvPr/>
          </p:nvSpPr>
          <p:spPr>
            <a:xfrm>
              <a:off x="1310298" y="3393191"/>
              <a:ext cx="3837276" cy="436192"/>
            </a:xfrm>
            <a:prstGeom prst="roundRect">
              <a:avLst>
                <a:gd name="adj" fmla="val 36278"/>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1750" name="Oval 6"/>
            <p:cNvSpPr>
              <a:spLocks noChangeArrowheads="1"/>
            </p:cNvSpPr>
            <p:nvPr/>
          </p:nvSpPr>
          <p:spPr>
            <a:xfrm>
              <a:off x="1110441" y="3431817"/>
              <a:ext cx="360529" cy="358941"/>
            </a:xfrm>
            <a:prstGeom prst="ellipse">
              <a:avLst/>
            </a:prstGeom>
            <a:solidFill>
              <a:schemeClr val="tx1">
                <a:lumMod val="65000"/>
                <a:lumOff val="35000"/>
              </a:schemeClr>
            </a:solidFill>
            <a:ln>
              <a:noFill/>
            </a:ln>
            <a:effectLst/>
          </p:spPr>
          <p:txBody>
            <a:bodyPr wrap="none" lIns="0" rIns="0" anchor="ct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1600">
                  <a:solidFill>
                    <a:srgbClr val="FFFFFF"/>
                  </a:solidFill>
                  <a:latin typeface="나눔바른고딕"/>
                  <a:ea typeface="나눔바른고딕"/>
                  <a:cs typeface="함초롬돋움"/>
                </a:rPr>
                <a:t>예</a:t>
              </a:r>
            </a:p>
          </p:txBody>
        </p:sp>
        <p:sp>
          <p:nvSpPr>
            <p:cNvPr id="31751" name="Rectangle 7"/>
            <p:cNvSpPr>
              <a:spLocks noChangeArrowheads="1"/>
            </p:cNvSpPr>
            <p:nvPr/>
          </p:nvSpPr>
          <p:spPr bwMode="white">
            <a:xfrm>
              <a:off x="1470969" y="3416354"/>
              <a:ext cx="3107625" cy="399543"/>
            </a:xfrm>
            <a:prstGeom prst="rect">
              <a:avLst/>
            </a:prstGeom>
            <a:noFill/>
            <a:ln>
              <a:noFill/>
            </a:ln>
            <a:effectLst/>
          </p:spPr>
          <p:txBody>
            <a:bodyPr wrap="non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spcBef>
                  <a:spcPct val="0"/>
                </a:spcBef>
                <a:defRPr lang="ko-KR" altLang="en-US"/>
              </a:pPr>
              <a:r>
                <a:rPr lang="ko-KR" altLang="en-US" sz="1600">
                  <a:solidFill>
                    <a:srgbClr val="000000"/>
                  </a:solidFill>
                  <a:latin typeface="나눔바른고딕"/>
                  <a:ea typeface="나눔바른고딕"/>
                  <a:cs typeface="함초롬돋움"/>
                </a:rPr>
                <a:t>대표이사, 등기이사, 지배인 등</a:t>
              </a:r>
            </a:p>
          </p:txBody>
        </p:sp>
      </p:grpSp>
      <p:grpSp>
        <p:nvGrpSpPr>
          <p:cNvPr id="8" name="그룹 7"/>
          <p:cNvGrpSpPr/>
          <p:nvPr/>
        </p:nvGrpSpPr>
        <p:grpSpPr>
          <a:xfrm>
            <a:off x="265" y="130832"/>
            <a:ext cx="9143470" cy="765156"/>
            <a:chOff x="265" y="130832"/>
            <a:chExt cx="9143470" cy="765156"/>
          </a:xfrm>
        </p:grpSpPr>
        <p:grpSp>
          <p:nvGrpSpPr>
            <p:cNvPr id="9" name="그룹 8"/>
            <p:cNvGrpSpPr/>
            <p:nvPr/>
          </p:nvGrpSpPr>
          <p:grpSpPr>
            <a:xfrm>
              <a:off x="265" y="130832"/>
              <a:ext cx="9143470" cy="765156"/>
              <a:chOff x="0" y="130640"/>
              <a:chExt cx="9143999" cy="765201"/>
            </a:xfrm>
            <a:effectLst/>
          </p:grpSpPr>
          <p:sp>
            <p:nvSpPr>
              <p:cNvPr id="13" name="직사각형 12"/>
              <p:cNvSpPr/>
              <p:nvPr/>
            </p:nvSpPr>
            <p:spPr>
              <a:xfrm>
                <a:off x="0" y="133498"/>
                <a:ext cx="958537"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4" name="사각형: 둥근 위쪽 모서리 13"/>
              <p:cNvSpPr/>
              <p:nvPr/>
            </p:nvSpPr>
            <p:spPr>
              <a:xfrm>
                <a:off x="7251700" y="284818"/>
                <a:ext cx="1748760" cy="33797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5" name="평행 사변형 14"/>
              <p:cNvSpPr/>
              <p:nvPr/>
            </p:nvSpPr>
            <p:spPr>
              <a:xfrm rot="5400000">
                <a:off x="753153" y="368620"/>
                <a:ext cx="762341" cy="292100"/>
              </a:xfrm>
              <a:prstGeom prst="parallelogram">
                <a:avLst>
                  <a:gd name="adj" fmla="val 41638"/>
                </a:avLst>
              </a:prstGeom>
              <a:solidFill>
                <a:srgbClr val="D53B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6" name="평행 사변형 15"/>
              <p:cNvSpPr/>
              <p:nvPr/>
            </p:nvSpPr>
            <p:spPr>
              <a:xfrm rot="16200000" flipH="1">
                <a:off x="1074990" y="368621"/>
                <a:ext cx="762341" cy="292100"/>
              </a:xfrm>
              <a:prstGeom prst="parallelogram">
                <a:avLst>
                  <a:gd name="adj" fmla="val 41638"/>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7" name="직사각형 16"/>
              <p:cNvSpPr/>
              <p:nvPr/>
            </p:nvSpPr>
            <p:spPr>
              <a:xfrm>
                <a:off x="1631947" y="130640"/>
                <a:ext cx="7512052"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8" name="TextBox 17"/>
              <p:cNvSpPr txBox="1"/>
              <p:nvPr/>
            </p:nvSpPr>
            <p:spPr>
              <a:xfrm>
                <a:off x="1727259" y="239844"/>
                <a:ext cx="3345783" cy="460769"/>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판단 요소 </a:t>
                </a:r>
              </a:p>
            </p:txBody>
          </p:sp>
          <p:sp>
            <p:nvSpPr>
              <p:cNvPr id="19" name="TextBox 18"/>
              <p:cNvSpPr txBox="1"/>
              <p:nvPr/>
            </p:nvSpPr>
            <p:spPr>
              <a:xfrm>
                <a:off x="8403546" y="280991"/>
                <a:ext cx="545802" cy="188777"/>
              </a:xfrm>
              <a:prstGeom prst="roundRect">
                <a:avLst>
                  <a:gd name="adj" fmla="val 50000"/>
                </a:avLst>
              </a:prstGeom>
              <a:solidFill>
                <a:srgbClr val="D53B11"/>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3</a:t>
                </a:r>
                <a:endParaRPr lang="ko-KR" altLang="en-US" sz="1100">
                  <a:solidFill>
                    <a:schemeClr val="bg1"/>
                  </a:solidFill>
                  <a:latin typeface="나눔스퀘어라운드 ExtraBold"/>
                  <a:ea typeface="나눔스퀘어라운드 ExtraBold"/>
                </a:endParaRPr>
              </a:p>
            </p:txBody>
          </p:sp>
          <p:sp>
            <p:nvSpPr>
              <p:cNvPr id="20" name="TextBox 19"/>
              <p:cNvSpPr txBox="1"/>
              <p:nvPr/>
            </p:nvSpPr>
            <p:spPr>
              <a:xfrm>
                <a:off x="6699181" y="429604"/>
                <a:ext cx="2335537" cy="261610"/>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괴롭힘의 판단</a:t>
                </a:r>
              </a:p>
            </p:txBody>
          </p:sp>
        </p:grpSp>
        <p:grpSp>
          <p:nvGrpSpPr>
            <p:cNvPr id="10" name="그룹 9"/>
            <p:cNvGrpSpPr/>
            <p:nvPr/>
          </p:nvGrpSpPr>
          <p:grpSpPr>
            <a:xfrm>
              <a:off x="4985869" y="239106"/>
              <a:ext cx="1267979" cy="461665"/>
              <a:chOff x="4985869" y="239106"/>
              <a:chExt cx="1267979" cy="461665"/>
            </a:xfrm>
          </p:grpSpPr>
          <p:sp>
            <p:nvSpPr>
              <p:cNvPr id="11" name="Rectangle 5"/>
              <p:cNvSpPr>
                <a:spLocks noChangeArrowheads="1"/>
              </p:cNvSpPr>
              <p:nvPr/>
            </p:nvSpPr>
            <p:spPr bwMode="white">
              <a:xfrm>
                <a:off x="5227605" y="240030"/>
                <a:ext cx="1026509" cy="460741"/>
              </a:xfrm>
              <a:prstGeom prst="rect">
                <a:avLst/>
              </a:prstGeom>
              <a:noFill/>
            </p:spPr>
            <p:txBody>
              <a:bodyPr wrap="none" anchor="ctr">
                <a:spAutoFit/>
              </a:bodyPr>
              <a:lstStyle/>
              <a:p>
                <a:pPr lvl="0">
                  <a:defRPr lang="ko-KR" altLang="en-US"/>
                </a:pPr>
                <a:r>
                  <a:rPr lang="ko-KR" altLang="en-US" sz="2400">
                    <a:solidFill>
                      <a:schemeClr val="accent4">
                        <a:lumMod val="40000"/>
                        <a:lumOff val="60000"/>
                      </a:schemeClr>
                    </a:solidFill>
                    <a:latin typeface="나눔스퀘어라운드 ExtraBold"/>
                    <a:ea typeface="나눔스퀘어라운드 ExtraBold"/>
                  </a:rPr>
                  <a:t>행위자</a:t>
                </a:r>
              </a:p>
            </p:txBody>
          </p:sp>
          <p:sp>
            <p:nvSpPr>
              <p:cNvPr id="12" name="타원 11"/>
              <p:cNvSpPr/>
              <p:nvPr/>
            </p:nvSpPr>
            <p:spPr>
              <a:xfrm>
                <a:off x="4985869" y="331227"/>
                <a:ext cx="277425" cy="27742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1</a:t>
                </a:r>
                <a:endParaRPr lang="ko-KR" altLang="en-US">
                  <a:solidFill>
                    <a:schemeClr val="bg1"/>
                  </a:solidFill>
                  <a:latin typeface="나눔스퀘어라운드 ExtraBold"/>
                  <a:ea typeface="나눔스퀘어라운드 ExtraBold"/>
                </a:endParaRPr>
              </a:p>
            </p:txBody>
          </p:sp>
        </p:grpSp>
      </p:grpSp>
      <p:grpSp>
        <p:nvGrpSpPr>
          <p:cNvPr id="7" name="그룹 6"/>
          <p:cNvGrpSpPr/>
          <p:nvPr/>
        </p:nvGrpSpPr>
        <p:grpSpPr>
          <a:xfrm>
            <a:off x="586142" y="1440997"/>
            <a:ext cx="2869267" cy="494119"/>
            <a:chOff x="584200" y="1663585"/>
            <a:chExt cx="3156194" cy="543531"/>
          </a:xfrm>
        </p:grpSpPr>
        <p:sp>
          <p:nvSpPr>
            <p:cNvPr id="4" name="사각형: 둥근 대각선 방향 모서리 3"/>
            <p:cNvSpPr/>
            <p:nvPr/>
          </p:nvSpPr>
          <p:spPr>
            <a:xfrm>
              <a:off x="584200" y="1682474"/>
              <a:ext cx="2470554" cy="524643"/>
            </a:xfrm>
            <a:prstGeom prst="round2DiagRect">
              <a:avLst>
                <a:gd name="adj1" fmla="val 0"/>
                <a:gd name="adj2" fmla="val 50000"/>
              </a:avLst>
            </a:prstGeom>
            <a:solidFill>
              <a:srgbClr val="F063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2" name="사각형: 둥근 대각선 방향 모서리 21"/>
            <p:cNvSpPr/>
            <p:nvPr/>
          </p:nvSpPr>
          <p:spPr>
            <a:xfrm>
              <a:off x="762171" y="1728001"/>
              <a:ext cx="2242643" cy="433589"/>
            </a:xfrm>
            <a:prstGeom prst="round2DiagRect">
              <a:avLst>
                <a:gd name="adj1" fmla="val 0"/>
                <a:gd name="adj2" fmla="val 50000"/>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3" name="Rectangle 4"/>
            <p:cNvSpPr>
              <a:spLocks noChangeArrowheads="1"/>
            </p:cNvSpPr>
            <p:nvPr/>
          </p:nvSpPr>
          <p:spPr bwMode="white">
            <a:xfrm>
              <a:off x="1053099" y="1746934"/>
              <a:ext cx="2687293" cy="406264"/>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spcBef>
                  <a:spcPct val="0"/>
                </a:spcBef>
                <a:defRPr lang="ko-KR" altLang="en-US"/>
              </a:pPr>
              <a:r>
                <a:rPr lang="ko-KR" altLang="en-US" sz="1800">
                  <a:solidFill>
                    <a:srgbClr val="000000"/>
                  </a:solidFill>
                  <a:latin typeface="나눔바른고딕"/>
                  <a:ea typeface="나눔바른고딕"/>
                  <a:cs typeface="함초롬돋움"/>
                </a:rPr>
                <a:t> 사업경영담당자</a:t>
              </a:r>
            </a:p>
          </p:txBody>
        </p:sp>
        <p:sp>
          <p:nvSpPr>
            <p:cNvPr id="6" name="타원 5"/>
            <p:cNvSpPr/>
            <p:nvPr/>
          </p:nvSpPr>
          <p:spPr>
            <a:xfrm>
              <a:off x="602064" y="1704147"/>
              <a:ext cx="494447" cy="494447"/>
            </a:xfrm>
            <a:prstGeom prst="ellipse">
              <a:avLst/>
            </a:prstGeom>
            <a:solidFill>
              <a:srgbClr val="F0633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6" name="Rectangle 4"/>
            <p:cNvSpPr>
              <a:spLocks noChangeArrowheads="1"/>
            </p:cNvSpPr>
            <p:nvPr/>
          </p:nvSpPr>
          <p:spPr bwMode="white">
            <a:xfrm>
              <a:off x="672134" y="1663585"/>
              <a:ext cx="354300" cy="497830"/>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en-US" altLang="ko-KR" sz="2400" b="1">
                  <a:solidFill>
                    <a:schemeClr val="bg1"/>
                  </a:solidFill>
                  <a:latin typeface="나눔바른고딕"/>
                  <a:ea typeface="나눔바른고딕"/>
                  <a:cs typeface="함초롬돋움"/>
                </a:rPr>
                <a:t>1</a:t>
              </a:r>
              <a:endParaRPr lang="ko-KR" altLang="en-US" sz="2400" b="1">
                <a:solidFill>
                  <a:schemeClr val="bg1"/>
                </a:solidFill>
                <a:latin typeface="나눔바른고딕"/>
                <a:ea typeface="나눔바른고딕"/>
                <a:cs typeface="함초롬돋움"/>
              </a:endParaRPr>
            </a:p>
          </p:txBody>
        </p:sp>
      </p:grpSp>
      <p:grpSp>
        <p:nvGrpSpPr>
          <p:cNvPr id="21" name="그룹 20"/>
          <p:cNvGrpSpPr/>
          <p:nvPr/>
        </p:nvGrpSpPr>
        <p:grpSpPr>
          <a:xfrm>
            <a:off x="940258" y="1978977"/>
            <a:ext cx="6013076" cy="1043363"/>
            <a:chOff x="845008" y="2078686"/>
            <a:chExt cx="6013076" cy="1043363"/>
          </a:xfrm>
        </p:grpSpPr>
        <p:sp>
          <p:nvSpPr>
            <p:cNvPr id="31749" name="Rectangle 5"/>
            <p:cNvSpPr>
              <a:spLocks noChangeArrowheads="1"/>
            </p:cNvSpPr>
            <p:nvPr/>
          </p:nvSpPr>
          <p:spPr bwMode="white">
            <a:xfrm>
              <a:off x="941143" y="2078686"/>
              <a:ext cx="5916941" cy="1043363"/>
            </a:xfrm>
            <a:prstGeom prst="rect">
              <a:avLst/>
            </a:prstGeom>
            <a:noFill/>
            <a:ln>
              <a:noFill/>
            </a:ln>
            <a:effectLst/>
          </p:spPr>
          <p:txBody>
            <a:bodyPr vert="horz" wrap="square" lIns="91440" tIns="45720" rIns="91440" bIns="45720"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marL="34925">
                <a:lnSpc>
                  <a:spcPct val="120000"/>
                </a:lnSpc>
                <a:spcAft>
                  <a:spcPts val="600"/>
                </a:spcAft>
                <a:defRPr lang="ko-KR" altLang="en-US"/>
              </a:pPr>
              <a:r>
                <a:rPr lang="ko-KR" altLang="en-US" sz="1600" dirty="0">
                  <a:solidFill>
                    <a:srgbClr val="000000"/>
                  </a:solidFill>
                  <a:latin typeface="나눔바른고딕"/>
                  <a:ea typeface="나눔바른고딕"/>
                  <a:cs typeface="함초롬돋움"/>
                </a:rPr>
                <a:t>사업주가 아니면서 사업경영 일반을 책임지는 자로서, </a:t>
              </a:r>
            </a:p>
            <a:p>
              <a:pPr marL="34925">
                <a:lnSpc>
                  <a:spcPct val="120000"/>
                </a:lnSpc>
                <a:spcAft>
                  <a:spcPts val="600"/>
                </a:spcAft>
                <a:defRPr lang="ko-KR" altLang="en-US"/>
              </a:pPr>
              <a:r>
                <a:rPr lang="ko-KR" altLang="en-US" sz="1600" dirty="0">
                  <a:solidFill>
                    <a:srgbClr val="000000"/>
                  </a:solidFill>
                  <a:latin typeface="나눔바른고딕"/>
                  <a:ea typeface="나눔바른고딕"/>
                  <a:cs typeface="함초롬돋움"/>
                </a:rPr>
                <a:t>사업주로부터 사업 경영의 전부 또는 일부에 대해 </a:t>
              </a:r>
              <a:br>
                <a:rPr lang="en-US" altLang="ko-KR" sz="1600" dirty="0">
                  <a:solidFill>
                    <a:srgbClr val="000000"/>
                  </a:solidFill>
                  <a:latin typeface="나눔바른고딕"/>
                  <a:ea typeface="나눔바른고딕"/>
                  <a:cs typeface="함초롬돋움"/>
                </a:rPr>
              </a:br>
              <a:r>
                <a:rPr lang="ko-KR" altLang="en-US" sz="1600" dirty="0">
                  <a:solidFill>
                    <a:srgbClr val="000000"/>
                  </a:solidFill>
                  <a:latin typeface="나눔바른고딕"/>
                  <a:ea typeface="나눔바른고딕"/>
                  <a:cs typeface="함초롬돋움"/>
                </a:rPr>
                <a:t>포괄적인 위임을 받고 대외적으로 사업을 대표하거나 대리하는 자</a:t>
              </a:r>
            </a:p>
          </p:txBody>
        </p:sp>
        <p:sp>
          <p:nvSpPr>
            <p:cNvPr id="28" name="타원 27"/>
            <p:cNvSpPr/>
            <p:nvPr/>
          </p:nvSpPr>
          <p:spPr>
            <a:xfrm>
              <a:off x="845008" y="2228932"/>
              <a:ext cx="111435" cy="111435"/>
            </a:xfrm>
            <a:prstGeom prst="ellipse">
              <a:avLst/>
            </a:prstGeom>
            <a:solidFill>
              <a:schemeClr val="bg1"/>
            </a:solidFill>
            <a:ln w="38100">
              <a:solidFill>
                <a:srgbClr val="D53B1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9" name="타원 28"/>
            <p:cNvSpPr/>
            <p:nvPr/>
          </p:nvSpPr>
          <p:spPr>
            <a:xfrm>
              <a:off x="845008" y="2592292"/>
              <a:ext cx="111435" cy="111435"/>
            </a:xfrm>
            <a:prstGeom prst="ellipse">
              <a:avLst/>
            </a:prstGeom>
            <a:solidFill>
              <a:schemeClr val="bg1"/>
            </a:solidFill>
            <a:ln w="38100">
              <a:solidFill>
                <a:srgbClr val="D53B1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grpSp>
        <p:nvGrpSpPr>
          <p:cNvPr id="31" name="그룹 30"/>
          <p:cNvGrpSpPr/>
          <p:nvPr/>
        </p:nvGrpSpPr>
        <p:grpSpPr>
          <a:xfrm>
            <a:off x="1203854" y="5680242"/>
            <a:ext cx="4962079" cy="695611"/>
            <a:chOff x="1110441" y="3260042"/>
            <a:chExt cx="5900327" cy="827140"/>
          </a:xfrm>
        </p:grpSpPr>
        <p:sp>
          <p:nvSpPr>
            <p:cNvPr id="32" name="사각형: 둥근 모서리 31"/>
            <p:cNvSpPr/>
            <p:nvPr/>
          </p:nvSpPr>
          <p:spPr>
            <a:xfrm>
              <a:off x="1310297" y="3260042"/>
              <a:ext cx="5700471" cy="827140"/>
            </a:xfrm>
            <a:prstGeom prst="roundRect">
              <a:avLst>
                <a:gd name="adj" fmla="val 28292"/>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3" name="Oval 6"/>
            <p:cNvSpPr>
              <a:spLocks noChangeArrowheads="1"/>
            </p:cNvSpPr>
            <p:nvPr/>
          </p:nvSpPr>
          <p:spPr>
            <a:xfrm>
              <a:off x="1110441" y="3431817"/>
              <a:ext cx="360529" cy="358941"/>
            </a:xfrm>
            <a:prstGeom prst="ellipse">
              <a:avLst/>
            </a:prstGeom>
            <a:solidFill>
              <a:schemeClr val="tx1">
                <a:lumMod val="65000"/>
                <a:lumOff val="35000"/>
              </a:schemeClr>
            </a:solidFill>
            <a:ln>
              <a:noFill/>
            </a:ln>
            <a:effectLst/>
          </p:spPr>
          <p:txBody>
            <a:bodyPr wrap="none" lIns="0" rIns="0" anchor="ct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1600">
                  <a:solidFill>
                    <a:srgbClr val="FFFFFF"/>
                  </a:solidFill>
                  <a:latin typeface="나눔바른고딕"/>
                  <a:ea typeface="나눔바른고딕"/>
                  <a:cs typeface="함초롬돋움"/>
                </a:rPr>
                <a:t>예</a:t>
              </a:r>
            </a:p>
          </p:txBody>
        </p:sp>
        <p:sp>
          <p:nvSpPr>
            <p:cNvPr id="34" name="Rectangle 7"/>
            <p:cNvSpPr>
              <a:spLocks noChangeArrowheads="1"/>
            </p:cNvSpPr>
            <p:nvPr/>
          </p:nvSpPr>
          <p:spPr bwMode="white">
            <a:xfrm>
              <a:off x="1501741" y="3308785"/>
              <a:ext cx="2986244" cy="402666"/>
            </a:xfrm>
            <a:prstGeom prst="rect">
              <a:avLst/>
            </a:prstGeom>
            <a:noFill/>
            <a:ln>
              <a:noFill/>
            </a:ln>
            <a:effectLst/>
          </p:spPr>
          <p:txBody>
            <a:bodyPr wrap="non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spcBef>
                  <a:spcPct val="0"/>
                </a:spcBef>
                <a:defRPr lang="ko-KR" altLang="en-US"/>
              </a:pPr>
              <a:r>
                <a:rPr lang="ko-KR" altLang="en-US" sz="1600">
                  <a:solidFill>
                    <a:srgbClr val="000000"/>
                  </a:solidFill>
                  <a:latin typeface="나눔바른고딕"/>
                  <a:ea typeface="나눔바른고딕"/>
                  <a:cs typeface="함초롬돋움"/>
                </a:rPr>
                <a:t>인사노무담당이사</a:t>
              </a:r>
              <a:r>
                <a:rPr lang="en-US" altLang="ko-KR" sz="1600">
                  <a:solidFill>
                    <a:srgbClr val="000000"/>
                  </a:solidFill>
                  <a:latin typeface="나눔바른고딕"/>
                  <a:ea typeface="나눔바른고딕"/>
                  <a:cs typeface="함초롬돋움"/>
                </a:rPr>
                <a:t>, </a:t>
              </a:r>
              <a:r>
                <a:rPr lang="ko-KR" altLang="en-US" sz="1600">
                  <a:solidFill>
                    <a:srgbClr val="000000"/>
                  </a:solidFill>
                  <a:latin typeface="나눔바른고딕"/>
                  <a:ea typeface="나눔바른고딕"/>
                  <a:cs typeface="함초롬돋움"/>
                </a:rPr>
                <a:t>공장장 등</a:t>
              </a:r>
            </a:p>
          </p:txBody>
        </p:sp>
        <p:sp>
          <p:nvSpPr>
            <p:cNvPr id="52" name="Rectangle 7"/>
            <p:cNvSpPr>
              <a:spLocks noChangeArrowheads="1"/>
            </p:cNvSpPr>
            <p:nvPr/>
          </p:nvSpPr>
          <p:spPr bwMode="white">
            <a:xfrm>
              <a:off x="1501740" y="3657320"/>
              <a:ext cx="5455320" cy="354533"/>
            </a:xfrm>
            <a:prstGeom prst="rect">
              <a:avLst/>
            </a:prstGeom>
            <a:noFill/>
            <a:ln>
              <a:noFill/>
            </a:ln>
            <a:effectLst/>
          </p:spPr>
          <p:txBody>
            <a:bodyPr wrap="non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spcBef>
                  <a:spcPct val="0"/>
                </a:spcBef>
                <a:defRPr lang="ko-KR" altLang="en-US"/>
              </a:pPr>
              <a:r>
                <a:rPr lang="en-US" altLang="ko-KR" sz="1400" dirty="0">
                  <a:solidFill>
                    <a:srgbClr val="000000"/>
                  </a:solidFill>
                  <a:latin typeface="나눔바른고딕"/>
                  <a:ea typeface="나눔바른고딕"/>
                  <a:cs typeface="함초롬돋움"/>
                </a:rPr>
                <a:t>(</a:t>
              </a:r>
              <a:r>
                <a:rPr lang="ko-KR" altLang="en-US" sz="1400" dirty="0">
                  <a:solidFill>
                    <a:srgbClr val="000000"/>
                  </a:solidFill>
                  <a:latin typeface="나눔바른고딕"/>
                  <a:ea typeface="나눔바른고딕"/>
                  <a:cs typeface="함초롬돋움"/>
                </a:rPr>
                <a:t>형식적인 직위나 직급이 아닌 구체적인 직무내용에 따라 판단</a:t>
              </a:r>
              <a:r>
                <a:rPr lang="en-US" altLang="ko-KR" sz="1400" dirty="0">
                  <a:solidFill>
                    <a:srgbClr val="000000"/>
                  </a:solidFill>
                  <a:latin typeface="나눔바른고딕"/>
                  <a:ea typeface="나눔바른고딕"/>
                  <a:cs typeface="함초롬돋움"/>
                </a:rPr>
                <a:t>)</a:t>
              </a:r>
            </a:p>
          </p:txBody>
        </p:sp>
      </p:grpSp>
      <p:grpSp>
        <p:nvGrpSpPr>
          <p:cNvPr id="35" name="그룹 34"/>
          <p:cNvGrpSpPr/>
          <p:nvPr/>
        </p:nvGrpSpPr>
        <p:grpSpPr>
          <a:xfrm>
            <a:off x="722761" y="3902870"/>
            <a:ext cx="6082583" cy="503651"/>
            <a:chOff x="584198" y="1653100"/>
            <a:chExt cx="6690841" cy="554016"/>
          </a:xfrm>
        </p:grpSpPr>
        <p:sp>
          <p:nvSpPr>
            <p:cNvPr id="36" name="사각형: 둥근 대각선 방향 모서리 35"/>
            <p:cNvSpPr/>
            <p:nvPr/>
          </p:nvSpPr>
          <p:spPr>
            <a:xfrm>
              <a:off x="584198" y="1682475"/>
              <a:ext cx="6177600" cy="524642"/>
            </a:xfrm>
            <a:prstGeom prst="round2DiagRect">
              <a:avLst>
                <a:gd name="adj1" fmla="val 0"/>
                <a:gd name="adj2" fmla="val 50000"/>
              </a:avLst>
            </a:prstGeom>
            <a:solidFill>
              <a:srgbClr val="F063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7" name="사각형: 둥근 대각선 방향 모서리 36"/>
            <p:cNvSpPr/>
            <p:nvPr/>
          </p:nvSpPr>
          <p:spPr>
            <a:xfrm>
              <a:off x="762170" y="1728001"/>
              <a:ext cx="5941948" cy="433587"/>
            </a:xfrm>
            <a:prstGeom prst="round2DiagRect">
              <a:avLst>
                <a:gd name="adj1" fmla="val 0"/>
                <a:gd name="adj2" fmla="val 50000"/>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8" name="Rectangle 4"/>
            <p:cNvSpPr>
              <a:spLocks noChangeArrowheads="1"/>
            </p:cNvSpPr>
            <p:nvPr/>
          </p:nvSpPr>
          <p:spPr bwMode="white">
            <a:xfrm>
              <a:off x="1083138" y="1761164"/>
              <a:ext cx="6191901" cy="395377"/>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spcBef>
                  <a:spcPct val="0"/>
                </a:spcBef>
                <a:defRPr lang="ko-KR" altLang="en-US"/>
              </a:pPr>
              <a:r>
                <a:rPr lang="ko-KR" altLang="en-US" sz="1800">
                  <a:solidFill>
                    <a:srgbClr val="000000"/>
                  </a:solidFill>
                  <a:latin typeface="나눔바른고딕"/>
                  <a:ea typeface="나눔바른고딕"/>
                  <a:cs typeface="함초롬돋움"/>
                </a:rPr>
                <a:t> 근로자에 관한 사항에 대해 사업주를 위해 행위하는 자</a:t>
              </a:r>
            </a:p>
          </p:txBody>
        </p:sp>
        <p:sp>
          <p:nvSpPr>
            <p:cNvPr id="39" name="타원 38"/>
            <p:cNvSpPr/>
            <p:nvPr/>
          </p:nvSpPr>
          <p:spPr>
            <a:xfrm>
              <a:off x="602064" y="1704147"/>
              <a:ext cx="494447" cy="494447"/>
            </a:xfrm>
            <a:prstGeom prst="ellipse">
              <a:avLst/>
            </a:prstGeom>
            <a:solidFill>
              <a:srgbClr val="F0633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40" name="Rectangle 4"/>
            <p:cNvSpPr>
              <a:spLocks noChangeArrowheads="1"/>
            </p:cNvSpPr>
            <p:nvPr/>
          </p:nvSpPr>
          <p:spPr bwMode="white">
            <a:xfrm>
              <a:off x="672135" y="1653099"/>
              <a:ext cx="354300" cy="492965"/>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en-US" altLang="ko-KR" sz="2400" b="1">
                  <a:solidFill>
                    <a:schemeClr val="bg1"/>
                  </a:solidFill>
                  <a:latin typeface="나눔바른고딕"/>
                  <a:ea typeface="나눔바른고딕"/>
                  <a:cs typeface="함초롬돋움"/>
                </a:rPr>
                <a:t>2</a:t>
              </a:r>
              <a:endParaRPr lang="ko-KR" altLang="en-US" sz="2400" b="1">
                <a:solidFill>
                  <a:schemeClr val="bg1"/>
                </a:solidFill>
                <a:latin typeface="나눔바른고딕"/>
                <a:ea typeface="나눔바른고딕"/>
                <a:cs typeface="함초롬돋움"/>
              </a:endParaRPr>
            </a:p>
          </p:txBody>
        </p:sp>
      </p:grpSp>
      <p:grpSp>
        <p:nvGrpSpPr>
          <p:cNvPr id="41" name="그룹 40"/>
          <p:cNvGrpSpPr/>
          <p:nvPr/>
        </p:nvGrpSpPr>
        <p:grpSpPr>
          <a:xfrm>
            <a:off x="940258" y="4462710"/>
            <a:ext cx="7717341" cy="1120307"/>
            <a:chOff x="845008" y="2040214"/>
            <a:chExt cx="7717341" cy="1120307"/>
          </a:xfrm>
        </p:grpSpPr>
        <p:sp>
          <p:nvSpPr>
            <p:cNvPr id="42" name="Rectangle 5"/>
            <p:cNvSpPr>
              <a:spLocks noChangeArrowheads="1"/>
            </p:cNvSpPr>
            <p:nvPr/>
          </p:nvSpPr>
          <p:spPr bwMode="white">
            <a:xfrm>
              <a:off x="941143" y="2040214"/>
              <a:ext cx="7621206" cy="1120307"/>
            </a:xfrm>
            <a:prstGeom prst="rect">
              <a:avLst/>
            </a:prstGeom>
            <a:noFill/>
            <a:ln>
              <a:noFill/>
            </a:ln>
            <a:effectLst/>
          </p:spPr>
          <p:txBody>
            <a:bodyPr vert="horz" wrap="square" lIns="91440" tIns="45720" rIns="91440" bIns="45720"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marL="34925">
                <a:lnSpc>
                  <a:spcPct val="120000"/>
                </a:lnSpc>
                <a:spcAft>
                  <a:spcPts val="600"/>
                </a:spcAft>
                <a:defRPr lang="ko-KR" altLang="en-US"/>
              </a:pPr>
              <a:r>
                <a:rPr lang="ko-KR" altLang="en-US" sz="1600" dirty="0">
                  <a:solidFill>
                    <a:srgbClr val="000000"/>
                  </a:solidFill>
                  <a:latin typeface="나눔바른고딕"/>
                  <a:ea typeface="나눔바른고딕"/>
                  <a:cs typeface="함초롬돋움"/>
                </a:rPr>
                <a:t>사업주 또는 사업경영담당자로부터 권한을 </a:t>
              </a:r>
              <a:r>
                <a:rPr lang="ko-KR" altLang="en-US" sz="1600" dirty="0" err="1">
                  <a:solidFill>
                    <a:srgbClr val="000000"/>
                  </a:solidFill>
                  <a:latin typeface="나눔바른고딕"/>
                  <a:ea typeface="나눔바른고딕"/>
                  <a:cs typeface="함초롬돋움"/>
                </a:rPr>
                <a:t>위임받아</a:t>
              </a:r>
              <a:r>
                <a:rPr lang="ko-KR" altLang="en-US" sz="1600" dirty="0">
                  <a:solidFill>
                    <a:srgbClr val="000000"/>
                  </a:solidFill>
                  <a:latin typeface="나눔바른고딕"/>
                  <a:ea typeface="나눔바른고딕"/>
                  <a:cs typeface="함초롬돋움"/>
                </a:rPr>
                <a:t> </a:t>
              </a:r>
            </a:p>
            <a:p>
              <a:pPr marL="34925">
                <a:lnSpc>
                  <a:spcPct val="120000"/>
                </a:lnSpc>
                <a:spcAft>
                  <a:spcPts val="600"/>
                </a:spcAft>
                <a:defRPr lang="ko-KR" altLang="en-US"/>
              </a:pPr>
              <a:r>
                <a:rPr lang="ko-KR" altLang="en-US" sz="1600" dirty="0">
                  <a:solidFill>
                    <a:srgbClr val="000000"/>
                  </a:solidFill>
                  <a:latin typeface="나눔바른고딕"/>
                  <a:ea typeface="나눔바른고딕"/>
                  <a:cs typeface="함초롬돋움"/>
                </a:rPr>
                <a:t>자신의 책임 아래 근로자 채용</a:t>
              </a: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해고 등 인사처분을 할 수 있고</a:t>
              </a:r>
              <a:r>
                <a:rPr lang="en-US" altLang="ko-KR" sz="1600" dirty="0">
                  <a:solidFill>
                    <a:srgbClr val="000000"/>
                  </a:solidFill>
                  <a:latin typeface="나눔바른고딕"/>
                  <a:ea typeface="나눔바른고딕"/>
                  <a:cs typeface="함초롬돋움"/>
                </a:rPr>
                <a:t>, </a:t>
              </a:r>
            </a:p>
            <a:p>
              <a:pPr marL="34925">
                <a:lnSpc>
                  <a:spcPct val="120000"/>
                </a:lnSpc>
                <a:spcAft>
                  <a:spcPts val="600"/>
                </a:spcAft>
                <a:defRPr lang="ko-KR" altLang="en-US"/>
              </a:pPr>
              <a:r>
                <a:rPr lang="ko-KR" altLang="en-US" sz="1600" dirty="0">
                  <a:solidFill>
                    <a:srgbClr val="000000"/>
                  </a:solidFill>
                  <a:latin typeface="나눔바른고딕"/>
                  <a:ea typeface="나눔바른고딕"/>
                  <a:cs typeface="함초롬돋움"/>
                </a:rPr>
                <a:t>직무상 근로자의 업무를 지휘</a:t>
              </a:r>
              <a:r>
                <a:rPr lang="en-US" altLang="ko-KR" sz="1600" dirty="0">
                  <a:solidFill>
                    <a:srgbClr val="000000"/>
                  </a:solidFill>
                  <a:latin typeface="나눔바른고딕"/>
                  <a:ea typeface="나눔바른고딕"/>
                  <a:cs typeface="함초롬돋움"/>
                </a:rPr>
                <a:t>·</a:t>
              </a:r>
              <a:r>
                <a:rPr lang="ko-KR" altLang="en-US" sz="1600" dirty="0">
                  <a:solidFill>
                    <a:srgbClr val="000000"/>
                  </a:solidFill>
                  <a:latin typeface="나눔바른고딕"/>
                  <a:ea typeface="나눔바른고딕"/>
                  <a:cs typeface="함초롬돋움"/>
                </a:rPr>
                <a:t>감독하며 근로조건에 관한 사항을  결정</a:t>
              </a:r>
              <a:r>
                <a:rPr lang="en-US" altLang="ko-KR" sz="1600" dirty="0">
                  <a:solidFill>
                    <a:srgbClr val="000000"/>
                  </a:solidFill>
                  <a:latin typeface="나눔바른고딕"/>
                  <a:ea typeface="나눔바른고딕"/>
                  <a:cs typeface="함초롬돋움"/>
                </a:rPr>
                <a:t>·</a:t>
              </a:r>
              <a:r>
                <a:rPr lang="ko-KR" altLang="en-US" sz="1600" dirty="0">
                  <a:solidFill>
                    <a:srgbClr val="000000"/>
                  </a:solidFill>
                  <a:latin typeface="나눔바른고딕"/>
                  <a:ea typeface="나눔바른고딕"/>
                  <a:cs typeface="함초롬돋움"/>
                </a:rPr>
                <a:t>집행할 수 있는 자</a:t>
              </a:r>
            </a:p>
          </p:txBody>
        </p:sp>
        <p:sp>
          <p:nvSpPr>
            <p:cNvPr id="43" name="타원 42"/>
            <p:cNvSpPr/>
            <p:nvPr/>
          </p:nvSpPr>
          <p:spPr>
            <a:xfrm>
              <a:off x="845008" y="2199940"/>
              <a:ext cx="111435" cy="111435"/>
            </a:xfrm>
            <a:prstGeom prst="ellipse">
              <a:avLst/>
            </a:prstGeom>
            <a:solidFill>
              <a:schemeClr val="bg1"/>
            </a:solidFill>
            <a:ln w="38100">
              <a:solidFill>
                <a:srgbClr val="D53B1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44" name="타원 43"/>
            <p:cNvSpPr/>
            <p:nvPr/>
          </p:nvSpPr>
          <p:spPr>
            <a:xfrm>
              <a:off x="845008" y="2573654"/>
              <a:ext cx="111435" cy="111435"/>
            </a:xfrm>
            <a:prstGeom prst="ellipse">
              <a:avLst/>
            </a:prstGeom>
            <a:solidFill>
              <a:schemeClr val="bg1"/>
            </a:solidFill>
            <a:ln w="38100">
              <a:solidFill>
                <a:srgbClr val="D53B1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51" name="타원 50"/>
            <p:cNvSpPr/>
            <p:nvPr/>
          </p:nvSpPr>
          <p:spPr>
            <a:xfrm>
              <a:off x="845008" y="2909305"/>
              <a:ext cx="111435" cy="111435"/>
            </a:xfrm>
            <a:prstGeom prst="ellipse">
              <a:avLst/>
            </a:prstGeom>
            <a:solidFill>
              <a:schemeClr val="bg1"/>
            </a:solidFill>
            <a:ln w="38100">
              <a:solidFill>
                <a:srgbClr val="D53B1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dirty="0"/>
            </a:p>
          </p:txBody>
        </p:sp>
      </p:grpSp>
      <p:sp>
        <p:nvSpPr>
          <p:cNvPr id="45"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28</a:t>
            </a:fld>
            <a:endParaRPr lang="en-US" altLang="en-US" sz="999">
              <a:solidFill>
                <a:schemeClr val="tx1"/>
              </a:solidFill>
              <a:latin typeface="나눔스퀘어라운드 Bold"/>
              <a:ea typeface="나눔스퀘어라운드 Bold"/>
            </a:endParaRPr>
          </a:p>
        </p:txBody>
      </p:sp>
      <p:pic>
        <p:nvPicPr>
          <p:cNvPr id="54" name="그림 53"/>
          <p:cNvPicPr>
            <a:picLocks noChangeAspect="1"/>
          </p:cNvPicPr>
          <p:nvPr/>
        </p:nvPicPr>
        <p:blipFill rotWithShape="1">
          <a:blip r:embed="rId2"/>
          <a:stretch>
            <a:fillRect/>
          </a:stretch>
        </p:blipFill>
        <p:spPr>
          <a:xfrm>
            <a:off x="7117988" y="2166860"/>
            <a:ext cx="1036500" cy="2596651"/>
          </a:xfrm>
          <a:prstGeom prst="rect">
            <a:avLst/>
          </a:prstGeom>
          <a:effectLst>
            <a:outerShdw blurRad="50800" dist="12700" dir="2700000" algn="tl" rotWithShape="0">
              <a:prstClr val="black">
                <a:alpha val="40000"/>
              </a:prstClr>
            </a:outerShdw>
          </a:effectLst>
        </p:spPr>
      </p:pic>
      <p:pic>
        <p:nvPicPr>
          <p:cNvPr id="5" name="그림 4">
            <a:extLst>
              <a:ext uri="{FF2B5EF4-FFF2-40B4-BE49-F238E27FC236}">
                <a16:creationId xmlns:a16="http://schemas.microsoft.com/office/drawing/2014/main" id="{921AD228-5AEA-C61B-318D-7830670B91A7}"/>
              </a:ext>
            </a:extLst>
          </p:cNvPr>
          <p:cNvPicPr>
            <a:picLocks noChangeAspect="1"/>
          </p:cNvPicPr>
          <p:nvPr/>
        </p:nvPicPr>
        <p:blipFill>
          <a:blip r:embed="rId3"/>
          <a:stretch>
            <a:fillRect/>
          </a:stretch>
        </p:blipFill>
        <p:spPr>
          <a:xfrm>
            <a:off x="184639" y="6294716"/>
            <a:ext cx="685800" cy="416006"/>
          </a:xfrm>
          <a:prstGeom prst="rect">
            <a:avLst/>
          </a:prstGeom>
        </p:spPr>
      </p:pic>
      <p:pic>
        <p:nvPicPr>
          <p:cNvPr id="24" name="그림 23">
            <a:extLst>
              <a:ext uri="{FF2B5EF4-FFF2-40B4-BE49-F238E27FC236}">
                <a16:creationId xmlns:a16="http://schemas.microsoft.com/office/drawing/2014/main" id="{C4AD968C-5535-1BAC-DB06-7C091BAD9424}"/>
              </a:ext>
            </a:extLst>
          </p:cNvPr>
          <p:cNvPicPr>
            <a:picLocks noChangeAspect="1"/>
          </p:cNvPicPr>
          <p:nvPr/>
        </p:nvPicPr>
        <p:blipFill>
          <a:blip r:embed="rId4"/>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그룹 6"/>
          <p:cNvGrpSpPr/>
          <p:nvPr/>
        </p:nvGrpSpPr>
        <p:grpSpPr>
          <a:xfrm>
            <a:off x="265" y="130832"/>
            <a:ext cx="9143470" cy="765156"/>
            <a:chOff x="265" y="130832"/>
            <a:chExt cx="9143470" cy="765156"/>
          </a:xfrm>
        </p:grpSpPr>
        <p:grpSp>
          <p:nvGrpSpPr>
            <p:cNvPr id="8" name="그룹 7"/>
            <p:cNvGrpSpPr/>
            <p:nvPr/>
          </p:nvGrpSpPr>
          <p:grpSpPr>
            <a:xfrm>
              <a:off x="265" y="130832"/>
              <a:ext cx="9143470" cy="765156"/>
              <a:chOff x="0" y="130640"/>
              <a:chExt cx="9143999" cy="765201"/>
            </a:xfrm>
            <a:effectLst/>
          </p:grpSpPr>
          <p:sp>
            <p:nvSpPr>
              <p:cNvPr id="12" name="직사각형 11"/>
              <p:cNvSpPr/>
              <p:nvPr/>
            </p:nvSpPr>
            <p:spPr>
              <a:xfrm>
                <a:off x="0" y="133498"/>
                <a:ext cx="958537"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3" name="사각형: 둥근 위쪽 모서리 12"/>
              <p:cNvSpPr/>
              <p:nvPr/>
            </p:nvSpPr>
            <p:spPr>
              <a:xfrm>
                <a:off x="7251700" y="284818"/>
                <a:ext cx="1748760" cy="33797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4" name="평행 사변형 13"/>
              <p:cNvSpPr/>
              <p:nvPr/>
            </p:nvSpPr>
            <p:spPr>
              <a:xfrm rot="5400000">
                <a:off x="753153" y="368620"/>
                <a:ext cx="762341" cy="292100"/>
              </a:xfrm>
              <a:prstGeom prst="parallelogram">
                <a:avLst>
                  <a:gd name="adj" fmla="val 41638"/>
                </a:avLst>
              </a:prstGeom>
              <a:solidFill>
                <a:srgbClr val="D53B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5" name="평행 사변형 14"/>
              <p:cNvSpPr/>
              <p:nvPr/>
            </p:nvSpPr>
            <p:spPr>
              <a:xfrm rot="16200000" flipH="1">
                <a:off x="1074990" y="368621"/>
                <a:ext cx="762341" cy="292100"/>
              </a:xfrm>
              <a:prstGeom prst="parallelogram">
                <a:avLst>
                  <a:gd name="adj" fmla="val 41638"/>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6" name="직사각형 15"/>
              <p:cNvSpPr/>
              <p:nvPr/>
            </p:nvSpPr>
            <p:spPr>
              <a:xfrm>
                <a:off x="1631947" y="130640"/>
                <a:ext cx="7512052"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7" name="TextBox 16"/>
              <p:cNvSpPr txBox="1"/>
              <p:nvPr/>
            </p:nvSpPr>
            <p:spPr>
              <a:xfrm>
                <a:off x="1727259" y="239844"/>
                <a:ext cx="3345783" cy="460769"/>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판단 요소 </a:t>
                </a:r>
              </a:p>
            </p:txBody>
          </p:sp>
          <p:sp>
            <p:nvSpPr>
              <p:cNvPr id="18" name="TextBox 17"/>
              <p:cNvSpPr txBox="1"/>
              <p:nvPr/>
            </p:nvSpPr>
            <p:spPr>
              <a:xfrm>
                <a:off x="8403546" y="280991"/>
                <a:ext cx="545802" cy="188777"/>
              </a:xfrm>
              <a:prstGeom prst="roundRect">
                <a:avLst>
                  <a:gd name="adj" fmla="val 50000"/>
                </a:avLst>
              </a:prstGeom>
              <a:solidFill>
                <a:srgbClr val="D53B11"/>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3</a:t>
                </a:r>
                <a:endParaRPr lang="ko-KR" altLang="en-US" sz="1100">
                  <a:solidFill>
                    <a:schemeClr val="bg1"/>
                  </a:solidFill>
                  <a:latin typeface="나눔스퀘어라운드 ExtraBold"/>
                  <a:ea typeface="나눔스퀘어라운드 ExtraBold"/>
                </a:endParaRPr>
              </a:p>
            </p:txBody>
          </p:sp>
          <p:sp>
            <p:nvSpPr>
              <p:cNvPr id="19" name="TextBox 18"/>
              <p:cNvSpPr txBox="1"/>
              <p:nvPr/>
            </p:nvSpPr>
            <p:spPr>
              <a:xfrm>
                <a:off x="6699181" y="429604"/>
                <a:ext cx="2335537" cy="261610"/>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괴롭힘의 판단</a:t>
                </a:r>
              </a:p>
            </p:txBody>
          </p:sp>
        </p:grpSp>
        <p:grpSp>
          <p:nvGrpSpPr>
            <p:cNvPr id="9" name="그룹 8"/>
            <p:cNvGrpSpPr/>
            <p:nvPr/>
          </p:nvGrpSpPr>
          <p:grpSpPr>
            <a:xfrm>
              <a:off x="4985869" y="239106"/>
              <a:ext cx="1267979" cy="461665"/>
              <a:chOff x="4985869" y="239106"/>
              <a:chExt cx="1267979" cy="461665"/>
            </a:xfrm>
          </p:grpSpPr>
          <p:sp>
            <p:nvSpPr>
              <p:cNvPr id="10" name="Rectangle 5"/>
              <p:cNvSpPr>
                <a:spLocks noChangeArrowheads="1"/>
              </p:cNvSpPr>
              <p:nvPr/>
            </p:nvSpPr>
            <p:spPr bwMode="white">
              <a:xfrm>
                <a:off x="5227605" y="240030"/>
                <a:ext cx="1026509" cy="460741"/>
              </a:xfrm>
              <a:prstGeom prst="rect">
                <a:avLst/>
              </a:prstGeom>
              <a:noFill/>
            </p:spPr>
            <p:txBody>
              <a:bodyPr wrap="none" anchor="ctr">
                <a:spAutoFit/>
              </a:bodyPr>
              <a:lstStyle/>
              <a:p>
                <a:pPr lvl="0">
                  <a:defRPr lang="ko-KR" altLang="en-US"/>
                </a:pPr>
                <a:r>
                  <a:rPr lang="ko-KR" altLang="en-US" sz="2400">
                    <a:solidFill>
                      <a:schemeClr val="accent4">
                        <a:lumMod val="40000"/>
                        <a:lumOff val="60000"/>
                      </a:schemeClr>
                    </a:solidFill>
                    <a:latin typeface="나눔스퀘어라운드 ExtraBold"/>
                    <a:ea typeface="나눔스퀘어라운드 ExtraBold"/>
                  </a:rPr>
                  <a:t>행위자</a:t>
                </a:r>
              </a:p>
            </p:txBody>
          </p:sp>
          <p:sp>
            <p:nvSpPr>
              <p:cNvPr id="11" name="타원 10"/>
              <p:cNvSpPr/>
              <p:nvPr/>
            </p:nvSpPr>
            <p:spPr>
              <a:xfrm>
                <a:off x="4985869" y="331227"/>
                <a:ext cx="277425" cy="27742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1</a:t>
                </a:r>
                <a:endParaRPr lang="ko-KR" altLang="en-US">
                  <a:solidFill>
                    <a:schemeClr val="bg1"/>
                  </a:solidFill>
                  <a:latin typeface="나눔스퀘어라운드 ExtraBold"/>
                  <a:ea typeface="나눔스퀘어라운드 ExtraBold"/>
                </a:endParaRPr>
              </a:p>
            </p:txBody>
          </p:sp>
        </p:grpSp>
      </p:grpSp>
      <p:sp>
        <p:nvSpPr>
          <p:cNvPr id="27"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29</a:t>
            </a:fld>
            <a:endParaRPr lang="en-US" altLang="en-US" sz="999">
              <a:solidFill>
                <a:schemeClr val="tx1"/>
              </a:solidFill>
              <a:latin typeface="나눔스퀘어라운드 Bold"/>
              <a:ea typeface="나눔스퀘어라운드 Bold"/>
            </a:endParaRPr>
          </a:p>
        </p:txBody>
      </p:sp>
      <p:sp>
        <p:nvSpPr>
          <p:cNvPr id="28" name="Round Same Side Corner Rectangle 4"/>
          <p:cNvSpPr/>
          <p:nvPr/>
        </p:nvSpPr>
        <p:spPr>
          <a:xfrm rot="5400000">
            <a:off x="3257822" y="1250200"/>
            <a:ext cx="2609682" cy="7681323"/>
          </a:xfrm>
          <a:prstGeom prst="round2SameRect">
            <a:avLst>
              <a:gd name="adj1" fmla="val 10887"/>
              <a:gd name="adj2" fmla="val 0"/>
            </a:avLst>
          </a:prstGeom>
          <a:gradFill flip="none" rotWithShape="1">
            <a:gsLst>
              <a:gs pos="0">
                <a:schemeClr val="bg1">
                  <a:lumMod val="92000"/>
                </a:schemeClr>
              </a:gs>
              <a:gs pos="100000">
                <a:schemeClr val="bg1"/>
              </a:gs>
            </a:gsLst>
            <a:lin ang="5400000" scaled="1"/>
            <a:tileRect/>
          </a:gradFill>
          <a:ln w="15875">
            <a:solidFill>
              <a:schemeClr val="bg2">
                <a:lumMod val="90000"/>
              </a:schemeClr>
            </a:solidFill>
          </a:ln>
          <a:effectLst>
            <a:outerShdw blurRad="76200" dist="762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a:p>
        </p:txBody>
      </p:sp>
      <p:sp>
        <p:nvSpPr>
          <p:cNvPr id="29" name="Rectangle 2"/>
          <p:cNvSpPr/>
          <p:nvPr/>
        </p:nvSpPr>
        <p:spPr>
          <a:xfrm>
            <a:off x="668001" y="3786021"/>
            <a:ext cx="108000" cy="2609679"/>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a:solidFill>
                <a:schemeClr val="tx1"/>
              </a:solidFill>
            </a:endParaRPr>
          </a:p>
        </p:txBody>
      </p:sp>
      <p:sp>
        <p:nvSpPr>
          <p:cNvPr id="30" name="Rectangle 6"/>
          <p:cNvSpPr>
            <a:spLocks noChangeArrowheads="1"/>
          </p:cNvSpPr>
          <p:nvPr/>
        </p:nvSpPr>
        <p:spPr bwMode="white">
          <a:xfrm>
            <a:off x="831306" y="3859755"/>
            <a:ext cx="7261379" cy="2462939"/>
          </a:xfrm>
          <a:prstGeom prst="rect">
            <a:avLst/>
          </a:prstGeom>
          <a:noFill/>
          <a:ln w="9525" cmpd="sng">
            <a:noFill/>
            <a:miter/>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marL="180000" indent="-180000" algn="just">
              <a:lnSpc>
                <a:spcPct val="120000"/>
              </a:lnSpc>
              <a:defRPr lang="ko-KR" altLang="en-US"/>
            </a:pPr>
            <a:r>
              <a:rPr lang="ko-KR" altLang="en-US" sz="1600" b="1" dirty="0">
                <a:latin typeface="나눔바른고딕"/>
                <a:ea typeface="나눔바른고딕"/>
              </a:rPr>
              <a:t>파견근로자보호 등에 관한 법률 제</a:t>
            </a:r>
            <a:r>
              <a:rPr lang="en-US" altLang="ko-KR" sz="1600" b="1" dirty="0">
                <a:latin typeface="나눔바른고딕"/>
                <a:ea typeface="나눔바른고딕"/>
              </a:rPr>
              <a:t>34</a:t>
            </a:r>
            <a:r>
              <a:rPr lang="ko-KR" altLang="en-US" sz="1600" b="1" dirty="0">
                <a:latin typeface="나눔바른고딕"/>
                <a:ea typeface="나눔바른고딕"/>
              </a:rPr>
              <a:t>조</a:t>
            </a:r>
            <a:r>
              <a:rPr lang="en-US" altLang="ko-KR" sz="1600" b="1" dirty="0">
                <a:latin typeface="나눔바른고딕"/>
                <a:ea typeface="나눔바른고딕"/>
              </a:rPr>
              <a:t>(</a:t>
            </a:r>
            <a:r>
              <a:rPr lang="ko-KR" altLang="en-US" sz="1600" b="1" dirty="0">
                <a:latin typeface="나눔바른고딕"/>
                <a:ea typeface="나눔바른고딕"/>
              </a:rPr>
              <a:t>근로기준법 적용에 관한 특례</a:t>
            </a:r>
            <a:r>
              <a:rPr lang="en-US" altLang="ko-KR" sz="1600" b="1" dirty="0">
                <a:latin typeface="나눔바른고딕"/>
                <a:ea typeface="나눔바른고딕"/>
              </a:rPr>
              <a:t>) </a:t>
            </a:r>
            <a:r>
              <a:rPr lang="ko-KR" altLang="en-US" sz="1600" dirty="0">
                <a:latin typeface="나눔바른고딕"/>
                <a:ea typeface="나눔바른고딕"/>
              </a:rPr>
              <a:t>① 파견중인 근로자의 파견근로에 관하여는 파견사업주 및 사용사업주를 「근로기준법」 제</a:t>
            </a:r>
            <a:r>
              <a:rPr lang="en-US" altLang="ko-KR" sz="1600" dirty="0">
                <a:latin typeface="나눔바른고딕"/>
                <a:ea typeface="나눔바른고딕"/>
              </a:rPr>
              <a:t>2</a:t>
            </a:r>
            <a:r>
              <a:rPr lang="ko-KR" altLang="en-US" sz="1600" dirty="0">
                <a:latin typeface="나눔바른고딕"/>
                <a:ea typeface="나눔바른고딕"/>
              </a:rPr>
              <a:t>조의 규정에 의한 사용자로 보아 동법을 적용한다</a:t>
            </a:r>
            <a:r>
              <a:rPr lang="en-US" altLang="ko-KR" sz="1600" dirty="0">
                <a:latin typeface="나눔바른고딕"/>
                <a:ea typeface="나눔바른고딕"/>
              </a:rPr>
              <a:t>. </a:t>
            </a:r>
            <a:r>
              <a:rPr lang="ko-KR" altLang="en-US" sz="1600" dirty="0">
                <a:latin typeface="나눔바른고딕"/>
                <a:ea typeface="나눔바른고딕"/>
              </a:rPr>
              <a:t>다만</a:t>
            </a:r>
            <a:r>
              <a:rPr lang="en-US" altLang="ko-KR" sz="1600" dirty="0">
                <a:latin typeface="나눔바른고딕"/>
                <a:ea typeface="나눔바른고딕"/>
              </a:rPr>
              <a:t>, </a:t>
            </a:r>
            <a:r>
              <a:rPr lang="ko-KR" altLang="en-US" sz="1600" dirty="0">
                <a:latin typeface="나눔바른고딕"/>
                <a:ea typeface="나눔바른고딕"/>
              </a:rPr>
              <a:t>같은 법 제</a:t>
            </a:r>
            <a:r>
              <a:rPr lang="en-US" altLang="ko-KR" sz="1600" dirty="0">
                <a:latin typeface="나눔바른고딕"/>
                <a:ea typeface="나눔바른고딕"/>
              </a:rPr>
              <a:t>15</a:t>
            </a:r>
            <a:r>
              <a:rPr lang="ko-KR" altLang="en-US" sz="1600" dirty="0">
                <a:latin typeface="나눔바른고딕"/>
                <a:ea typeface="나눔바른고딕"/>
              </a:rPr>
              <a:t>조부터 제</a:t>
            </a:r>
            <a:r>
              <a:rPr lang="en-US" altLang="ko-KR" sz="1600" dirty="0">
                <a:latin typeface="나눔바른고딕"/>
                <a:ea typeface="나눔바른고딕"/>
              </a:rPr>
              <a:t>36</a:t>
            </a:r>
            <a:r>
              <a:rPr lang="ko-KR" altLang="en-US" sz="1600" dirty="0">
                <a:latin typeface="나눔바른고딕"/>
                <a:ea typeface="나눔바른고딕"/>
              </a:rPr>
              <a:t>조까지</a:t>
            </a:r>
            <a:r>
              <a:rPr lang="en-US" altLang="ko-KR" sz="1600" dirty="0">
                <a:latin typeface="나눔바른고딕"/>
                <a:ea typeface="나눔바른고딕"/>
              </a:rPr>
              <a:t>, </a:t>
            </a:r>
            <a:r>
              <a:rPr lang="ko-KR" altLang="en-US" sz="1600" dirty="0">
                <a:latin typeface="나눔바른고딕"/>
                <a:ea typeface="나눔바른고딕"/>
              </a:rPr>
              <a:t>제</a:t>
            </a:r>
            <a:r>
              <a:rPr lang="en-US" altLang="ko-KR" sz="1600" dirty="0">
                <a:latin typeface="나눔바른고딕"/>
                <a:ea typeface="나눔바른고딕"/>
              </a:rPr>
              <a:t>39</a:t>
            </a:r>
            <a:r>
              <a:rPr lang="ko-KR" altLang="en-US" sz="1600" dirty="0">
                <a:latin typeface="나눔바른고딕"/>
                <a:ea typeface="나눔바른고딕"/>
              </a:rPr>
              <a:t>조</a:t>
            </a:r>
            <a:r>
              <a:rPr lang="en-US" altLang="ko-KR" sz="1600" dirty="0">
                <a:latin typeface="나눔바른고딕"/>
                <a:ea typeface="나눔바른고딕"/>
              </a:rPr>
              <a:t>, </a:t>
            </a:r>
            <a:r>
              <a:rPr lang="ko-KR" altLang="en-US" sz="1600" dirty="0">
                <a:latin typeface="나눔바른고딕"/>
                <a:ea typeface="나눔바른고딕"/>
              </a:rPr>
              <a:t>제</a:t>
            </a:r>
            <a:r>
              <a:rPr lang="en-US" altLang="ko-KR" sz="1600" dirty="0">
                <a:latin typeface="나눔바른고딕"/>
                <a:ea typeface="나눔바른고딕"/>
              </a:rPr>
              <a:t>41</a:t>
            </a:r>
            <a:r>
              <a:rPr lang="ko-KR" altLang="en-US" sz="1600" dirty="0">
                <a:latin typeface="나눔바른고딕"/>
                <a:ea typeface="나눔바른고딕"/>
              </a:rPr>
              <a:t>조부터 제</a:t>
            </a:r>
            <a:r>
              <a:rPr lang="en-US" altLang="ko-KR" sz="1600" dirty="0">
                <a:latin typeface="나눔바른고딕"/>
                <a:ea typeface="나눔바른고딕"/>
              </a:rPr>
              <a:t>48</a:t>
            </a:r>
            <a:r>
              <a:rPr lang="ko-KR" altLang="en-US" sz="1600" dirty="0">
                <a:latin typeface="나눔바른고딕"/>
                <a:ea typeface="나눔바른고딕"/>
              </a:rPr>
              <a:t>조까지</a:t>
            </a:r>
            <a:r>
              <a:rPr lang="en-US" altLang="ko-KR" sz="1600" dirty="0">
                <a:latin typeface="나눔바른고딕"/>
                <a:ea typeface="나눔바른고딕"/>
              </a:rPr>
              <a:t>, </a:t>
            </a:r>
            <a:r>
              <a:rPr lang="ko-KR" altLang="en-US" sz="1600" dirty="0">
                <a:latin typeface="나눔바른고딕"/>
                <a:ea typeface="나눔바른고딕"/>
              </a:rPr>
              <a:t>제</a:t>
            </a:r>
            <a:r>
              <a:rPr lang="en-US" altLang="ko-KR" sz="1600" dirty="0">
                <a:latin typeface="나눔바른고딕"/>
                <a:ea typeface="나눔바른고딕"/>
              </a:rPr>
              <a:t>56</a:t>
            </a:r>
            <a:r>
              <a:rPr lang="ko-KR" altLang="en-US" sz="1600" dirty="0">
                <a:latin typeface="나눔바른고딕"/>
                <a:ea typeface="나눔바른고딕"/>
              </a:rPr>
              <a:t>조</a:t>
            </a:r>
            <a:r>
              <a:rPr lang="en-US" altLang="ko-KR" sz="1600" dirty="0">
                <a:latin typeface="나눔바른고딕"/>
                <a:ea typeface="나눔바른고딕"/>
              </a:rPr>
              <a:t>, </a:t>
            </a:r>
            <a:r>
              <a:rPr lang="ko-KR" altLang="en-US" sz="1600" dirty="0">
                <a:latin typeface="나눔바른고딕"/>
                <a:ea typeface="나눔바른고딕"/>
              </a:rPr>
              <a:t>제</a:t>
            </a:r>
            <a:r>
              <a:rPr lang="en-US" altLang="ko-KR" sz="1600" dirty="0">
                <a:latin typeface="나눔바른고딕"/>
                <a:ea typeface="나눔바른고딕"/>
              </a:rPr>
              <a:t>60</a:t>
            </a:r>
            <a:r>
              <a:rPr lang="ko-KR" altLang="en-US" sz="1600" dirty="0">
                <a:latin typeface="나눔바른고딕"/>
                <a:ea typeface="나눔바른고딕"/>
              </a:rPr>
              <a:t>조</a:t>
            </a:r>
            <a:r>
              <a:rPr lang="en-US" altLang="ko-KR" sz="1600" dirty="0">
                <a:latin typeface="나눔바른고딕"/>
                <a:ea typeface="나눔바른고딕"/>
              </a:rPr>
              <a:t>, </a:t>
            </a:r>
            <a:r>
              <a:rPr lang="ko-KR" altLang="en-US" sz="1600" dirty="0">
                <a:latin typeface="나눔바른고딕"/>
                <a:ea typeface="나눔바른고딕"/>
              </a:rPr>
              <a:t>제</a:t>
            </a:r>
            <a:r>
              <a:rPr lang="en-US" altLang="ko-KR" sz="1600" dirty="0">
                <a:latin typeface="나눔바른고딕"/>
                <a:ea typeface="나눔바른고딕"/>
              </a:rPr>
              <a:t>64</a:t>
            </a:r>
            <a:r>
              <a:rPr lang="ko-KR" altLang="en-US" sz="1600" dirty="0">
                <a:latin typeface="나눔바른고딕"/>
                <a:ea typeface="나눔바른고딕"/>
              </a:rPr>
              <a:t>조</a:t>
            </a:r>
            <a:r>
              <a:rPr lang="en-US" altLang="ko-KR" sz="1600" dirty="0">
                <a:latin typeface="나눔바른고딕"/>
                <a:ea typeface="나눔바른고딕"/>
              </a:rPr>
              <a:t>, </a:t>
            </a:r>
            <a:r>
              <a:rPr lang="ko-KR" altLang="en-US" sz="1600" dirty="0">
                <a:latin typeface="나눔바른고딕"/>
                <a:ea typeface="나눔바른고딕"/>
              </a:rPr>
              <a:t>제</a:t>
            </a:r>
            <a:r>
              <a:rPr lang="en-US" altLang="ko-KR" sz="1600" dirty="0">
                <a:latin typeface="나눔바른고딕"/>
                <a:ea typeface="나눔바른고딕"/>
              </a:rPr>
              <a:t>66</a:t>
            </a:r>
            <a:r>
              <a:rPr lang="ko-KR" altLang="en-US" sz="1600" dirty="0">
                <a:latin typeface="나눔바른고딕"/>
                <a:ea typeface="나눔바른고딕"/>
              </a:rPr>
              <a:t>조부터 제</a:t>
            </a:r>
            <a:r>
              <a:rPr lang="en-US" altLang="ko-KR" sz="1600" dirty="0">
                <a:latin typeface="나눔바른고딕"/>
                <a:ea typeface="나눔바른고딕"/>
              </a:rPr>
              <a:t>68</a:t>
            </a:r>
            <a:r>
              <a:rPr lang="ko-KR" altLang="en-US" sz="1600" dirty="0">
                <a:latin typeface="나눔바른고딕"/>
                <a:ea typeface="나눔바른고딕"/>
              </a:rPr>
              <a:t>조까지 및 제</a:t>
            </a:r>
            <a:r>
              <a:rPr lang="en-US" altLang="ko-KR" sz="1600" dirty="0">
                <a:latin typeface="나눔바른고딕"/>
                <a:ea typeface="나눔바른고딕"/>
              </a:rPr>
              <a:t>78</a:t>
            </a:r>
            <a:r>
              <a:rPr lang="ko-KR" altLang="en-US" sz="1600" dirty="0">
                <a:latin typeface="나눔바른고딕"/>
                <a:ea typeface="나눔바른고딕"/>
              </a:rPr>
              <a:t>조부터 제</a:t>
            </a:r>
            <a:r>
              <a:rPr lang="en-US" altLang="ko-KR" sz="1600" dirty="0">
                <a:latin typeface="나눔바른고딕"/>
                <a:ea typeface="나눔바른고딕"/>
              </a:rPr>
              <a:t>92</a:t>
            </a:r>
            <a:r>
              <a:rPr lang="ko-KR" altLang="en-US" sz="1600" dirty="0">
                <a:latin typeface="나눔바른고딕"/>
                <a:ea typeface="나눔바른고딕"/>
              </a:rPr>
              <a:t>조까지의 규정의 적용에 있어서는 파견사업주를</a:t>
            </a:r>
            <a:r>
              <a:rPr lang="en-US" altLang="ko-KR" sz="1600" dirty="0">
                <a:latin typeface="나눔바른고딕"/>
                <a:ea typeface="나눔바른고딕"/>
              </a:rPr>
              <a:t>, </a:t>
            </a:r>
            <a:r>
              <a:rPr lang="ko-KR" altLang="en-US" sz="1600" dirty="0">
                <a:latin typeface="나눔바른고딕"/>
                <a:ea typeface="나눔바른고딕"/>
              </a:rPr>
              <a:t>같은 법 제</a:t>
            </a:r>
            <a:r>
              <a:rPr lang="en-US" altLang="ko-KR" sz="1600" dirty="0">
                <a:latin typeface="나눔바른고딕"/>
                <a:ea typeface="나눔바른고딕"/>
              </a:rPr>
              <a:t>50</a:t>
            </a:r>
            <a:r>
              <a:rPr lang="ko-KR" altLang="en-US" sz="1600" dirty="0">
                <a:latin typeface="나눔바른고딕"/>
                <a:ea typeface="나눔바른고딕"/>
              </a:rPr>
              <a:t>조부터 제</a:t>
            </a:r>
            <a:r>
              <a:rPr lang="en-US" altLang="ko-KR" sz="1600" dirty="0">
                <a:latin typeface="나눔바른고딕"/>
                <a:ea typeface="나눔바른고딕"/>
              </a:rPr>
              <a:t>55</a:t>
            </a:r>
            <a:r>
              <a:rPr lang="ko-KR" altLang="en-US" sz="1600" dirty="0">
                <a:latin typeface="나눔바른고딕"/>
                <a:ea typeface="나눔바른고딕"/>
              </a:rPr>
              <a:t>조까지</a:t>
            </a:r>
            <a:r>
              <a:rPr lang="en-US" altLang="ko-KR" sz="1600" dirty="0">
                <a:latin typeface="나눔바른고딕"/>
                <a:ea typeface="나눔바른고딕"/>
              </a:rPr>
              <a:t>, </a:t>
            </a:r>
            <a:r>
              <a:rPr lang="ko-KR" altLang="en-US" sz="1600" dirty="0">
                <a:latin typeface="나눔바른고딕"/>
                <a:ea typeface="나눔바른고딕"/>
              </a:rPr>
              <a:t>제</a:t>
            </a:r>
            <a:r>
              <a:rPr lang="en-US" altLang="ko-KR" sz="1600" dirty="0">
                <a:latin typeface="나눔바른고딕"/>
                <a:ea typeface="나눔바른고딕"/>
              </a:rPr>
              <a:t>58</a:t>
            </a:r>
            <a:r>
              <a:rPr lang="ko-KR" altLang="en-US" sz="1600" dirty="0">
                <a:latin typeface="나눔바른고딕"/>
                <a:ea typeface="나눔바른고딕"/>
              </a:rPr>
              <a:t>조</a:t>
            </a:r>
            <a:r>
              <a:rPr lang="en-US" altLang="ko-KR" sz="1600" dirty="0">
                <a:latin typeface="나눔바른고딕"/>
                <a:ea typeface="나눔바른고딕"/>
              </a:rPr>
              <a:t>, </a:t>
            </a:r>
            <a:r>
              <a:rPr lang="ko-KR" altLang="en-US" sz="1600" dirty="0">
                <a:latin typeface="나눔바른고딕"/>
                <a:ea typeface="나눔바른고딕"/>
              </a:rPr>
              <a:t>제</a:t>
            </a:r>
            <a:r>
              <a:rPr lang="en-US" altLang="ko-KR" sz="1600" dirty="0">
                <a:latin typeface="나눔바른고딕"/>
                <a:ea typeface="나눔바른고딕"/>
              </a:rPr>
              <a:t>59</a:t>
            </a:r>
            <a:r>
              <a:rPr lang="ko-KR" altLang="en-US" sz="1600" dirty="0">
                <a:latin typeface="나눔바른고딕"/>
                <a:ea typeface="나눔바른고딕"/>
              </a:rPr>
              <a:t>조</a:t>
            </a:r>
            <a:r>
              <a:rPr lang="en-US" altLang="ko-KR" sz="1600" dirty="0">
                <a:latin typeface="나눔바른고딕"/>
                <a:ea typeface="나눔바른고딕"/>
              </a:rPr>
              <a:t>, </a:t>
            </a:r>
            <a:r>
              <a:rPr lang="ko-KR" altLang="en-US" sz="1600" dirty="0">
                <a:latin typeface="나눔바른고딕"/>
                <a:ea typeface="나눔바른고딕"/>
              </a:rPr>
              <a:t>제</a:t>
            </a:r>
            <a:r>
              <a:rPr lang="en-US" altLang="ko-KR" sz="1600" dirty="0">
                <a:latin typeface="나눔바른고딕"/>
                <a:ea typeface="나눔바른고딕"/>
              </a:rPr>
              <a:t>62</a:t>
            </a:r>
            <a:r>
              <a:rPr lang="ko-KR" altLang="en-US" sz="1600" dirty="0">
                <a:latin typeface="나눔바른고딕"/>
                <a:ea typeface="나눔바른고딕"/>
              </a:rPr>
              <a:t>조</a:t>
            </a:r>
            <a:r>
              <a:rPr lang="en-US" altLang="ko-KR" sz="1600" dirty="0">
                <a:latin typeface="나눔바른고딕"/>
                <a:ea typeface="나눔바른고딕"/>
              </a:rPr>
              <a:t>, </a:t>
            </a:r>
            <a:r>
              <a:rPr lang="ko-KR" altLang="en-US" sz="1600" dirty="0">
                <a:latin typeface="나눔바른고딕"/>
                <a:ea typeface="나눔바른고딕"/>
              </a:rPr>
              <a:t>제</a:t>
            </a:r>
            <a:r>
              <a:rPr lang="en-US" altLang="ko-KR" sz="1600" dirty="0">
                <a:latin typeface="나눔바른고딕"/>
                <a:ea typeface="나눔바른고딕"/>
              </a:rPr>
              <a:t>63</a:t>
            </a:r>
            <a:r>
              <a:rPr lang="ko-KR" altLang="en-US" sz="1600" dirty="0">
                <a:latin typeface="나눔바른고딕"/>
                <a:ea typeface="나눔바른고딕"/>
              </a:rPr>
              <a:t>조 및 제</a:t>
            </a:r>
            <a:r>
              <a:rPr lang="en-US" altLang="ko-KR" sz="1600" dirty="0">
                <a:latin typeface="나눔바른고딕"/>
                <a:ea typeface="나눔바른고딕"/>
              </a:rPr>
              <a:t>69</a:t>
            </a:r>
            <a:r>
              <a:rPr lang="ko-KR" altLang="en-US" sz="1600" dirty="0">
                <a:latin typeface="나눔바른고딕"/>
                <a:ea typeface="나눔바른고딕"/>
              </a:rPr>
              <a:t>조부터 제</a:t>
            </a:r>
            <a:r>
              <a:rPr lang="en-US" altLang="ko-KR" sz="1600" dirty="0">
                <a:latin typeface="나눔바른고딕"/>
                <a:ea typeface="나눔바른고딕"/>
              </a:rPr>
              <a:t>75</a:t>
            </a:r>
            <a:r>
              <a:rPr lang="ko-KR" altLang="en-US" sz="1600" dirty="0">
                <a:latin typeface="나눔바른고딕"/>
                <a:ea typeface="나눔바른고딕"/>
              </a:rPr>
              <a:t>조까지의 규정의 적용에 있어서는 사용사업주를 사용자로 본다</a:t>
            </a:r>
            <a:r>
              <a:rPr lang="en-US" altLang="ko-KR" sz="1600" dirty="0">
                <a:latin typeface="나눔바른고딕"/>
                <a:ea typeface="나눔바른고딕"/>
              </a:rPr>
              <a:t>.</a:t>
            </a:r>
          </a:p>
          <a:p>
            <a:pPr algn="just">
              <a:lnSpc>
                <a:spcPct val="130000"/>
              </a:lnSpc>
              <a:defRPr lang="ko-KR" altLang="en-US"/>
            </a:pPr>
            <a:r>
              <a:rPr lang="ko-KR" altLang="en-US" sz="1600" dirty="0">
                <a:latin typeface="나눔바른고딕"/>
                <a:ea typeface="나눔바른고딕"/>
              </a:rPr>
              <a:t>    ② </a:t>
            </a:r>
            <a:r>
              <a:rPr lang="en-US" altLang="ko-KR" sz="1600" dirty="0">
                <a:latin typeface="나눔바른고딕"/>
                <a:ea typeface="나눔바른고딕"/>
              </a:rPr>
              <a:t>~ </a:t>
            </a:r>
            <a:r>
              <a:rPr lang="ko-KR" altLang="en-US" sz="1600" dirty="0">
                <a:latin typeface="나눔바른고딕"/>
                <a:ea typeface="나눔바른고딕"/>
              </a:rPr>
              <a:t>④ </a:t>
            </a:r>
            <a:r>
              <a:rPr lang="en-US" altLang="ko-KR" sz="1600" dirty="0">
                <a:latin typeface="나눔바른고딕"/>
                <a:ea typeface="나눔바른고딕"/>
              </a:rPr>
              <a:t>(</a:t>
            </a:r>
            <a:r>
              <a:rPr lang="ko-KR" altLang="en-US" sz="1600" dirty="0">
                <a:latin typeface="나눔바른고딕"/>
                <a:ea typeface="나눔바른고딕"/>
              </a:rPr>
              <a:t>생 </a:t>
            </a:r>
            <a:r>
              <a:rPr lang="ko-KR" altLang="en-US" sz="1600" dirty="0" err="1">
                <a:latin typeface="나눔바른고딕"/>
                <a:ea typeface="나눔바른고딕"/>
              </a:rPr>
              <a:t>략</a:t>
            </a:r>
            <a:r>
              <a:rPr lang="en-US" altLang="ko-KR" sz="1600" dirty="0">
                <a:latin typeface="나눔바른고딕"/>
                <a:ea typeface="나눔바른고딕"/>
              </a:rPr>
              <a:t>)</a:t>
            </a:r>
            <a:endParaRPr lang="ko-KR" altLang="en-US" sz="1600" dirty="0">
              <a:latin typeface="나눔바른고딕"/>
              <a:ea typeface="나눔바른고딕"/>
            </a:endParaRPr>
          </a:p>
        </p:txBody>
      </p:sp>
      <p:grpSp>
        <p:nvGrpSpPr>
          <p:cNvPr id="31" name="그룹 30"/>
          <p:cNvGrpSpPr/>
          <p:nvPr/>
        </p:nvGrpSpPr>
        <p:grpSpPr>
          <a:xfrm>
            <a:off x="3074204" y="1204054"/>
            <a:ext cx="5198680" cy="2224946"/>
            <a:chOff x="603578" y="1328138"/>
            <a:chExt cx="5198680" cy="2224946"/>
          </a:xfrm>
        </p:grpSpPr>
        <p:sp>
          <p:nvSpPr>
            <p:cNvPr id="32" name="Rectangle 5"/>
            <p:cNvSpPr>
              <a:spLocks noChangeArrowheads="1"/>
            </p:cNvSpPr>
            <p:nvPr/>
          </p:nvSpPr>
          <p:spPr bwMode="white">
            <a:xfrm>
              <a:off x="603578" y="2145289"/>
              <a:ext cx="5198680" cy="1407795"/>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lnSpc>
                  <a:spcPct val="120000"/>
                </a:lnSpc>
                <a:spcBef>
                  <a:spcPct val="0"/>
                </a:spcBef>
                <a:defRPr lang="ko-KR" altLang="en-US"/>
              </a:pPr>
              <a:r>
                <a:rPr lang="ko-KR" altLang="en-US" sz="1800" dirty="0">
                  <a:solidFill>
                    <a:srgbClr val="000000"/>
                  </a:solidFill>
                  <a:latin typeface="나눔바른고딕"/>
                  <a:ea typeface="나눔바른고딕"/>
                  <a:cs typeface="함초롬돋움"/>
                </a:rPr>
                <a:t>「파견근로자보호 등에 관한 법률」 제34조제1항에 따라 </a:t>
              </a:r>
            </a:p>
            <a:p>
              <a:pPr eaLnBrk="1" hangingPunct="1">
                <a:lnSpc>
                  <a:spcPct val="120000"/>
                </a:lnSpc>
                <a:spcBef>
                  <a:spcPct val="0"/>
                </a:spcBef>
                <a:defRPr lang="ko-KR" altLang="en-US"/>
              </a:pPr>
              <a:r>
                <a:rPr lang="ko-KR" altLang="en-US" sz="1800" dirty="0">
                  <a:solidFill>
                    <a:srgbClr val="000000"/>
                  </a:solidFill>
                  <a:latin typeface="나눔바른고딕"/>
                  <a:ea typeface="나눔바른고딕"/>
                  <a:cs typeface="함초롬돋움"/>
                </a:rPr>
                <a:t>파견 중인 근로자의 경우 파견사업주 및 사용사업주를  「</a:t>
              </a:r>
              <a:r>
                <a:rPr lang="ko-KR" altLang="en-US" sz="1800" dirty="0" err="1">
                  <a:solidFill>
                    <a:srgbClr val="000000"/>
                  </a:solidFill>
                  <a:latin typeface="나눔바른고딕"/>
                  <a:ea typeface="나눔바른고딕"/>
                  <a:cs typeface="함초롬돋움"/>
                </a:rPr>
                <a:t>근로기준법」에</a:t>
              </a:r>
              <a:r>
                <a:rPr lang="ko-KR" altLang="en-US" sz="1800" dirty="0">
                  <a:solidFill>
                    <a:srgbClr val="000000"/>
                  </a:solidFill>
                  <a:latin typeface="나눔바른고딕"/>
                  <a:ea typeface="나눔바른고딕"/>
                  <a:cs typeface="함초롬돋움"/>
                </a:rPr>
                <a:t> 따른 사용자로 볼 수 있으므로</a:t>
              </a:r>
              <a:r>
                <a:rPr lang="en-US" altLang="ko-KR" sz="1800" dirty="0">
                  <a:solidFill>
                    <a:srgbClr val="000000"/>
                  </a:solidFill>
                  <a:latin typeface="나눔바른고딕"/>
                  <a:ea typeface="나눔바른고딕"/>
                  <a:cs typeface="함초롬돋움"/>
                </a:rPr>
                <a:t>, </a:t>
              </a:r>
            </a:p>
            <a:p>
              <a:pPr eaLnBrk="1" hangingPunct="1">
                <a:lnSpc>
                  <a:spcPct val="120000"/>
                </a:lnSpc>
                <a:spcBef>
                  <a:spcPct val="0"/>
                </a:spcBef>
                <a:defRPr lang="ko-KR" altLang="en-US"/>
              </a:pPr>
              <a:r>
                <a:rPr lang="ko-KR" altLang="en-US" sz="1800" dirty="0">
                  <a:solidFill>
                    <a:srgbClr val="000000"/>
                  </a:solidFill>
                  <a:latin typeface="나눔바른고딕"/>
                  <a:ea typeface="나눔바른고딕"/>
                  <a:cs typeface="함초롬돋움"/>
                </a:rPr>
                <a:t>사용사업주도 직장 내 괴롭힘 행위자로 인정될 수 있음</a:t>
              </a:r>
            </a:p>
          </p:txBody>
        </p:sp>
        <p:grpSp>
          <p:nvGrpSpPr>
            <p:cNvPr id="33" name="그룹 32"/>
            <p:cNvGrpSpPr/>
            <p:nvPr/>
          </p:nvGrpSpPr>
          <p:grpSpPr>
            <a:xfrm>
              <a:off x="666714" y="1328138"/>
              <a:ext cx="4559002" cy="835723"/>
              <a:chOff x="704007" y="930557"/>
              <a:chExt cx="4559002" cy="835723"/>
            </a:xfrm>
          </p:grpSpPr>
          <p:pic>
            <p:nvPicPr>
              <p:cNvPr id="34" name="그림 33" descr="식탁용기구, 접시, 플레이트이(가) 표시된 사진  자동 생성된 설명"/>
              <p:cNvPicPr>
                <a:picLocks noChangeAspect="1"/>
              </p:cNvPicPr>
              <p:nvPr/>
            </p:nvPicPr>
            <p:blipFill rotWithShape="1">
              <a:blip r:embed="rId2"/>
              <a:stretch>
                <a:fillRect/>
              </a:stretch>
            </p:blipFill>
            <p:spPr>
              <a:xfrm flipH="1">
                <a:off x="4072995" y="930557"/>
                <a:ext cx="401050" cy="401050"/>
              </a:xfrm>
              <a:prstGeom prst="rect">
                <a:avLst/>
              </a:prstGeom>
            </p:spPr>
          </p:pic>
          <p:grpSp>
            <p:nvGrpSpPr>
              <p:cNvPr id="35" name="그룹 34"/>
              <p:cNvGrpSpPr/>
              <p:nvPr/>
            </p:nvGrpSpPr>
            <p:grpSpPr>
              <a:xfrm>
                <a:off x="704007" y="1242619"/>
                <a:ext cx="4559002" cy="523661"/>
                <a:chOff x="704007" y="1242619"/>
                <a:chExt cx="4559002" cy="523661"/>
              </a:xfrm>
            </p:grpSpPr>
            <p:sp>
              <p:nvSpPr>
                <p:cNvPr id="36" name="직사각형 35"/>
                <p:cNvSpPr/>
                <p:nvPr/>
              </p:nvSpPr>
              <p:spPr>
                <a:xfrm>
                  <a:off x="704007" y="1331071"/>
                  <a:ext cx="2473473" cy="374178"/>
                </a:xfrm>
                <a:prstGeom prst="rect">
                  <a:avLst/>
                </a:prstGeom>
                <a:solidFill>
                  <a:srgbClr val="F063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37" name="사각형: 둥근 모서리 36"/>
                <p:cNvSpPr/>
                <p:nvPr/>
              </p:nvSpPr>
              <p:spPr>
                <a:xfrm>
                  <a:off x="1567220" y="1331071"/>
                  <a:ext cx="3047964" cy="374178"/>
                </a:xfrm>
                <a:prstGeom prst="roundRect">
                  <a:avLst>
                    <a:gd name="adj" fmla="val 50000"/>
                  </a:avLst>
                </a:prstGeom>
                <a:solidFill>
                  <a:srgbClr val="F063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pic>
              <p:nvPicPr>
                <p:cNvPr id="38" name="그림 37"/>
                <p:cNvPicPr>
                  <a:picLocks noChangeAspect="1"/>
                </p:cNvPicPr>
                <p:nvPr/>
              </p:nvPicPr>
              <p:blipFill rotWithShape="1">
                <a:blip r:embed="rId3"/>
                <a:stretch>
                  <a:fillRect/>
                </a:stretch>
              </p:blipFill>
              <p:spPr>
                <a:xfrm>
                  <a:off x="704007" y="1242619"/>
                  <a:ext cx="45716" cy="523661"/>
                </a:xfrm>
                <a:prstGeom prst="rect">
                  <a:avLst/>
                </a:prstGeom>
              </p:spPr>
            </p:pic>
            <p:sp>
              <p:nvSpPr>
                <p:cNvPr id="39" name="직사각형 38"/>
                <p:cNvSpPr/>
                <p:nvPr/>
              </p:nvSpPr>
              <p:spPr>
                <a:xfrm>
                  <a:off x="762268" y="1356368"/>
                  <a:ext cx="4500741" cy="358955"/>
                </a:xfrm>
                <a:prstGeom prst="rect">
                  <a:avLst/>
                </a:prstGeom>
              </p:spPr>
              <p:txBody>
                <a:bodyPr wrap="square">
                  <a:spAutoFit/>
                </a:bodyPr>
                <a:lstStyle/>
                <a:p>
                  <a:pPr>
                    <a:spcBef>
                      <a:spcPct val="0"/>
                    </a:spcBef>
                    <a:defRPr lang="ko-KR" altLang="en-US"/>
                  </a:pPr>
                  <a:r>
                    <a:rPr lang="ko-KR" altLang="en-US" b="1">
                      <a:solidFill>
                        <a:schemeClr val="bg1"/>
                      </a:solidFill>
                      <a:latin typeface="나눔바른고딕"/>
                      <a:ea typeface="나눔바른고딕"/>
                      <a:cs typeface="함초롬돋움"/>
                    </a:rPr>
                    <a:t>파견근로자를 사용하는 사용사업주는</a:t>
                  </a:r>
                  <a:r>
                    <a:rPr lang="en-US" altLang="ko-KR" b="1">
                      <a:solidFill>
                        <a:schemeClr val="bg1"/>
                      </a:solidFill>
                      <a:latin typeface="나눔바른고딕"/>
                      <a:ea typeface="나눔바른고딕"/>
                      <a:cs typeface="함초롬돋움"/>
                    </a:rPr>
                    <a:t>?</a:t>
                  </a:r>
                </a:p>
              </p:txBody>
            </p:sp>
          </p:grpSp>
        </p:grpSp>
      </p:grpSp>
      <p:pic>
        <p:nvPicPr>
          <p:cNvPr id="25" name="그림 24"/>
          <p:cNvPicPr>
            <a:picLocks noChangeAspect="1"/>
          </p:cNvPicPr>
          <p:nvPr/>
        </p:nvPicPr>
        <p:blipFill rotWithShape="1">
          <a:blip r:embed="rId4"/>
          <a:stretch>
            <a:fillRect/>
          </a:stretch>
        </p:blipFill>
        <p:spPr>
          <a:xfrm>
            <a:off x="877374" y="1701063"/>
            <a:ext cx="1700101" cy="1889741"/>
          </a:xfrm>
          <a:prstGeom prst="rect">
            <a:avLst/>
          </a:prstGeom>
          <a:effectLst>
            <a:outerShdw blurRad="50800" dist="12700" dir="2700000" algn="tl" rotWithShape="0">
              <a:prstClr val="black">
                <a:alpha val="40000"/>
              </a:prstClr>
            </a:outerShdw>
          </a:effectLst>
        </p:spPr>
      </p:pic>
      <p:pic>
        <p:nvPicPr>
          <p:cNvPr id="2" name="그림 1">
            <a:extLst>
              <a:ext uri="{FF2B5EF4-FFF2-40B4-BE49-F238E27FC236}">
                <a16:creationId xmlns:a16="http://schemas.microsoft.com/office/drawing/2014/main" id="{68EDE672-DBE9-2376-4FB5-BE880C30D067}"/>
              </a:ext>
            </a:extLst>
          </p:cNvPr>
          <p:cNvPicPr>
            <a:picLocks noChangeAspect="1"/>
          </p:cNvPicPr>
          <p:nvPr/>
        </p:nvPicPr>
        <p:blipFill>
          <a:blip r:embed="rId5"/>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BEB3ABDE-386E-CFE3-4322-7ED6A32D8285}"/>
              </a:ext>
            </a:extLst>
          </p:cNvPr>
          <p:cNvPicPr>
            <a:picLocks noChangeAspect="1"/>
          </p:cNvPicPr>
          <p:nvPr/>
        </p:nvPicPr>
        <p:blipFill>
          <a:blip r:embed="rId6"/>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0"/>
            <a:ext cx="9144000" cy="6858000"/>
          </a:xfrm>
          <a:prstGeom prst="rect">
            <a:avLst/>
          </a:prstGeom>
          <a:solidFill>
            <a:srgbClr val="56BC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400">
              <a:latin typeface="나눔스퀘어라운드 ExtraBold"/>
              <a:ea typeface="나눔스퀘어라운드 ExtraBold"/>
            </a:endParaRPr>
          </a:p>
        </p:txBody>
      </p:sp>
      <p:pic>
        <p:nvPicPr>
          <p:cNvPr id="2" name="그래픽 1"/>
          <p:cNvPicPr>
            <a:picLocks noChangeAspect="1"/>
          </p:cNvPicPr>
          <p:nvPr/>
        </p:nvPicPr>
        <p:blipFill rotWithShape="1">
          <a:blip r:embed="rId2"/>
          <a:srcRect t="19670"/>
          <a:stretch>
            <a:fillRect/>
          </a:stretch>
        </p:blipFill>
        <p:spPr>
          <a:xfrm>
            <a:off x="214304" y="0"/>
            <a:ext cx="2478096" cy="2061919"/>
          </a:xfrm>
          <a:prstGeom prst="rect">
            <a:avLst/>
          </a:prstGeom>
          <a:effectLst>
            <a:outerShdw blurRad="50800" dist="38100" dir="5400000" algn="t" rotWithShape="0">
              <a:prstClr val="black">
                <a:alpha val="40000"/>
              </a:prstClr>
            </a:outerShdw>
          </a:effectLst>
        </p:spPr>
      </p:pic>
      <p:pic>
        <p:nvPicPr>
          <p:cNvPr id="8" name="그림 7"/>
          <p:cNvPicPr>
            <a:picLocks noChangeAspect="1"/>
          </p:cNvPicPr>
          <p:nvPr/>
        </p:nvPicPr>
        <p:blipFill rotWithShape="1">
          <a:blip r:embed="rId3"/>
          <a:stretch>
            <a:fillRect/>
          </a:stretch>
        </p:blipFill>
        <p:spPr>
          <a:xfrm>
            <a:off x="7961753" y="4199903"/>
            <a:ext cx="546150" cy="2658097"/>
          </a:xfrm>
          <a:prstGeom prst="rect">
            <a:avLst/>
          </a:prstGeom>
        </p:spPr>
      </p:pic>
      <p:pic>
        <p:nvPicPr>
          <p:cNvPr id="11" name="그림 10"/>
          <p:cNvPicPr>
            <a:picLocks noChangeAspect="1"/>
          </p:cNvPicPr>
          <p:nvPr/>
        </p:nvPicPr>
        <p:blipFill rotWithShape="1">
          <a:blip r:embed="rId4"/>
          <a:stretch>
            <a:fillRect/>
          </a:stretch>
        </p:blipFill>
        <p:spPr>
          <a:xfrm>
            <a:off x="7134679" y="4199903"/>
            <a:ext cx="559907" cy="2658097"/>
          </a:xfrm>
          <a:prstGeom prst="rect">
            <a:avLst/>
          </a:prstGeom>
        </p:spPr>
      </p:pic>
      <p:sp>
        <p:nvSpPr>
          <p:cNvPr id="12" name="Rectangle 2"/>
          <p:cNvSpPr>
            <a:spLocks noChangeArrowheads="1"/>
          </p:cNvSpPr>
          <p:nvPr/>
        </p:nvSpPr>
        <p:spPr>
          <a:xfrm>
            <a:off x="0" y="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grpSp>
        <p:nvGrpSpPr>
          <p:cNvPr id="16" name="그룹 15"/>
          <p:cNvGrpSpPr/>
          <p:nvPr/>
        </p:nvGrpSpPr>
        <p:grpSpPr>
          <a:xfrm>
            <a:off x="788197" y="1400699"/>
            <a:ext cx="7567605" cy="2491388"/>
            <a:chOff x="1123797" y="1400699"/>
            <a:chExt cx="7567605" cy="2491388"/>
          </a:xfrm>
        </p:grpSpPr>
        <p:grpSp>
          <p:nvGrpSpPr>
            <p:cNvPr id="15" name="그룹 14"/>
            <p:cNvGrpSpPr/>
            <p:nvPr/>
          </p:nvGrpSpPr>
          <p:grpSpPr>
            <a:xfrm>
              <a:off x="3721524" y="1400699"/>
              <a:ext cx="2372151" cy="758190"/>
              <a:chOff x="3130408" y="1876949"/>
              <a:chExt cx="2372151" cy="758190"/>
            </a:xfrm>
          </p:grpSpPr>
          <p:sp>
            <p:nvSpPr>
              <p:cNvPr id="6" name="직사각형 5"/>
              <p:cNvSpPr/>
              <p:nvPr/>
            </p:nvSpPr>
            <p:spPr>
              <a:xfrm>
                <a:off x="3289713" y="1912054"/>
                <a:ext cx="2053541" cy="687981"/>
              </a:xfrm>
              <a:prstGeom prst="rect">
                <a:avLst/>
              </a:prstGeom>
              <a:solidFill>
                <a:srgbClr val="3597A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400">
                  <a:latin typeface="나눔스퀘어라운드 ExtraBold"/>
                  <a:ea typeface="나눔스퀘어라운드 ExtraBold"/>
                </a:endParaRPr>
              </a:p>
            </p:txBody>
          </p:sp>
          <p:sp>
            <p:nvSpPr>
              <p:cNvPr id="13" name="Rectangle 4"/>
              <p:cNvSpPr>
                <a:spLocks noChangeArrowheads="1"/>
              </p:cNvSpPr>
              <p:nvPr/>
            </p:nvSpPr>
            <p:spPr bwMode="white">
              <a:xfrm>
                <a:off x="3130408" y="1876949"/>
                <a:ext cx="2372151" cy="758190"/>
              </a:xfrm>
              <a:prstGeom prst="rect">
                <a:avLst/>
              </a:prstGeom>
              <a:noFill/>
              <a:ln>
                <a:noFill/>
              </a:ln>
              <a:effectLst/>
            </p:spPr>
            <p:txBody>
              <a:bodyPr vert="horz" wrap="square" lIns="91440" tIns="45720" rIns="91440" bIns="45720"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defRPr lang="ko-KR" altLang="en-US"/>
                </a:pPr>
                <a:r>
                  <a:rPr lang="en-US" altLang="ko-KR" sz="4400" dirty="0">
                    <a:solidFill>
                      <a:schemeClr val="bg1"/>
                    </a:solidFill>
                    <a:latin typeface="나눔스퀘어라운드 ExtraBold"/>
                    <a:ea typeface="나눔스퀘어라운드 ExtraBold"/>
                    <a:cs typeface="함초롬돋움"/>
                  </a:rPr>
                  <a:t>PART </a:t>
                </a:r>
                <a:r>
                  <a:rPr lang="ko-KR" altLang="en-US" sz="4400" dirty="0">
                    <a:solidFill>
                      <a:schemeClr val="bg1"/>
                    </a:solidFill>
                    <a:latin typeface="나눔스퀘어라운드 ExtraBold"/>
                    <a:ea typeface="나눔스퀘어라운드 ExtraBold"/>
                    <a:cs typeface="함초롬돋움"/>
                  </a:rPr>
                  <a:t>1</a:t>
                </a:r>
              </a:p>
            </p:txBody>
          </p:sp>
        </p:grpSp>
        <p:sp>
          <p:nvSpPr>
            <p:cNvPr id="14" name="Rectangle 4"/>
            <p:cNvSpPr>
              <a:spLocks noChangeArrowheads="1"/>
            </p:cNvSpPr>
            <p:nvPr/>
          </p:nvSpPr>
          <p:spPr bwMode="white">
            <a:xfrm>
              <a:off x="1123797" y="2190923"/>
              <a:ext cx="7567605" cy="1701165"/>
            </a:xfrm>
            <a:prstGeom prst="rect">
              <a:avLst/>
            </a:prstGeom>
            <a:noFill/>
            <a:ln>
              <a:noFill/>
            </a:ln>
            <a:effectLst/>
          </p:spPr>
          <p:txBody>
            <a:bodyPr vert="horz" wrap="square" lIns="91440" tIns="45720" rIns="91440" bIns="45720" anchor="ctr">
              <a:spAutoFit/>
            </a:bodyPr>
            <a:lstStyle/>
            <a:p>
              <a:pPr algn="ctr">
                <a:lnSpc>
                  <a:spcPct val="120000"/>
                </a:lnSpc>
                <a:defRPr lang="ko-KR" altLang="en-US"/>
              </a:pPr>
              <a:r>
                <a:rPr lang="ko-KR" altLang="en-US" sz="4400" dirty="0">
                  <a:solidFill>
                    <a:schemeClr val="bg1"/>
                  </a:solidFill>
                  <a:latin typeface="나눔스퀘어라운드 ExtraBold"/>
                  <a:ea typeface="나눔스퀘어라운드 ExtraBold"/>
                  <a:cs typeface="함초롬돋움"/>
                </a:rPr>
                <a:t>직장 내 괴롭힘 </a:t>
              </a:r>
              <a:r>
                <a:rPr lang="ko-KR" altLang="en-US" sz="4400" dirty="0">
                  <a:solidFill>
                    <a:srgbClr val="014CB2"/>
                  </a:solidFill>
                  <a:latin typeface="나눔스퀘어라운드 ExtraBold"/>
                  <a:ea typeface="나눔스퀘어라운드 ExtraBold"/>
                  <a:cs typeface="함초롬돋움"/>
                </a:rPr>
                <a:t>실태</a:t>
              </a:r>
              <a:r>
                <a:rPr lang="ko-KR" altLang="en-US" sz="4400" dirty="0">
                  <a:solidFill>
                    <a:schemeClr val="bg1"/>
                  </a:solidFill>
                  <a:latin typeface="나눔스퀘어라운드 ExtraBold"/>
                  <a:ea typeface="나눔스퀘어라운드 ExtraBold"/>
                  <a:cs typeface="함초롬돋움"/>
                </a:rPr>
                <a:t> 및</a:t>
              </a:r>
              <a:endParaRPr lang="ko-KR" altLang="en-US" sz="4400" b="1" dirty="0">
                <a:solidFill>
                  <a:schemeClr val="tx1"/>
                </a:solidFill>
                <a:latin typeface="맑은 고딕"/>
                <a:ea typeface="맑은 고딕"/>
              </a:endParaRPr>
            </a:p>
            <a:p>
              <a:pPr algn="ctr">
                <a:lnSpc>
                  <a:spcPct val="120000"/>
                </a:lnSpc>
                <a:defRPr lang="ko-KR" altLang="en-US"/>
              </a:pPr>
              <a:r>
                <a:rPr lang="ko-KR" altLang="en-US" sz="4400" b="1" dirty="0">
                  <a:solidFill>
                    <a:srgbClr val="FFEC00"/>
                  </a:solidFill>
                  <a:latin typeface="맑은 고딕"/>
                  <a:ea typeface="맑은 고딕"/>
                </a:rPr>
                <a:t>「</a:t>
              </a:r>
              <a:r>
                <a:rPr lang="ko-KR" altLang="en-US" sz="4400" dirty="0">
                  <a:solidFill>
                    <a:srgbClr val="FFEC00"/>
                  </a:solidFill>
                  <a:latin typeface="나눔스퀘어라운드 ExtraBold"/>
                  <a:ea typeface="나눔스퀘어라운드 ExtraBold"/>
                </a:rPr>
                <a:t>직장 내 괴롭힘</a:t>
              </a:r>
              <a:r>
                <a:rPr lang="ko-KR" altLang="en-US" sz="4400" b="1" dirty="0">
                  <a:solidFill>
                    <a:srgbClr val="FFEC00"/>
                  </a:solidFill>
                  <a:latin typeface="맑은 고딕"/>
                  <a:ea typeface="맑은 고딕"/>
                </a:rPr>
                <a:t>」</a:t>
              </a:r>
              <a:r>
                <a:rPr lang="en-US" altLang="ko-KR" sz="4400" dirty="0">
                  <a:solidFill>
                    <a:srgbClr val="FFEC00"/>
                  </a:solidFill>
                  <a:latin typeface="나눔스퀘어라운드 ExtraBold"/>
                  <a:ea typeface="나눔스퀘어라운드 ExtraBold"/>
                </a:rPr>
                <a:t> </a:t>
              </a:r>
              <a:r>
                <a:rPr lang="ko-KR" altLang="en-US" sz="4400" dirty="0">
                  <a:solidFill>
                    <a:srgbClr val="FFEC00"/>
                  </a:solidFill>
                  <a:latin typeface="나눔스퀘어라운드 ExtraBold"/>
                  <a:ea typeface="나눔스퀘어라운드 ExtraBold"/>
                </a:rPr>
                <a:t>금지법</a:t>
              </a:r>
              <a:r>
                <a:rPr lang="ko-KR" altLang="en-US" sz="4400" dirty="0">
                  <a:solidFill>
                    <a:schemeClr val="bg1"/>
                  </a:solidFill>
                  <a:latin typeface="나눔스퀘어라운드 ExtraBold"/>
                  <a:ea typeface="나눔스퀘어라운드 ExtraBold"/>
                </a:rPr>
                <a:t> 시행</a:t>
              </a:r>
            </a:p>
          </p:txBody>
        </p:sp>
      </p:grpSp>
      <p:pic>
        <p:nvPicPr>
          <p:cNvPr id="4" name="그림 3">
            <a:extLst>
              <a:ext uri="{FF2B5EF4-FFF2-40B4-BE49-F238E27FC236}">
                <a16:creationId xmlns:a16="http://schemas.microsoft.com/office/drawing/2014/main" id="{287202B2-0458-129C-BABD-C48DFF993DD7}"/>
              </a:ext>
            </a:extLst>
          </p:cNvPr>
          <p:cNvPicPr>
            <a:picLocks noChangeAspect="1"/>
          </p:cNvPicPr>
          <p:nvPr/>
        </p:nvPicPr>
        <p:blipFill>
          <a:blip r:embed="rId5"/>
          <a:stretch>
            <a:fillRect/>
          </a:stretch>
        </p:blipFill>
        <p:spPr>
          <a:xfrm>
            <a:off x="184639" y="6294716"/>
            <a:ext cx="685800" cy="416006"/>
          </a:xfrm>
          <a:prstGeom prst="rect">
            <a:avLst/>
          </a:prstGeom>
        </p:spPr>
      </p:pic>
      <p:pic>
        <p:nvPicPr>
          <p:cNvPr id="5" name="그림 4">
            <a:extLst>
              <a:ext uri="{FF2B5EF4-FFF2-40B4-BE49-F238E27FC236}">
                <a16:creationId xmlns:a16="http://schemas.microsoft.com/office/drawing/2014/main" id="{FE2442A8-5CCF-70F6-73DD-4661943CCE75}"/>
              </a:ext>
            </a:extLst>
          </p:cNvPr>
          <p:cNvPicPr>
            <a:picLocks noChangeAspect="1"/>
          </p:cNvPicPr>
          <p:nvPr/>
        </p:nvPicPr>
        <p:blipFill>
          <a:blip r:embed="rId6"/>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그룹 5"/>
          <p:cNvGrpSpPr/>
          <p:nvPr/>
        </p:nvGrpSpPr>
        <p:grpSpPr>
          <a:xfrm>
            <a:off x="265" y="130832"/>
            <a:ext cx="9143470" cy="765156"/>
            <a:chOff x="265" y="130832"/>
            <a:chExt cx="9143470" cy="765156"/>
          </a:xfrm>
        </p:grpSpPr>
        <p:grpSp>
          <p:nvGrpSpPr>
            <p:cNvPr id="7" name="그룹 6"/>
            <p:cNvGrpSpPr/>
            <p:nvPr/>
          </p:nvGrpSpPr>
          <p:grpSpPr>
            <a:xfrm>
              <a:off x="265" y="130832"/>
              <a:ext cx="9143470" cy="765156"/>
              <a:chOff x="0" y="130640"/>
              <a:chExt cx="9143999" cy="765201"/>
            </a:xfrm>
            <a:effectLst/>
          </p:grpSpPr>
          <p:sp>
            <p:nvSpPr>
              <p:cNvPr id="11" name="직사각형 10"/>
              <p:cNvSpPr/>
              <p:nvPr/>
            </p:nvSpPr>
            <p:spPr>
              <a:xfrm>
                <a:off x="0" y="133498"/>
                <a:ext cx="958537"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2" name="사각형: 둥근 위쪽 모서리 11"/>
              <p:cNvSpPr/>
              <p:nvPr/>
            </p:nvSpPr>
            <p:spPr>
              <a:xfrm>
                <a:off x="7251700" y="284818"/>
                <a:ext cx="1748760" cy="33797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3" name="평행 사변형 12"/>
              <p:cNvSpPr/>
              <p:nvPr/>
            </p:nvSpPr>
            <p:spPr>
              <a:xfrm rot="5400000">
                <a:off x="753153" y="368620"/>
                <a:ext cx="762341" cy="292100"/>
              </a:xfrm>
              <a:prstGeom prst="parallelogram">
                <a:avLst>
                  <a:gd name="adj" fmla="val 41638"/>
                </a:avLst>
              </a:prstGeom>
              <a:solidFill>
                <a:srgbClr val="D53B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4" name="평행 사변형 13"/>
              <p:cNvSpPr/>
              <p:nvPr/>
            </p:nvSpPr>
            <p:spPr>
              <a:xfrm rot="16200000" flipH="1">
                <a:off x="1074990" y="368621"/>
                <a:ext cx="762341" cy="292100"/>
              </a:xfrm>
              <a:prstGeom prst="parallelogram">
                <a:avLst>
                  <a:gd name="adj" fmla="val 41638"/>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5" name="직사각형 14"/>
              <p:cNvSpPr/>
              <p:nvPr/>
            </p:nvSpPr>
            <p:spPr>
              <a:xfrm>
                <a:off x="1631947" y="130640"/>
                <a:ext cx="7512052"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6" name="TextBox 15"/>
              <p:cNvSpPr txBox="1"/>
              <p:nvPr/>
            </p:nvSpPr>
            <p:spPr>
              <a:xfrm>
                <a:off x="1727259" y="239844"/>
                <a:ext cx="3345783" cy="460769"/>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판단 요소 </a:t>
                </a:r>
              </a:p>
            </p:txBody>
          </p:sp>
          <p:sp>
            <p:nvSpPr>
              <p:cNvPr id="17" name="TextBox 16"/>
              <p:cNvSpPr txBox="1"/>
              <p:nvPr/>
            </p:nvSpPr>
            <p:spPr>
              <a:xfrm>
                <a:off x="8403546" y="280991"/>
                <a:ext cx="545802" cy="188777"/>
              </a:xfrm>
              <a:prstGeom prst="roundRect">
                <a:avLst>
                  <a:gd name="adj" fmla="val 50000"/>
                </a:avLst>
              </a:prstGeom>
              <a:solidFill>
                <a:srgbClr val="D53B11"/>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3</a:t>
                </a:r>
                <a:endParaRPr lang="ko-KR" altLang="en-US" sz="1100">
                  <a:solidFill>
                    <a:schemeClr val="bg1"/>
                  </a:solidFill>
                  <a:latin typeface="나눔스퀘어라운드 ExtraBold"/>
                  <a:ea typeface="나눔스퀘어라운드 ExtraBold"/>
                </a:endParaRPr>
              </a:p>
            </p:txBody>
          </p:sp>
          <p:sp>
            <p:nvSpPr>
              <p:cNvPr id="18" name="TextBox 17"/>
              <p:cNvSpPr txBox="1"/>
              <p:nvPr/>
            </p:nvSpPr>
            <p:spPr>
              <a:xfrm>
                <a:off x="6699181" y="429604"/>
                <a:ext cx="2335537" cy="261610"/>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괴롭힘의 판단</a:t>
                </a:r>
              </a:p>
            </p:txBody>
          </p:sp>
        </p:grpSp>
        <p:grpSp>
          <p:nvGrpSpPr>
            <p:cNvPr id="8" name="그룹 7"/>
            <p:cNvGrpSpPr/>
            <p:nvPr/>
          </p:nvGrpSpPr>
          <p:grpSpPr>
            <a:xfrm>
              <a:off x="4985869" y="239106"/>
              <a:ext cx="1267979" cy="461665"/>
              <a:chOff x="4985869" y="239106"/>
              <a:chExt cx="1267979" cy="461665"/>
            </a:xfrm>
          </p:grpSpPr>
          <p:sp>
            <p:nvSpPr>
              <p:cNvPr id="9" name="Rectangle 5"/>
              <p:cNvSpPr>
                <a:spLocks noChangeArrowheads="1"/>
              </p:cNvSpPr>
              <p:nvPr/>
            </p:nvSpPr>
            <p:spPr bwMode="white">
              <a:xfrm>
                <a:off x="5227605" y="240030"/>
                <a:ext cx="1026509" cy="460741"/>
              </a:xfrm>
              <a:prstGeom prst="rect">
                <a:avLst/>
              </a:prstGeom>
              <a:noFill/>
            </p:spPr>
            <p:txBody>
              <a:bodyPr wrap="none" anchor="ctr">
                <a:spAutoFit/>
              </a:bodyPr>
              <a:lstStyle/>
              <a:p>
                <a:pPr lvl="0">
                  <a:defRPr lang="ko-KR" altLang="en-US"/>
                </a:pPr>
                <a:r>
                  <a:rPr lang="ko-KR" altLang="en-US" sz="2400">
                    <a:solidFill>
                      <a:schemeClr val="accent4">
                        <a:lumMod val="40000"/>
                        <a:lumOff val="60000"/>
                      </a:schemeClr>
                    </a:solidFill>
                    <a:latin typeface="나눔스퀘어라운드 ExtraBold"/>
                    <a:ea typeface="나눔스퀘어라운드 ExtraBold"/>
                  </a:rPr>
                  <a:t>행위자</a:t>
                </a:r>
              </a:p>
            </p:txBody>
          </p:sp>
          <p:sp>
            <p:nvSpPr>
              <p:cNvPr id="10" name="타원 9"/>
              <p:cNvSpPr/>
              <p:nvPr/>
            </p:nvSpPr>
            <p:spPr>
              <a:xfrm>
                <a:off x="4985869" y="331227"/>
                <a:ext cx="277425" cy="27742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1</a:t>
                </a:r>
                <a:endParaRPr lang="ko-KR" altLang="en-US">
                  <a:solidFill>
                    <a:schemeClr val="bg1"/>
                  </a:solidFill>
                  <a:latin typeface="나눔스퀘어라운드 ExtraBold"/>
                  <a:ea typeface="나눔스퀘어라운드 ExtraBold"/>
                </a:endParaRPr>
              </a:p>
            </p:txBody>
          </p:sp>
        </p:grpSp>
      </p:grpSp>
      <p:grpSp>
        <p:nvGrpSpPr>
          <p:cNvPr id="19" name="그룹 18"/>
          <p:cNvGrpSpPr/>
          <p:nvPr/>
        </p:nvGrpSpPr>
        <p:grpSpPr>
          <a:xfrm>
            <a:off x="623413" y="2849940"/>
            <a:ext cx="6760650" cy="476947"/>
            <a:chOff x="584201" y="1682474"/>
            <a:chExt cx="7436716" cy="524643"/>
          </a:xfrm>
        </p:grpSpPr>
        <p:sp>
          <p:nvSpPr>
            <p:cNvPr id="20" name="사각형: 둥근 대각선 방향 모서리 19"/>
            <p:cNvSpPr/>
            <p:nvPr/>
          </p:nvSpPr>
          <p:spPr>
            <a:xfrm>
              <a:off x="584201" y="1682474"/>
              <a:ext cx="5181640" cy="524643"/>
            </a:xfrm>
            <a:prstGeom prst="round2DiagRect">
              <a:avLst>
                <a:gd name="adj1" fmla="val 0"/>
                <a:gd name="adj2" fmla="val 50000"/>
              </a:avLst>
            </a:prstGeom>
            <a:solidFill>
              <a:srgbClr val="4A65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1" name="사각형: 둥근 대각선 방향 모서리 20"/>
            <p:cNvSpPr/>
            <p:nvPr/>
          </p:nvSpPr>
          <p:spPr>
            <a:xfrm>
              <a:off x="776140" y="1728001"/>
              <a:ext cx="4911931" cy="433589"/>
            </a:xfrm>
            <a:prstGeom prst="round2DiagRect">
              <a:avLst>
                <a:gd name="adj1" fmla="val 0"/>
                <a:gd name="adj2" fmla="val 50000"/>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2" name="Rectangle 4"/>
            <p:cNvSpPr>
              <a:spLocks noChangeArrowheads="1"/>
            </p:cNvSpPr>
            <p:nvPr/>
          </p:nvSpPr>
          <p:spPr bwMode="white">
            <a:xfrm>
              <a:off x="1053100" y="1746938"/>
              <a:ext cx="6967818" cy="406265"/>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spcBef>
                  <a:spcPct val="0"/>
                </a:spcBef>
                <a:defRPr lang="ko-KR" altLang="en-US"/>
              </a:pPr>
              <a:r>
                <a:rPr lang="ko-KR" altLang="en-US" sz="1800" dirty="0">
                  <a:solidFill>
                    <a:srgbClr val="000000"/>
                  </a:solidFill>
                  <a:latin typeface="나눔바른고딕"/>
                  <a:ea typeface="나눔바른고딕"/>
                  <a:cs typeface="함초롬돋움"/>
                </a:rPr>
                <a:t> 사용자 소속의 근로기준법 상 근로자인 경우</a:t>
              </a:r>
            </a:p>
          </p:txBody>
        </p:sp>
        <p:sp>
          <p:nvSpPr>
            <p:cNvPr id="23" name="타원 22"/>
            <p:cNvSpPr/>
            <p:nvPr/>
          </p:nvSpPr>
          <p:spPr>
            <a:xfrm>
              <a:off x="602064" y="1704147"/>
              <a:ext cx="494447" cy="494447"/>
            </a:xfrm>
            <a:prstGeom prst="ellipse">
              <a:avLst/>
            </a:prstGeom>
            <a:solidFill>
              <a:srgbClr val="4A657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4" name="Rectangle 4"/>
            <p:cNvSpPr>
              <a:spLocks noChangeArrowheads="1"/>
            </p:cNvSpPr>
            <p:nvPr/>
          </p:nvSpPr>
          <p:spPr bwMode="white">
            <a:xfrm>
              <a:off x="672136" y="1684541"/>
              <a:ext cx="354299" cy="496596"/>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en-US" altLang="ko-KR" sz="2400" b="1">
                  <a:solidFill>
                    <a:schemeClr val="bg1"/>
                  </a:solidFill>
                  <a:latin typeface="나눔바른고딕"/>
                  <a:ea typeface="나눔바른고딕"/>
                  <a:cs typeface="함초롬돋움"/>
                </a:rPr>
                <a:t>1</a:t>
              </a:r>
              <a:endParaRPr lang="ko-KR" altLang="en-US" sz="2400" b="1">
                <a:solidFill>
                  <a:schemeClr val="bg1"/>
                </a:solidFill>
                <a:latin typeface="나눔바른고딕"/>
                <a:ea typeface="나눔바른고딕"/>
                <a:cs typeface="함초롬돋움"/>
              </a:endParaRPr>
            </a:p>
          </p:txBody>
        </p:sp>
      </p:grpSp>
      <p:grpSp>
        <p:nvGrpSpPr>
          <p:cNvPr id="25" name="그룹 24"/>
          <p:cNvGrpSpPr/>
          <p:nvPr/>
        </p:nvGrpSpPr>
        <p:grpSpPr>
          <a:xfrm>
            <a:off x="766245" y="3627250"/>
            <a:ext cx="5288863" cy="2020412"/>
            <a:chOff x="845008" y="2108503"/>
            <a:chExt cx="5288863" cy="2020412"/>
          </a:xfrm>
        </p:grpSpPr>
        <p:sp>
          <p:nvSpPr>
            <p:cNvPr id="26" name="Rectangle 5"/>
            <p:cNvSpPr>
              <a:spLocks noChangeArrowheads="1"/>
            </p:cNvSpPr>
            <p:nvPr/>
          </p:nvSpPr>
          <p:spPr bwMode="white">
            <a:xfrm>
              <a:off x="931204" y="2108503"/>
              <a:ext cx="5202667" cy="2020412"/>
            </a:xfrm>
            <a:prstGeom prst="rect">
              <a:avLst/>
            </a:prstGeom>
            <a:noFill/>
            <a:ln>
              <a:noFill/>
            </a:ln>
            <a:effectLst/>
          </p:spPr>
          <p:txBody>
            <a:bodyPr vert="horz" wrap="square" lIns="91440" tIns="45720" rIns="91440" bIns="45720"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marL="34925">
                <a:lnSpc>
                  <a:spcPct val="130000"/>
                </a:lnSpc>
                <a:spcAft>
                  <a:spcPts val="1200"/>
                </a:spcAft>
                <a:defRPr lang="ko-KR" altLang="en-US"/>
              </a:pPr>
              <a:r>
                <a:rPr lang="ko-KR" altLang="en-US" sz="1800" dirty="0">
                  <a:solidFill>
                    <a:srgbClr val="000000"/>
                  </a:solidFill>
                  <a:latin typeface="나눔바른고딕"/>
                  <a:ea typeface="나눔바른고딕"/>
                  <a:cs typeface="함초롬돋움"/>
                </a:rPr>
                <a:t>당해 사업장</a:t>
              </a:r>
              <a:r>
                <a:rPr lang="en-US" altLang="ko-KR" sz="1800" dirty="0">
                  <a:solidFill>
                    <a:srgbClr val="000000"/>
                  </a:solidFill>
                  <a:latin typeface="나눔바른고딕"/>
                  <a:ea typeface="나눔바른고딕"/>
                  <a:cs typeface="함초롬돋움"/>
                </a:rPr>
                <a:t>(</a:t>
              </a:r>
              <a:r>
                <a:rPr lang="ko-KR" altLang="en-US" sz="1800" dirty="0">
                  <a:solidFill>
                    <a:srgbClr val="000000"/>
                  </a:solidFill>
                  <a:latin typeface="나눔바른고딕"/>
                  <a:ea typeface="나눔바른고딕"/>
                  <a:cs typeface="함초롬돋움"/>
                </a:rPr>
                <a:t>사용자</a:t>
              </a:r>
              <a:r>
                <a:rPr lang="en-US" altLang="ko-KR" sz="1800" dirty="0">
                  <a:solidFill>
                    <a:srgbClr val="000000"/>
                  </a:solidFill>
                  <a:latin typeface="나눔바른고딕"/>
                  <a:ea typeface="나눔바른고딕"/>
                  <a:cs typeface="함초롬돋움"/>
                </a:rPr>
                <a:t>) </a:t>
              </a:r>
              <a:r>
                <a:rPr lang="ko-KR" altLang="en-US" sz="1800" dirty="0">
                  <a:solidFill>
                    <a:srgbClr val="000000"/>
                  </a:solidFill>
                  <a:latin typeface="나눔바른고딕"/>
                  <a:ea typeface="나눔바른고딕"/>
                  <a:cs typeface="함초롬돋움"/>
                </a:rPr>
                <a:t>소속의 근로기준법            제</a:t>
              </a:r>
              <a:r>
                <a:rPr lang="en-US" altLang="ko-KR" sz="1800" dirty="0">
                  <a:solidFill>
                    <a:srgbClr val="000000"/>
                  </a:solidFill>
                  <a:latin typeface="나눔바른고딕"/>
                  <a:ea typeface="나눔바른고딕"/>
                  <a:cs typeface="함초롬돋움"/>
                </a:rPr>
                <a:t>2</a:t>
              </a:r>
              <a:r>
                <a:rPr lang="ko-KR" altLang="en-US" sz="1800" dirty="0">
                  <a:solidFill>
                    <a:srgbClr val="000000"/>
                  </a:solidFill>
                  <a:latin typeface="나눔바른고딕"/>
                  <a:ea typeface="나눔바른고딕"/>
                  <a:cs typeface="함초롬돋움"/>
                </a:rPr>
                <a:t>조제</a:t>
              </a:r>
              <a:r>
                <a:rPr lang="en-US" altLang="ko-KR" sz="1800" dirty="0">
                  <a:solidFill>
                    <a:srgbClr val="000000"/>
                  </a:solidFill>
                  <a:latin typeface="나눔바른고딕"/>
                  <a:ea typeface="나눔바른고딕"/>
                  <a:cs typeface="함초롬돋움"/>
                </a:rPr>
                <a:t>1</a:t>
              </a:r>
              <a:r>
                <a:rPr lang="ko-KR" altLang="en-US" sz="1800" dirty="0" err="1">
                  <a:solidFill>
                    <a:srgbClr val="000000"/>
                  </a:solidFill>
                  <a:latin typeface="나눔바른고딕"/>
                  <a:ea typeface="나눔바른고딕"/>
                  <a:cs typeface="함초롬돋움"/>
                </a:rPr>
                <a:t>항제</a:t>
              </a:r>
              <a:r>
                <a:rPr lang="en-US" altLang="ko-KR" sz="1800" dirty="0">
                  <a:solidFill>
                    <a:srgbClr val="000000"/>
                  </a:solidFill>
                  <a:latin typeface="나눔바른고딕"/>
                  <a:ea typeface="나눔바른고딕"/>
                  <a:cs typeface="함초롬돋움"/>
                </a:rPr>
                <a:t>1</a:t>
              </a:r>
              <a:r>
                <a:rPr lang="ko-KR" altLang="en-US" sz="1800" dirty="0">
                  <a:solidFill>
                    <a:srgbClr val="000000"/>
                  </a:solidFill>
                  <a:latin typeface="나눔바른고딕"/>
                  <a:ea typeface="나눔바른고딕"/>
                  <a:cs typeface="함초롬돋움"/>
                </a:rPr>
                <a:t>호에 따른 근로자가 행위자인 경우</a:t>
              </a:r>
              <a:r>
                <a:rPr lang="en-US" altLang="ko-KR" sz="1800" dirty="0">
                  <a:solidFill>
                    <a:srgbClr val="000000"/>
                  </a:solidFill>
                  <a:latin typeface="나눔바른고딕"/>
                  <a:ea typeface="나눔바른고딕"/>
                  <a:cs typeface="함초롬돋움"/>
                </a:rPr>
                <a:t>, </a:t>
              </a:r>
            </a:p>
            <a:p>
              <a:pPr marL="34925">
                <a:lnSpc>
                  <a:spcPct val="130000"/>
                </a:lnSpc>
                <a:spcAft>
                  <a:spcPts val="600"/>
                </a:spcAft>
                <a:defRPr lang="ko-KR" altLang="en-US"/>
              </a:pPr>
              <a:r>
                <a:rPr lang="ko-KR" altLang="en-US" sz="1800" dirty="0">
                  <a:solidFill>
                    <a:srgbClr val="000000"/>
                  </a:solidFill>
                  <a:latin typeface="나눔바른고딕"/>
                  <a:ea typeface="나눔바른고딕"/>
                  <a:cs typeface="함초롬돋움"/>
                </a:rPr>
                <a:t>사용자는 근로기준법 제</a:t>
              </a:r>
              <a:r>
                <a:rPr lang="en-US" altLang="ko-KR" sz="1800" dirty="0">
                  <a:solidFill>
                    <a:srgbClr val="000000"/>
                  </a:solidFill>
                  <a:latin typeface="나눔바른고딕"/>
                  <a:ea typeface="나눔바른고딕"/>
                  <a:cs typeface="함초롬돋움"/>
                </a:rPr>
                <a:t>76</a:t>
              </a:r>
              <a:r>
                <a:rPr lang="ko-KR" altLang="en-US" sz="1800" dirty="0">
                  <a:solidFill>
                    <a:srgbClr val="000000"/>
                  </a:solidFill>
                  <a:latin typeface="나눔바른고딕"/>
                  <a:ea typeface="나눔바른고딕"/>
                  <a:cs typeface="함초롬돋움"/>
                </a:rPr>
                <a:t>조의</a:t>
              </a:r>
              <a:r>
                <a:rPr lang="en-US" altLang="ko-KR" sz="1800" dirty="0">
                  <a:solidFill>
                    <a:srgbClr val="000000"/>
                  </a:solidFill>
                  <a:latin typeface="나눔바른고딕"/>
                  <a:ea typeface="나눔바른고딕"/>
                  <a:cs typeface="함초롬돋움"/>
                </a:rPr>
                <a:t>3</a:t>
              </a:r>
              <a:r>
                <a:rPr lang="ko-KR" altLang="en-US" sz="1800" dirty="0">
                  <a:solidFill>
                    <a:srgbClr val="000000"/>
                  </a:solidFill>
                  <a:latin typeface="나눔바른고딕"/>
                  <a:ea typeface="나눔바른고딕"/>
                  <a:cs typeface="함초롬돋움"/>
                </a:rPr>
                <a:t>에 따라                             직접 관련 조사를 실시하고 행위자에 대한 징계</a:t>
              </a:r>
              <a:r>
                <a:rPr lang="en-US" altLang="ko-KR" sz="1800" dirty="0">
                  <a:solidFill>
                    <a:srgbClr val="000000"/>
                  </a:solidFill>
                  <a:latin typeface="나눔바른고딕"/>
                  <a:ea typeface="나눔바른고딕"/>
                  <a:cs typeface="함초롬돋움"/>
                </a:rPr>
                <a:t>, </a:t>
              </a:r>
              <a:r>
                <a:rPr lang="ko-KR" altLang="en-US" sz="1800" dirty="0">
                  <a:solidFill>
                    <a:srgbClr val="000000"/>
                  </a:solidFill>
                  <a:latin typeface="나눔바른고딕"/>
                  <a:ea typeface="나눔바른고딕"/>
                  <a:cs typeface="함초롬돋움"/>
                </a:rPr>
                <a:t>     근무장소의 변경 등 필요한 조치 실시</a:t>
              </a:r>
            </a:p>
          </p:txBody>
        </p:sp>
        <p:sp>
          <p:nvSpPr>
            <p:cNvPr id="27" name="타원 26"/>
            <p:cNvSpPr/>
            <p:nvPr/>
          </p:nvSpPr>
          <p:spPr>
            <a:xfrm>
              <a:off x="845008" y="2276971"/>
              <a:ext cx="111435" cy="111435"/>
            </a:xfrm>
            <a:prstGeom prst="ellipse">
              <a:avLst/>
            </a:prstGeom>
            <a:solidFill>
              <a:schemeClr val="bg1"/>
            </a:solidFill>
            <a:ln w="38100">
              <a:solidFill>
                <a:srgbClr val="4A657E"/>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000"/>
            </a:p>
          </p:txBody>
        </p:sp>
      </p:grpSp>
      <p:sp>
        <p:nvSpPr>
          <p:cNvPr id="49"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30</a:t>
            </a:fld>
            <a:endParaRPr lang="en-US" altLang="en-US" sz="999">
              <a:solidFill>
                <a:schemeClr val="tx1"/>
              </a:solidFill>
              <a:latin typeface="나눔스퀘어라운드 Bold"/>
              <a:ea typeface="나눔스퀘어라운드 Bold"/>
            </a:endParaRPr>
          </a:p>
        </p:txBody>
      </p:sp>
      <p:grpSp>
        <p:nvGrpSpPr>
          <p:cNvPr id="30" name="그룹 29"/>
          <p:cNvGrpSpPr/>
          <p:nvPr/>
        </p:nvGrpSpPr>
        <p:grpSpPr>
          <a:xfrm>
            <a:off x="0" y="1471478"/>
            <a:ext cx="3927034" cy="632702"/>
            <a:chOff x="0" y="1471478"/>
            <a:chExt cx="3927034" cy="632702"/>
          </a:xfrm>
          <a:effectLst>
            <a:outerShdw blurRad="50800" dist="38100" dir="5400000" algn="t" rotWithShape="0">
              <a:prstClr val="black">
                <a:alpha val="40000"/>
              </a:prstClr>
            </a:outerShdw>
          </a:effectLst>
        </p:grpSpPr>
        <p:sp>
          <p:nvSpPr>
            <p:cNvPr id="31" name="직사각형 30"/>
            <p:cNvSpPr/>
            <p:nvPr/>
          </p:nvSpPr>
          <p:spPr>
            <a:xfrm>
              <a:off x="0" y="1471478"/>
              <a:ext cx="3814662" cy="6272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2" name="Rectangle 6"/>
            <p:cNvSpPr>
              <a:spLocks noChangeArrowheads="1"/>
            </p:cNvSpPr>
            <p:nvPr/>
          </p:nvSpPr>
          <p:spPr bwMode="white">
            <a:xfrm>
              <a:off x="0" y="1546978"/>
              <a:ext cx="3927034" cy="523220"/>
            </a:xfrm>
            <a:prstGeom prst="rect">
              <a:avLst/>
            </a:prstGeom>
            <a:noFill/>
            <a:ln w="28575" cmpd="sng">
              <a:noFill/>
              <a:miter/>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2000">
                  <a:solidFill>
                    <a:srgbClr val="000000"/>
                  </a:solidFill>
                  <a:latin typeface="나눔바른고딕"/>
                  <a:ea typeface="나눔바른고딕"/>
                  <a:cs typeface="함초롬돋움"/>
                </a:rPr>
                <a:t>괴롭힘 행위자가 </a:t>
              </a:r>
              <a:r>
                <a:rPr lang="ko-KR" altLang="en-US" sz="2800" b="1">
                  <a:solidFill>
                    <a:srgbClr val="4A657E"/>
                  </a:solidFill>
                  <a:latin typeface="나눔바른고딕"/>
                  <a:ea typeface="나눔바른고딕"/>
                  <a:cs typeface="함초롬돋움"/>
                </a:rPr>
                <a:t>근로자</a:t>
              </a:r>
              <a:r>
                <a:rPr lang="ko-KR" altLang="en-US" sz="2000">
                  <a:solidFill>
                    <a:srgbClr val="000000"/>
                  </a:solidFill>
                  <a:latin typeface="나눔바른고딕"/>
                  <a:ea typeface="나눔바른고딕"/>
                  <a:cs typeface="함초롬돋움"/>
                </a:rPr>
                <a:t>인 경우</a:t>
              </a:r>
            </a:p>
          </p:txBody>
        </p:sp>
        <p:cxnSp>
          <p:nvCxnSpPr>
            <p:cNvPr id="33" name="직선 연결선 32"/>
            <p:cNvCxnSpPr/>
            <p:nvPr/>
          </p:nvCxnSpPr>
          <p:spPr>
            <a:xfrm>
              <a:off x="3831865" y="1471478"/>
              <a:ext cx="0" cy="632702"/>
            </a:xfrm>
            <a:prstGeom prst="line">
              <a:avLst/>
            </a:prstGeom>
            <a:ln w="76200">
              <a:solidFill>
                <a:srgbClr val="4A657E"/>
              </a:solidFill>
            </a:ln>
          </p:spPr>
          <p:style>
            <a:lnRef idx="1">
              <a:schemeClr val="accent1"/>
            </a:lnRef>
            <a:fillRef idx="0">
              <a:schemeClr val="accent1"/>
            </a:fillRef>
            <a:effectRef idx="0">
              <a:schemeClr val="accent1"/>
            </a:effectRef>
            <a:fontRef idx="minor">
              <a:schemeClr val="tx1"/>
            </a:fontRef>
          </p:style>
        </p:cxnSp>
      </p:grpSp>
      <p:grpSp>
        <p:nvGrpSpPr>
          <p:cNvPr id="63" name="그룹 62"/>
          <p:cNvGrpSpPr/>
          <p:nvPr/>
        </p:nvGrpSpPr>
        <p:grpSpPr>
          <a:xfrm>
            <a:off x="6721090" y="2026154"/>
            <a:ext cx="1643638" cy="2043689"/>
            <a:chOff x="6940166" y="2891331"/>
            <a:chExt cx="1853188" cy="2310389"/>
          </a:xfrm>
        </p:grpSpPr>
        <p:pic>
          <p:nvPicPr>
            <p:cNvPr id="57" name="그림 56"/>
            <p:cNvPicPr/>
            <p:nvPr/>
          </p:nvPicPr>
          <p:blipFill rotWithShape="1">
            <a:blip r:embed="rId2"/>
            <a:stretch>
              <a:fillRect/>
            </a:stretch>
          </p:blipFill>
          <p:spPr>
            <a:xfrm>
              <a:off x="6940166" y="2891331"/>
              <a:ext cx="1853188" cy="2310389"/>
            </a:xfrm>
            <a:prstGeom prst="rect">
              <a:avLst/>
            </a:prstGeom>
            <a:effectLst>
              <a:outerShdw blurRad="63500" sx="102000" sy="102000" algn="ctr" rotWithShape="0">
                <a:prstClr val="black">
                  <a:alpha val="40000"/>
                </a:prstClr>
              </a:outerShdw>
            </a:effectLst>
          </p:spPr>
        </p:pic>
        <p:sp>
          <p:nvSpPr>
            <p:cNvPr id="58" name="직사각형 59"/>
            <p:cNvSpPr/>
            <p:nvPr/>
          </p:nvSpPr>
          <p:spPr>
            <a:xfrm>
              <a:off x="6958625" y="3302368"/>
              <a:ext cx="1661143" cy="591253"/>
            </a:xfrm>
            <a:prstGeom prst="rect">
              <a:avLst/>
            </a:prstGeom>
          </p:spPr>
          <p:txBody>
            <a:bodyPr vert="horz" wrap="square" lIns="91440" tIns="45720" rIns="91440" bIns="45720" anchor="t">
              <a:spAutoFit/>
            </a:bodyPr>
            <a:lstStyle/>
            <a:p>
              <a:pPr algn="ctr">
                <a:lnSpc>
                  <a:spcPct val="120000"/>
                </a:lnSpc>
                <a:defRPr lang="ko-KR" altLang="en-US"/>
              </a:pPr>
              <a:r>
                <a:rPr lang="ko-KR" altLang="en-US" sz="1200" b="1" kern="0">
                  <a:solidFill>
                    <a:srgbClr val="4A657E"/>
                  </a:solidFill>
                  <a:latin typeface="나눔스퀘어라운드 ExtraBold"/>
                  <a:ea typeface="나눔스퀘어라운드 ExtraBold"/>
                </a:rPr>
                <a:t>사용자 소속의 </a:t>
              </a:r>
            </a:p>
            <a:p>
              <a:pPr algn="ctr">
                <a:lnSpc>
                  <a:spcPct val="120000"/>
                </a:lnSpc>
                <a:defRPr lang="ko-KR" altLang="en-US"/>
              </a:pPr>
              <a:r>
                <a:rPr lang="ko-KR" altLang="en-US" sz="1200" b="1" kern="0">
                  <a:solidFill>
                    <a:srgbClr val="4A657E"/>
                  </a:solidFill>
                  <a:latin typeface="나눔스퀘어라운드 ExtraBold"/>
                  <a:ea typeface="나눔스퀘어라운드 ExtraBold"/>
                </a:rPr>
                <a:t>근로기준법상 근로자 </a:t>
              </a:r>
            </a:p>
          </p:txBody>
        </p:sp>
      </p:grpSp>
      <p:pic>
        <p:nvPicPr>
          <p:cNvPr id="70" name="그림 69"/>
          <p:cNvPicPr>
            <a:picLocks noChangeAspect="1"/>
          </p:cNvPicPr>
          <p:nvPr/>
        </p:nvPicPr>
        <p:blipFill rotWithShape="1">
          <a:blip r:embed="rId3"/>
          <a:stretch>
            <a:fillRect/>
          </a:stretch>
        </p:blipFill>
        <p:spPr>
          <a:xfrm rot="4728979">
            <a:off x="7433163" y="3504802"/>
            <a:ext cx="1470698" cy="272785"/>
          </a:xfrm>
          <a:prstGeom prst="rect">
            <a:avLst/>
          </a:prstGeom>
          <a:effectLst>
            <a:outerShdw blurRad="76200" dist="76200" dir="2700000" algn="ctr" rotWithShape="0">
              <a:srgbClr val="000000">
                <a:alpha val="50000"/>
              </a:srgbClr>
            </a:outerShdw>
          </a:effectLst>
        </p:spPr>
      </p:pic>
      <p:pic>
        <p:nvPicPr>
          <p:cNvPr id="71" name="그림 70"/>
          <p:cNvPicPr>
            <a:picLocks noChangeAspect="1"/>
          </p:cNvPicPr>
          <p:nvPr/>
        </p:nvPicPr>
        <p:blipFill rotWithShape="1">
          <a:blip r:embed="rId4"/>
          <a:stretch>
            <a:fillRect/>
          </a:stretch>
        </p:blipFill>
        <p:spPr>
          <a:xfrm>
            <a:off x="7634477" y="4262246"/>
            <a:ext cx="408586" cy="362331"/>
          </a:xfrm>
          <a:prstGeom prst="rect">
            <a:avLst/>
          </a:prstGeom>
          <a:effectLst>
            <a:outerShdw blurRad="76200" dist="76200" dir="2700000" algn="ctr" rotWithShape="0">
              <a:srgbClr val="000000">
                <a:alpha val="50000"/>
              </a:srgbClr>
            </a:outerShdw>
          </a:effectLst>
        </p:spPr>
      </p:pic>
      <p:pic>
        <p:nvPicPr>
          <p:cNvPr id="73" name="그림 72"/>
          <p:cNvPicPr>
            <a:picLocks noChangeAspect="1"/>
          </p:cNvPicPr>
          <p:nvPr/>
        </p:nvPicPr>
        <p:blipFill rotWithShape="1">
          <a:blip r:embed="rId5"/>
          <a:stretch>
            <a:fillRect/>
          </a:stretch>
        </p:blipFill>
        <p:spPr>
          <a:xfrm>
            <a:off x="7581899" y="4444786"/>
            <a:ext cx="904877" cy="2228430"/>
          </a:xfrm>
          <a:prstGeom prst="rect">
            <a:avLst/>
          </a:prstGeom>
          <a:effectLst>
            <a:outerShdw blurRad="76200" dist="76200" dir="2700000" algn="ctr" rotWithShape="0">
              <a:srgbClr val="000000">
                <a:alpha val="50000"/>
              </a:srgbClr>
            </a:outerShdw>
          </a:effectLst>
        </p:spPr>
      </p:pic>
      <p:pic>
        <p:nvPicPr>
          <p:cNvPr id="2" name="그림 1">
            <a:extLst>
              <a:ext uri="{FF2B5EF4-FFF2-40B4-BE49-F238E27FC236}">
                <a16:creationId xmlns:a16="http://schemas.microsoft.com/office/drawing/2014/main" id="{4C44F9E3-7DEA-CE11-291D-8E5F7F4B1FDF}"/>
              </a:ext>
            </a:extLst>
          </p:cNvPr>
          <p:cNvPicPr>
            <a:picLocks noChangeAspect="1"/>
          </p:cNvPicPr>
          <p:nvPr/>
        </p:nvPicPr>
        <p:blipFill>
          <a:blip r:embed="rId6"/>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768AFADA-FA0A-B07E-6E88-8419D98406D8}"/>
              </a:ext>
            </a:extLst>
          </p:cNvPr>
          <p:cNvPicPr>
            <a:picLocks noChangeAspect="1"/>
          </p:cNvPicPr>
          <p:nvPr/>
        </p:nvPicPr>
        <p:blipFill>
          <a:blip r:embed="rId7"/>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그룹 5"/>
          <p:cNvGrpSpPr/>
          <p:nvPr/>
        </p:nvGrpSpPr>
        <p:grpSpPr>
          <a:xfrm>
            <a:off x="265" y="130832"/>
            <a:ext cx="9143470" cy="765156"/>
            <a:chOff x="265" y="130832"/>
            <a:chExt cx="9143470" cy="765156"/>
          </a:xfrm>
        </p:grpSpPr>
        <p:grpSp>
          <p:nvGrpSpPr>
            <p:cNvPr id="7" name="그룹 6"/>
            <p:cNvGrpSpPr/>
            <p:nvPr/>
          </p:nvGrpSpPr>
          <p:grpSpPr>
            <a:xfrm>
              <a:off x="265" y="130832"/>
              <a:ext cx="9143470" cy="765156"/>
              <a:chOff x="0" y="130640"/>
              <a:chExt cx="9143999" cy="765201"/>
            </a:xfrm>
            <a:effectLst/>
          </p:grpSpPr>
          <p:sp>
            <p:nvSpPr>
              <p:cNvPr id="11" name="직사각형 10"/>
              <p:cNvSpPr/>
              <p:nvPr/>
            </p:nvSpPr>
            <p:spPr>
              <a:xfrm>
                <a:off x="0" y="133498"/>
                <a:ext cx="958537"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2" name="사각형: 둥근 위쪽 모서리 11"/>
              <p:cNvSpPr/>
              <p:nvPr/>
            </p:nvSpPr>
            <p:spPr>
              <a:xfrm>
                <a:off x="7251700" y="284818"/>
                <a:ext cx="1748760" cy="33797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3" name="평행 사변형 12"/>
              <p:cNvSpPr/>
              <p:nvPr/>
            </p:nvSpPr>
            <p:spPr>
              <a:xfrm rot="5400000">
                <a:off x="753153" y="368620"/>
                <a:ext cx="762341" cy="292100"/>
              </a:xfrm>
              <a:prstGeom prst="parallelogram">
                <a:avLst>
                  <a:gd name="adj" fmla="val 41638"/>
                </a:avLst>
              </a:prstGeom>
              <a:solidFill>
                <a:srgbClr val="D53B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4" name="평행 사변형 13"/>
              <p:cNvSpPr/>
              <p:nvPr/>
            </p:nvSpPr>
            <p:spPr>
              <a:xfrm rot="16200000" flipH="1">
                <a:off x="1074990" y="368621"/>
                <a:ext cx="762341" cy="292100"/>
              </a:xfrm>
              <a:prstGeom prst="parallelogram">
                <a:avLst>
                  <a:gd name="adj" fmla="val 41638"/>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5" name="직사각형 14"/>
              <p:cNvSpPr/>
              <p:nvPr/>
            </p:nvSpPr>
            <p:spPr>
              <a:xfrm>
                <a:off x="1631947" y="130640"/>
                <a:ext cx="7512052"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6" name="TextBox 15"/>
              <p:cNvSpPr txBox="1"/>
              <p:nvPr/>
            </p:nvSpPr>
            <p:spPr>
              <a:xfrm>
                <a:off x="1727259" y="239844"/>
                <a:ext cx="3345783" cy="460769"/>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판단 요소 </a:t>
                </a:r>
              </a:p>
            </p:txBody>
          </p:sp>
          <p:sp>
            <p:nvSpPr>
              <p:cNvPr id="17" name="TextBox 16"/>
              <p:cNvSpPr txBox="1"/>
              <p:nvPr/>
            </p:nvSpPr>
            <p:spPr>
              <a:xfrm>
                <a:off x="8403546" y="280991"/>
                <a:ext cx="545802" cy="188777"/>
              </a:xfrm>
              <a:prstGeom prst="roundRect">
                <a:avLst>
                  <a:gd name="adj" fmla="val 50000"/>
                </a:avLst>
              </a:prstGeom>
              <a:solidFill>
                <a:srgbClr val="D53B11"/>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3</a:t>
                </a:r>
                <a:endParaRPr lang="ko-KR" altLang="en-US" sz="1100">
                  <a:solidFill>
                    <a:schemeClr val="bg1"/>
                  </a:solidFill>
                  <a:latin typeface="나눔스퀘어라운드 ExtraBold"/>
                  <a:ea typeface="나눔스퀘어라운드 ExtraBold"/>
                </a:endParaRPr>
              </a:p>
            </p:txBody>
          </p:sp>
          <p:sp>
            <p:nvSpPr>
              <p:cNvPr id="18" name="TextBox 17"/>
              <p:cNvSpPr txBox="1"/>
              <p:nvPr/>
            </p:nvSpPr>
            <p:spPr>
              <a:xfrm>
                <a:off x="6699181" y="429604"/>
                <a:ext cx="2335537" cy="261610"/>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괴롭힘의 판단</a:t>
                </a:r>
              </a:p>
            </p:txBody>
          </p:sp>
        </p:grpSp>
        <p:grpSp>
          <p:nvGrpSpPr>
            <p:cNvPr id="8" name="그룹 7"/>
            <p:cNvGrpSpPr/>
            <p:nvPr/>
          </p:nvGrpSpPr>
          <p:grpSpPr>
            <a:xfrm>
              <a:off x="4985869" y="239106"/>
              <a:ext cx="1267979" cy="461665"/>
              <a:chOff x="4985869" y="239106"/>
              <a:chExt cx="1267979" cy="461665"/>
            </a:xfrm>
          </p:grpSpPr>
          <p:sp>
            <p:nvSpPr>
              <p:cNvPr id="9" name="Rectangle 5"/>
              <p:cNvSpPr>
                <a:spLocks noChangeArrowheads="1"/>
              </p:cNvSpPr>
              <p:nvPr/>
            </p:nvSpPr>
            <p:spPr bwMode="white">
              <a:xfrm>
                <a:off x="5227605" y="240030"/>
                <a:ext cx="1026509" cy="460741"/>
              </a:xfrm>
              <a:prstGeom prst="rect">
                <a:avLst/>
              </a:prstGeom>
              <a:noFill/>
            </p:spPr>
            <p:txBody>
              <a:bodyPr wrap="none" anchor="ctr">
                <a:spAutoFit/>
              </a:bodyPr>
              <a:lstStyle/>
              <a:p>
                <a:pPr lvl="0">
                  <a:defRPr lang="ko-KR" altLang="en-US"/>
                </a:pPr>
                <a:r>
                  <a:rPr lang="ko-KR" altLang="en-US" sz="2400">
                    <a:solidFill>
                      <a:schemeClr val="accent4">
                        <a:lumMod val="40000"/>
                        <a:lumOff val="60000"/>
                      </a:schemeClr>
                    </a:solidFill>
                    <a:latin typeface="나눔스퀘어라운드 ExtraBold"/>
                    <a:ea typeface="나눔스퀘어라운드 ExtraBold"/>
                  </a:rPr>
                  <a:t>행위자</a:t>
                </a:r>
              </a:p>
            </p:txBody>
          </p:sp>
          <p:sp>
            <p:nvSpPr>
              <p:cNvPr id="10" name="타원 9"/>
              <p:cNvSpPr/>
              <p:nvPr/>
            </p:nvSpPr>
            <p:spPr>
              <a:xfrm>
                <a:off x="4985869" y="331227"/>
                <a:ext cx="277425" cy="27742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1</a:t>
                </a:r>
                <a:endParaRPr lang="ko-KR" altLang="en-US">
                  <a:solidFill>
                    <a:schemeClr val="bg1"/>
                  </a:solidFill>
                  <a:latin typeface="나눔스퀘어라운드 ExtraBold"/>
                  <a:ea typeface="나눔스퀘어라운드 ExtraBold"/>
                </a:endParaRPr>
              </a:p>
            </p:txBody>
          </p:sp>
        </p:grpSp>
      </p:grpSp>
      <p:grpSp>
        <p:nvGrpSpPr>
          <p:cNvPr id="19" name="그룹 18"/>
          <p:cNvGrpSpPr/>
          <p:nvPr/>
        </p:nvGrpSpPr>
        <p:grpSpPr>
          <a:xfrm>
            <a:off x="623414" y="2849940"/>
            <a:ext cx="5796000" cy="476947"/>
            <a:chOff x="584201" y="1682474"/>
            <a:chExt cx="6375602" cy="524643"/>
          </a:xfrm>
        </p:grpSpPr>
        <p:sp>
          <p:nvSpPr>
            <p:cNvPr id="20" name="사각형: 둥근 대각선 방향 모서리 19"/>
            <p:cNvSpPr/>
            <p:nvPr/>
          </p:nvSpPr>
          <p:spPr>
            <a:xfrm>
              <a:off x="584201" y="1682474"/>
              <a:ext cx="6375602" cy="524643"/>
            </a:xfrm>
            <a:prstGeom prst="round2DiagRect">
              <a:avLst>
                <a:gd name="adj1" fmla="val 0"/>
                <a:gd name="adj2" fmla="val 50000"/>
              </a:avLst>
            </a:prstGeom>
            <a:solidFill>
              <a:srgbClr val="4A65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1" name="사각형: 둥근 대각선 방향 모서리 20"/>
            <p:cNvSpPr/>
            <p:nvPr/>
          </p:nvSpPr>
          <p:spPr>
            <a:xfrm>
              <a:off x="776141" y="1728001"/>
              <a:ext cx="6098402" cy="433588"/>
            </a:xfrm>
            <a:prstGeom prst="round2DiagRect">
              <a:avLst>
                <a:gd name="adj1" fmla="val 0"/>
                <a:gd name="adj2" fmla="val 50000"/>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2" name="Rectangle 4"/>
            <p:cNvSpPr>
              <a:spLocks noChangeArrowheads="1"/>
            </p:cNvSpPr>
            <p:nvPr/>
          </p:nvSpPr>
          <p:spPr bwMode="white">
            <a:xfrm>
              <a:off x="1053099" y="1741663"/>
              <a:ext cx="5783861" cy="406265"/>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spcBef>
                  <a:spcPct val="0"/>
                </a:spcBef>
                <a:defRPr lang="ko-KR" altLang="en-US"/>
              </a:pPr>
              <a:r>
                <a:rPr lang="ko-KR" altLang="en-US" sz="1800" dirty="0">
                  <a:solidFill>
                    <a:srgbClr val="000000"/>
                  </a:solidFill>
                  <a:latin typeface="나눔바른고딕"/>
                  <a:ea typeface="나눔바른고딕"/>
                  <a:cs typeface="함초롬돋움"/>
                </a:rPr>
                <a:t> 사용사업주 소속 근로자와 파견근로자 간에 발생한 경우</a:t>
              </a:r>
            </a:p>
          </p:txBody>
        </p:sp>
        <p:sp>
          <p:nvSpPr>
            <p:cNvPr id="23" name="타원 22"/>
            <p:cNvSpPr/>
            <p:nvPr/>
          </p:nvSpPr>
          <p:spPr>
            <a:xfrm>
              <a:off x="602064" y="1704147"/>
              <a:ext cx="494447" cy="494447"/>
            </a:xfrm>
            <a:prstGeom prst="ellipse">
              <a:avLst/>
            </a:prstGeom>
            <a:solidFill>
              <a:srgbClr val="4A657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4" name="Rectangle 4"/>
            <p:cNvSpPr>
              <a:spLocks noChangeArrowheads="1"/>
            </p:cNvSpPr>
            <p:nvPr/>
          </p:nvSpPr>
          <p:spPr bwMode="white">
            <a:xfrm>
              <a:off x="672135" y="1696497"/>
              <a:ext cx="354299" cy="496597"/>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en-US" altLang="ko-KR" sz="2400" b="1">
                  <a:solidFill>
                    <a:schemeClr val="bg1"/>
                  </a:solidFill>
                  <a:latin typeface="나눔바른고딕"/>
                  <a:ea typeface="나눔바른고딕"/>
                  <a:cs typeface="함초롬돋움"/>
                </a:rPr>
                <a:t>2</a:t>
              </a:r>
              <a:endParaRPr lang="ko-KR" altLang="en-US" sz="2400" b="1">
                <a:solidFill>
                  <a:schemeClr val="bg1"/>
                </a:solidFill>
                <a:latin typeface="나눔바른고딕"/>
                <a:ea typeface="나눔바른고딕"/>
                <a:cs typeface="함초롬돋움"/>
              </a:endParaRPr>
            </a:p>
          </p:txBody>
        </p:sp>
      </p:grpSp>
      <p:grpSp>
        <p:nvGrpSpPr>
          <p:cNvPr id="25" name="그룹 24"/>
          <p:cNvGrpSpPr/>
          <p:nvPr/>
        </p:nvGrpSpPr>
        <p:grpSpPr>
          <a:xfrm>
            <a:off x="766245" y="3607372"/>
            <a:ext cx="5546039" cy="1561966"/>
            <a:chOff x="845008" y="2088625"/>
            <a:chExt cx="5546039" cy="1561966"/>
          </a:xfrm>
        </p:grpSpPr>
        <p:sp>
          <p:nvSpPr>
            <p:cNvPr id="26" name="Rectangle 5"/>
            <p:cNvSpPr>
              <a:spLocks noChangeArrowheads="1"/>
            </p:cNvSpPr>
            <p:nvPr/>
          </p:nvSpPr>
          <p:spPr bwMode="white">
            <a:xfrm>
              <a:off x="931204" y="2088625"/>
              <a:ext cx="5459843" cy="1561966"/>
            </a:xfrm>
            <a:prstGeom prst="rect">
              <a:avLst/>
            </a:prstGeom>
            <a:noFill/>
            <a:ln>
              <a:noFill/>
            </a:ln>
            <a:effectLst/>
          </p:spPr>
          <p:txBody>
            <a:bodyPr vert="horz" wrap="square" lIns="91440" tIns="45720" rIns="91440" bIns="45720"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marL="34925">
                <a:lnSpc>
                  <a:spcPct val="120000"/>
                </a:lnSpc>
                <a:spcAft>
                  <a:spcPts val="1200"/>
                </a:spcAft>
                <a:defRPr lang="ko-KR" altLang="en-US"/>
              </a:pPr>
              <a:r>
                <a:rPr lang="ko-KR" altLang="en-US" sz="1800" dirty="0">
                  <a:solidFill>
                    <a:srgbClr val="000000"/>
                  </a:solidFill>
                  <a:latin typeface="나눔바른고딕"/>
                  <a:ea typeface="나눔바른고딕"/>
                  <a:cs typeface="함초롬돋움"/>
                </a:rPr>
                <a:t>파견법 제</a:t>
              </a:r>
              <a:r>
                <a:rPr lang="en-US" altLang="ko-KR" sz="1800" dirty="0">
                  <a:solidFill>
                    <a:srgbClr val="000000"/>
                  </a:solidFill>
                  <a:latin typeface="나눔바른고딕"/>
                  <a:ea typeface="나눔바른고딕"/>
                  <a:cs typeface="함초롬돋움"/>
                </a:rPr>
                <a:t>34</a:t>
              </a:r>
              <a:r>
                <a:rPr lang="ko-KR" altLang="en-US" sz="1800" dirty="0">
                  <a:solidFill>
                    <a:srgbClr val="000000"/>
                  </a:solidFill>
                  <a:latin typeface="나눔바른고딕"/>
                  <a:ea typeface="나눔바른고딕"/>
                  <a:cs typeface="함초롬돋움"/>
                </a:rPr>
                <a:t>조제</a:t>
              </a:r>
              <a:r>
                <a:rPr lang="en-US" altLang="ko-KR" sz="1800" dirty="0">
                  <a:solidFill>
                    <a:srgbClr val="000000"/>
                  </a:solidFill>
                  <a:latin typeface="나눔바른고딕"/>
                  <a:ea typeface="나눔바른고딕"/>
                  <a:cs typeface="함초롬돋움"/>
                </a:rPr>
                <a:t>1</a:t>
              </a:r>
              <a:r>
                <a:rPr lang="ko-KR" altLang="en-US" sz="1800" dirty="0">
                  <a:solidFill>
                    <a:srgbClr val="000000"/>
                  </a:solidFill>
                  <a:latin typeface="나눔바른고딕"/>
                  <a:ea typeface="나눔바른고딕"/>
                  <a:cs typeface="함초롬돋움"/>
                </a:rPr>
                <a:t>항에 따라 사용사업주도 사용자로서 근로기준법에서 정한 조치의무 등을 부담</a:t>
              </a:r>
            </a:p>
            <a:p>
              <a:pPr marL="34925">
                <a:lnSpc>
                  <a:spcPct val="120000"/>
                </a:lnSpc>
                <a:spcAft>
                  <a:spcPts val="1200"/>
                </a:spcAft>
                <a:defRPr lang="ko-KR" altLang="en-US"/>
              </a:pPr>
              <a:r>
                <a:rPr lang="ko-KR" altLang="en-US" sz="1800" dirty="0">
                  <a:solidFill>
                    <a:srgbClr val="000000"/>
                  </a:solidFill>
                  <a:latin typeface="나눔바른고딕"/>
                  <a:ea typeface="나눔바른고딕"/>
                  <a:cs typeface="함초롬돋움"/>
                </a:rPr>
                <a:t>사용사업장에서 근로를 제공하던 중 발생한 사안인 만큼 사용사업장의 예방</a:t>
              </a:r>
              <a:r>
                <a:rPr lang="en-US" altLang="ko-KR" sz="1800" dirty="0">
                  <a:solidFill>
                    <a:srgbClr val="000000"/>
                  </a:solidFill>
                  <a:latin typeface="나눔바른고딕"/>
                  <a:ea typeface="나눔바른고딕"/>
                  <a:cs typeface="함초롬돋움"/>
                </a:rPr>
                <a:t>·</a:t>
              </a:r>
              <a:r>
                <a:rPr lang="ko-KR" altLang="en-US" sz="1800" dirty="0">
                  <a:solidFill>
                    <a:srgbClr val="000000"/>
                  </a:solidFill>
                  <a:latin typeface="나눔바른고딕"/>
                  <a:ea typeface="나눔바른고딕"/>
                  <a:cs typeface="함초롬돋움"/>
                </a:rPr>
                <a:t>대응 체계에 따라 처리</a:t>
              </a:r>
            </a:p>
          </p:txBody>
        </p:sp>
        <p:sp>
          <p:nvSpPr>
            <p:cNvPr id="27" name="타원 26"/>
            <p:cNvSpPr/>
            <p:nvPr/>
          </p:nvSpPr>
          <p:spPr>
            <a:xfrm>
              <a:off x="845008" y="2237763"/>
              <a:ext cx="111435" cy="111435"/>
            </a:xfrm>
            <a:prstGeom prst="ellipse">
              <a:avLst/>
            </a:prstGeom>
            <a:solidFill>
              <a:schemeClr val="bg1"/>
            </a:solidFill>
            <a:ln w="38100">
              <a:solidFill>
                <a:srgbClr val="4A657E"/>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000"/>
            </a:p>
          </p:txBody>
        </p:sp>
        <p:sp>
          <p:nvSpPr>
            <p:cNvPr id="28" name="타원 27"/>
            <p:cNvSpPr/>
            <p:nvPr/>
          </p:nvSpPr>
          <p:spPr>
            <a:xfrm>
              <a:off x="845008" y="3055018"/>
              <a:ext cx="111435" cy="111435"/>
            </a:xfrm>
            <a:prstGeom prst="ellipse">
              <a:avLst/>
            </a:prstGeom>
            <a:solidFill>
              <a:schemeClr val="bg1"/>
            </a:solidFill>
            <a:ln w="38100">
              <a:solidFill>
                <a:srgbClr val="4A657E"/>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000"/>
            </a:p>
          </p:txBody>
        </p:sp>
      </p:grpSp>
      <p:sp>
        <p:nvSpPr>
          <p:cNvPr id="49"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31</a:t>
            </a:fld>
            <a:endParaRPr lang="en-US" altLang="en-US" sz="999">
              <a:solidFill>
                <a:schemeClr val="tx1"/>
              </a:solidFill>
              <a:latin typeface="나눔스퀘어라운드 Bold"/>
              <a:ea typeface="나눔스퀘어라운드 Bold"/>
            </a:endParaRPr>
          </a:p>
        </p:txBody>
      </p:sp>
      <p:grpSp>
        <p:nvGrpSpPr>
          <p:cNvPr id="35" name="그룹 34"/>
          <p:cNvGrpSpPr/>
          <p:nvPr/>
        </p:nvGrpSpPr>
        <p:grpSpPr>
          <a:xfrm>
            <a:off x="0" y="1471478"/>
            <a:ext cx="3927034" cy="632702"/>
            <a:chOff x="0" y="1471478"/>
            <a:chExt cx="3927034" cy="632702"/>
          </a:xfrm>
          <a:effectLst>
            <a:outerShdw blurRad="50800" dist="38100" dir="5400000" algn="t" rotWithShape="0">
              <a:prstClr val="black">
                <a:alpha val="40000"/>
              </a:prstClr>
            </a:outerShdw>
          </a:effectLst>
        </p:grpSpPr>
        <p:sp>
          <p:nvSpPr>
            <p:cNvPr id="36" name="직사각형 35"/>
            <p:cNvSpPr/>
            <p:nvPr/>
          </p:nvSpPr>
          <p:spPr>
            <a:xfrm>
              <a:off x="0" y="1471478"/>
              <a:ext cx="3814662" cy="6272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7" name="Rectangle 6"/>
            <p:cNvSpPr>
              <a:spLocks noChangeArrowheads="1"/>
            </p:cNvSpPr>
            <p:nvPr/>
          </p:nvSpPr>
          <p:spPr bwMode="white">
            <a:xfrm>
              <a:off x="0" y="1546978"/>
              <a:ext cx="3927034" cy="523220"/>
            </a:xfrm>
            <a:prstGeom prst="rect">
              <a:avLst/>
            </a:prstGeom>
            <a:noFill/>
            <a:ln w="28575" cmpd="sng">
              <a:noFill/>
              <a:miter/>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2000">
                  <a:solidFill>
                    <a:srgbClr val="000000"/>
                  </a:solidFill>
                  <a:latin typeface="나눔바른고딕"/>
                  <a:ea typeface="나눔바른고딕"/>
                  <a:cs typeface="함초롬돋움"/>
                </a:rPr>
                <a:t>괴롭힘 행위자가 </a:t>
              </a:r>
              <a:r>
                <a:rPr lang="ko-KR" altLang="en-US" sz="2800" b="1">
                  <a:solidFill>
                    <a:srgbClr val="4A657E"/>
                  </a:solidFill>
                  <a:latin typeface="나눔바른고딕"/>
                  <a:ea typeface="나눔바른고딕"/>
                  <a:cs typeface="함초롬돋움"/>
                </a:rPr>
                <a:t>근로자</a:t>
              </a:r>
              <a:r>
                <a:rPr lang="ko-KR" altLang="en-US" sz="2000">
                  <a:solidFill>
                    <a:srgbClr val="000000"/>
                  </a:solidFill>
                  <a:latin typeface="나눔바른고딕"/>
                  <a:ea typeface="나눔바른고딕"/>
                  <a:cs typeface="함초롬돋움"/>
                </a:rPr>
                <a:t>인 경우</a:t>
              </a:r>
            </a:p>
          </p:txBody>
        </p:sp>
        <p:cxnSp>
          <p:nvCxnSpPr>
            <p:cNvPr id="38" name="직선 연결선 37"/>
            <p:cNvCxnSpPr/>
            <p:nvPr/>
          </p:nvCxnSpPr>
          <p:spPr>
            <a:xfrm>
              <a:off x="3831865" y="1471478"/>
              <a:ext cx="0" cy="632702"/>
            </a:xfrm>
            <a:prstGeom prst="line">
              <a:avLst/>
            </a:prstGeom>
            <a:ln w="76200">
              <a:solidFill>
                <a:srgbClr val="4A657E"/>
              </a:solidFill>
            </a:ln>
          </p:spPr>
          <p:style>
            <a:lnRef idx="1">
              <a:schemeClr val="accent1"/>
            </a:lnRef>
            <a:fillRef idx="0">
              <a:schemeClr val="accent1"/>
            </a:fillRef>
            <a:effectRef idx="0">
              <a:schemeClr val="accent1"/>
            </a:effectRef>
            <a:fontRef idx="minor">
              <a:schemeClr val="tx1"/>
            </a:fontRef>
          </p:style>
        </p:cxnSp>
      </p:grpSp>
      <p:pic>
        <p:nvPicPr>
          <p:cNvPr id="61" name="그림 60"/>
          <p:cNvPicPr>
            <a:picLocks noChangeAspect="1"/>
          </p:cNvPicPr>
          <p:nvPr/>
        </p:nvPicPr>
        <p:blipFill rotWithShape="1">
          <a:blip r:embed="rId2"/>
          <a:stretch>
            <a:fillRect/>
          </a:stretch>
        </p:blipFill>
        <p:spPr>
          <a:xfrm>
            <a:off x="6608520" y="3922012"/>
            <a:ext cx="1817295" cy="2773986"/>
          </a:xfrm>
          <a:prstGeom prst="rect">
            <a:avLst/>
          </a:prstGeom>
          <a:effectLst>
            <a:outerShdw blurRad="76200" dist="76200" dir="5400000" algn="ctr" rotWithShape="0">
              <a:srgbClr val="000000">
                <a:alpha val="50000"/>
              </a:srgbClr>
            </a:outerShdw>
          </a:effectLst>
        </p:spPr>
      </p:pic>
      <p:pic>
        <p:nvPicPr>
          <p:cNvPr id="62" name="그림 61"/>
          <p:cNvPicPr>
            <a:picLocks noChangeAspect="1"/>
          </p:cNvPicPr>
          <p:nvPr/>
        </p:nvPicPr>
        <p:blipFill rotWithShape="1">
          <a:blip r:embed="rId3"/>
          <a:stretch>
            <a:fillRect/>
          </a:stretch>
        </p:blipFill>
        <p:spPr>
          <a:xfrm>
            <a:off x="6873621" y="3429000"/>
            <a:ext cx="254508" cy="475819"/>
          </a:xfrm>
          <a:prstGeom prst="rect">
            <a:avLst/>
          </a:prstGeom>
          <a:effectLst>
            <a:outerShdw blurRad="76200" dist="76200" dir="5400000" algn="ctr" rotWithShape="0">
              <a:srgbClr val="000000">
                <a:alpha val="50000"/>
              </a:srgbClr>
            </a:outerShdw>
          </a:effectLst>
        </p:spPr>
      </p:pic>
      <p:pic>
        <p:nvPicPr>
          <p:cNvPr id="64" name="그림 63"/>
          <p:cNvPicPr>
            <a:picLocks noChangeAspect="1"/>
          </p:cNvPicPr>
          <p:nvPr/>
        </p:nvPicPr>
        <p:blipFill rotWithShape="1">
          <a:blip r:embed="rId4"/>
          <a:stretch>
            <a:fillRect/>
          </a:stretch>
        </p:blipFill>
        <p:spPr>
          <a:xfrm>
            <a:off x="8265414" y="4150994"/>
            <a:ext cx="328421" cy="744081"/>
          </a:xfrm>
          <a:prstGeom prst="rect">
            <a:avLst/>
          </a:prstGeom>
          <a:effectLst>
            <a:outerShdw blurRad="76200" dist="76200" dir="5400000" algn="ctr" rotWithShape="0">
              <a:srgbClr val="000000">
                <a:alpha val="50000"/>
              </a:srgbClr>
            </a:outerShdw>
          </a:effectLst>
        </p:spPr>
      </p:pic>
      <p:pic>
        <p:nvPicPr>
          <p:cNvPr id="2" name="그림 1">
            <a:extLst>
              <a:ext uri="{FF2B5EF4-FFF2-40B4-BE49-F238E27FC236}">
                <a16:creationId xmlns:a16="http://schemas.microsoft.com/office/drawing/2014/main" id="{63BAA37E-8423-606D-A9C3-E01D3BB779C5}"/>
              </a:ext>
            </a:extLst>
          </p:cNvPr>
          <p:cNvPicPr>
            <a:picLocks noChangeAspect="1"/>
          </p:cNvPicPr>
          <p:nvPr/>
        </p:nvPicPr>
        <p:blipFill>
          <a:blip r:embed="rId5"/>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01D0CDAF-484F-D35D-EF47-26D49A83C018}"/>
              </a:ext>
            </a:extLst>
          </p:cNvPr>
          <p:cNvPicPr>
            <a:picLocks noChangeAspect="1"/>
          </p:cNvPicPr>
          <p:nvPr/>
        </p:nvPicPr>
        <p:blipFill>
          <a:blip r:embed="rId6"/>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그룹 5"/>
          <p:cNvGrpSpPr/>
          <p:nvPr/>
        </p:nvGrpSpPr>
        <p:grpSpPr>
          <a:xfrm>
            <a:off x="265" y="130832"/>
            <a:ext cx="9143470" cy="765156"/>
            <a:chOff x="265" y="130832"/>
            <a:chExt cx="9143470" cy="765156"/>
          </a:xfrm>
        </p:grpSpPr>
        <p:grpSp>
          <p:nvGrpSpPr>
            <p:cNvPr id="7" name="그룹 6"/>
            <p:cNvGrpSpPr/>
            <p:nvPr/>
          </p:nvGrpSpPr>
          <p:grpSpPr>
            <a:xfrm>
              <a:off x="265" y="130832"/>
              <a:ext cx="9143470" cy="765156"/>
              <a:chOff x="0" y="130640"/>
              <a:chExt cx="9143999" cy="765201"/>
            </a:xfrm>
            <a:effectLst/>
          </p:grpSpPr>
          <p:sp>
            <p:nvSpPr>
              <p:cNvPr id="11" name="직사각형 10"/>
              <p:cNvSpPr/>
              <p:nvPr/>
            </p:nvSpPr>
            <p:spPr>
              <a:xfrm>
                <a:off x="0" y="133498"/>
                <a:ext cx="958537"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2" name="사각형: 둥근 위쪽 모서리 11"/>
              <p:cNvSpPr/>
              <p:nvPr/>
            </p:nvSpPr>
            <p:spPr>
              <a:xfrm>
                <a:off x="7251700" y="284818"/>
                <a:ext cx="1748760" cy="33797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3" name="평행 사변형 12"/>
              <p:cNvSpPr/>
              <p:nvPr/>
            </p:nvSpPr>
            <p:spPr>
              <a:xfrm rot="5400000">
                <a:off x="753153" y="368620"/>
                <a:ext cx="762341" cy="292100"/>
              </a:xfrm>
              <a:prstGeom prst="parallelogram">
                <a:avLst>
                  <a:gd name="adj" fmla="val 41638"/>
                </a:avLst>
              </a:prstGeom>
              <a:solidFill>
                <a:srgbClr val="D53B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4" name="평행 사변형 13"/>
              <p:cNvSpPr/>
              <p:nvPr/>
            </p:nvSpPr>
            <p:spPr>
              <a:xfrm rot="16200000" flipH="1">
                <a:off x="1074990" y="368621"/>
                <a:ext cx="762341" cy="292100"/>
              </a:xfrm>
              <a:prstGeom prst="parallelogram">
                <a:avLst>
                  <a:gd name="adj" fmla="val 41638"/>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5" name="직사각형 14"/>
              <p:cNvSpPr/>
              <p:nvPr/>
            </p:nvSpPr>
            <p:spPr>
              <a:xfrm>
                <a:off x="1631947" y="130640"/>
                <a:ext cx="7512052"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6" name="TextBox 15"/>
              <p:cNvSpPr txBox="1"/>
              <p:nvPr/>
            </p:nvSpPr>
            <p:spPr>
              <a:xfrm>
                <a:off x="1727259" y="239844"/>
                <a:ext cx="3345783" cy="460769"/>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판단 요소 </a:t>
                </a:r>
              </a:p>
            </p:txBody>
          </p:sp>
          <p:sp>
            <p:nvSpPr>
              <p:cNvPr id="17" name="TextBox 16"/>
              <p:cNvSpPr txBox="1"/>
              <p:nvPr/>
            </p:nvSpPr>
            <p:spPr>
              <a:xfrm>
                <a:off x="8403546" y="280991"/>
                <a:ext cx="545802" cy="188777"/>
              </a:xfrm>
              <a:prstGeom prst="roundRect">
                <a:avLst>
                  <a:gd name="adj" fmla="val 50000"/>
                </a:avLst>
              </a:prstGeom>
              <a:solidFill>
                <a:srgbClr val="D53B11"/>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3</a:t>
                </a:r>
                <a:endParaRPr lang="ko-KR" altLang="en-US" sz="1100">
                  <a:solidFill>
                    <a:schemeClr val="bg1"/>
                  </a:solidFill>
                  <a:latin typeface="나눔스퀘어라운드 ExtraBold"/>
                  <a:ea typeface="나눔스퀘어라운드 ExtraBold"/>
                </a:endParaRPr>
              </a:p>
            </p:txBody>
          </p:sp>
          <p:sp>
            <p:nvSpPr>
              <p:cNvPr id="18" name="TextBox 17"/>
              <p:cNvSpPr txBox="1"/>
              <p:nvPr/>
            </p:nvSpPr>
            <p:spPr>
              <a:xfrm>
                <a:off x="6699181" y="429604"/>
                <a:ext cx="2335537" cy="261610"/>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괴롭힘의 판단</a:t>
                </a:r>
              </a:p>
            </p:txBody>
          </p:sp>
        </p:grpSp>
        <p:grpSp>
          <p:nvGrpSpPr>
            <p:cNvPr id="8" name="그룹 7"/>
            <p:cNvGrpSpPr/>
            <p:nvPr/>
          </p:nvGrpSpPr>
          <p:grpSpPr>
            <a:xfrm>
              <a:off x="4985869" y="239106"/>
              <a:ext cx="1267979" cy="461665"/>
              <a:chOff x="4985869" y="239106"/>
              <a:chExt cx="1267979" cy="461665"/>
            </a:xfrm>
          </p:grpSpPr>
          <p:sp>
            <p:nvSpPr>
              <p:cNvPr id="9" name="Rectangle 5"/>
              <p:cNvSpPr>
                <a:spLocks noChangeArrowheads="1"/>
              </p:cNvSpPr>
              <p:nvPr/>
            </p:nvSpPr>
            <p:spPr bwMode="white">
              <a:xfrm>
                <a:off x="5227605" y="240030"/>
                <a:ext cx="1026509" cy="460741"/>
              </a:xfrm>
              <a:prstGeom prst="rect">
                <a:avLst/>
              </a:prstGeom>
              <a:noFill/>
            </p:spPr>
            <p:txBody>
              <a:bodyPr wrap="none" anchor="ctr">
                <a:spAutoFit/>
              </a:bodyPr>
              <a:lstStyle/>
              <a:p>
                <a:pPr lvl="0">
                  <a:defRPr lang="ko-KR" altLang="en-US"/>
                </a:pPr>
                <a:r>
                  <a:rPr lang="ko-KR" altLang="en-US" sz="2400">
                    <a:solidFill>
                      <a:schemeClr val="accent4">
                        <a:lumMod val="40000"/>
                        <a:lumOff val="60000"/>
                      </a:schemeClr>
                    </a:solidFill>
                    <a:latin typeface="나눔스퀘어라운드 ExtraBold"/>
                    <a:ea typeface="나눔스퀘어라운드 ExtraBold"/>
                  </a:rPr>
                  <a:t>행위자</a:t>
                </a:r>
              </a:p>
            </p:txBody>
          </p:sp>
          <p:sp>
            <p:nvSpPr>
              <p:cNvPr id="10" name="타원 9"/>
              <p:cNvSpPr/>
              <p:nvPr/>
            </p:nvSpPr>
            <p:spPr>
              <a:xfrm>
                <a:off x="4985869" y="331227"/>
                <a:ext cx="277425" cy="27742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1</a:t>
                </a:r>
                <a:endParaRPr lang="ko-KR" altLang="en-US">
                  <a:solidFill>
                    <a:schemeClr val="bg1"/>
                  </a:solidFill>
                  <a:latin typeface="나눔스퀘어라운드 ExtraBold"/>
                  <a:ea typeface="나눔스퀘어라운드 ExtraBold"/>
                </a:endParaRPr>
              </a:p>
            </p:txBody>
          </p:sp>
        </p:grpSp>
      </p:grpSp>
      <p:sp>
        <p:nvSpPr>
          <p:cNvPr id="49"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32</a:t>
            </a:fld>
            <a:endParaRPr lang="en-US" altLang="en-US" sz="999">
              <a:solidFill>
                <a:schemeClr val="tx1"/>
              </a:solidFill>
              <a:latin typeface="나눔스퀘어라운드 Bold"/>
              <a:ea typeface="나눔스퀘어라운드 Bold"/>
            </a:endParaRPr>
          </a:p>
        </p:txBody>
      </p:sp>
      <p:grpSp>
        <p:nvGrpSpPr>
          <p:cNvPr id="3" name="그룹 2"/>
          <p:cNvGrpSpPr/>
          <p:nvPr/>
        </p:nvGrpSpPr>
        <p:grpSpPr>
          <a:xfrm>
            <a:off x="0" y="1471478"/>
            <a:ext cx="3927034" cy="632702"/>
            <a:chOff x="0" y="1471478"/>
            <a:chExt cx="3927034" cy="632702"/>
          </a:xfrm>
          <a:effectLst>
            <a:outerShdw blurRad="50800" dist="38100" dir="5400000" algn="t" rotWithShape="0">
              <a:prstClr val="black">
                <a:alpha val="40000"/>
              </a:prstClr>
            </a:outerShdw>
          </a:effectLst>
        </p:grpSpPr>
        <p:sp>
          <p:nvSpPr>
            <p:cNvPr id="51" name="직사각형 50"/>
            <p:cNvSpPr/>
            <p:nvPr/>
          </p:nvSpPr>
          <p:spPr>
            <a:xfrm>
              <a:off x="0" y="1471478"/>
              <a:ext cx="3814662" cy="6272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52" name="Rectangle 6"/>
            <p:cNvSpPr>
              <a:spLocks noChangeArrowheads="1"/>
            </p:cNvSpPr>
            <p:nvPr/>
          </p:nvSpPr>
          <p:spPr bwMode="white">
            <a:xfrm>
              <a:off x="0" y="1546978"/>
              <a:ext cx="3927034" cy="523220"/>
            </a:xfrm>
            <a:prstGeom prst="rect">
              <a:avLst/>
            </a:prstGeom>
            <a:noFill/>
            <a:ln w="28575" cmpd="sng">
              <a:noFill/>
              <a:miter/>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2000">
                  <a:solidFill>
                    <a:srgbClr val="000000"/>
                  </a:solidFill>
                  <a:latin typeface="나눔바른고딕"/>
                  <a:ea typeface="나눔바른고딕"/>
                  <a:cs typeface="함초롬돋움"/>
                </a:rPr>
                <a:t>괴롭힘 행위자가 </a:t>
              </a:r>
              <a:r>
                <a:rPr lang="ko-KR" altLang="en-US" sz="2800" b="1">
                  <a:solidFill>
                    <a:srgbClr val="4A657E"/>
                  </a:solidFill>
                  <a:latin typeface="나눔바른고딕"/>
                  <a:ea typeface="나눔바른고딕"/>
                  <a:cs typeface="함초롬돋움"/>
                </a:rPr>
                <a:t>근로자</a:t>
              </a:r>
              <a:r>
                <a:rPr lang="ko-KR" altLang="en-US" sz="2000">
                  <a:solidFill>
                    <a:srgbClr val="000000"/>
                  </a:solidFill>
                  <a:latin typeface="나눔바른고딕"/>
                  <a:ea typeface="나눔바른고딕"/>
                  <a:cs typeface="함초롬돋움"/>
                </a:rPr>
                <a:t>인 경우</a:t>
              </a:r>
            </a:p>
          </p:txBody>
        </p:sp>
        <p:cxnSp>
          <p:nvCxnSpPr>
            <p:cNvPr id="54" name="직선 연결선 53"/>
            <p:cNvCxnSpPr/>
            <p:nvPr/>
          </p:nvCxnSpPr>
          <p:spPr>
            <a:xfrm>
              <a:off x="3831865" y="1471478"/>
              <a:ext cx="0" cy="632702"/>
            </a:xfrm>
            <a:prstGeom prst="line">
              <a:avLst/>
            </a:prstGeom>
            <a:ln w="76200">
              <a:solidFill>
                <a:srgbClr val="4A657E"/>
              </a:solidFill>
            </a:ln>
          </p:spPr>
          <p:style>
            <a:lnRef idx="1">
              <a:schemeClr val="accent1"/>
            </a:lnRef>
            <a:fillRef idx="0">
              <a:schemeClr val="accent1"/>
            </a:fillRef>
            <a:effectRef idx="0">
              <a:schemeClr val="accent1"/>
            </a:effectRef>
            <a:fontRef idx="minor">
              <a:schemeClr val="tx1"/>
            </a:fontRef>
          </p:style>
        </p:cxnSp>
      </p:grpSp>
      <p:grpSp>
        <p:nvGrpSpPr>
          <p:cNvPr id="30" name="그룹 29"/>
          <p:cNvGrpSpPr/>
          <p:nvPr/>
        </p:nvGrpSpPr>
        <p:grpSpPr>
          <a:xfrm>
            <a:off x="643087" y="2844481"/>
            <a:ext cx="4081108" cy="476948"/>
            <a:chOff x="584200" y="1682474"/>
            <a:chExt cx="4489219" cy="524643"/>
          </a:xfrm>
        </p:grpSpPr>
        <p:sp>
          <p:nvSpPr>
            <p:cNvPr id="31" name="사각형: 둥근 대각선 방향 모서리 30"/>
            <p:cNvSpPr/>
            <p:nvPr/>
          </p:nvSpPr>
          <p:spPr>
            <a:xfrm>
              <a:off x="584200" y="1682474"/>
              <a:ext cx="4321579" cy="524643"/>
            </a:xfrm>
            <a:prstGeom prst="round2DiagRect">
              <a:avLst>
                <a:gd name="adj1" fmla="val 0"/>
                <a:gd name="adj2" fmla="val 50000"/>
              </a:avLst>
            </a:prstGeom>
            <a:solidFill>
              <a:srgbClr val="4A65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2" name="사각형: 둥근 대각선 방향 모서리 31"/>
            <p:cNvSpPr/>
            <p:nvPr/>
          </p:nvSpPr>
          <p:spPr>
            <a:xfrm>
              <a:off x="818050" y="1728001"/>
              <a:ext cx="4020319" cy="433589"/>
            </a:xfrm>
            <a:prstGeom prst="round2DiagRect">
              <a:avLst>
                <a:gd name="adj1" fmla="val 0"/>
                <a:gd name="adj2" fmla="val 50000"/>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3" name="Rectangle 4"/>
            <p:cNvSpPr>
              <a:spLocks noChangeArrowheads="1"/>
            </p:cNvSpPr>
            <p:nvPr/>
          </p:nvSpPr>
          <p:spPr bwMode="white">
            <a:xfrm>
              <a:off x="1053101" y="1746933"/>
              <a:ext cx="4020317" cy="406264"/>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spcBef>
                  <a:spcPct val="0"/>
                </a:spcBef>
                <a:defRPr lang="ko-KR" altLang="en-US"/>
              </a:pPr>
              <a:r>
                <a:rPr lang="ko-KR" altLang="en-US" sz="1800">
                  <a:solidFill>
                    <a:srgbClr val="000000"/>
                  </a:solidFill>
                  <a:latin typeface="나눔바른고딕"/>
                  <a:ea typeface="나눔바른고딕"/>
                  <a:cs typeface="함초롬돋움"/>
                </a:rPr>
                <a:t> 괴롭힘 행위자가 파견근로자인 경우</a:t>
              </a:r>
            </a:p>
          </p:txBody>
        </p:sp>
        <p:sp>
          <p:nvSpPr>
            <p:cNvPr id="34" name="타원 33"/>
            <p:cNvSpPr/>
            <p:nvPr/>
          </p:nvSpPr>
          <p:spPr>
            <a:xfrm>
              <a:off x="602064" y="1704147"/>
              <a:ext cx="494447" cy="494447"/>
            </a:xfrm>
            <a:prstGeom prst="ellipse">
              <a:avLst/>
            </a:prstGeom>
            <a:solidFill>
              <a:srgbClr val="4A657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5" name="Rectangle 4"/>
            <p:cNvSpPr>
              <a:spLocks noChangeArrowheads="1"/>
            </p:cNvSpPr>
            <p:nvPr/>
          </p:nvSpPr>
          <p:spPr bwMode="white">
            <a:xfrm>
              <a:off x="672136" y="1686979"/>
              <a:ext cx="354300" cy="489684"/>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en-US" altLang="ko-KR" sz="2400" b="1">
                  <a:solidFill>
                    <a:schemeClr val="bg1"/>
                  </a:solidFill>
                  <a:latin typeface="나눔바른고딕"/>
                  <a:ea typeface="나눔바른고딕"/>
                  <a:cs typeface="함초롬돋움"/>
                </a:rPr>
                <a:t>3</a:t>
              </a:r>
              <a:endParaRPr lang="ko-KR" altLang="en-US" sz="2400" b="1">
                <a:solidFill>
                  <a:schemeClr val="bg1"/>
                </a:solidFill>
                <a:latin typeface="나눔바른고딕"/>
                <a:ea typeface="나눔바른고딕"/>
                <a:cs typeface="함초롬돋움"/>
              </a:endParaRPr>
            </a:p>
          </p:txBody>
        </p:sp>
      </p:grpSp>
      <p:grpSp>
        <p:nvGrpSpPr>
          <p:cNvPr id="36" name="그룹 35"/>
          <p:cNvGrpSpPr/>
          <p:nvPr/>
        </p:nvGrpSpPr>
        <p:grpSpPr>
          <a:xfrm>
            <a:off x="772777" y="3556450"/>
            <a:ext cx="4818484" cy="1157348"/>
            <a:chOff x="855641" y="2098564"/>
            <a:chExt cx="4818484" cy="1157348"/>
          </a:xfrm>
        </p:grpSpPr>
        <p:sp>
          <p:nvSpPr>
            <p:cNvPr id="37" name="Rectangle 5"/>
            <p:cNvSpPr>
              <a:spLocks noChangeArrowheads="1"/>
            </p:cNvSpPr>
            <p:nvPr/>
          </p:nvSpPr>
          <p:spPr bwMode="white">
            <a:xfrm>
              <a:off x="931204" y="2098564"/>
              <a:ext cx="4742921" cy="1157348"/>
            </a:xfrm>
            <a:prstGeom prst="rect">
              <a:avLst/>
            </a:prstGeom>
            <a:noFill/>
            <a:ln>
              <a:noFill/>
            </a:ln>
            <a:effectLst/>
          </p:spPr>
          <p:txBody>
            <a:bodyPr vert="horz" wrap="square" lIns="91440" tIns="45720" rIns="91440" bIns="45720"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marL="34925">
                <a:lnSpc>
                  <a:spcPct val="130000"/>
                </a:lnSpc>
                <a:spcAft>
                  <a:spcPts val="600"/>
                </a:spcAft>
                <a:defRPr lang="ko-KR" altLang="en-US"/>
              </a:pPr>
              <a:r>
                <a:rPr lang="ko-KR" altLang="en-US" sz="1800" dirty="0">
                  <a:solidFill>
                    <a:srgbClr val="000000"/>
                  </a:solidFill>
                  <a:latin typeface="나눔바른고딕"/>
                  <a:ea typeface="나눔바른고딕"/>
                  <a:cs typeface="함초롬돋움"/>
                </a:rPr>
                <a:t>사용사업주는 파견근로자 징계 등의 인사권이 없으므로 파견사업주에게 해당 사실을 알리고 적절한 조치를 취하도록 요구</a:t>
              </a:r>
            </a:p>
          </p:txBody>
        </p:sp>
        <p:sp>
          <p:nvSpPr>
            <p:cNvPr id="38" name="타원 37"/>
            <p:cNvSpPr/>
            <p:nvPr/>
          </p:nvSpPr>
          <p:spPr>
            <a:xfrm>
              <a:off x="855641" y="2254597"/>
              <a:ext cx="111435" cy="111435"/>
            </a:xfrm>
            <a:prstGeom prst="ellipse">
              <a:avLst/>
            </a:prstGeom>
            <a:solidFill>
              <a:schemeClr val="bg1"/>
            </a:solidFill>
            <a:ln w="38100">
              <a:solidFill>
                <a:srgbClr val="4A657E"/>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000"/>
            </a:p>
          </p:txBody>
        </p:sp>
      </p:grpSp>
      <p:grpSp>
        <p:nvGrpSpPr>
          <p:cNvPr id="55" name="그룹 54"/>
          <p:cNvGrpSpPr/>
          <p:nvPr/>
        </p:nvGrpSpPr>
        <p:grpSpPr>
          <a:xfrm>
            <a:off x="5717500" y="3002597"/>
            <a:ext cx="2478994" cy="3008171"/>
            <a:chOff x="5717500" y="3002597"/>
            <a:chExt cx="2251361" cy="2731946"/>
          </a:xfrm>
        </p:grpSpPr>
        <p:pic>
          <p:nvPicPr>
            <p:cNvPr id="21" name="그림 20"/>
            <p:cNvPicPr>
              <a:picLocks noChangeAspect="1"/>
            </p:cNvPicPr>
            <p:nvPr/>
          </p:nvPicPr>
          <p:blipFill rotWithShape="1">
            <a:blip r:embed="rId2"/>
            <a:stretch>
              <a:fillRect/>
            </a:stretch>
          </p:blipFill>
          <p:spPr>
            <a:xfrm>
              <a:off x="6651110" y="3280041"/>
              <a:ext cx="1274067" cy="1996444"/>
            </a:xfrm>
            <a:prstGeom prst="rect">
              <a:avLst/>
            </a:prstGeom>
            <a:effectLst>
              <a:outerShdw blurRad="50800" dist="38100" dir="5400000" algn="t" rotWithShape="0">
                <a:prstClr val="black">
                  <a:alpha val="40000"/>
                </a:prstClr>
              </a:outerShdw>
            </a:effectLst>
          </p:spPr>
        </p:pic>
        <p:pic>
          <p:nvPicPr>
            <p:cNvPr id="25" name="그림 24"/>
            <p:cNvPicPr>
              <a:picLocks noChangeAspect="1"/>
            </p:cNvPicPr>
            <p:nvPr/>
          </p:nvPicPr>
          <p:blipFill rotWithShape="1">
            <a:blip r:embed="rId3"/>
            <a:stretch>
              <a:fillRect/>
            </a:stretch>
          </p:blipFill>
          <p:spPr>
            <a:xfrm>
              <a:off x="6007426" y="3642309"/>
              <a:ext cx="877548" cy="2092234"/>
            </a:xfrm>
            <a:prstGeom prst="rect">
              <a:avLst/>
            </a:prstGeom>
            <a:effectLst>
              <a:outerShdw blurRad="50800" dist="38100" dir="5400000" algn="t" rotWithShape="0">
                <a:prstClr val="black">
                  <a:alpha val="40000"/>
                </a:prstClr>
              </a:outerShdw>
            </a:effectLst>
          </p:spPr>
        </p:pic>
        <p:pic>
          <p:nvPicPr>
            <p:cNvPr id="27" name="그림 26"/>
            <p:cNvPicPr>
              <a:picLocks noChangeAspect="1"/>
            </p:cNvPicPr>
            <p:nvPr/>
          </p:nvPicPr>
          <p:blipFill rotWithShape="1">
            <a:blip r:embed="rId4"/>
            <a:stretch>
              <a:fillRect/>
            </a:stretch>
          </p:blipFill>
          <p:spPr>
            <a:xfrm>
              <a:off x="7600817" y="3002597"/>
              <a:ext cx="368044" cy="320335"/>
            </a:xfrm>
            <a:prstGeom prst="rect">
              <a:avLst/>
            </a:prstGeom>
            <a:effectLst>
              <a:outerShdw blurRad="50800" dist="38100" dir="5400000" algn="t" rotWithShape="0">
                <a:prstClr val="black">
                  <a:alpha val="40000"/>
                </a:prstClr>
              </a:outerShdw>
            </a:effectLst>
          </p:spPr>
        </p:pic>
        <p:pic>
          <p:nvPicPr>
            <p:cNvPr id="29" name="그림 28"/>
            <p:cNvPicPr>
              <a:picLocks noChangeAspect="1"/>
            </p:cNvPicPr>
            <p:nvPr/>
          </p:nvPicPr>
          <p:blipFill rotWithShape="1">
            <a:blip r:embed="rId5"/>
            <a:stretch>
              <a:fillRect/>
            </a:stretch>
          </p:blipFill>
          <p:spPr>
            <a:xfrm>
              <a:off x="5717500" y="3642309"/>
              <a:ext cx="246242" cy="446314"/>
            </a:xfrm>
            <a:prstGeom prst="rect">
              <a:avLst/>
            </a:prstGeom>
            <a:effectLst>
              <a:outerShdw blurRad="50800" dist="38100" dir="5400000" algn="t" rotWithShape="0">
                <a:prstClr val="black">
                  <a:alpha val="40000"/>
                </a:prstClr>
              </a:outerShdw>
            </a:effectLst>
          </p:spPr>
        </p:pic>
      </p:grpSp>
      <p:pic>
        <p:nvPicPr>
          <p:cNvPr id="2" name="그림 1">
            <a:extLst>
              <a:ext uri="{FF2B5EF4-FFF2-40B4-BE49-F238E27FC236}">
                <a16:creationId xmlns:a16="http://schemas.microsoft.com/office/drawing/2014/main" id="{EC16C64A-FB1A-EDA7-DA31-E7BB0E7CBDFD}"/>
              </a:ext>
            </a:extLst>
          </p:cNvPr>
          <p:cNvPicPr>
            <a:picLocks noChangeAspect="1"/>
          </p:cNvPicPr>
          <p:nvPr/>
        </p:nvPicPr>
        <p:blipFill>
          <a:blip r:embed="rId6"/>
          <a:stretch>
            <a:fillRect/>
          </a:stretch>
        </p:blipFill>
        <p:spPr>
          <a:xfrm>
            <a:off x="184639" y="6294716"/>
            <a:ext cx="685800" cy="416006"/>
          </a:xfrm>
          <a:prstGeom prst="rect">
            <a:avLst/>
          </a:prstGeom>
        </p:spPr>
      </p:pic>
      <p:pic>
        <p:nvPicPr>
          <p:cNvPr id="4" name="그림 3">
            <a:extLst>
              <a:ext uri="{FF2B5EF4-FFF2-40B4-BE49-F238E27FC236}">
                <a16:creationId xmlns:a16="http://schemas.microsoft.com/office/drawing/2014/main" id="{5E3163B6-40A7-4066-8A77-81FFB533A49C}"/>
              </a:ext>
            </a:extLst>
          </p:cNvPr>
          <p:cNvPicPr>
            <a:picLocks noChangeAspect="1"/>
          </p:cNvPicPr>
          <p:nvPr/>
        </p:nvPicPr>
        <p:blipFill>
          <a:blip r:embed="rId7"/>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그룹 5"/>
          <p:cNvGrpSpPr/>
          <p:nvPr/>
        </p:nvGrpSpPr>
        <p:grpSpPr>
          <a:xfrm>
            <a:off x="265" y="130832"/>
            <a:ext cx="9143470" cy="765156"/>
            <a:chOff x="265" y="130832"/>
            <a:chExt cx="9143470" cy="765156"/>
          </a:xfrm>
        </p:grpSpPr>
        <p:grpSp>
          <p:nvGrpSpPr>
            <p:cNvPr id="7" name="그룹 6"/>
            <p:cNvGrpSpPr/>
            <p:nvPr/>
          </p:nvGrpSpPr>
          <p:grpSpPr>
            <a:xfrm>
              <a:off x="265" y="130832"/>
              <a:ext cx="9143470" cy="765156"/>
              <a:chOff x="0" y="130640"/>
              <a:chExt cx="9143999" cy="765201"/>
            </a:xfrm>
            <a:effectLst/>
          </p:grpSpPr>
          <p:sp>
            <p:nvSpPr>
              <p:cNvPr id="11" name="직사각형 10"/>
              <p:cNvSpPr/>
              <p:nvPr/>
            </p:nvSpPr>
            <p:spPr>
              <a:xfrm>
                <a:off x="0" y="133498"/>
                <a:ext cx="958537"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2" name="사각형: 둥근 위쪽 모서리 11"/>
              <p:cNvSpPr/>
              <p:nvPr/>
            </p:nvSpPr>
            <p:spPr>
              <a:xfrm>
                <a:off x="7251700" y="284818"/>
                <a:ext cx="1748760" cy="33797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3" name="평행 사변형 12"/>
              <p:cNvSpPr/>
              <p:nvPr/>
            </p:nvSpPr>
            <p:spPr>
              <a:xfrm rot="5400000">
                <a:off x="753153" y="368620"/>
                <a:ext cx="762341" cy="292100"/>
              </a:xfrm>
              <a:prstGeom prst="parallelogram">
                <a:avLst>
                  <a:gd name="adj" fmla="val 41638"/>
                </a:avLst>
              </a:prstGeom>
              <a:solidFill>
                <a:srgbClr val="D53B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4" name="평행 사변형 13"/>
              <p:cNvSpPr/>
              <p:nvPr/>
            </p:nvSpPr>
            <p:spPr>
              <a:xfrm rot="16200000" flipH="1">
                <a:off x="1074990" y="368621"/>
                <a:ext cx="762341" cy="292100"/>
              </a:xfrm>
              <a:prstGeom prst="parallelogram">
                <a:avLst>
                  <a:gd name="adj" fmla="val 41638"/>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5" name="직사각형 14"/>
              <p:cNvSpPr/>
              <p:nvPr/>
            </p:nvSpPr>
            <p:spPr>
              <a:xfrm>
                <a:off x="1631947" y="130640"/>
                <a:ext cx="7512052"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6" name="TextBox 15"/>
              <p:cNvSpPr txBox="1"/>
              <p:nvPr/>
            </p:nvSpPr>
            <p:spPr>
              <a:xfrm>
                <a:off x="1727259" y="239844"/>
                <a:ext cx="3345783" cy="460769"/>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판단 요소 </a:t>
                </a:r>
              </a:p>
            </p:txBody>
          </p:sp>
          <p:sp>
            <p:nvSpPr>
              <p:cNvPr id="17" name="TextBox 16"/>
              <p:cNvSpPr txBox="1"/>
              <p:nvPr/>
            </p:nvSpPr>
            <p:spPr>
              <a:xfrm>
                <a:off x="8403546" y="280991"/>
                <a:ext cx="545802" cy="188777"/>
              </a:xfrm>
              <a:prstGeom prst="roundRect">
                <a:avLst>
                  <a:gd name="adj" fmla="val 50000"/>
                </a:avLst>
              </a:prstGeom>
              <a:solidFill>
                <a:srgbClr val="D53B11"/>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3</a:t>
                </a:r>
                <a:endParaRPr lang="ko-KR" altLang="en-US" sz="1100">
                  <a:solidFill>
                    <a:schemeClr val="bg1"/>
                  </a:solidFill>
                  <a:latin typeface="나눔스퀘어라운드 ExtraBold"/>
                  <a:ea typeface="나눔스퀘어라운드 ExtraBold"/>
                </a:endParaRPr>
              </a:p>
            </p:txBody>
          </p:sp>
          <p:sp>
            <p:nvSpPr>
              <p:cNvPr id="18" name="TextBox 17"/>
              <p:cNvSpPr txBox="1"/>
              <p:nvPr/>
            </p:nvSpPr>
            <p:spPr>
              <a:xfrm>
                <a:off x="6699181" y="429604"/>
                <a:ext cx="2335537" cy="261610"/>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괴롭힘의 판단</a:t>
                </a:r>
              </a:p>
            </p:txBody>
          </p:sp>
        </p:grpSp>
        <p:grpSp>
          <p:nvGrpSpPr>
            <p:cNvPr id="8" name="그룹 7"/>
            <p:cNvGrpSpPr/>
            <p:nvPr/>
          </p:nvGrpSpPr>
          <p:grpSpPr>
            <a:xfrm>
              <a:off x="4985869" y="239106"/>
              <a:ext cx="1267979" cy="461665"/>
              <a:chOff x="4985869" y="239106"/>
              <a:chExt cx="1267979" cy="461665"/>
            </a:xfrm>
          </p:grpSpPr>
          <p:sp>
            <p:nvSpPr>
              <p:cNvPr id="9" name="Rectangle 5"/>
              <p:cNvSpPr>
                <a:spLocks noChangeArrowheads="1"/>
              </p:cNvSpPr>
              <p:nvPr/>
            </p:nvSpPr>
            <p:spPr bwMode="white">
              <a:xfrm>
                <a:off x="5227605" y="240030"/>
                <a:ext cx="1026509" cy="460741"/>
              </a:xfrm>
              <a:prstGeom prst="rect">
                <a:avLst/>
              </a:prstGeom>
              <a:noFill/>
            </p:spPr>
            <p:txBody>
              <a:bodyPr wrap="none" anchor="ctr">
                <a:spAutoFit/>
              </a:bodyPr>
              <a:lstStyle/>
              <a:p>
                <a:pPr lvl="0">
                  <a:defRPr lang="ko-KR" altLang="en-US"/>
                </a:pPr>
                <a:r>
                  <a:rPr lang="ko-KR" altLang="en-US" sz="2400">
                    <a:solidFill>
                      <a:schemeClr val="accent4">
                        <a:lumMod val="40000"/>
                        <a:lumOff val="60000"/>
                      </a:schemeClr>
                    </a:solidFill>
                    <a:latin typeface="나눔스퀘어라운드 ExtraBold"/>
                    <a:ea typeface="나눔스퀘어라운드 ExtraBold"/>
                  </a:rPr>
                  <a:t>행위자</a:t>
                </a:r>
              </a:p>
            </p:txBody>
          </p:sp>
          <p:sp>
            <p:nvSpPr>
              <p:cNvPr id="10" name="타원 9"/>
              <p:cNvSpPr/>
              <p:nvPr/>
            </p:nvSpPr>
            <p:spPr>
              <a:xfrm>
                <a:off x="4985869" y="331227"/>
                <a:ext cx="277425" cy="27742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1</a:t>
                </a:r>
                <a:endParaRPr lang="ko-KR" altLang="en-US">
                  <a:solidFill>
                    <a:schemeClr val="bg1"/>
                  </a:solidFill>
                  <a:latin typeface="나눔스퀘어라운드 ExtraBold"/>
                  <a:ea typeface="나눔스퀘어라운드 ExtraBold"/>
                </a:endParaRPr>
              </a:p>
            </p:txBody>
          </p:sp>
        </p:grpSp>
      </p:grpSp>
      <p:sp>
        <p:nvSpPr>
          <p:cNvPr id="26" name="Rectangle 5"/>
          <p:cNvSpPr>
            <a:spLocks noChangeArrowheads="1"/>
          </p:cNvSpPr>
          <p:nvPr/>
        </p:nvSpPr>
        <p:spPr bwMode="white">
          <a:xfrm>
            <a:off x="759636" y="3672041"/>
            <a:ext cx="4933421" cy="1079029"/>
          </a:xfrm>
          <a:prstGeom prst="rect">
            <a:avLst/>
          </a:prstGeom>
          <a:noFill/>
          <a:ln>
            <a:noFill/>
          </a:ln>
          <a:effectLst/>
        </p:spPr>
        <p:txBody>
          <a:bodyPr vert="horz" wrap="square" lIns="91440" tIns="45720" rIns="91440" bIns="45720"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marL="34925">
              <a:lnSpc>
                <a:spcPct val="120000"/>
              </a:lnSpc>
              <a:spcAft>
                <a:spcPts val="600"/>
              </a:spcAft>
              <a:defRPr lang="ko-KR" altLang="en-US"/>
            </a:pPr>
            <a:r>
              <a:rPr lang="ko-KR" altLang="en-US" sz="1800" dirty="0" err="1">
                <a:solidFill>
                  <a:srgbClr val="000000"/>
                </a:solidFill>
                <a:latin typeface="나눔바른고딕"/>
                <a:ea typeface="나눔바른고딕"/>
                <a:cs typeface="함초롬돋움"/>
              </a:rPr>
              <a:t>원청</a:t>
            </a:r>
            <a:r>
              <a:rPr lang="ko-KR" altLang="en-US" sz="1800" dirty="0">
                <a:solidFill>
                  <a:srgbClr val="000000"/>
                </a:solidFill>
                <a:latin typeface="나눔바른고딕"/>
                <a:ea typeface="나눔바른고딕"/>
                <a:cs typeface="함초롬돋움"/>
              </a:rPr>
              <a:t> 소속 근로자와 하청 소속 근로자는 사용자가 다르므로 </a:t>
            </a:r>
            <a:r>
              <a:rPr lang="ko-KR" altLang="en-US" sz="1800" dirty="0" err="1">
                <a:solidFill>
                  <a:srgbClr val="000000"/>
                </a:solidFill>
                <a:latin typeface="나눔바른고딕"/>
                <a:ea typeface="나눔바른고딕"/>
                <a:cs typeface="함초롬돋움"/>
              </a:rPr>
              <a:t>원청</a:t>
            </a:r>
            <a:r>
              <a:rPr lang="ko-KR" altLang="en-US" sz="1800" dirty="0">
                <a:solidFill>
                  <a:srgbClr val="000000"/>
                </a:solidFill>
                <a:latin typeface="나눔바른고딕"/>
                <a:ea typeface="나눔바른고딕"/>
                <a:cs typeface="함초롬돋움"/>
              </a:rPr>
              <a:t> 소속 근로자를 직장 내 괴롭힘 행위자로 인정하기 어려울 수 있음</a:t>
            </a:r>
          </a:p>
        </p:txBody>
      </p:sp>
      <p:sp>
        <p:nvSpPr>
          <p:cNvPr id="27" name="타원 26"/>
          <p:cNvSpPr/>
          <p:nvPr/>
        </p:nvSpPr>
        <p:spPr>
          <a:xfrm>
            <a:off x="659336" y="3841337"/>
            <a:ext cx="111435" cy="111435"/>
          </a:xfrm>
          <a:prstGeom prst="ellipse">
            <a:avLst/>
          </a:prstGeom>
          <a:solidFill>
            <a:schemeClr val="bg1"/>
          </a:solidFill>
          <a:ln w="38100">
            <a:solidFill>
              <a:srgbClr val="4A657E"/>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000"/>
          </a:p>
        </p:txBody>
      </p:sp>
      <p:sp>
        <p:nvSpPr>
          <p:cNvPr id="40" name="Rectangle 5"/>
          <p:cNvSpPr>
            <a:spLocks noChangeArrowheads="1"/>
          </p:cNvSpPr>
          <p:nvPr/>
        </p:nvSpPr>
        <p:spPr bwMode="white">
          <a:xfrm>
            <a:off x="812390" y="4847913"/>
            <a:ext cx="5545910" cy="1075679"/>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20000"/>
              </a:lnSpc>
              <a:spcBef>
                <a:spcPct val="0"/>
              </a:spcBef>
              <a:spcAft>
                <a:spcPts val="600"/>
              </a:spcAft>
              <a:defRPr lang="ko-KR" altLang="en-US"/>
            </a:pPr>
            <a:r>
              <a:rPr lang="en-US" altLang="ko-KR" sz="1800" dirty="0">
                <a:solidFill>
                  <a:srgbClr val="000000"/>
                </a:solidFill>
                <a:latin typeface="나눔바른고딕"/>
                <a:ea typeface="나눔바른고딕"/>
                <a:cs typeface="함초롬돋움"/>
              </a:rPr>
              <a:t>but, </a:t>
            </a:r>
            <a:r>
              <a:rPr lang="ko-KR" altLang="en-US" sz="1800" dirty="0" err="1">
                <a:solidFill>
                  <a:srgbClr val="000000"/>
                </a:solidFill>
                <a:latin typeface="나눔바른고딕"/>
                <a:ea typeface="나눔바른고딕"/>
                <a:cs typeface="함초롬돋움"/>
              </a:rPr>
              <a:t>원청</a:t>
            </a:r>
            <a:r>
              <a:rPr lang="ko-KR" altLang="en-US" sz="1800" dirty="0">
                <a:solidFill>
                  <a:srgbClr val="000000"/>
                </a:solidFill>
                <a:latin typeface="나눔바른고딕"/>
                <a:ea typeface="나눔바른고딕"/>
                <a:cs typeface="함초롬돋움"/>
              </a:rPr>
              <a:t> 사업주는 취업규칙을 규정할 때 소속 근로자가 누구를 상대로 괴롭힘 행위를 하였는지를 불문하고 해당 규정이 적용되도록 하는 것이 </a:t>
            </a:r>
            <a:r>
              <a:rPr lang="ko-KR" altLang="en-US" sz="1800" dirty="0" err="1">
                <a:solidFill>
                  <a:srgbClr val="000000"/>
                </a:solidFill>
                <a:latin typeface="나눔바른고딕"/>
                <a:ea typeface="나눔바른고딕"/>
                <a:cs typeface="함초롬돋움"/>
              </a:rPr>
              <a:t>바람직</a:t>
            </a:r>
            <a:endParaRPr lang="ko-KR" altLang="en-US" sz="1800" dirty="0">
              <a:solidFill>
                <a:srgbClr val="000000"/>
              </a:solidFill>
              <a:latin typeface="나눔바른고딕"/>
              <a:ea typeface="나눔바른고딕"/>
              <a:cs typeface="함초롬돋움"/>
            </a:endParaRPr>
          </a:p>
        </p:txBody>
      </p:sp>
      <p:grpSp>
        <p:nvGrpSpPr>
          <p:cNvPr id="30" name="그룹 29"/>
          <p:cNvGrpSpPr/>
          <p:nvPr/>
        </p:nvGrpSpPr>
        <p:grpSpPr>
          <a:xfrm>
            <a:off x="625628" y="2869645"/>
            <a:ext cx="4081109" cy="483703"/>
            <a:chOff x="584200" y="1682474"/>
            <a:chExt cx="4489220" cy="532074"/>
          </a:xfrm>
        </p:grpSpPr>
        <p:sp>
          <p:nvSpPr>
            <p:cNvPr id="31" name="사각형: 둥근 대각선 방향 모서리 30"/>
            <p:cNvSpPr/>
            <p:nvPr/>
          </p:nvSpPr>
          <p:spPr>
            <a:xfrm>
              <a:off x="584200" y="1682474"/>
              <a:ext cx="4321579" cy="524643"/>
            </a:xfrm>
            <a:prstGeom prst="round2DiagRect">
              <a:avLst>
                <a:gd name="adj1" fmla="val 0"/>
                <a:gd name="adj2" fmla="val 50000"/>
              </a:avLst>
            </a:prstGeom>
            <a:solidFill>
              <a:srgbClr val="4A65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2" name="사각형: 둥근 대각선 방향 모서리 31"/>
            <p:cNvSpPr/>
            <p:nvPr/>
          </p:nvSpPr>
          <p:spPr>
            <a:xfrm>
              <a:off x="818050" y="1728001"/>
              <a:ext cx="4020319" cy="433589"/>
            </a:xfrm>
            <a:prstGeom prst="round2DiagRect">
              <a:avLst>
                <a:gd name="adj1" fmla="val 0"/>
                <a:gd name="adj2" fmla="val 50000"/>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3" name="Rectangle 4"/>
            <p:cNvSpPr>
              <a:spLocks noChangeArrowheads="1"/>
            </p:cNvSpPr>
            <p:nvPr/>
          </p:nvSpPr>
          <p:spPr bwMode="white">
            <a:xfrm>
              <a:off x="1053101" y="1746933"/>
              <a:ext cx="4020318" cy="406264"/>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spcBef>
                  <a:spcPct val="0"/>
                </a:spcBef>
                <a:defRPr lang="ko-KR" altLang="en-US"/>
              </a:pPr>
              <a:r>
                <a:rPr lang="ko-KR" altLang="en-US" sz="1800">
                  <a:solidFill>
                    <a:srgbClr val="000000"/>
                  </a:solidFill>
                  <a:latin typeface="나눔바른고딕"/>
                  <a:ea typeface="나눔바른고딕"/>
                  <a:cs typeface="함초롬돋움"/>
                </a:rPr>
                <a:t> 원</a:t>
              </a:r>
              <a:r>
                <a:rPr lang="en-US" altLang="ko-KR" sz="1800">
                  <a:solidFill>
                    <a:srgbClr val="000000"/>
                  </a:solidFill>
                  <a:latin typeface="나눔바른고딕"/>
                  <a:ea typeface="나눔바른고딕"/>
                  <a:cs typeface="함초롬돋움"/>
                </a:rPr>
                <a:t>-</a:t>
              </a:r>
              <a:r>
                <a:rPr lang="ko-KR" altLang="en-US" sz="1800">
                  <a:solidFill>
                    <a:srgbClr val="000000"/>
                  </a:solidFill>
                  <a:latin typeface="나눔바른고딕"/>
                  <a:ea typeface="나눔바른고딕"/>
                  <a:cs typeface="함초롬돋움"/>
                </a:rPr>
                <a:t>하청 근로자 간에 발생한 경우</a:t>
              </a:r>
            </a:p>
          </p:txBody>
        </p:sp>
        <p:sp>
          <p:nvSpPr>
            <p:cNvPr id="34" name="타원 33"/>
            <p:cNvSpPr/>
            <p:nvPr/>
          </p:nvSpPr>
          <p:spPr>
            <a:xfrm>
              <a:off x="602064" y="1704147"/>
              <a:ext cx="494447" cy="494447"/>
            </a:xfrm>
            <a:prstGeom prst="ellipse">
              <a:avLst/>
            </a:prstGeom>
            <a:solidFill>
              <a:srgbClr val="4A657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5" name="Rectangle 4"/>
            <p:cNvSpPr>
              <a:spLocks noChangeArrowheads="1"/>
            </p:cNvSpPr>
            <p:nvPr/>
          </p:nvSpPr>
          <p:spPr bwMode="white">
            <a:xfrm>
              <a:off x="660440" y="1706716"/>
              <a:ext cx="354300" cy="494656"/>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en-US" altLang="ko-KR" sz="2400" b="1">
                  <a:solidFill>
                    <a:schemeClr val="bg1"/>
                  </a:solidFill>
                  <a:latin typeface="나눔바른고딕"/>
                  <a:ea typeface="나눔바른고딕"/>
                  <a:cs typeface="함초롬돋움"/>
                </a:rPr>
                <a:t>4</a:t>
              </a:r>
              <a:endParaRPr lang="ko-KR" altLang="en-US" sz="2400" b="1">
                <a:solidFill>
                  <a:schemeClr val="bg1"/>
                </a:solidFill>
                <a:latin typeface="나눔바른고딕"/>
                <a:ea typeface="나눔바른고딕"/>
                <a:cs typeface="함초롬돋움"/>
              </a:endParaRPr>
            </a:p>
          </p:txBody>
        </p:sp>
      </p:grpSp>
      <p:sp>
        <p:nvSpPr>
          <p:cNvPr id="44"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33</a:t>
            </a:fld>
            <a:endParaRPr lang="en-US" altLang="en-US" sz="999">
              <a:solidFill>
                <a:schemeClr val="tx1"/>
              </a:solidFill>
              <a:latin typeface="나눔스퀘어라운드 Bold"/>
              <a:ea typeface="나눔스퀘어라운드 Bold"/>
            </a:endParaRPr>
          </a:p>
        </p:txBody>
      </p:sp>
      <p:grpSp>
        <p:nvGrpSpPr>
          <p:cNvPr id="51" name="그룹 50"/>
          <p:cNvGrpSpPr/>
          <p:nvPr/>
        </p:nvGrpSpPr>
        <p:grpSpPr>
          <a:xfrm>
            <a:off x="0" y="1471478"/>
            <a:ext cx="3927034" cy="632702"/>
            <a:chOff x="0" y="1471478"/>
            <a:chExt cx="3927034" cy="632702"/>
          </a:xfrm>
          <a:effectLst>
            <a:outerShdw blurRad="50800" dist="38100" dir="5400000" algn="t" rotWithShape="0">
              <a:prstClr val="black">
                <a:alpha val="40000"/>
              </a:prstClr>
            </a:outerShdw>
          </a:effectLst>
        </p:grpSpPr>
        <p:sp>
          <p:nvSpPr>
            <p:cNvPr id="52" name="직사각형 51"/>
            <p:cNvSpPr/>
            <p:nvPr/>
          </p:nvSpPr>
          <p:spPr>
            <a:xfrm>
              <a:off x="0" y="1471478"/>
              <a:ext cx="3814662" cy="6272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53" name="Rectangle 6"/>
            <p:cNvSpPr>
              <a:spLocks noChangeArrowheads="1"/>
            </p:cNvSpPr>
            <p:nvPr/>
          </p:nvSpPr>
          <p:spPr bwMode="white">
            <a:xfrm>
              <a:off x="0" y="1546978"/>
              <a:ext cx="3927034" cy="523220"/>
            </a:xfrm>
            <a:prstGeom prst="rect">
              <a:avLst/>
            </a:prstGeom>
            <a:noFill/>
            <a:ln w="28575" cmpd="sng">
              <a:noFill/>
              <a:miter/>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2000">
                  <a:solidFill>
                    <a:srgbClr val="000000"/>
                  </a:solidFill>
                  <a:latin typeface="나눔바른고딕"/>
                  <a:ea typeface="나눔바른고딕"/>
                  <a:cs typeface="함초롬돋움"/>
                </a:rPr>
                <a:t>괴롭힘 행위자가 </a:t>
              </a:r>
              <a:r>
                <a:rPr lang="ko-KR" altLang="en-US" sz="2800" b="1">
                  <a:solidFill>
                    <a:srgbClr val="4A657E"/>
                  </a:solidFill>
                  <a:latin typeface="나눔바른고딕"/>
                  <a:ea typeface="나눔바른고딕"/>
                  <a:cs typeface="함초롬돋움"/>
                </a:rPr>
                <a:t>근로자</a:t>
              </a:r>
              <a:r>
                <a:rPr lang="ko-KR" altLang="en-US" sz="2000">
                  <a:solidFill>
                    <a:srgbClr val="000000"/>
                  </a:solidFill>
                  <a:latin typeface="나눔바른고딕"/>
                  <a:ea typeface="나눔바른고딕"/>
                  <a:cs typeface="함초롬돋움"/>
                </a:rPr>
                <a:t>인 경우</a:t>
              </a:r>
            </a:p>
          </p:txBody>
        </p:sp>
        <p:cxnSp>
          <p:nvCxnSpPr>
            <p:cNvPr id="54" name="직선 연결선 53"/>
            <p:cNvCxnSpPr/>
            <p:nvPr/>
          </p:nvCxnSpPr>
          <p:spPr>
            <a:xfrm>
              <a:off x="3831865" y="1471478"/>
              <a:ext cx="0" cy="632702"/>
            </a:xfrm>
            <a:prstGeom prst="line">
              <a:avLst/>
            </a:prstGeom>
            <a:ln w="76200">
              <a:solidFill>
                <a:srgbClr val="4A657E"/>
              </a:solidFill>
            </a:ln>
          </p:spPr>
          <p:style>
            <a:lnRef idx="1">
              <a:schemeClr val="accent1"/>
            </a:lnRef>
            <a:fillRef idx="0">
              <a:schemeClr val="accent1"/>
            </a:fillRef>
            <a:effectRef idx="0">
              <a:schemeClr val="accent1"/>
            </a:effectRef>
            <a:fontRef idx="minor">
              <a:schemeClr val="tx1"/>
            </a:fontRef>
          </p:style>
        </p:cxnSp>
      </p:grpSp>
      <p:pic>
        <p:nvPicPr>
          <p:cNvPr id="5" name="그림 4" descr="음악이(가) 표시된 사진  자동 생성된 설명"/>
          <p:cNvPicPr>
            <a:picLocks noChangeAspect="1"/>
          </p:cNvPicPr>
          <p:nvPr/>
        </p:nvPicPr>
        <p:blipFill rotWithShape="1">
          <a:blip r:embed="rId2"/>
          <a:stretch>
            <a:fillRect/>
          </a:stretch>
        </p:blipFill>
        <p:spPr>
          <a:xfrm>
            <a:off x="6392299" y="2950972"/>
            <a:ext cx="2209149" cy="2812951"/>
          </a:xfrm>
          <a:prstGeom prst="rect">
            <a:avLst/>
          </a:prstGeom>
          <a:effectLst>
            <a:outerShdw blurRad="50800" dist="38100" dir="5400000" algn="t" rotWithShape="0">
              <a:prstClr val="black">
                <a:alpha val="40000"/>
              </a:prstClr>
            </a:outerShdw>
          </a:effectLst>
        </p:spPr>
      </p:pic>
      <p:pic>
        <p:nvPicPr>
          <p:cNvPr id="57" name="그림 56"/>
          <p:cNvPicPr>
            <a:picLocks noChangeAspect="1"/>
          </p:cNvPicPr>
          <p:nvPr/>
        </p:nvPicPr>
        <p:blipFill rotWithShape="1">
          <a:blip r:embed="rId3"/>
          <a:stretch>
            <a:fillRect/>
          </a:stretch>
        </p:blipFill>
        <p:spPr>
          <a:xfrm>
            <a:off x="7491222" y="2399156"/>
            <a:ext cx="924307" cy="514332"/>
          </a:xfrm>
          <a:prstGeom prst="rect">
            <a:avLst/>
          </a:prstGeom>
        </p:spPr>
      </p:pic>
      <p:pic>
        <p:nvPicPr>
          <p:cNvPr id="60" name="그림 59"/>
          <p:cNvPicPr>
            <a:picLocks noChangeAspect="1"/>
          </p:cNvPicPr>
          <p:nvPr/>
        </p:nvPicPr>
        <p:blipFill rotWithShape="1">
          <a:blip r:embed="rId4"/>
          <a:stretch>
            <a:fillRect/>
          </a:stretch>
        </p:blipFill>
        <p:spPr>
          <a:xfrm>
            <a:off x="6300976" y="3151744"/>
            <a:ext cx="522515" cy="344961"/>
          </a:xfrm>
          <a:prstGeom prst="rect">
            <a:avLst/>
          </a:prstGeom>
          <a:effectLst>
            <a:outerShdw blurRad="76200" dist="76200" dir="2700000" algn="ctr" rotWithShape="0">
              <a:srgbClr val="000000">
                <a:alpha val="50000"/>
              </a:srgbClr>
            </a:outerShdw>
          </a:effectLst>
        </p:spPr>
      </p:pic>
      <p:sp>
        <p:nvSpPr>
          <p:cNvPr id="36" name="타원 35">
            <a:extLst>
              <a:ext uri="{FF2B5EF4-FFF2-40B4-BE49-F238E27FC236}">
                <a16:creationId xmlns:a16="http://schemas.microsoft.com/office/drawing/2014/main" id="{6123F68B-183A-4182-A702-D165C54672DB}"/>
              </a:ext>
            </a:extLst>
          </p:cNvPr>
          <p:cNvSpPr/>
          <p:nvPr/>
        </p:nvSpPr>
        <p:spPr>
          <a:xfrm>
            <a:off x="659336" y="5007528"/>
            <a:ext cx="111435" cy="111435"/>
          </a:xfrm>
          <a:prstGeom prst="ellipse">
            <a:avLst/>
          </a:prstGeom>
          <a:solidFill>
            <a:schemeClr val="bg1"/>
          </a:solidFill>
          <a:ln w="38100">
            <a:solidFill>
              <a:srgbClr val="4A657E"/>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000"/>
          </a:p>
        </p:txBody>
      </p:sp>
      <p:pic>
        <p:nvPicPr>
          <p:cNvPr id="2" name="그림 1">
            <a:extLst>
              <a:ext uri="{FF2B5EF4-FFF2-40B4-BE49-F238E27FC236}">
                <a16:creationId xmlns:a16="http://schemas.microsoft.com/office/drawing/2014/main" id="{AF6813BA-17B3-515E-1B5C-61AED0FC6E7D}"/>
              </a:ext>
            </a:extLst>
          </p:cNvPr>
          <p:cNvPicPr>
            <a:picLocks noChangeAspect="1"/>
          </p:cNvPicPr>
          <p:nvPr/>
        </p:nvPicPr>
        <p:blipFill>
          <a:blip r:embed="rId5"/>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00296F39-37C4-C4D5-BABC-683AB1374073}"/>
              </a:ext>
            </a:extLst>
          </p:cNvPr>
          <p:cNvPicPr>
            <a:picLocks noChangeAspect="1"/>
          </p:cNvPicPr>
          <p:nvPr/>
        </p:nvPicPr>
        <p:blipFill>
          <a:blip r:embed="rId6"/>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그룹 7"/>
          <p:cNvGrpSpPr/>
          <p:nvPr/>
        </p:nvGrpSpPr>
        <p:grpSpPr>
          <a:xfrm>
            <a:off x="265" y="130832"/>
            <a:ext cx="9143470" cy="765156"/>
            <a:chOff x="265" y="130832"/>
            <a:chExt cx="9143470" cy="765156"/>
          </a:xfrm>
        </p:grpSpPr>
        <p:grpSp>
          <p:nvGrpSpPr>
            <p:cNvPr id="9" name="그룹 8"/>
            <p:cNvGrpSpPr/>
            <p:nvPr/>
          </p:nvGrpSpPr>
          <p:grpSpPr>
            <a:xfrm>
              <a:off x="265" y="130832"/>
              <a:ext cx="9143470" cy="765156"/>
              <a:chOff x="0" y="130640"/>
              <a:chExt cx="9143999" cy="765201"/>
            </a:xfrm>
            <a:effectLst/>
          </p:grpSpPr>
          <p:sp>
            <p:nvSpPr>
              <p:cNvPr id="13" name="직사각형 12"/>
              <p:cNvSpPr/>
              <p:nvPr/>
            </p:nvSpPr>
            <p:spPr>
              <a:xfrm>
                <a:off x="0" y="133498"/>
                <a:ext cx="958537"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4" name="사각형: 둥근 위쪽 모서리 13"/>
              <p:cNvSpPr/>
              <p:nvPr/>
            </p:nvSpPr>
            <p:spPr>
              <a:xfrm>
                <a:off x="7251700" y="284818"/>
                <a:ext cx="1748760" cy="33797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5" name="평행 사변형 14"/>
              <p:cNvSpPr/>
              <p:nvPr/>
            </p:nvSpPr>
            <p:spPr>
              <a:xfrm rot="5400000">
                <a:off x="753153" y="368620"/>
                <a:ext cx="762341" cy="292100"/>
              </a:xfrm>
              <a:prstGeom prst="parallelogram">
                <a:avLst>
                  <a:gd name="adj" fmla="val 41638"/>
                </a:avLst>
              </a:prstGeom>
              <a:solidFill>
                <a:srgbClr val="D53B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6" name="평행 사변형 15"/>
              <p:cNvSpPr/>
              <p:nvPr/>
            </p:nvSpPr>
            <p:spPr>
              <a:xfrm rot="16200000" flipH="1">
                <a:off x="1074990" y="368621"/>
                <a:ext cx="762341" cy="292100"/>
              </a:xfrm>
              <a:prstGeom prst="parallelogram">
                <a:avLst>
                  <a:gd name="adj" fmla="val 41638"/>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7" name="직사각형 16"/>
              <p:cNvSpPr/>
              <p:nvPr/>
            </p:nvSpPr>
            <p:spPr>
              <a:xfrm>
                <a:off x="1631947" y="130640"/>
                <a:ext cx="7512052"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8" name="TextBox 17"/>
              <p:cNvSpPr txBox="1"/>
              <p:nvPr/>
            </p:nvSpPr>
            <p:spPr>
              <a:xfrm>
                <a:off x="1727259" y="239844"/>
                <a:ext cx="3345783" cy="460769"/>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판단 요소 </a:t>
                </a:r>
              </a:p>
            </p:txBody>
          </p:sp>
          <p:sp>
            <p:nvSpPr>
              <p:cNvPr id="19" name="TextBox 18"/>
              <p:cNvSpPr txBox="1"/>
              <p:nvPr/>
            </p:nvSpPr>
            <p:spPr>
              <a:xfrm>
                <a:off x="8403546" y="280991"/>
                <a:ext cx="545802" cy="188777"/>
              </a:xfrm>
              <a:prstGeom prst="roundRect">
                <a:avLst>
                  <a:gd name="adj" fmla="val 50000"/>
                </a:avLst>
              </a:prstGeom>
              <a:solidFill>
                <a:srgbClr val="D53B11"/>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3</a:t>
                </a:r>
                <a:endParaRPr lang="ko-KR" altLang="en-US" sz="1100">
                  <a:solidFill>
                    <a:schemeClr val="bg1"/>
                  </a:solidFill>
                  <a:latin typeface="나눔스퀘어라운드 ExtraBold"/>
                  <a:ea typeface="나눔스퀘어라운드 ExtraBold"/>
                </a:endParaRPr>
              </a:p>
            </p:txBody>
          </p:sp>
          <p:sp>
            <p:nvSpPr>
              <p:cNvPr id="20" name="TextBox 19"/>
              <p:cNvSpPr txBox="1"/>
              <p:nvPr/>
            </p:nvSpPr>
            <p:spPr>
              <a:xfrm>
                <a:off x="6699181" y="429604"/>
                <a:ext cx="2335537" cy="261610"/>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괴롭힘의 판단</a:t>
                </a:r>
              </a:p>
            </p:txBody>
          </p:sp>
        </p:grpSp>
        <p:grpSp>
          <p:nvGrpSpPr>
            <p:cNvPr id="10" name="그룹 9"/>
            <p:cNvGrpSpPr/>
            <p:nvPr/>
          </p:nvGrpSpPr>
          <p:grpSpPr>
            <a:xfrm>
              <a:off x="4985869" y="239106"/>
              <a:ext cx="1548504" cy="461665"/>
              <a:chOff x="4985869" y="239106"/>
              <a:chExt cx="1548504" cy="461665"/>
            </a:xfrm>
          </p:grpSpPr>
          <p:sp>
            <p:nvSpPr>
              <p:cNvPr id="11" name="Rectangle 5"/>
              <p:cNvSpPr>
                <a:spLocks noChangeArrowheads="1"/>
              </p:cNvSpPr>
              <p:nvPr/>
            </p:nvSpPr>
            <p:spPr bwMode="white">
              <a:xfrm>
                <a:off x="5227605" y="240030"/>
                <a:ext cx="1306768" cy="460741"/>
              </a:xfrm>
              <a:prstGeom prst="rect">
                <a:avLst/>
              </a:prstGeom>
              <a:noFill/>
            </p:spPr>
            <p:txBody>
              <a:bodyPr wrap="none" anchor="ctr">
                <a:spAutoFit/>
              </a:bodyPr>
              <a:lstStyle/>
              <a:p>
                <a:pPr lvl="0">
                  <a:defRPr lang="ko-KR" altLang="en-US"/>
                </a:pPr>
                <a:r>
                  <a:rPr lang="ko-KR" altLang="en-US" sz="2400">
                    <a:solidFill>
                      <a:schemeClr val="accent4">
                        <a:lumMod val="40000"/>
                        <a:lumOff val="60000"/>
                      </a:schemeClr>
                    </a:solidFill>
                    <a:latin typeface="나눔스퀘어라운드 ExtraBold"/>
                    <a:ea typeface="나눔스퀘어라운드 ExtraBold"/>
                  </a:rPr>
                  <a:t>행위요건</a:t>
                </a:r>
              </a:p>
            </p:txBody>
          </p:sp>
          <p:sp>
            <p:nvSpPr>
              <p:cNvPr id="12" name="타원 11"/>
              <p:cNvSpPr/>
              <p:nvPr/>
            </p:nvSpPr>
            <p:spPr>
              <a:xfrm>
                <a:off x="4985869" y="331227"/>
                <a:ext cx="277425" cy="27742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2</a:t>
                </a:r>
                <a:endParaRPr lang="ko-KR" altLang="en-US">
                  <a:solidFill>
                    <a:schemeClr val="bg1"/>
                  </a:solidFill>
                  <a:latin typeface="나눔스퀘어라운드 ExtraBold"/>
                  <a:ea typeface="나눔스퀘어라운드 ExtraBold"/>
                </a:endParaRPr>
              </a:p>
            </p:txBody>
          </p:sp>
        </p:grpSp>
      </p:grpSp>
      <p:sp>
        <p:nvSpPr>
          <p:cNvPr id="78" name="Rectangle 5"/>
          <p:cNvSpPr>
            <a:spLocks noChangeArrowheads="1"/>
          </p:cNvSpPr>
          <p:nvPr/>
        </p:nvSpPr>
        <p:spPr bwMode="white">
          <a:xfrm>
            <a:off x="512411" y="4779164"/>
            <a:ext cx="2328353" cy="1076806"/>
          </a:xfrm>
          <a:prstGeom prst="rect">
            <a:avLst/>
          </a:prstGeom>
          <a:noFill/>
          <a:ln>
            <a:noFill/>
          </a:ln>
          <a:effectLst/>
        </p:spPr>
        <p:txBody>
          <a:bodyPr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lnSpc>
                <a:spcPct val="120000"/>
              </a:lnSpc>
              <a:spcBef>
                <a:spcPct val="0"/>
              </a:spcBef>
              <a:defRPr lang="ko-KR" altLang="en-US"/>
            </a:pPr>
            <a:r>
              <a:rPr lang="ko-KR" altLang="en-US" sz="1800">
                <a:solidFill>
                  <a:srgbClr val="000000"/>
                </a:solidFill>
                <a:latin typeface="나눔바른고딕"/>
                <a:ea typeface="나눔바른고딕"/>
                <a:cs typeface="함초롬돋움"/>
              </a:rPr>
              <a:t>직장에서의 </a:t>
            </a:r>
            <a:br>
              <a:rPr lang="en-US" altLang="ko-KR" sz="1800">
                <a:solidFill>
                  <a:srgbClr val="000000"/>
                </a:solidFill>
                <a:latin typeface="나눔바른고딕"/>
                <a:ea typeface="나눔바른고딕"/>
                <a:cs typeface="함초롬돋움"/>
              </a:rPr>
            </a:br>
            <a:r>
              <a:rPr lang="ko-KR" altLang="en-US" sz="1800">
                <a:solidFill>
                  <a:srgbClr val="000000"/>
                </a:solidFill>
                <a:latin typeface="나눔바른고딕"/>
                <a:ea typeface="나눔바른고딕"/>
                <a:cs typeface="함초롬돋움"/>
              </a:rPr>
              <a:t>지위 또는 관계 등의 </a:t>
            </a:r>
          </a:p>
          <a:p>
            <a:pPr algn="ctr" eaLnBrk="1" hangingPunct="1">
              <a:lnSpc>
                <a:spcPct val="120000"/>
              </a:lnSpc>
              <a:spcBef>
                <a:spcPct val="0"/>
              </a:spcBef>
              <a:defRPr lang="ko-KR" altLang="en-US"/>
            </a:pPr>
            <a:r>
              <a:rPr lang="ko-KR" altLang="en-US" sz="1800">
                <a:solidFill>
                  <a:srgbClr val="D53B11"/>
                </a:solidFill>
                <a:latin typeface="나눔바른고딕"/>
                <a:ea typeface="나눔바른고딕"/>
                <a:cs typeface="함초롬돋움"/>
              </a:rPr>
              <a:t>우위를 이용</a:t>
            </a:r>
            <a:r>
              <a:rPr lang="ko-KR" altLang="en-US" sz="1800">
                <a:solidFill>
                  <a:srgbClr val="000000"/>
                </a:solidFill>
                <a:latin typeface="나눔바른고딕"/>
                <a:ea typeface="나눔바른고딕"/>
                <a:cs typeface="함초롬돋움"/>
              </a:rPr>
              <a:t>할 것</a:t>
            </a:r>
          </a:p>
        </p:txBody>
      </p:sp>
      <p:sp>
        <p:nvSpPr>
          <p:cNvPr id="79" name="Rectangle 6"/>
          <p:cNvSpPr>
            <a:spLocks noChangeArrowheads="1"/>
          </p:cNvSpPr>
          <p:nvPr/>
        </p:nvSpPr>
        <p:spPr bwMode="white">
          <a:xfrm>
            <a:off x="3240825" y="5111563"/>
            <a:ext cx="2145705" cy="744407"/>
          </a:xfrm>
          <a:prstGeom prst="rect">
            <a:avLst/>
          </a:prstGeom>
          <a:noFill/>
          <a:ln>
            <a:noFill/>
          </a:ln>
          <a:effectLst/>
        </p:spPr>
        <p:txBody>
          <a:bodyPr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lnSpc>
                <a:spcPct val="120000"/>
              </a:lnSpc>
              <a:spcBef>
                <a:spcPct val="0"/>
              </a:spcBef>
              <a:defRPr lang="ko-KR" altLang="en-US"/>
            </a:pPr>
            <a:r>
              <a:rPr lang="ko-KR" altLang="en-US" sz="1800">
                <a:solidFill>
                  <a:srgbClr val="D53B11"/>
                </a:solidFill>
                <a:latin typeface="나눔바른고딕"/>
                <a:ea typeface="나눔바른고딕"/>
                <a:cs typeface="함초롬돋움"/>
              </a:rPr>
              <a:t>업무상 적정 범위</a:t>
            </a:r>
            <a:r>
              <a:rPr lang="ko-KR" altLang="en-US" sz="1800">
                <a:solidFill>
                  <a:srgbClr val="000000"/>
                </a:solidFill>
                <a:latin typeface="나눔바른고딕"/>
                <a:ea typeface="나눔바른고딕"/>
                <a:cs typeface="함초롬돋움"/>
              </a:rPr>
              <a:t>를 </a:t>
            </a:r>
          </a:p>
          <a:p>
            <a:pPr algn="ctr" eaLnBrk="1" hangingPunct="1">
              <a:lnSpc>
                <a:spcPct val="120000"/>
              </a:lnSpc>
              <a:spcBef>
                <a:spcPct val="0"/>
              </a:spcBef>
              <a:defRPr lang="ko-KR" altLang="en-US"/>
            </a:pPr>
            <a:r>
              <a:rPr lang="ko-KR" altLang="en-US" sz="1800">
                <a:solidFill>
                  <a:srgbClr val="000000"/>
                </a:solidFill>
                <a:latin typeface="나눔바른고딕"/>
                <a:ea typeface="나눔바른고딕"/>
                <a:cs typeface="함초롬돋움"/>
              </a:rPr>
              <a:t>넘는 행위일 것</a:t>
            </a:r>
          </a:p>
        </p:txBody>
      </p:sp>
      <p:sp>
        <p:nvSpPr>
          <p:cNvPr id="80" name="Rectangle 7"/>
          <p:cNvSpPr>
            <a:spLocks noChangeArrowheads="1"/>
          </p:cNvSpPr>
          <p:nvPr/>
        </p:nvSpPr>
        <p:spPr bwMode="white">
          <a:xfrm>
            <a:off x="5960651" y="4779164"/>
            <a:ext cx="2648189" cy="1076806"/>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lnSpc>
                <a:spcPct val="120000"/>
              </a:lnSpc>
              <a:spcBef>
                <a:spcPct val="0"/>
              </a:spcBef>
              <a:defRPr lang="ko-KR" altLang="en-US"/>
            </a:pPr>
            <a:r>
              <a:rPr lang="ko-KR" altLang="en-US" sz="1800" dirty="0" err="1">
                <a:solidFill>
                  <a:srgbClr val="000000"/>
                </a:solidFill>
                <a:latin typeface="나눔바른고딕"/>
                <a:ea typeface="나눔바른고딕"/>
                <a:cs typeface="함초롬돋움"/>
              </a:rPr>
              <a:t>신체적·정신적</a:t>
            </a:r>
            <a:r>
              <a:rPr lang="ko-KR" altLang="en-US" sz="1800" dirty="0">
                <a:solidFill>
                  <a:srgbClr val="000000"/>
                </a:solidFill>
                <a:latin typeface="나눔바른고딕"/>
                <a:ea typeface="나눔바른고딕"/>
                <a:cs typeface="함초롬돋움"/>
              </a:rPr>
              <a:t> </a:t>
            </a:r>
          </a:p>
          <a:p>
            <a:pPr algn="ctr" eaLnBrk="1" hangingPunct="1">
              <a:lnSpc>
                <a:spcPct val="120000"/>
              </a:lnSpc>
              <a:spcBef>
                <a:spcPct val="0"/>
              </a:spcBef>
              <a:defRPr lang="ko-KR" altLang="en-US"/>
            </a:pPr>
            <a:r>
              <a:rPr lang="ko-KR" altLang="en-US" sz="1800" dirty="0">
                <a:solidFill>
                  <a:srgbClr val="D53B11"/>
                </a:solidFill>
                <a:latin typeface="나눔바른고딕"/>
                <a:ea typeface="나눔바른고딕"/>
                <a:cs typeface="함초롬돋움"/>
              </a:rPr>
              <a:t>고통</a:t>
            </a:r>
            <a:r>
              <a:rPr lang="ko-KR" altLang="en-US" sz="1800" dirty="0">
                <a:solidFill>
                  <a:srgbClr val="000000"/>
                </a:solidFill>
                <a:latin typeface="나눔바른고딕"/>
                <a:ea typeface="나눔바른고딕"/>
                <a:cs typeface="함초롬돋움"/>
              </a:rPr>
              <a:t>을 주거나</a:t>
            </a:r>
          </a:p>
          <a:p>
            <a:pPr algn="ctr" eaLnBrk="1" hangingPunct="1">
              <a:lnSpc>
                <a:spcPct val="120000"/>
              </a:lnSpc>
              <a:spcBef>
                <a:spcPct val="0"/>
              </a:spcBef>
              <a:defRPr lang="ko-KR" altLang="en-US"/>
            </a:pPr>
            <a:r>
              <a:rPr lang="ko-KR" altLang="en-US" sz="1800" dirty="0">
                <a:solidFill>
                  <a:srgbClr val="000000"/>
                </a:solidFill>
                <a:latin typeface="나눔바른고딕"/>
                <a:ea typeface="나눔바른고딕"/>
                <a:cs typeface="함초롬돋움"/>
              </a:rPr>
              <a:t>근무환경을 </a:t>
            </a:r>
            <a:r>
              <a:rPr lang="ko-KR" altLang="en-US" sz="1800" dirty="0">
                <a:solidFill>
                  <a:srgbClr val="D53B11"/>
                </a:solidFill>
                <a:latin typeface="나눔바른고딕"/>
                <a:ea typeface="나눔바른고딕"/>
                <a:cs typeface="함초롬돋움"/>
              </a:rPr>
              <a:t>악화</a:t>
            </a:r>
            <a:r>
              <a:rPr lang="ko-KR" altLang="en-US" sz="1800" dirty="0">
                <a:solidFill>
                  <a:srgbClr val="000000"/>
                </a:solidFill>
                <a:latin typeface="나눔바른고딕"/>
                <a:ea typeface="나눔바른고딕"/>
                <a:cs typeface="함초롬돋움"/>
              </a:rPr>
              <a:t>시켰을 것</a:t>
            </a:r>
          </a:p>
        </p:txBody>
      </p:sp>
      <p:grpSp>
        <p:nvGrpSpPr>
          <p:cNvPr id="37889" name="그룹 37888"/>
          <p:cNvGrpSpPr/>
          <p:nvPr/>
        </p:nvGrpSpPr>
        <p:grpSpPr>
          <a:xfrm>
            <a:off x="2822756" y="1926327"/>
            <a:ext cx="2397462" cy="953456"/>
            <a:chOff x="3657039" y="1617997"/>
            <a:chExt cx="2397462" cy="953456"/>
          </a:xfrm>
        </p:grpSpPr>
        <p:sp>
          <p:nvSpPr>
            <p:cNvPr id="5" name="직사각형 4"/>
            <p:cNvSpPr/>
            <p:nvPr/>
          </p:nvSpPr>
          <p:spPr>
            <a:xfrm>
              <a:off x="3909179" y="1960191"/>
              <a:ext cx="1274477" cy="147830"/>
            </a:xfrm>
            <a:prstGeom prst="rect">
              <a:avLst/>
            </a:prstGeom>
            <a:solidFill>
              <a:srgbClr val="FACEC2">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pic>
          <p:nvPicPr>
            <p:cNvPr id="81" name="그림 80"/>
            <p:cNvPicPr>
              <a:picLocks noChangeAspect="1"/>
            </p:cNvPicPr>
            <p:nvPr/>
          </p:nvPicPr>
          <p:blipFill rotWithShape="1">
            <a:blip r:embed="rId2"/>
            <a:srcRect l="34730" t="17000" r="35080" b="58160"/>
            <a:stretch>
              <a:fillRect/>
            </a:stretch>
          </p:blipFill>
          <p:spPr>
            <a:xfrm>
              <a:off x="5831996" y="2323451"/>
              <a:ext cx="222505" cy="248002"/>
            </a:xfrm>
            <a:prstGeom prst="rect">
              <a:avLst/>
            </a:prstGeom>
          </p:spPr>
        </p:pic>
        <p:pic>
          <p:nvPicPr>
            <p:cNvPr id="82" name="그림 81"/>
            <p:cNvPicPr>
              <a:picLocks noChangeAspect="1"/>
            </p:cNvPicPr>
            <p:nvPr/>
          </p:nvPicPr>
          <p:blipFill rotWithShape="1">
            <a:blip r:embed="rId3"/>
            <a:srcRect l="33990" t="21530" r="35810" b="59000"/>
            <a:stretch>
              <a:fillRect/>
            </a:stretch>
          </p:blipFill>
          <p:spPr>
            <a:xfrm>
              <a:off x="3657039" y="1617997"/>
              <a:ext cx="222505" cy="194323"/>
            </a:xfrm>
            <a:prstGeom prst="rect">
              <a:avLst/>
            </a:prstGeom>
          </p:spPr>
        </p:pic>
      </p:grpSp>
      <p:sp>
        <p:nvSpPr>
          <p:cNvPr id="56"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34</a:t>
            </a:fld>
            <a:endParaRPr lang="en-US" altLang="en-US" sz="999">
              <a:solidFill>
                <a:schemeClr val="tx1"/>
              </a:solidFill>
              <a:latin typeface="나눔스퀘어라운드 Bold"/>
              <a:ea typeface="나눔스퀘어라운드 Bold"/>
            </a:endParaRPr>
          </a:p>
        </p:txBody>
      </p:sp>
      <p:grpSp>
        <p:nvGrpSpPr>
          <p:cNvPr id="57" name="그룹 56"/>
          <p:cNvGrpSpPr>
            <a:grpSpLocks noChangeAspect="1"/>
          </p:cNvGrpSpPr>
          <p:nvPr/>
        </p:nvGrpSpPr>
        <p:grpSpPr>
          <a:xfrm>
            <a:off x="3528653" y="3432153"/>
            <a:ext cx="1620383" cy="1620000"/>
            <a:chOff x="6077" y="1628701"/>
            <a:chExt cx="3304382" cy="3303588"/>
          </a:xfrm>
          <a:effectLst>
            <a:innerShdw blurRad="63500" dist="50800" dir="18900000">
              <a:prstClr val="black">
                <a:alpha val="50000"/>
              </a:prstClr>
            </a:innerShdw>
          </a:effectLst>
        </p:grpSpPr>
        <p:grpSp>
          <p:nvGrpSpPr>
            <p:cNvPr id="58" name="그룹 57"/>
            <p:cNvGrpSpPr/>
            <p:nvPr/>
          </p:nvGrpSpPr>
          <p:grpSpPr>
            <a:xfrm>
              <a:off x="6077" y="1628701"/>
              <a:ext cx="3304382" cy="3303588"/>
              <a:chOff x="3232963" y="3652882"/>
              <a:chExt cx="3304382" cy="3303588"/>
            </a:xfrm>
          </p:grpSpPr>
          <p:sp>
            <p:nvSpPr>
              <p:cNvPr id="63" name="Oval 6"/>
              <p:cNvSpPr/>
              <p:nvPr/>
            </p:nvSpPr>
            <p:spPr>
              <a:xfrm>
                <a:off x="3232963" y="3652882"/>
                <a:ext cx="3304382" cy="3303588"/>
              </a:xfrm>
              <a:prstGeom prst="ellipse">
                <a:avLst/>
              </a:prstGeom>
              <a:solidFill>
                <a:srgbClr val="C9DEEA">
                  <a:alpha val="17490"/>
                </a:srgbClr>
              </a:solidFill>
              <a:ln>
                <a:noFill/>
              </a:ln>
              <a:effectLst/>
            </p:spPr>
            <p:txBody>
              <a:bodyPr lIns="25400" tIns="25400" rIns="25400" bIns="25400" anchor="ctr"/>
              <a:lstStyle>
                <a:lvl1pPr>
                  <a:defRPr sz="2400" baseline="50000">
                    <a:solidFill>
                      <a:srgbClr val="222222"/>
                    </a:solidFill>
                    <a:latin typeface="Open Sans"/>
                    <a:ea typeface="Open Sans"/>
                    <a:cs typeface="Open Sans"/>
                    <a:sym typeface="Open Sans"/>
                  </a:defRPr>
                </a:lvl1pPr>
                <a:lvl2pPr marL="742950" indent="-285750">
                  <a:defRPr sz="2400" baseline="50000">
                    <a:solidFill>
                      <a:srgbClr val="222222"/>
                    </a:solidFill>
                    <a:latin typeface="Open Sans"/>
                    <a:ea typeface="Open Sans"/>
                    <a:cs typeface="Open Sans"/>
                    <a:sym typeface="Open Sans"/>
                  </a:defRPr>
                </a:lvl2pPr>
                <a:lvl3pPr marL="1143000" indent="-228600">
                  <a:defRPr sz="2400" baseline="50000">
                    <a:solidFill>
                      <a:srgbClr val="222222"/>
                    </a:solidFill>
                    <a:latin typeface="Open Sans"/>
                    <a:ea typeface="Open Sans"/>
                    <a:cs typeface="Open Sans"/>
                    <a:sym typeface="Open Sans"/>
                  </a:defRPr>
                </a:lvl3pPr>
                <a:lvl4pPr marL="1600200" indent="-228600">
                  <a:defRPr sz="2400" baseline="50000">
                    <a:solidFill>
                      <a:srgbClr val="222222"/>
                    </a:solidFill>
                    <a:latin typeface="Open Sans"/>
                    <a:ea typeface="Open Sans"/>
                    <a:cs typeface="Open Sans"/>
                    <a:sym typeface="Open Sans"/>
                  </a:defRPr>
                </a:lvl4pPr>
                <a:lvl5pPr marL="2057400" indent="-228600">
                  <a:defRPr sz="2400" baseline="50000">
                    <a:solidFill>
                      <a:srgbClr val="222222"/>
                    </a:solidFill>
                    <a:latin typeface="Open Sans"/>
                    <a:ea typeface="Open Sans"/>
                    <a:cs typeface="Open Sans"/>
                    <a:sym typeface="Open Sans"/>
                  </a:defRPr>
                </a:lvl5pPr>
                <a:lvl6pPr marL="25146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6pPr>
                <a:lvl7pPr marL="29718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7pPr>
                <a:lvl8pPr marL="34290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8pPr>
                <a:lvl9pPr marL="38862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9pPr>
              </a:lstStyle>
              <a:p>
                <a:pPr algn="ctr" defTabSz="399852" eaLnBrk="0" latinLnBrk="0" hangingPunct="0">
                  <a:spcBef>
                    <a:spcPct val="0"/>
                  </a:spcBef>
                  <a:spcAft>
                    <a:spcPct val="0"/>
                  </a:spcAft>
                  <a:defRPr lang="ko-KR" altLang="en-US"/>
                </a:pPr>
                <a:endParaRPr lang="ko-KR" altLang="ko-KR" sz="1600">
                  <a:solidFill>
                    <a:srgbClr val="FFFFFF"/>
                  </a:solidFill>
                  <a:latin typeface="Helvetica Light"/>
                  <a:ea typeface="Helvetica Light"/>
                  <a:cs typeface="Helvetica Light"/>
                  <a:sym typeface="Helvetica Light"/>
                </a:endParaRPr>
              </a:p>
            </p:txBody>
          </p:sp>
          <p:sp>
            <p:nvSpPr>
              <p:cNvPr id="64" name="Oval 7"/>
              <p:cNvSpPr/>
              <p:nvPr/>
            </p:nvSpPr>
            <p:spPr>
              <a:xfrm>
                <a:off x="3236138" y="3656057"/>
                <a:ext cx="3298032" cy="3297238"/>
              </a:xfrm>
              <a:prstGeom prst="ellipse">
                <a:avLst/>
              </a:prstGeom>
              <a:noFill/>
              <a:ln w="25400" cap="flat" cmpd="sng">
                <a:solidFill>
                  <a:srgbClr val="C9DEEA">
                    <a:alpha val="18160"/>
                  </a:srgbClr>
                </a:solidFill>
                <a:prstDash val="solid"/>
                <a:miter/>
              </a:ln>
              <a:effectLst/>
            </p:spPr>
            <p:txBody>
              <a:bodyPr lIns="25400" tIns="25400" rIns="25400" bIns="25400" anchor="ctr"/>
              <a:lstStyle>
                <a:lvl1pPr>
                  <a:defRPr sz="2400" baseline="50000">
                    <a:solidFill>
                      <a:srgbClr val="222222"/>
                    </a:solidFill>
                    <a:latin typeface="Open Sans"/>
                    <a:ea typeface="Open Sans"/>
                    <a:cs typeface="Open Sans"/>
                    <a:sym typeface="Open Sans"/>
                  </a:defRPr>
                </a:lvl1pPr>
                <a:lvl2pPr marL="742950" indent="-285750">
                  <a:defRPr sz="2400" baseline="50000">
                    <a:solidFill>
                      <a:srgbClr val="222222"/>
                    </a:solidFill>
                    <a:latin typeface="Open Sans"/>
                    <a:ea typeface="Open Sans"/>
                    <a:cs typeface="Open Sans"/>
                    <a:sym typeface="Open Sans"/>
                  </a:defRPr>
                </a:lvl2pPr>
                <a:lvl3pPr marL="1143000" indent="-228600">
                  <a:defRPr sz="2400" baseline="50000">
                    <a:solidFill>
                      <a:srgbClr val="222222"/>
                    </a:solidFill>
                    <a:latin typeface="Open Sans"/>
                    <a:ea typeface="Open Sans"/>
                    <a:cs typeface="Open Sans"/>
                    <a:sym typeface="Open Sans"/>
                  </a:defRPr>
                </a:lvl3pPr>
                <a:lvl4pPr marL="1600200" indent="-228600">
                  <a:defRPr sz="2400" baseline="50000">
                    <a:solidFill>
                      <a:srgbClr val="222222"/>
                    </a:solidFill>
                    <a:latin typeface="Open Sans"/>
                    <a:ea typeface="Open Sans"/>
                    <a:cs typeface="Open Sans"/>
                    <a:sym typeface="Open Sans"/>
                  </a:defRPr>
                </a:lvl4pPr>
                <a:lvl5pPr marL="2057400" indent="-228600">
                  <a:defRPr sz="2400" baseline="50000">
                    <a:solidFill>
                      <a:srgbClr val="222222"/>
                    </a:solidFill>
                    <a:latin typeface="Open Sans"/>
                    <a:ea typeface="Open Sans"/>
                    <a:cs typeface="Open Sans"/>
                    <a:sym typeface="Open Sans"/>
                  </a:defRPr>
                </a:lvl5pPr>
                <a:lvl6pPr marL="25146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6pPr>
                <a:lvl7pPr marL="29718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7pPr>
                <a:lvl8pPr marL="34290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8pPr>
                <a:lvl9pPr marL="38862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9pPr>
              </a:lstStyle>
              <a:p>
                <a:pPr algn="ctr" defTabSz="399852" eaLnBrk="0" latinLnBrk="0" hangingPunct="0">
                  <a:spcBef>
                    <a:spcPct val="0"/>
                  </a:spcBef>
                  <a:spcAft>
                    <a:spcPct val="0"/>
                  </a:spcAft>
                  <a:defRPr lang="ko-KR" altLang="en-US"/>
                </a:pPr>
                <a:endParaRPr lang="ko-KR" altLang="ko-KR" sz="1600">
                  <a:solidFill>
                    <a:srgbClr val="FFFFFF"/>
                  </a:solidFill>
                  <a:latin typeface="Helvetica Light"/>
                  <a:ea typeface="Helvetica Light"/>
                  <a:cs typeface="Helvetica Light"/>
                  <a:sym typeface="Helvetica Light"/>
                </a:endParaRPr>
              </a:p>
            </p:txBody>
          </p:sp>
          <p:sp>
            <p:nvSpPr>
              <p:cNvPr id="65" name="Oval 9"/>
              <p:cNvSpPr/>
              <p:nvPr/>
            </p:nvSpPr>
            <p:spPr>
              <a:xfrm>
                <a:off x="3606025" y="4025150"/>
                <a:ext cx="2558257" cy="2559050"/>
              </a:xfrm>
              <a:prstGeom prst="ellipse">
                <a:avLst/>
              </a:prstGeom>
              <a:solidFill>
                <a:srgbClr val="C9DEEA">
                  <a:alpha val="17490"/>
                </a:srgbClr>
              </a:solidFill>
              <a:ln>
                <a:noFill/>
              </a:ln>
              <a:effectLst/>
            </p:spPr>
            <p:txBody>
              <a:bodyPr lIns="25400" tIns="25400" rIns="25400" bIns="25400" anchor="ctr"/>
              <a:lstStyle>
                <a:lvl1pPr>
                  <a:defRPr sz="2400" baseline="50000">
                    <a:solidFill>
                      <a:srgbClr val="222222"/>
                    </a:solidFill>
                    <a:latin typeface="Open Sans"/>
                    <a:ea typeface="Open Sans"/>
                    <a:cs typeface="Open Sans"/>
                    <a:sym typeface="Open Sans"/>
                  </a:defRPr>
                </a:lvl1pPr>
                <a:lvl2pPr marL="742950" indent="-285750">
                  <a:defRPr sz="2400" baseline="50000">
                    <a:solidFill>
                      <a:srgbClr val="222222"/>
                    </a:solidFill>
                    <a:latin typeface="Open Sans"/>
                    <a:ea typeface="Open Sans"/>
                    <a:cs typeface="Open Sans"/>
                    <a:sym typeface="Open Sans"/>
                  </a:defRPr>
                </a:lvl2pPr>
                <a:lvl3pPr marL="1143000" indent="-228600">
                  <a:defRPr sz="2400" baseline="50000">
                    <a:solidFill>
                      <a:srgbClr val="222222"/>
                    </a:solidFill>
                    <a:latin typeface="Open Sans"/>
                    <a:ea typeface="Open Sans"/>
                    <a:cs typeface="Open Sans"/>
                    <a:sym typeface="Open Sans"/>
                  </a:defRPr>
                </a:lvl3pPr>
                <a:lvl4pPr marL="1600200" indent="-228600">
                  <a:defRPr sz="2400" baseline="50000">
                    <a:solidFill>
                      <a:srgbClr val="222222"/>
                    </a:solidFill>
                    <a:latin typeface="Open Sans"/>
                    <a:ea typeface="Open Sans"/>
                    <a:cs typeface="Open Sans"/>
                    <a:sym typeface="Open Sans"/>
                  </a:defRPr>
                </a:lvl4pPr>
                <a:lvl5pPr marL="2057400" indent="-228600">
                  <a:defRPr sz="2400" baseline="50000">
                    <a:solidFill>
                      <a:srgbClr val="222222"/>
                    </a:solidFill>
                    <a:latin typeface="Open Sans"/>
                    <a:ea typeface="Open Sans"/>
                    <a:cs typeface="Open Sans"/>
                    <a:sym typeface="Open Sans"/>
                  </a:defRPr>
                </a:lvl5pPr>
                <a:lvl6pPr marL="25146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6pPr>
                <a:lvl7pPr marL="29718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7pPr>
                <a:lvl8pPr marL="34290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8pPr>
                <a:lvl9pPr marL="38862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9pPr>
              </a:lstStyle>
              <a:p>
                <a:pPr algn="ctr" defTabSz="399852" eaLnBrk="0" latinLnBrk="0" hangingPunct="0">
                  <a:spcBef>
                    <a:spcPct val="0"/>
                  </a:spcBef>
                  <a:spcAft>
                    <a:spcPct val="0"/>
                  </a:spcAft>
                  <a:defRPr lang="ko-KR" altLang="en-US"/>
                </a:pPr>
                <a:endParaRPr lang="ko-KR" altLang="ko-KR" sz="1600">
                  <a:solidFill>
                    <a:srgbClr val="FFFFFF"/>
                  </a:solidFill>
                  <a:latin typeface="Helvetica Light"/>
                  <a:ea typeface="Helvetica Light"/>
                  <a:cs typeface="Helvetica Light"/>
                  <a:sym typeface="Helvetica Light"/>
                </a:endParaRPr>
              </a:p>
            </p:txBody>
          </p:sp>
          <p:sp>
            <p:nvSpPr>
              <p:cNvPr id="66" name="Oval 10"/>
              <p:cNvSpPr/>
              <p:nvPr/>
            </p:nvSpPr>
            <p:spPr>
              <a:xfrm>
                <a:off x="3608407" y="4027532"/>
                <a:ext cx="2553494" cy="2554288"/>
              </a:xfrm>
              <a:prstGeom prst="ellipse">
                <a:avLst/>
              </a:prstGeom>
              <a:noFill/>
              <a:ln w="25400" cap="flat" cmpd="sng">
                <a:solidFill>
                  <a:srgbClr val="C9DEEA">
                    <a:alpha val="18160"/>
                  </a:srgbClr>
                </a:solidFill>
                <a:prstDash val="solid"/>
                <a:miter/>
              </a:ln>
              <a:effectLst/>
            </p:spPr>
            <p:txBody>
              <a:bodyPr lIns="25400" tIns="25400" rIns="25400" bIns="25400" anchor="ctr"/>
              <a:lstStyle>
                <a:lvl1pPr>
                  <a:defRPr sz="2400" baseline="50000">
                    <a:solidFill>
                      <a:srgbClr val="222222"/>
                    </a:solidFill>
                    <a:latin typeface="Open Sans"/>
                    <a:ea typeface="Open Sans"/>
                    <a:cs typeface="Open Sans"/>
                    <a:sym typeface="Open Sans"/>
                  </a:defRPr>
                </a:lvl1pPr>
                <a:lvl2pPr marL="742950" indent="-285750">
                  <a:defRPr sz="2400" baseline="50000">
                    <a:solidFill>
                      <a:srgbClr val="222222"/>
                    </a:solidFill>
                    <a:latin typeface="Open Sans"/>
                    <a:ea typeface="Open Sans"/>
                    <a:cs typeface="Open Sans"/>
                    <a:sym typeface="Open Sans"/>
                  </a:defRPr>
                </a:lvl2pPr>
                <a:lvl3pPr marL="1143000" indent="-228600">
                  <a:defRPr sz="2400" baseline="50000">
                    <a:solidFill>
                      <a:srgbClr val="222222"/>
                    </a:solidFill>
                    <a:latin typeface="Open Sans"/>
                    <a:ea typeface="Open Sans"/>
                    <a:cs typeface="Open Sans"/>
                    <a:sym typeface="Open Sans"/>
                  </a:defRPr>
                </a:lvl3pPr>
                <a:lvl4pPr marL="1600200" indent="-228600">
                  <a:defRPr sz="2400" baseline="50000">
                    <a:solidFill>
                      <a:srgbClr val="222222"/>
                    </a:solidFill>
                    <a:latin typeface="Open Sans"/>
                    <a:ea typeface="Open Sans"/>
                    <a:cs typeface="Open Sans"/>
                    <a:sym typeface="Open Sans"/>
                  </a:defRPr>
                </a:lvl4pPr>
                <a:lvl5pPr marL="2057400" indent="-228600">
                  <a:defRPr sz="2400" baseline="50000">
                    <a:solidFill>
                      <a:srgbClr val="222222"/>
                    </a:solidFill>
                    <a:latin typeface="Open Sans"/>
                    <a:ea typeface="Open Sans"/>
                    <a:cs typeface="Open Sans"/>
                    <a:sym typeface="Open Sans"/>
                  </a:defRPr>
                </a:lvl5pPr>
                <a:lvl6pPr marL="25146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6pPr>
                <a:lvl7pPr marL="29718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7pPr>
                <a:lvl8pPr marL="34290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8pPr>
                <a:lvl9pPr marL="38862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9pPr>
              </a:lstStyle>
              <a:p>
                <a:pPr algn="ctr" defTabSz="399852" eaLnBrk="0" latinLnBrk="0" hangingPunct="0">
                  <a:spcBef>
                    <a:spcPct val="0"/>
                  </a:spcBef>
                  <a:spcAft>
                    <a:spcPct val="0"/>
                  </a:spcAft>
                  <a:defRPr lang="ko-KR" altLang="en-US"/>
                </a:pPr>
                <a:endParaRPr lang="ko-KR" altLang="ko-KR" sz="1600">
                  <a:solidFill>
                    <a:srgbClr val="FFFFFF"/>
                  </a:solidFill>
                  <a:latin typeface="Helvetica Light"/>
                  <a:ea typeface="Helvetica Light"/>
                  <a:cs typeface="Helvetica Light"/>
                  <a:sym typeface="Helvetica Light"/>
                </a:endParaRPr>
              </a:p>
            </p:txBody>
          </p:sp>
        </p:grpSp>
        <p:grpSp>
          <p:nvGrpSpPr>
            <p:cNvPr id="59" name="그룹 58"/>
            <p:cNvGrpSpPr/>
            <p:nvPr/>
          </p:nvGrpSpPr>
          <p:grpSpPr>
            <a:xfrm>
              <a:off x="820585" y="2369531"/>
              <a:ext cx="1766888" cy="1766888"/>
              <a:chOff x="1685973" y="4430798"/>
              <a:chExt cx="2137934" cy="2137934"/>
            </a:xfrm>
          </p:grpSpPr>
          <p:sp>
            <p:nvSpPr>
              <p:cNvPr id="60" name="Oval 24"/>
              <p:cNvSpPr/>
              <p:nvPr/>
            </p:nvSpPr>
            <p:spPr>
              <a:xfrm>
                <a:off x="1685973" y="4430798"/>
                <a:ext cx="2137934" cy="2137934"/>
              </a:xfrm>
              <a:prstGeom prst="ellipse">
                <a:avLst/>
              </a:prstGeom>
              <a:solidFill>
                <a:srgbClr val="68C6D1"/>
              </a:solidFill>
              <a:ln>
                <a:noFill/>
              </a:ln>
              <a:effectLst>
                <a:outerShdw blurRad="50800" dist="38100" algn="l" rotWithShape="0">
                  <a:prstClr val="black">
                    <a:alpha val="40000"/>
                  </a:prstClr>
                </a:outerShdw>
              </a:effectLst>
            </p:spPr>
            <p:txBody>
              <a:bodyPr lIns="25400" tIns="25400" rIns="25400" bIns="25400" anchor="ctr"/>
              <a:lstStyle>
                <a:lvl1pPr>
                  <a:defRPr sz="2400" baseline="50000">
                    <a:solidFill>
                      <a:srgbClr val="222222"/>
                    </a:solidFill>
                    <a:latin typeface="Open Sans"/>
                    <a:ea typeface="Open Sans"/>
                    <a:cs typeface="Open Sans"/>
                    <a:sym typeface="Open Sans"/>
                  </a:defRPr>
                </a:lvl1pPr>
                <a:lvl2pPr marL="742950" indent="-285750">
                  <a:defRPr sz="2400" baseline="50000">
                    <a:solidFill>
                      <a:srgbClr val="222222"/>
                    </a:solidFill>
                    <a:latin typeface="Open Sans"/>
                    <a:ea typeface="Open Sans"/>
                    <a:cs typeface="Open Sans"/>
                    <a:sym typeface="Open Sans"/>
                  </a:defRPr>
                </a:lvl2pPr>
                <a:lvl3pPr marL="1143000" indent="-228600">
                  <a:defRPr sz="2400" baseline="50000">
                    <a:solidFill>
                      <a:srgbClr val="222222"/>
                    </a:solidFill>
                    <a:latin typeface="Open Sans"/>
                    <a:ea typeface="Open Sans"/>
                    <a:cs typeface="Open Sans"/>
                    <a:sym typeface="Open Sans"/>
                  </a:defRPr>
                </a:lvl3pPr>
                <a:lvl4pPr marL="1600200" indent="-228600">
                  <a:defRPr sz="2400" baseline="50000">
                    <a:solidFill>
                      <a:srgbClr val="222222"/>
                    </a:solidFill>
                    <a:latin typeface="Open Sans"/>
                    <a:ea typeface="Open Sans"/>
                    <a:cs typeface="Open Sans"/>
                    <a:sym typeface="Open Sans"/>
                  </a:defRPr>
                </a:lvl4pPr>
                <a:lvl5pPr marL="2057400" indent="-228600">
                  <a:defRPr sz="2400" baseline="50000">
                    <a:solidFill>
                      <a:srgbClr val="222222"/>
                    </a:solidFill>
                    <a:latin typeface="Open Sans"/>
                    <a:ea typeface="Open Sans"/>
                    <a:cs typeface="Open Sans"/>
                    <a:sym typeface="Open Sans"/>
                  </a:defRPr>
                </a:lvl5pPr>
                <a:lvl6pPr marL="25146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6pPr>
                <a:lvl7pPr marL="29718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7pPr>
                <a:lvl8pPr marL="34290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8pPr>
                <a:lvl9pPr marL="38862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9pPr>
              </a:lstStyle>
              <a:p>
                <a:pPr algn="ctr" defTabSz="399852" eaLnBrk="0" latinLnBrk="0" hangingPunct="0">
                  <a:spcBef>
                    <a:spcPct val="0"/>
                  </a:spcBef>
                  <a:spcAft>
                    <a:spcPct val="0"/>
                  </a:spcAft>
                  <a:defRPr lang="ko-KR" altLang="en-US"/>
                </a:pPr>
                <a:endParaRPr lang="ko-KR" altLang="ko-KR" sz="1600">
                  <a:solidFill>
                    <a:srgbClr val="FFFFFF"/>
                  </a:solidFill>
                  <a:latin typeface="Helvetica Light"/>
                  <a:ea typeface="Helvetica Light"/>
                  <a:cs typeface="Helvetica Light"/>
                  <a:sym typeface="Helvetica Light"/>
                </a:endParaRPr>
              </a:p>
            </p:txBody>
          </p:sp>
          <p:sp>
            <p:nvSpPr>
              <p:cNvPr id="61" name="Oval 25"/>
              <p:cNvSpPr/>
              <p:nvPr/>
            </p:nvSpPr>
            <p:spPr>
              <a:xfrm>
                <a:off x="2158028" y="4910936"/>
                <a:ext cx="1193823" cy="1193823"/>
              </a:xfrm>
              <a:prstGeom prst="ellipse">
                <a:avLst/>
              </a:prstGeom>
              <a:solidFill>
                <a:srgbClr val="FFFFFF"/>
              </a:solidFill>
              <a:ln>
                <a:noFill/>
              </a:ln>
              <a:effectLst>
                <a:outerShdw blurRad="63500" dist="12700" dir="2700000" algn="ctr" rotWithShape="0">
                  <a:srgbClr val="000000">
                    <a:alpha val="75000"/>
                  </a:srgbClr>
                </a:outerShdw>
              </a:effectLst>
            </p:spPr>
            <p:txBody>
              <a:bodyPr lIns="25400" tIns="25400" rIns="25400" bIns="25400" anchor="ctr"/>
              <a:lstStyle>
                <a:lvl1pPr>
                  <a:defRPr sz="2400" baseline="50000">
                    <a:solidFill>
                      <a:srgbClr val="222222"/>
                    </a:solidFill>
                    <a:latin typeface="Open Sans"/>
                    <a:ea typeface="Open Sans"/>
                    <a:cs typeface="Open Sans"/>
                    <a:sym typeface="Open Sans"/>
                  </a:defRPr>
                </a:lvl1pPr>
                <a:lvl2pPr marL="742950" indent="-285750">
                  <a:defRPr sz="2400" baseline="50000">
                    <a:solidFill>
                      <a:srgbClr val="222222"/>
                    </a:solidFill>
                    <a:latin typeface="Open Sans"/>
                    <a:ea typeface="Open Sans"/>
                    <a:cs typeface="Open Sans"/>
                    <a:sym typeface="Open Sans"/>
                  </a:defRPr>
                </a:lvl2pPr>
                <a:lvl3pPr marL="1143000" indent="-228600">
                  <a:defRPr sz="2400" baseline="50000">
                    <a:solidFill>
                      <a:srgbClr val="222222"/>
                    </a:solidFill>
                    <a:latin typeface="Open Sans"/>
                    <a:ea typeface="Open Sans"/>
                    <a:cs typeface="Open Sans"/>
                    <a:sym typeface="Open Sans"/>
                  </a:defRPr>
                </a:lvl3pPr>
                <a:lvl4pPr marL="1600200" indent="-228600">
                  <a:defRPr sz="2400" baseline="50000">
                    <a:solidFill>
                      <a:srgbClr val="222222"/>
                    </a:solidFill>
                    <a:latin typeface="Open Sans"/>
                    <a:ea typeface="Open Sans"/>
                    <a:cs typeface="Open Sans"/>
                    <a:sym typeface="Open Sans"/>
                  </a:defRPr>
                </a:lvl4pPr>
                <a:lvl5pPr marL="2057400" indent="-228600">
                  <a:defRPr sz="2400" baseline="50000">
                    <a:solidFill>
                      <a:srgbClr val="222222"/>
                    </a:solidFill>
                    <a:latin typeface="Open Sans"/>
                    <a:ea typeface="Open Sans"/>
                    <a:cs typeface="Open Sans"/>
                    <a:sym typeface="Open Sans"/>
                  </a:defRPr>
                </a:lvl5pPr>
                <a:lvl6pPr marL="25146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6pPr>
                <a:lvl7pPr marL="29718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7pPr>
                <a:lvl8pPr marL="34290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8pPr>
                <a:lvl9pPr marL="38862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9pPr>
              </a:lstStyle>
              <a:p>
                <a:pPr algn="ctr" defTabSz="399852" eaLnBrk="0" latinLnBrk="0" hangingPunct="0">
                  <a:spcBef>
                    <a:spcPct val="0"/>
                  </a:spcBef>
                  <a:spcAft>
                    <a:spcPct val="0"/>
                  </a:spcAft>
                  <a:defRPr lang="ko-KR" altLang="en-US"/>
                </a:pPr>
                <a:endParaRPr lang="ko-KR" altLang="ko-KR" sz="2000">
                  <a:solidFill>
                    <a:srgbClr val="FFFFFF"/>
                  </a:solidFill>
                  <a:latin typeface="Helvetica Light"/>
                  <a:ea typeface="Helvetica Light"/>
                  <a:cs typeface="Helvetica Light"/>
                  <a:sym typeface="Helvetica Light"/>
                </a:endParaRPr>
              </a:p>
            </p:txBody>
          </p:sp>
          <p:sp>
            <p:nvSpPr>
              <p:cNvPr id="62" name="Rectangle 28"/>
              <p:cNvSpPr/>
              <p:nvPr/>
            </p:nvSpPr>
            <p:spPr>
              <a:xfrm>
                <a:off x="2276307" y="5015129"/>
                <a:ext cx="932657" cy="1018458"/>
              </a:xfrm>
              <a:prstGeom prst="rect">
                <a:avLst/>
              </a:prstGeom>
              <a:noFill/>
              <a:ln>
                <a:noFill/>
              </a:ln>
              <a:effectLst/>
            </p:spPr>
            <p:txBody>
              <a:bodyPr lIns="25400" tIns="25400" rIns="25400" bIns="25400" anchor="ctr">
                <a:spAutoFit/>
              </a:bodyPr>
              <a:lstStyle/>
              <a:p>
                <a:pPr algn="ctr" defTabSz="399852" eaLnBrk="0" hangingPunct="0">
                  <a:spcBef>
                    <a:spcPct val="0"/>
                  </a:spcBef>
                  <a:spcAft>
                    <a:spcPct val="0"/>
                  </a:spcAft>
                  <a:defRPr lang="ko-KR" altLang="en-US"/>
                </a:pPr>
                <a:r>
                  <a:rPr lang="en-US" altLang="x-none" sz="2400" b="1">
                    <a:solidFill>
                      <a:srgbClr val="292929"/>
                    </a:solidFill>
                    <a:latin typeface="나눔바른고딕"/>
                    <a:ea typeface="나눔바른고딕"/>
                    <a:sym typeface="Open Sans"/>
                  </a:rPr>
                  <a:t>2</a:t>
                </a:r>
                <a:endParaRPr lang="x-none" altLang="x-none" sz="2400" b="1">
                  <a:solidFill>
                    <a:srgbClr val="292929"/>
                  </a:solidFill>
                  <a:latin typeface="나눔바른고딕"/>
                  <a:ea typeface="나눔바른고딕"/>
                  <a:sym typeface="Open Sans"/>
                </a:endParaRPr>
              </a:p>
            </p:txBody>
          </p:sp>
        </p:grpSp>
      </p:grpSp>
      <p:grpSp>
        <p:nvGrpSpPr>
          <p:cNvPr id="67" name="그룹 66"/>
          <p:cNvGrpSpPr>
            <a:grpSpLocks noChangeAspect="1"/>
          </p:cNvGrpSpPr>
          <p:nvPr/>
        </p:nvGrpSpPr>
        <p:grpSpPr>
          <a:xfrm>
            <a:off x="6263217" y="3079307"/>
            <a:ext cx="1620383" cy="1620000"/>
            <a:chOff x="6077" y="1628701"/>
            <a:chExt cx="3304382" cy="3303588"/>
          </a:xfrm>
          <a:effectLst>
            <a:innerShdw blurRad="63500" dist="50800" dir="18900000">
              <a:prstClr val="black">
                <a:alpha val="50000"/>
              </a:prstClr>
            </a:innerShdw>
          </a:effectLst>
        </p:grpSpPr>
        <p:grpSp>
          <p:nvGrpSpPr>
            <p:cNvPr id="68" name="그룹 67"/>
            <p:cNvGrpSpPr/>
            <p:nvPr/>
          </p:nvGrpSpPr>
          <p:grpSpPr>
            <a:xfrm>
              <a:off x="6077" y="1628701"/>
              <a:ext cx="3304382" cy="3303588"/>
              <a:chOff x="3232963" y="3652882"/>
              <a:chExt cx="3304382" cy="3303588"/>
            </a:xfrm>
          </p:grpSpPr>
          <p:sp>
            <p:nvSpPr>
              <p:cNvPr id="73" name="Oval 6"/>
              <p:cNvSpPr/>
              <p:nvPr/>
            </p:nvSpPr>
            <p:spPr>
              <a:xfrm>
                <a:off x="3232963" y="3652882"/>
                <a:ext cx="3304382" cy="3303588"/>
              </a:xfrm>
              <a:prstGeom prst="ellipse">
                <a:avLst/>
              </a:prstGeom>
              <a:solidFill>
                <a:srgbClr val="C9DEEA">
                  <a:alpha val="17490"/>
                </a:srgbClr>
              </a:solidFill>
              <a:ln>
                <a:noFill/>
              </a:ln>
              <a:effectLst/>
            </p:spPr>
            <p:txBody>
              <a:bodyPr lIns="25400" tIns="25400" rIns="25400" bIns="25400" anchor="ctr"/>
              <a:lstStyle>
                <a:lvl1pPr>
                  <a:defRPr sz="2400" baseline="50000">
                    <a:solidFill>
                      <a:srgbClr val="222222"/>
                    </a:solidFill>
                    <a:latin typeface="Open Sans"/>
                    <a:ea typeface="Open Sans"/>
                    <a:cs typeface="Open Sans"/>
                    <a:sym typeface="Open Sans"/>
                  </a:defRPr>
                </a:lvl1pPr>
                <a:lvl2pPr marL="742950" indent="-285750">
                  <a:defRPr sz="2400" baseline="50000">
                    <a:solidFill>
                      <a:srgbClr val="222222"/>
                    </a:solidFill>
                    <a:latin typeface="Open Sans"/>
                    <a:ea typeface="Open Sans"/>
                    <a:cs typeface="Open Sans"/>
                    <a:sym typeface="Open Sans"/>
                  </a:defRPr>
                </a:lvl2pPr>
                <a:lvl3pPr marL="1143000" indent="-228600">
                  <a:defRPr sz="2400" baseline="50000">
                    <a:solidFill>
                      <a:srgbClr val="222222"/>
                    </a:solidFill>
                    <a:latin typeface="Open Sans"/>
                    <a:ea typeface="Open Sans"/>
                    <a:cs typeface="Open Sans"/>
                    <a:sym typeface="Open Sans"/>
                  </a:defRPr>
                </a:lvl3pPr>
                <a:lvl4pPr marL="1600200" indent="-228600">
                  <a:defRPr sz="2400" baseline="50000">
                    <a:solidFill>
                      <a:srgbClr val="222222"/>
                    </a:solidFill>
                    <a:latin typeface="Open Sans"/>
                    <a:ea typeface="Open Sans"/>
                    <a:cs typeface="Open Sans"/>
                    <a:sym typeface="Open Sans"/>
                  </a:defRPr>
                </a:lvl4pPr>
                <a:lvl5pPr marL="2057400" indent="-228600">
                  <a:defRPr sz="2400" baseline="50000">
                    <a:solidFill>
                      <a:srgbClr val="222222"/>
                    </a:solidFill>
                    <a:latin typeface="Open Sans"/>
                    <a:ea typeface="Open Sans"/>
                    <a:cs typeface="Open Sans"/>
                    <a:sym typeface="Open Sans"/>
                  </a:defRPr>
                </a:lvl5pPr>
                <a:lvl6pPr marL="25146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6pPr>
                <a:lvl7pPr marL="29718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7pPr>
                <a:lvl8pPr marL="34290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8pPr>
                <a:lvl9pPr marL="38862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9pPr>
              </a:lstStyle>
              <a:p>
                <a:pPr algn="ctr" defTabSz="399852" eaLnBrk="0" latinLnBrk="0" hangingPunct="0">
                  <a:spcBef>
                    <a:spcPct val="0"/>
                  </a:spcBef>
                  <a:spcAft>
                    <a:spcPct val="0"/>
                  </a:spcAft>
                  <a:defRPr lang="ko-KR" altLang="en-US"/>
                </a:pPr>
                <a:endParaRPr lang="ko-KR" altLang="ko-KR" sz="1600">
                  <a:solidFill>
                    <a:srgbClr val="FFFFFF"/>
                  </a:solidFill>
                  <a:latin typeface="Helvetica Light"/>
                  <a:ea typeface="Helvetica Light"/>
                  <a:cs typeface="Helvetica Light"/>
                  <a:sym typeface="Helvetica Light"/>
                </a:endParaRPr>
              </a:p>
            </p:txBody>
          </p:sp>
          <p:sp>
            <p:nvSpPr>
              <p:cNvPr id="74" name="Oval 7"/>
              <p:cNvSpPr/>
              <p:nvPr/>
            </p:nvSpPr>
            <p:spPr>
              <a:xfrm>
                <a:off x="3236138" y="3656057"/>
                <a:ext cx="3298032" cy="3297238"/>
              </a:xfrm>
              <a:prstGeom prst="ellipse">
                <a:avLst/>
              </a:prstGeom>
              <a:noFill/>
              <a:ln w="25400" cap="flat" cmpd="sng">
                <a:solidFill>
                  <a:srgbClr val="C9DEEA">
                    <a:alpha val="18160"/>
                  </a:srgbClr>
                </a:solidFill>
                <a:prstDash val="solid"/>
                <a:miter/>
              </a:ln>
              <a:effectLst/>
            </p:spPr>
            <p:txBody>
              <a:bodyPr lIns="25400" tIns="25400" rIns="25400" bIns="25400" anchor="ctr"/>
              <a:lstStyle>
                <a:lvl1pPr>
                  <a:defRPr sz="2400" baseline="50000">
                    <a:solidFill>
                      <a:srgbClr val="222222"/>
                    </a:solidFill>
                    <a:latin typeface="Open Sans"/>
                    <a:ea typeface="Open Sans"/>
                    <a:cs typeface="Open Sans"/>
                    <a:sym typeface="Open Sans"/>
                  </a:defRPr>
                </a:lvl1pPr>
                <a:lvl2pPr marL="742950" indent="-285750">
                  <a:defRPr sz="2400" baseline="50000">
                    <a:solidFill>
                      <a:srgbClr val="222222"/>
                    </a:solidFill>
                    <a:latin typeface="Open Sans"/>
                    <a:ea typeface="Open Sans"/>
                    <a:cs typeface="Open Sans"/>
                    <a:sym typeface="Open Sans"/>
                  </a:defRPr>
                </a:lvl2pPr>
                <a:lvl3pPr marL="1143000" indent="-228600">
                  <a:defRPr sz="2400" baseline="50000">
                    <a:solidFill>
                      <a:srgbClr val="222222"/>
                    </a:solidFill>
                    <a:latin typeface="Open Sans"/>
                    <a:ea typeface="Open Sans"/>
                    <a:cs typeface="Open Sans"/>
                    <a:sym typeface="Open Sans"/>
                  </a:defRPr>
                </a:lvl3pPr>
                <a:lvl4pPr marL="1600200" indent="-228600">
                  <a:defRPr sz="2400" baseline="50000">
                    <a:solidFill>
                      <a:srgbClr val="222222"/>
                    </a:solidFill>
                    <a:latin typeface="Open Sans"/>
                    <a:ea typeface="Open Sans"/>
                    <a:cs typeface="Open Sans"/>
                    <a:sym typeface="Open Sans"/>
                  </a:defRPr>
                </a:lvl4pPr>
                <a:lvl5pPr marL="2057400" indent="-228600">
                  <a:defRPr sz="2400" baseline="50000">
                    <a:solidFill>
                      <a:srgbClr val="222222"/>
                    </a:solidFill>
                    <a:latin typeface="Open Sans"/>
                    <a:ea typeface="Open Sans"/>
                    <a:cs typeface="Open Sans"/>
                    <a:sym typeface="Open Sans"/>
                  </a:defRPr>
                </a:lvl5pPr>
                <a:lvl6pPr marL="25146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6pPr>
                <a:lvl7pPr marL="29718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7pPr>
                <a:lvl8pPr marL="34290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8pPr>
                <a:lvl9pPr marL="38862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9pPr>
              </a:lstStyle>
              <a:p>
                <a:pPr algn="ctr" defTabSz="399852" eaLnBrk="0" latinLnBrk="0" hangingPunct="0">
                  <a:spcBef>
                    <a:spcPct val="0"/>
                  </a:spcBef>
                  <a:spcAft>
                    <a:spcPct val="0"/>
                  </a:spcAft>
                  <a:defRPr lang="ko-KR" altLang="en-US"/>
                </a:pPr>
                <a:endParaRPr lang="ko-KR" altLang="ko-KR" sz="1600">
                  <a:solidFill>
                    <a:srgbClr val="FFFFFF"/>
                  </a:solidFill>
                  <a:latin typeface="Helvetica Light"/>
                  <a:ea typeface="Helvetica Light"/>
                  <a:cs typeface="Helvetica Light"/>
                  <a:sym typeface="Helvetica Light"/>
                </a:endParaRPr>
              </a:p>
            </p:txBody>
          </p:sp>
          <p:sp>
            <p:nvSpPr>
              <p:cNvPr id="75" name="Oval 9"/>
              <p:cNvSpPr/>
              <p:nvPr/>
            </p:nvSpPr>
            <p:spPr>
              <a:xfrm>
                <a:off x="3606025" y="4025150"/>
                <a:ext cx="2558257" cy="2559050"/>
              </a:xfrm>
              <a:prstGeom prst="ellipse">
                <a:avLst/>
              </a:prstGeom>
              <a:solidFill>
                <a:srgbClr val="C9DEEA">
                  <a:alpha val="17490"/>
                </a:srgbClr>
              </a:solidFill>
              <a:ln>
                <a:noFill/>
              </a:ln>
              <a:effectLst/>
            </p:spPr>
            <p:txBody>
              <a:bodyPr lIns="25400" tIns="25400" rIns="25400" bIns="25400" anchor="ctr"/>
              <a:lstStyle>
                <a:lvl1pPr>
                  <a:defRPr sz="2400" baseline="50000">
                    <a:solidFill>
                      <a:srgbClr val="222222"/>
                    </a:solidFill>
                    <a:latin typeface="Open Sans"/>
                    <a:ea typeface="Open Sans"/>
                    <a:cs typeface="Open Sans"/>
                    <a:sym typeface="Open Sans"/>
                  </a:defRPr>
                </a:lvl1pPr>
                <a:lvl2pPr marL="742950" indent="-285750">
                  <a:defRPr sz="2400" baseline="50000">
                    <a:solidFill>
                      <a:srgbClr val="222222"/>
                    </a:solidFill>
                    <a:latin typeface="Open Sans"/>
                    <a:ea typeface="Open Sans"/>
                    <a:cs typeface="Open Sans"/>
                    <a:sym typeface="Open Sans"/>
                  </a:defRPr>
                </a:lvl2pPr>
                <a:lvl3pPr marL="1143000" indent="-228600">
                  <a:defRPr sz="2400" baseline="50000">
                    <a:solidFill>
                      <a:srgbClr val="222222"/>
                    </a:solidFill>
                    <a:latin typeface="Open Sans"/>
                    <a:ea typeface="Open Sans"/>
                    <a:cs typeface="Open Sans"/>
                    <a:sym typeface="Open Sans"/>
                  </a:defRPr>
                </a:lvl3pPr>
                <a:lvl4pPr marL="1600200" indent="-228600">
                  <a:defRPr sz="2400" baseline="50000">
                    <a:solidFill>
                      <a:srgbClr val="222222"/>
                    </a:solidFill>
                    <a:latin typeface="Open Sans"/>
                    <a:ea typeface="Open Sans"/>
                    <a:cs typeface="Open Sans"/>
                    <a:sym typeface="Open Sans"/>
                  </a:defRPr>
                </a:lvl4pPr>
                <a:lvl5pPr marL="2057400" indent="-228600">
                  <a:defRPr sz="2400" baseline="50000">
                    <a:solidFill>
                      <a:srgbClr val="222222"/>
                    </a:solidFill>
                    <a:latin typeface="Open Sans"/>
                    <a:ea typeface="Open Sans"/>
                    <a:cs typeface="Open Sans"/>
                    <a:sym typeface="Open Sans"/>
                  </a:defRPr>
                </a:lvl5pPr>
                <a:lvl6pPr marL="25146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6pPr>
                <a:lvl7pPr marL="29718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7pPr>
                <a:lvl8pPr marL="34290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8pPr>
                <a:lvl9pPr marL="38862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9pPr>
              </a:lstStyle>
              <a:p>
                <a:pPr algn="ctr" defTabSz="399852" eaLnBrk="0" latinLnBrk="0" hangingPunct="0">
                  <a:spcBef>
                    <a:spcPct val="0"/>
                  </a:spcBef>
                  <a:spcAft>
                    <a:spcPct val="0"/>
                  </a:spcAft>
                  <a:defRPr lang="ko-KR" altLang="en-US"/>
                </a:pPr>
                <a:endParaRPr lang="ko-KR" altLang="ko-KR" sz="1600">
                  <a:solidFill>
                    <a:srgbClr val="FFFFFF"/>
                  </a:solidFill>
                  <a:latin typeface="Helvetica Light"/>
                  <a:ea typeface="Helvetica Light"/>
                  <a:cs typeface="Helvetica Light"/>
                  <a:sym typeface="Helvetica Light"/>
                </a:endParaRPr>
              </a:p>
            </p:txBody>
          </p:sp>
          <p:sp>
            <p:nvSpPr>
              <p:cNvPr id="76" name="Oval 10"/>
              <p:cNvSpPr/>
              <p:nvPr/>
            </p:nvSpPr>
            <p:spPr>
              <a:xfrm>
                <a:off x="3608407" y="4027532"/>
                <a:ext cx="2553494" cy="2554288"/>
              </a:xfrm>
              <a:prstGeom prst="ellipse">
                <a:avLst/>
              </a:prstGeom>
              <a:noFill/>
              <a:ln w="25400" cap="flat" cmpd="sng">
                <a:solidFill>
                  <a:srgbClr val="C9DEEA">
                    <a:alpha val="18160"/>
                  </a:srgbClr>
                </a:solidFill>
                <a:prstDash val="solid"/>
                <a:miter/>
              </a:ln>
              <a:effectLst/>
            </p:spPr>
            <p:txBody>
              <a:bodyPr lIns="25400" tIns="25400" rIns="25400" bIns="25400" anchor="ctr"/>
              <a:lstStyle>
                <a:lvl1pPr>
                  <a:defRPr sz="2400" baseline="50000">
                    <a:solidFill>
                      <a:srgbClr val="222222"/>
                    </a:solidFill>
                    <a:latin typeface="Open Sans"/>
                    <a:ea typeface="Open Sans"/>
                    <a:cs typeface="Open Sans"/>
                    <a:sym typeface="Open Sans"/>
                  </a:defRPr>
                </a:lvl1pPr>
                <a:lvl2pPr marL="742950" indent="-285750">
                  <a:defRPr sz="2400" baseline="50000">
                    <a:solidFill>
                      <a:srgbClr val="222222"/>
                    </a:solidFill>
                    <a:latin typeface="Open Sans"/>
                    <a:ea typeface="Open Sans"/>
                    <a:cs typeface="Open Sans"/>
                    <a:sym typeface="Open Sans"/>
                  </a:defRPr>
                </a:lvl2pPr>
                <a:lvl3pPr marL="1143000" indent="-228600">
                  <a:defRPr sz="2400" baseline="50000">
                    <a:solidFill>
                      <a:srgbClr val="222222"/>
                    </a:solidFill>
                    <a:latin typeface="Open Sans"/>
                    <a:ea typeface="Open Sans"/>
                    <a:cs typeface="Open Sans"/>
                    <a:sym typeface="Open Sans"/>
                  </a:defRPr>
                </a:lvl3pPr>
                <a:lvl4pPr marL="1600200" indent="-228600">
                  <a:defRPr sz="2400" baseline="50000">
                    <a:solidFill>
                      <a:srgbClr val="222222"/>
                    </a:solidFill>
                    <a:latin typeface="Open Sans"/>
                    <a:ea typeface="Open Sans"/>
                    <a:cs typeface="Open Sans"/>
                    <a:sym typeface="Open Sans"/>
                  </a:defRPr>
                </a:lvl4pPr>
                <a:lvl5pPr marL="2057400" indent="-228600">
                  <a:defRPr sz="2400" baseline="50000">
                    <a:solidFill>
                      <a:srgbClr val="222222"/>
                    </a:solidFill>
                    <a:latin typeface="Open Sans"/>
                    <a:ea typeface="Open Sans"/>
                    <a:cs typeface="Open Sans"/>
                    <a:sym typeface="Open Sans"/>
                  </a:defRPr>
                </a:lvl5pPr>
                <a:lvl6pPr marL="25146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6pPr>
                <a:lvl7pPr marL="29718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7pPr>
                <a:lvl8pPr marL="34290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8pPr>
                <a:lvl9pPr marL="38862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9pPr>
              </a:lstStyle>
              <a:p>
                <a:pPr algn="ctr" defTabSz="399852" eaLnBrk="0" latinLnBrk="0" hangingPunct="0">
                  <a:spcBef>
                    <a:spcPct val="0"/>
                  </a:spcBef>
                  <a:spcAft>
                    <a:spcPct val="0"/>
                  </a:spcAft>
                  <a:defRPr lang="ko-KR" altLang="en-US"/>
                </a:pPr>
                <a:endParaRPr lang="ko-KR" altLang="ko-KR" sz="1600">
                  <a:solidFill>
                    <a:srgbClr val="FFFFFF"/>
                  </a:solidFill>
                  <a:latin typeface="Helvetica Light"/>
                  <a:ea typeface="Helvetica Light"/>
                  <a:cs typeface="Helvetica Light"/>
                  <a:sym typeface="Helvetica Light"/>
                </a:endParaRPr>
              </a:p>
            </p:txBody>
          </p:sp>
        </p:grpSp>
        <p:grpSp>
          <p:nvGrpSpPr>
            <p:cNvPr id="69" name="그룹 68"/>
            <p:cNvGrpSpPr/>
            <p:nvPr/>
          </p:nvGrpSpPr>
          <p:grpSpPr>
            <a:xfrm>
              <a:off x="820585" y="2369531"/>
              <a:ext cx="1766888" cy="1766888"/>
              <a:chOff x="1685973" y="4430798"/>
              <a:chExt cx="2137934" cy="2137934"/>
            </a:xfrm>
          </p:grpSpPr>
          <p:sp>
            <p:nvSpPr>
              <p:cNvPr id="70" name="Oval 24"/>
              <p:cNvSpPr/>
              <p:nvPr/>
            </p:nvSpPr>
            <p:spPr>
              <a:xfrm>
                <a:off x="1685973" y="4430798"/>
                <a:ext cx="2137934" cy="2137934"/>
              </a:xfrm>
              <a:prstGeom prst="ellipse">
                <a:avLst/>
              </a:prstGeom>
              <a:solidFill>
                <a:srgbClr val="63B3DF"/>
              </a:solidFill>
              <a:ln>
                <a:noFill/>
              </a:ln>
              <a:effectLst>
                <a:outerShdw blurRad="50800" dist="38100" algn="l" rotWithShape="0">
                  <a:prstClr val="black">
                    <a:alpha val="40000"/>
                  </a:prstClr>
                </a:outerShdw>
              </a:effectLst>
            </p:spPr>
            <p:txBody>
              <a:bodyPr lIns="25400" tIns="25400" rIns="25400" bIns="25400" anchor="ctr"/>
              <a:lstStyle>
                <a:lvl1pPr>
                  <a:defRPr sz="2400" baseline="50000">
                    <a:solidFill>
                      <a:srgbClr val="222222"/>
                    </a:solidFill>
                    <a:latin typeface="Open Sans"/>
                    <a:ea typeface="Open Sans"/>
                    <a:cs typeface="Open Sans"/>
                    <a:sym typeface="Open Sans"/>
                  </a:defRPr>
                </a:lvl1pPr>
                <a:lvl2pPr marL="742950" indent="-285750">
                  <a:defRPr sz="2400" baseline="50000">
                    <a:solidFill>
                      <a:srgbClr val="222222"/>
                    </a:solidFill>
                    <a:latin typeface="Open Sans"/>
                    <a:ea typeface="Open Sans"/>
                    <a:cs typeface="Open Sans"/>
                    <a:sym typeface="Open Sans"/>
                  </a:defRPr>
                </a:lvl2pPr>
                <a:lvl3pPr marL="1143000" indent="-228600">
                  <a:defRPr sz="2400" baseline="50000">
                    <a:solidFill>
                      <a:srgbClr val="222222"/>
                    </a:solidFill>
                    <a:latin typeface="Open Sans"/>
                    <a:ea typeface="Open Sans"/>
                    <a:cs typeface="Open Sans"/>
                    <a:sym typeface="Open Sans"/>
                  </a:defRPr>
                </a:lvl3pPr>
                <a:lvl4pPr marL="1600200" indent="-228600">
                  <a:defRPr sz="2400" baseline="50000">
                    <a:solidFill>
                      <a:srgbClr val="222222"/>
                    </a:solidFill>
                    <a:latin typeface="Open Sans"/>
                    <a:ea typeface="Open Sans"/>
                    <a:cs typeface="Open Sans"/>
                    <a:sym typeface="Open Sans"/>
                  </a:defRPr>
                </a:lvl4pPr>
                <a:lvl5pPr marL="2057400" indent="-228600">
                  <a:defRPr sz="2400" baseline="50000">
                    <a:solidFill>
                      <a:srgbClr val="222222"/>
                    </a:solidFill>
                    <a:latin typeface="Open Sans"/>
                    <a:ea typeface="Open Sans"/>
                    <a:cs typeface="Open Sans"/>
                    <a:sym typeface="Open Sans"/>
                  </a:defRPr>
                </a:lvl5pPr>
                <a:lvl6pPr marL="25146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6pPr>
                <a:lvl7pPr marL="29718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7pPr>
                <a:lvl8pPr marL="34290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8pPr>
                <a:lvl9pPr marL="38862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9pPr>
              </a:lstStyle>
              <a:p>
                <a:pPr algn="ctr" defTabSz="399852" eaLnBrk="0" latinLnBrk="0" hangingPunct="0">
                  <a:spcBef>
                    <a:spcPct val="0"/>
                  </a:spcBef>
                  <a:spcAft>
                    <a:spcPct val="0"/>
                  </a:spcAft>
                  <a:defRPr lang="ko-KR" altLang="en-US"/>
                </a:pPr>
                <a:endParaRPr lang="ko-KR" altLang="ko-KR" sz="1600">
                  <a:solidFill>
                    <a:srgbClr val="FFFFFF"/>
                  </a:solidFill>
                  <a:latin typeface="Helvetica Light"/>
                  <a:ea typeface="Helvetica Light"/>
                  <a:cs typeface="Helvetica Light"/>
                  <a:sym typeface="Helvetica Light"/>
                </a:endParaRPr>
              </a:p>
            </p:txBody>
          </p:sp>
          <p:sp>
            <p:nvSpPr>
              <p:cNvPr id="71" name="Oval 25"/>
              <p:cNvSpPr/>
              <p:nvPr/>
            </p:nvSpPr>
            <p:spPr>
              <a:xfrm>
                <a:off x="2158028" y="4910936"/>
                <a:ext cx="1193823" cy="1193823"/>
              </a:xfrm>
              <a:prstGeom prst="ellipse">
                <a:avLst/>
              </a:prstGeom>
              <a:solidFill>
                <a:srgbClr val="FFFFFF"/>
              </a:solidFill>
              <a:ln>
                <a:noFill/>
              </a:ln>
              <a:effectLst>
                <a:outerShdw blurRad="63500" dist="12700" dir="2700000" algn="ctr" rotWithShape="0">
                  <a:srgbClr val="000000">
                    <a:alpha val="75000"/>
                  </a:srgbClr>
                </a:outerShdw>
              </a:effectLst>
            </p:spPr>
            <p:txBody>
              <a:bodyPr lIns="25400" tIns="25400" rIns="25400" bIns="25400" anchor="ctr"/>
              <a:lstStyle>
                <a:lvl1pPr>
                  <a:defRPr sz="2400" baseline="50000">
                    <a:solidFill>
                      <a:srgbClr val="222222"/>
                    </a:solidFill>
                    <a:latin typeface="Open Sans"/>
                    <a:ea typeface="Open Sans"/>
                    <a:cs typeface="Open Sans"/>
                    <a:sym typeface="Open Sans"/>
                  </a:defRPr>
                </a:lvl1pPr>
                <a:lvl2pPr marL="742950" indent="-285750">
                  <a:defRPr sz="2400" baseline="50000">
                    <a:solidFill>
                      <a:srgbClr val="222222"/>
                    </a:solidFill>
                    <a:latin typeface="Open Sans"/>
                    <a:ea typeface="Open Sans"/>
                    <a:cs typeface="Open Sans"/>
                    <a:sym typeface="Open Sans"/>
                  </a:defRPr>
                </a:lvl2pPr>
                <a:lvl3pPr marL="1143000" indent="-228600">
                  <a:defRPr sz="2400" baseline="50000">
                    <a:solidFill>
                      <a:srgbClr val="222222"/>
                    </a:solidFill>
                    <a:latin typeface="Open Sans"/>
                    <a:ea typeface="Open Sans"/>
                    <a:cs typeface="Open Sans"/>
                    <a:sym typeface="Open Sans"/>
                  </a:defRPr>
                </a:lvl3pPr>
                <a:lvl4pPr marL="1600200" indent="-228600">
                  <a:defRPr sz="2400" baseline="50000">
                    <a:solidFill>
                      <a:srgbClr val="222222"/>
                    </a:solidFill>
                    <a:latin typeface="Open Sans"/>
                    <a:ea typeface="Open Sans"/>
                    <a:cs typeface="Open Sans"/>
                    <a:sym typeface="Open Sans"/>
                  </a:defRPr>
                </a:lvl4pPr>
                <a:lvl5pPr marL="2057400" indent="-228600">
                  <a:defRPr sz="2400" baseline="50000">
                    <a:solidFill>
                      <a:srgbClr val="222222"/>
                    </a:solidFill>
                    <a:latin typeface="Open Sans"/>
                    <a:ea typeface="Open Sans"/>
                    <a:cs typeface="Open Sans"/>
                    <a:sym typeface="Open Sans"/>
                  </a:defRPr>
                </a:lvl5pPr>
                <a:lvl6pPr marL="25146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6pPr>
                <a:lvl7pPr marL="29718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7pPr>
                <a:lvl8pPr marL="34290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8pPr>
                <a:lvl9pPr marL="38862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9pPr>
              </a:lstStyle>
              <a:p>
                <a:pPr algn="ctr" defTabSz="399852" eaLnBrk="0" latinLnBrk="0" hangingPunct="0">
                  <a:spcBef>
                    <a:spcPct val="0"/>
                  </a:spcBef>
                  <a:spcAft>
                    <a:spcPct val="0"/>
                  </a:spcAft>
                  <a:defRPr lang="ko-KR" altLang="en-US"/>
                </a:pPr>
                <a:endParaRPr lang="ko-KR" altLang="ko-KR" sz="2000">
                  <a:solidFill>
                    <a:srgbClr val="FFFFFF"/>
                  </a:solidFill>
                  <a:latin typeface="Helvetica Light"/>
                  <a:ea typeface="Helvetica Light"/>
                  <a:cs typeface="Helvetica Light"/>
                  <a:sym typeface="Helvetica Light"/>
                </a:endParaRPr>
              </a:p>
            </p:txBody>
          </p:sp>
          <p:sp>
            <p:nvSpPr>
              <p:cNvPr id="72" name="Rectangle 28"/>
              <p:cNvSpPr/>
              <p:nvPr/>
            </p:nvSpPr>
            <p:spPr>
              <a:xfrm>
                <a:off x="2276307" y="5039666"/>
                <a:ext cx="932652" cy="1018458"/>
              </a:xfrm>
              <a:prstGeom prst="rect">
                <a:avLst/>
              </a:prstGeom>
              <a:noFill/>
              <a:ln>
                <a:noFill/>
              </a:ln>
              <a:effectLst/>
            </p:spPr>
            <p:txBody>
              <a:bodyPr lIns="25400" tIns="25400" rIns="25400" bIns="25400" anchor="ctr">
                <a:spAutoFit/>
              </a:bodyPr>
              <a:lstStyle/>
              <a:p>
                <a:pPr algn="ctr" defTabSz="399852" eaLnBrk="0" latinLnBrk="0" hangingPunct="0">
                  <a:spcBef>
                    <a:spcPct val="0"/>
                  </a:spcBef>
                  <a:spcAft>
                    <a:spcPct val="0"/>
                  </a:spcAft>
                  <a:defRPr lang="ko-KR"/>
                </a:pPr>
                <a:r>
                  <a:rPr lang="en-US" altLang="ko-KR" sz="2400" b="1">
                    <a:solidFill>
                      <a:srgbClr val="292929"/>
                    </a:solidFill>
                    <a:latin typeface="나눔바른고딕"/>
                    <a:ea typeface="나눔바른고딕"/>
                    <a:sym typeface="Open Sans"/>
                  </a:rPr>
                  <a:t>3</a:t>
                </a:r>
                <a:endParaRPr lang="x-none" altLang="x-none" sz="2400" b="1">
                  <a:solidFill>
                    <a:srgbClr val="292929"/>
                  </a:solidFill>
                  <a:latin typeface="나눔바른고딕"/>
                  <a:ea typeface="나눔바른고딕"/>
                  <a:sym typeface="Open Sans"/>
                </a:endParaRPr>
              </a:p>
            </p:txBody>
          </p:sp>
        </p:grpSp>
      </p:grpSp>
      <p:cxnSp>
        <p:nvCxnSpPr>
          <p:cNvPr id="7" name="직선 연결선 6"/>
          <p:cNvCxnSpPr/>
          <p:nvPr/>
        </p:nvCxnSpPr>
        <p:spPr>
          <a:xfrm>
            <a:off x="2426092" y="3947808"/>
            <a:ext cx="1080000" cy="294345"/>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직선 연결선 89"/>
          <p:cNvCxnSpPr/>
          <p:nvPr/>
        </p:nvCxnSpPr>
        <p:spPr>
          <a:xfrm flipH="1">
            <a:off x="5170227" y="3897970"/>
            <a:ext cx="1080000" cy="344183"/>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5" name="그룹 84"/>
          <p:cNvGrpSpPr>
            <a:grpSpLocks noChangeAspect="1"/>
          </p:cNvGrpSpPr>
          <p:nvPr/>
        </p:nvGrpSpPr>
        <p:grpSpPr>
          <a:xfrm>
            <a:off x="827644" y="3079307"/>
            <a:ext cx="1620383" cy="1620000"/>
            <a:chOff x="6077" y="1628701"/>
            <a:chExt cx="3304382" cy="3303588"/>
          </a:xfrm>
          <a:effectLst>
            <a:innerShdw blurRad="63500" dist="50800" dir="18900000">
              <a:prstClr val="black">
                <a:alpha val="50000"/>
              </a:prstClr>
            </a:innerShdw>
          </a:effectLst>
        </p:grpSpPr>
        <p:grpSp>
          <p:nvGrpSpPr>
            <p:cNvPr id="86" name="그룹 85"/>
            <p:cNvGrpSpPr/>
            <p:nvPr/>
          </p:nvGrpSpPr>
          <p:grpSpPr>
            <a:xfrm>
              <a:off x="6077" y="1628701"/>
              <a:ext cx="3304382" cy="3303588"/>
              <a:chOff x="3232963" y="3652882"/>
              <a:chExt cx="3304382" cy="3303588"/>
            </a:xfrm>
          </p:grpSpPr>
          <p:sp>
            <p:nvSpPr>
              <p:cNvPr id="92" name="Oval 6"/>
              <p:cNvSpPr/>
              <p:nvPr/>
            </p:nvSpPr>
            <p:spPr>
              <a:xfrm>
                <a:off x="3232963" y="3652882"/>
                <a:ext cx="3304382" cy="3303588"/>
              </a:xfrm>
              <a:prstGeom prst="ellipse">
                <a:avLst/>
              </a:prstGeom>
              <a:solidFill>
                <a:srgbClr val="C9DEEA">
                  <a:alpha val="17490"/>
                </a:srgbClr>
              </a:solidFill>
              <a:ln>
                <a:noFill/>
              </a:ln>
              <a:effectLst/>
            </p:spPr>
            <p:txBody>
              <a:bodyPr lIns="25400" tIns="25400" rIns="25400" bIns="25400" anchor="ctr"/>
              <a:lstStyle>
                <a:lvl1pPr>
                  <a:defRPr sz="2400" baseline="50000">
                    <a:solidFill>
                      <a:srgbClr val="222222"/>
                    </a:solidFill>
                    <a:latin typeface="Open Sans"/>
                    <a:ea typeface="Open Sans"/>
                    <a:cs typeface="Open Sans"/>
                    <a:sym typeface="Open Sans"/>
                  </a:defRPr>
                </a:lvl1pPr>
                <a:lvl2pPr marL="742950" indent="-285750">
                  <a:defRPr sz="2400" baseline="50000">
                    <a:solidFill>
                      <a:srgbClr val="222222"/>
                    </a:solidFill>
                    <a:latin typeface="Open Sans"/>
                    <a:ea typeface="Open Sans"/>
                    <a:cs typeface="Open Sans"/>
                    <a:sym typeface="Open Sans"/>
                  </a:defRPr>
                </a:lvl2pPr>
                <a:lvl3pPr marL="1143000" indent="-228600">
                  <a:defRPr sz="2400" baseline="50000">
                    <a:solidFill>
                      <a:srgbClr val="222222"/>
                    </a:solidFill>
                    <a:latin typeface="Open Sans"/>
                    <a:ea typeface="Open Sans"/>
                    <a:cs typeface="Open Sans"/>
                    <a:sym typeface="Open Sans"/>
                  </a:defRPr>
                </a:lvl3pPr>
                <a:lvl4pPr marL="1600200" indent="-228600">
                  <a:defRPr sz="2400" baseline="50000">
                    <a:solidFill>
                      <a:srgbClr val="222222"/>
                    </a:solidFill>
                    <a:latin typeface="Open Sans"/>
                    <a:ea typeface="Open Sans"/>
                    <a:cs typeface="Open Sans"/>
                    <a:sym typeface="Open Sans"/>
                  </a:defRPr>
                </a:lvl4pPr>
                <a:lvl5pPr marL="2057400" indent="-228600">
                  <a:defRPr sz="2400" baseline="50000">
                    <a:solidFill>
                      <a:srgbClr val="222222"/>
                    </a:solidFill>
                    <a:latin typeface="Open Sans"/>
                    <a:ea typeface="Open Sans"/>
                    <a:cs typeface="Open Sans"/>
                    <a:sym typeface="Open Sans"/>
                  </a:defRPr>
                </a:lvl5pPr>
                <a:lvl6pPr marL="25146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6pPr>
                <a:lvl7pPr marL="29718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7pPr>
                <a:lvl8pPr marL="34290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8pPr>
                <a:lvl9pPr marL="38862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9pPr>
              </a:lstStyle>
              <a:p>
                <a:pPr algn="ctr" defTabSz="399852" eaLnBrk="0" latinLnBrk="0" hangingPunct="0">
                  <a:spcBef>
                    <a:spcPct val="0"/>
                  </a:spcBef>
                  <a:spcAft>
                    <a:spcPct val="0"/>
                  </a:spcAft>
                  <a:defRPr lang="ko-KR" altLang="en-US"/>
                </a:pPr>
                <a:endParaRPr lang="ko-KR" altLang="ko-KR" sz="1600">
                  <a:solidFill>
                    <a:srgbClr val="FFFFFF"/>
                  </a:solidFill>
                  <a:latin typeface="Helvetica Light"/>
                  <a:ea typeface="Helvetica Light"/>
                  <a:cs typeface="Helvetica Light"/>
                  <a:sym typeface="Helvetica Light"/>
                </a:endParaRPr>
              </a:p>
            </p:txBody>
          </p:sp>
          <p:sp>
            <p:nvSpPr>
              <p:cNvPr id="93" name="Oval 7"/>
              <p:cNvSpPr/>
              <p:nvPr/>
            </p:nvSpPr>
            <p:spPr>
              <a:xfrm>
                <a:off x="3236138" y="3656057"/>
                <a:ext cx="3298032" cy="3297238"/>
              </a:xfrm>
              <a:prstGeom prst="ellipse">
                <a:avLst/>
              </a:prstGeom>
              <a:noFill/>
              <a:ln w="25400" cap="flat" cmpd="sng">
                <a:solidFill>
                  <a:srgbClr val="C9DEEA">
                    <a:alpha val="18160"/>
                  </a:srgbClr>
                </a:solidFill>
                <a:prstDash val="solid"/>
                <a:miter/>
              </a:ln>
              <a:effectLst/>
            </p:spPr>
            <p:txBody>
              <a:bodyPr lIns="25400" tIns="25400" rIns="25400" bIns="25400" anchor="ctr"/>
              <a:lstStyle>
                <a:lvl1pPr>
                  <a:defRPr sz="2400" baseline="50000">
                    <a:solidFill>
                      <a:srgbClr val="222222"/>
                    </a:solidFill>
                    <a:latin typeface="Open Sans"/>
                    <a:ea typeface="Open Sans"/>
                    <a:cs typeface="Open Sans"/>
                    <a:sym typeface="Open Sans"/>
                  </a:defRPr>
                </a:lvl1pPr>
                <a:lvl2pPr marL="742950" indent="-285750">
                  <a:defRPr sz="2400" baseline="50000">
                    <a:solidFill>
                      <a:srgbClr val="222222"/>
                    </a:solidFill>
                    <a:latin typeface="Open Sans"/>
                    <a:ea typeface="Open Sans"/>
                    <a:cs typeface="Open Sans"/>
                    <a:sym typeface="Open Sans"/>
                  </a:defRPr>
                </a:lvl2pPr>
                <a:lvl3pPr marL="1143000" indent="-228600">
                  <a:defRPr sz="2400" baseline="50000">
                    <a:solidFill>
                      <a:srgbClr val="222222"/>
                    </a:solidFill>
                    <a:latin typeface="Open Sans"/>
                    <a:ea typeface="Open Sans"/>
                    <a:cs typeface="Open Sans"/>
                    <a:sym typeface="Open Sans"/>
                  </a:defRPr>
                </a:lvl3pPr>
                <a:lvl4pPr marL="1600200" indent="-228600">
                  <a:defRPr sz="2400" baseline="50000">
                    <a:solidFill>
                      <a:srgbClr val="222222"/>
                    </a:solidFill>
                    <a:latin typeface="Open Sans"/>
                    <a:ea typeface="Open Sans"/>
                    <a:cs typeface="Open Sans"/>
                    <a:sym typeface="Open Sans"/>
                  </a:defRPr>
                </a:lvl4pPr>
                <a:lvl5pPr marL="2057400" indent="-228600">
                  <a:defRPr sz="2400" baseline="50000">
                    <a:solidFill>
                      <a:srgbClr val="222222"/>
                    </a:solidFill>
                    <a:latin typeface="Open Sans"/>
                    <a:ea typeface="Open Sans"/>
                    <a:cs typeface="Open Sans"/>
                    <a:sym typeface="Open Sans"/>
                  </a:defRPr>
                </a:lvl5pPr>
                <a:lvl6pPr marL="25146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6pPr>
                <a:lvl7pPr marL="29718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7pPr>
                <a:lvl8pPr marL="34290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8pPr>
                <a:lvl9pPr marL="38862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9pPr>
              </a:lstStyle>
              <a:p>
                <a:pPr algn="ctr" defTabSz="399852" eaLnBrk="0" latinLnBrk="0" hangingPunct="0">
                  <a:spcBef>
                    <a:spcPct val="0"/>
                  </a:spcBef>
                  <a:spcAft>
                    <a:spcPct val="0"/>
                  </a:spcAft>
                  <a:defRPr lang="ko-KR" altLang="en-US"/>
                </a:pPr>
                <a:endParaRPr lang="ko-KR" altLang="ko-KR" sz="1600">
                  <a:solidFill>
                    <a:srgbClr val="FFFFFF"/>
                  </a:solidFill>
                  <a:latin typeface="Helvetica Light"/>
                  <a:ea typeface="Helvetica Light"/>
                  <a:cs typeface="Helvetica Light"/>
                  <a:sym typeface="Helvetica Light"/>
                </a:endParaRPr>
              </a:p>
            </p:txBody>
          </p:sp>
          <p:sp>
            <p:nvSpPr>
              <p:cNvPr id="94" name="Oval 9"/>
              <p:cNvSpPr/>
              <p:nvPr/>
            </p:nvSpPr>
            <p:spPr>
              <a:xfrm>
                <a:off x="3606025" y="4025150"/>
                <a:ext cx="2558257" cy="2559050"/>
              </a:xfrm>
              <a:prstGeom prst="ellipse">
                <a:avLst/>
              </a:prstGeom>
              <a:solidFill>
                <a:srgbClr val="C9DEEA">
                  <a:alpha val="17490"/>
                </a:srgbClr>
              </a:solidFill>
              <a:ln>
                <a:noFill/>
              </a:ln>
              <a:effectLst/>
            </p:spPr>
            <p:txBody>
              <a:bodyPr lIns="25400" tIns="25400" rIns="25400" bIns="25400" anchor="ctr"/>
              <a:lstStyle>
                <a:lvl1pPr>
                  <a:defRPr sz="2400" baseline="50000">
                    <a:solidFill>
                      <a:srgbClr val="222222"/>
                    </a:solidFill>
                    <a:latin typeface="Open Sans"/>
                    <a:ea typeface="Open Sans"/>
                    <a:cs typeface="Open Sans"/>
                    <a:sym typeface="Open Sans"/>
                  </a:defRPr>
                </a:lvl1pPr>
                <a:lvl2pPr marL="742950" indent="-285750">
                  <a:defRPr sz="2400" baseline="50000">
                    <a:solidFill>
                      <a:srgbClr val="222222"/>
                    </a:solidFill>
                    <a:latin typeface="Open Sans"/>
                    <a:ea typeface="Open Sans"/>
                    <a:cs typeface="Open Sans"/>
                    <a:sym typeface="Open Sans"/>
                  </a:defRPr>
                </a:lvl2pPr>
                <a:lvl3pPr marL="1143000" indent="-228600">
                  <a:defRPr sz="2400" baseline="50000">
                    <a:solidFill>
                      <a:srgbClr val="222222"/>
                    </a:solidFill>
                    <a:latin typeface="Open Sans"/>
                    <a:ea typeface="Open Sans"/>
                    <a:cs typeface="Open Sans"/>
                    <a:sym typeface="Open Sans"/>
                  </a:defRPr>
                </a:lvl3pPr>
                <a:lvl4pPr marL="1600200" indent="-228600">
                  <a:defRPr sz="2400" baseline="50000">
                    <a:solidFill>
                      <a:srgbClr val="222222"/>
                    </a:solidFill>
                    <a:latin typeface="Open Sans"/>
                    <a:ea typeface="Open Sans"/>
                    <a:cs typeface="Open Sans"/>
                    <a:sym typeface="Open Sans"/>
                  </a:defRPr>
                </a:lvl4pPr>
                <a:lvl5pPr marL="2057400" indent="-228600">
                  <a:defRPr sz="2400" baseline="50000">
                    <a:solidFill>
                      <a:srgbClr val="222222"/>
                    </a:solidFill>
                    <a:latin typeface="Open Sans"/>
                    <a:ea typeface="Open Sans"/>
                    <a:cs typeface="Open Sans"/>
                    <a:sym typeface="Open Sans"/>
                  </a:defRPr>
                </a:lvl5pPr>
                <a:lvl6pPr marL="25146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6pPr>
                <a:lvl7pPr marL="29718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7pPr>
                <a:lvl8pPr marL="34290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8pPr>
                <a:lvl9pPr marL="38862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9pPr>
              </a:lstStyle>
              <a:p>
                <a:pPr algn="ctr" defTabSz="399852" eaLnBrk="0" latinLnBrk="0" hangingPunct="0">
                  <a:spcBef>
                    <a:spcPct val="0"/>
                  </a:spcBef>
                  <a:spcAft>
                    <a:spcPct val="0"/>
                  </a:spcAft>
                  <a:defRPr lang="ko-KR" altLang="en-US"/>
                </a:pPr>
                <a:endParaRPr lang="ko-KR" altLang="ko-KR" sz="1600">
                  <a:solidFill>
                    <a:srgbClr val="FFFFFF"/>
                  </a:solidFill>
                  <a:latin typeface="Helvetica Light"/>
                  <a:ea typeface="Helvetica Light"/>
                  <a:cs typeface="Helvetica Light"/>
                  <a:sym typeface="Helvetica Light"/>
                </a:endParaRPr>
              </a:p>
            </p:txBody>
          </p:sp>
          <p:sp>
            <p:nvSpPr>
              <p:cNvPr id="95" name="Oval 10"/>
              <p:cNvSpPr/>
              <p:nvPr/>
            </p:nvSpPr>
            <p:spPr>
              <a:xfrm>
                <a:off x="3608407" y="4027532"/>
                <a:ext cx="2553494" cy="2554288"/>
              </a:xfrm>
              <a:prstGeom prst="ellipse">
                <a:avLst/>
              </a:prstGeom>
              <a:noFill/>
              <a:ln w="25400" cap="flat" cmpd="sng">
                <a:solidFill>
                  <a:srgbClr val="C9DEEA">
                    <a:alpha val="18160"/>
                  </a:srgbClr>
                </a:solidFill>
                <a:prstDash val="solid"/>
                <a:miter/>
              </a:ln>
              <a:effectLst/>
            </p:spPr>
            <p:txBody>
              <a:bodyPr lIns="25400" tIns="25400" rIns="25400" bIns="25400" anchor="ctr"/>
              <a:lstStyle>
                <a:lvl1pPr>
                  <a:defRPr sz="2400" baseline="50000">
                    <a:solidFill>
                      <a:srgbClr val="222222"/>
                    </a:solidFill>
                    <a:latin typeface="Open Sans"/>
                    <a:ea typeface="Open Sans"/>
                    <a:cs typeface="Open Sans"/>
                    <a:sym typeface="Open Sans"/>
                  </a:defRPr>
                </a:lvl1pPr>
                <a:lvl2pPr marL="742950" indent="-285750">
                  <a:defRPr sz="2400" baseline="50000">
                    <a:solidFill>
                      <a:srgbClr val="222222"/>
                    </a:solidFill>
                    <a:latin typeface="Open Sans"/>
                    <a:ea typeface="Open Sans"/>
                    <a:cs typeface="Open Sans"/>
                    <a:sym typeface="Open Sans"/>
                  </a:defRPr>
                </a:lvl2pPr>
                <a:lvl3pPr marL="1143000" indent="-228600">
                  <a:defRPr sz="2400" baseline="50000">
                    <a:solidFill>
                      <a:srgbClr val="222222"/>
                    </a:solidFill>
                    <a:latin typeface="Open Sans"/>
                    <a:ea typeface="Open Sans"/>
                    <a:cs typeface="Open Sans"/>
                    <a:sym typeface="Open Sans"/>
                  </a:defRPr>
                </a:lvl3pPr>
                <a:lvl4pPr marL="1600200" indent="-228600">
                  <a:defRPr sz="2400" baseline="50000">
                    <a:solidFill>
                      <a:srgbClr val="222222"/>
                    </a:solidFill>
                    <a:latin typeface="Open Sans"/>
                    <a:ea typeface="Open Sans"/>
                    <a:cs typeface="Open Sans"/>
                    <a:sym typeface="Open Sans"/>
                  </a:defRPr>
                </a:lvl4pPr>
                <a:lvl5pPr marL="2057400" indent="-228600">
                  <a:defRPr sz="2400" baseline="50000">
                    <a:solidFill>
                      <a:srgbClr val="222222"/>
                    </a:solidFill>
                    <a:latin typeface="Open Sans"/>
                    <a:ea typeface="Open Sans"/>
                    <a:cs typeface="Open Sans"/>
                    <a:sym typeface="Open Sans"/>
                  </a:defRPr>
                </a:lvl5pPr>
                <a:lvl6pPr marL="25146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6pPr>
                <a:lvl7pPr marL="29718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7pPr>
                <a:lvl8pPr marL="34290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8pPr>
                <a:lvl9pPr marL="38862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9pPr>
              </a:lstStyle>
              <a:p>
                <a:pPr algn="ctr" defTabSz="399852" eaLnBrk="0" latinLnBrk="0" hangingPunct="0">
                  <a:spcBef>
                    <a:spcPct val="0"/>
                  </a:spcBef>
                  <a:spcAft>
                    <a:spcPct val="0"/>
                  </a:spcAft>
                  <a:defRPr lang="ko-KR" altLang="en-US"/>
                </a:pPr>
                <a:endParaRPr lang="ko-KR" altLang="ko-KR" sz="1600">
                  <a:solidFill>
                    <a:srgbClr val="FFFFFF"/>
                  </a:solidFill>
                  <a:latin typeface="Helvetica Light"/>
                  <a:ea typeface="Helvetica Light"/>
                  <a:cs typeface="Helvetica Light"/>
                  <a:sym typeface="Helvetica Light"/>
                </a:endParaRPr>
              </a:p>
            </p:txBody>
          </p:sp>
        </p:grpSp>
        <p:grpSp>
          <p:nvGrpSpPr>
            <p:cNvPr id="87" name="그룹 86"/>
            <p:cNvGrpSpPr/>
            <p:nvPr/>
          </p:nvGrpSpPr>
          <p:grpSpPr>
            <a:xfrm>
              <a:off x="820585" y="2369531"/>
              <a:ext cx="1766888" cy="1766888"/>
              <a:chOff x="1685973" y="4430798"/>
              <a:chExt cx="2137934" cy="2137934"/>
            </a:xfrm>
          </p:grpSpPr>
          <p:sp>
            <p:nvSpPr>
              <p:cNvPr id="88" name="Oval 24"/>
              <p:cNvSpPr/>
              <p:nvPr/>
            </p:nvSpPr>
            <p:spPr>
              <a:xfrm>
                <a:off x="1685973" y="4430798"/>
                <a:ext cx="2137934" cy="2137934"/>
              </a:xfrm>
              <a:prstGeom prst="ellipse">
                <a:avLst/>
              </a:prstGeom>
              <a:solidFill>
                <a:srgbClr val="F69474"/>
              </a:solidFill>
              <a:ln>
                <a:noFill/>
              </a:ln>
              <a:effectLst>
                <a:outerShdw blurRad="50800" dist="38100" algn="l" rotWithShape="0">
                  <a:prstClr val="black">
                    <a:alpha val="40000"/>
                  </a:prstClr>
                </a:outerShdw>
              </a:effectLst>
            </p:spPr>
            <p:txBody>
              <a:bodyPr lIns="25400" tIns="25400" rIns="25400" bIns="25400" anchor="ctr"/>
              <a:lstStyle>
                <a:lvl1pPr>
                  <a:defRPr sz="2400" baseline="50000">
                    <a:solidFill>
                      <a:srgbClr val="222222"/>
                    </a:solidFill>
                    <a:latin typeface="Open Sans"/>
                    <a:ea typeface="Open Sans"/>
                    <a:cs typeface="Open Sans"/>
                    <a:sym typeface="Open Sans"/>
                  </a:defRPr>
                </a:lvl1pPr>
                <a:lvl2pPr marL="742950" indent="-285750">
                  <a:defRPr sz="2400" baseline="50000">
                    <a:solidFill>
                      <a:srgbClr val="222222"/>
                    </a:solidFill>
                    <a:latin typeface="Open Sans"/>
                    <a:ea typeface="Open Sans"/>
                    <a:cs typeface="Open Sans"/>
                    <a:sym typeface="Open Sans"/>
                  </a:defRPr>
                </a:lvl2pPr>
                <a:lvl3pPr marL="1143000" indent="-228600">
                  <a:defRPr sz="2400" baseline="50000">
                    <a:solidFill>
                      <a:srgbClr val="222222"/>
                    </a:solidFill>
                    <a:latin typeface="Open Sans"/>
                    <a:ea typeface="Open Sans"/>
                    <a:cs typeface="Open Sans"/>
                    <a:sym typeface="Open Sans"/>
                  </a:defRPr>
                </a:lvl3pPr>
                <a:lvl4pPr marL="1600200" indent="-228600">
                  <a:defRPr sz="2400" baseline="50000">
                    <a:solidFill>
                      <a:srgbClr val="222222"/>
                    </a:solidFill>
                    <a:latin typeface="Open Sans"/>
                    <a:ea typeface="Open Sans"/>
                    <a:cs typeface="Open Sans"/>
                    <a:sym typeface="Open Sans"/>
                  </a:defRPr>
                </a:lvl4pPr>
                <a:lvl5pPr marL="2057400" indent="-228600">
                  <a:defRPr sz="2400" baseline="50000">
                    <a:solidFill>
                      <a:srgbClr val="222222"/>
                    </a:solidFill>
                    <a:latin typeface="Open Sans"/>
                    <a:ea typeface="Open Sans"/>
                    <a:cs typeface="Open Sans"/>
                    <a:sym typeface="Open Sans"/>
                  </a:defRPr>
                </a:lvl5pPr>
                <a:lvl6pPr marL="25146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6pPr>
                <a:lvl7pPr marL="29718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7pPr>
                <a:lvl8pPr marL="34290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8pPr>
                <a:lvl9pPr marL="38862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9pPr>
              </a:lstStyle>
              <a:p>
                <a:pPr algn="ctr" defTabSz="399852" eaLnBrk="0" latinLnBrk="0" hangingPunct="0">
                  <a:spcBef>
                    <a:spcPct val="0"/>
                  </a:spcBef>
                  <a:spcAft>
                    <a:spcPct val="0"/>
                  </a:spcAft>
                  <a:defRPr lang="ko-KR" altLang="en-US"/>
                </a:pPr>
                <a:endParaRPr lang="ko-KR" altLang="ko-KR" sz="1600">
                  <a:solidFill>
                    <a:srgbClr val="FFFFFF"/>
                  </a:solidFill>
                  <a:latin typeface="Helvetica Light"/>
                  <a:ea typeface="Helvetica Light"/>
                  <a:cs typeface="Helvetica Light"/>
                  <a:sym typeface="Helvetica Light"/>
                </a:endParaRPr>
              </a:p>
            </p:txBody>
          </p:sp>
          <p:sp>
            <p:nvSpPr>
              <p:cNvPr id="89" name="Oval 25"/>
              <p:cNvSpPr/>
              <p:nvPr/>
            </p:nvSpPr>
            <p:spPr>
              <a:xfrm>
                <a:off x="2158028" y="4910936"/>
                <a:ext cx="1193823" cy="1193823"/>
              </a:xfrm>
              <a:prstGeom prst="ellipse">
                <a:avLst/>
              </a:prstGeom>
              <a:solidFill>
                <a:srgbClr val="FFFFFF"/>
              </a:solidFill>
              <a:ln>
                <a:noFill/>
              </a:ln>
              <a:effectLst>
                <a:outerShdw blurRad="63500" dist="12700" dir="2700000" algn="ctr" rotWithShape="0">
                  <a:srgbClr val="000000">
                    <a:alpha val="75000"/>
                  </a:srgbClr>
                </a:outerShdw>
              </a:effectLst>
            </p:spPr>
            <p:txBody>
              <a:bodyPr lIns="25400" tIns="25400" rIns="25400" bIns="25400" anchor="ctr"/>
              <a:lstStyle>
                <a:lvl1pPr>
                  <a:defRPr sz="2400" baseline="50000">
                    <a:solidFill>
                      <a:srgbClr val="222222"/>
                    </a:solidFill>
                    <a:latin typeface="Open Sans"/>
                    <a:ea typeface="Open Sans"/>
                    <a:cs typeface="Open Sans"/>
                    <a:sym typeface="Open Sans"/>
                  </a:defRPr>
                </a:lvl1pPr>
                <a:lvl2pPr marL="742950" indent="-285750">
                  <a:defRPr sz="2400" baseline="50000">
                    <a:solidFill>
                      <a:srgbClr val="222222"/>
                    </a:solidFill>
                    <a:latin typeface="Open Sans"/>
                    <a:ea typeface="Open Sans"/>
                    <a:cs typeface="Open Sans"/>
                    <a:sym typeface="Open Sans"/>
                  </a:defRPr>
                </a:lvl2pPr>
                <a:lvl3pPr marL="1143000" indent="-228600">
                  <a:defRPr sz="2400" baseline="50000">
                    <a:solidFill>
                      <a:srgbClr val="222222"/>
                    </a:solidFill>
                    <a:latin typeface="Open Sans"/>
                    <a:ea typeface="Open Sans"/>
                    <a:cs typeface="Open Sans"/>
                    <a:sym typeface="Open Sans"/>
                  </a:defRPr>
                </a:lvl3pPr>
                <a:lvl4pPr marL="1600200" indent="-228600">
                  <a:defRPr sz="2400" baseline="50000">
                    <a:solidFill>
                      <a:srgbClr val="222222"/>
                    </a:solidFill>
                    <a:latin typeface="Open Sans"/>
                    <a:ea typeface="Open Sans"/>
                    <a:cs typeface="Open Sans"/>
                    <a:sym typeface="Open Sans"/>
                  </a:defRPr>
                </a:lvl4pPr>
                <a:lvl5pPr marL="2057400" indent="-228600">
                  <a:defRPr sz="2400" baseline="50000">
                    <a:solidFill>
                      <a:srgbClr val="222222"/>
                    </a:solidFill>
                    <a:latin typeface="Open Sans"/>
                    <a:ea typeface="Open Sans"/>
                    <a:cs typeface="Open Sans"/>
                    <a:sym typeface="Open Sans"/>
                  </a:defRPr>
                </a:lvl5pPr>
                <a:lvl6pPr marL="25146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6pPr>
                <a:lvl7pPr marL="29718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7pPr>
                <a:lvl8pPr marL="34290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8pPr>
                <a:lvl9pPr marL="38862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9pPr>
              </a:lstStyle>
              <a:p>
                <a:pPr algn="ctr" defTabSz="399852" eaLnBrk="0" latinLnBrk="0" hangingPunct="0">
                  <a:spcBef>
                    <a:spcPct val="0"/>
                  </a:spcBef>
                  <a:spcAft>
                    <a:spcPct val="0"/>
                  </a:spcAft>
                  <a:defRPr lang="ko-KR" altLang="en-US"/>
                </a:pPr>
                <a:endParaRPr lang="ko-KR" altLang="ko-KR" sz="2000">
                  <a:solidFill>
                    <a:srgbClr val="FFFFFF"/>
                  </a:solidFill>
                  <a:latin typeface="Helvetica Light"/>
                  <a:ea typeface="Helvetica Light"/>
                  <a:cs typeface="Helvetica Light"/>
                  <a:sym typeface="Helvetica Light"/>
                </a:endParaRPr>
              </a:p>
            </p:txBody>
          </p:sp>
          <p:sp>
            <p:nvSpPr>
              <p:cNvPr id="91" name="Rectangle 28"/>
              <p:cNvSpPr/>
              <p:nvPr/>
            </p:nvSpPr>
            <p:spPr>
              <a:xfrm>
                <a:off x="2276305" y="5016168"/>
                <a:ext cx="932657" cy="1031994"/>
              </a:xfrm>
              <a:prstGeom prst="rect">
                <a:avLst/>
              </a:prstGeom>
              <a:noFill/>
              <a:ln>
                <a:noFill/>
              </a:ln>
              <a:effectLst/>
            </p:spPr>
            <p:txBody>
              <a:bodyPr lIns="25400" tIns="25400" rIns="25400" bIns="25400" anchor="ctr">
                <a:spAutoFit/>
              </a:bodyPr>
              <a:lstStyle/>
              <a:p>
                <a:pPr algn="ctr" defTabSz="399852" eaLnBrk="0" hangingPunct="0">
                  <a:spcBef>
                    <a:spcPct val="0"/>
                  </a:spcBef>
                  <a:spcAft>
                    <a:spcPct val="0"/>
                  </a:spcAft>
                  <a:defRPr lang="ko-KR" altLang="en-US"/>
                </a:pPr>
                <a:r>
                  <a:rPr lang="en-US" altLang="x-none" sz="2400" b="1">
                    <a:solidFill>
                      <a:srgbClr val="292929"/>
                    </a:solidFill>
                    <a:latin typeface="나눔바른고딕"/>
                    <a:ea typeface="나눔바른고딕"/>
                    <a:sym typeface="Open Sans"/>
                  </a:rPr>
                  <a:t>1</a:t>
                </a:r>
                <a:endParaRPr lang="x-none" altLang="x-none" sz="2400" b="1">
                  <a:solidFill>
                    <a:srgbClr val="292929"/>
                  </a:solidFill>
                  <a:latin typeface="나눔바른고딕"/>
                  <a:ea typeface="나눔바른고딕"/>
                  <a:sym typeface="Open Sans"/>
                </a:endParaRPr>
              </a:p>
            </p:txBody>
          </p:sp>
        </p:grpSp>
      </p:grpSp>
      <p:pic>
        <p:nvPicPr>
          <p:cNvPr id="6" name="그림 5" descr="의류이(가) 표시된 사진  자동 생성된 설명"/>
          <p:cNvPicPr>
            <a:picLocks noChangeAspect="1"/>
          </p:cNvPicPr>
          <p:nvPr/>
        </p:nvPicPr>
        <p:blipFill rotWithShape="1">
          <a:blip r:embed="rId4"/>
          <a:srcRect b="41670"/>
          <a:stretch>
            <a:fillRect/>
          </a:stretch>
        </p:blipFill>
        <p:spPr>
          <a:xfrm>
            <a:off x="5551935" y="1340639"/>
            <a:ext cx="2580159" cy="1509485"/>
          </a:xfrm>
          <a:prstGeom prst="rect">
            <a:avLst/>
          </a:prstGeom>
          <a:effectLst>
            <a:outerShdw blurRad="50800" dist="12700" dir="2700000" algn="tl" rotWithShape="0">
              <a:prstClr val="black">
                <a:alpha val="40000"/>
              </a:prstClr>
            </a:outerShdw>
          </a:effectLst>
        </p:spPr>
      </p:pic>
      <p:sp>
        <p:nvSpPr>
          <p:cNvPr id="37895" name="Rectangle 4"/>
          <p:cNvSpPr>
            <a:spLocks noChangeArrowheads="1"/>
          </p:cNvSpPr>
          <p:nvPr/>
        </p:nvSpPr>
        <p:spPr bwMode="white">
          <a:xfrm>
            <a:off x="1895876" y="1861589"/>
            <a:ext cx="3996001" cy="1041631"/>
          </a:xfrm>
          <a:prstGeom prst="rect">
            <a:avLst/>
          </a:prstGeom>
          <a:noFill/>
          <a:ln>
            <a:noFill/>
          </a:ln>
          <a:effectLst/>
        </p:spPr>
        <p:txBody>
          <a:bodyPr vert="horz" wrap="square" lIns="91440" tIns="45720" rIns="91440" bIns="45720" anchor="t">
            <a:spAutoFit/>
          </a:bodyPr>
          <a:lstStyle/>
          <a:p>
            <a:pPr algn="ctr">
              <a:lnSpc>
                <a:spcPct val="120000"/>
              </a:lnSpc>
              <a:defRPr lang="ko-KR" altLang="en-US"/>
            </a:pPr>
            <a:r>
              <a:rPr lang="ko-KR" altLang="en-US" sz="2800" b="1">
                <a:solidFill>
                  <a:srgbClr val="D53B11"/>
                </a:solidFill>
                <a:latin typeface="나눔바른고딕"/>
                <a:ea typeface="나눔바른고딕"/>
                <a:cs typeface="함초롬돋움"/>
              </a:rPr>
              <a:t>3개 요소 </a:t>
            </a:r>
            <a:r>
              <a:rPr lang="ko-KR" altLang="en-US" sz="2401" b="1">
                <a:solidFill>
                  <a:srgbClr val="000000"/>
                </a:solidFill>
                <a:latin typeface="나눔바른고딕"/>
                <a:ea typeface="나눔바른고딕"/>
                <a:cs typeface="함초롬돋움"/>
              </a:rPr>
              <a:t>를 </a:t>
            </a:r>
          </a:p>
          <a:p>
            <a:pPr algn="ctr">
              <a:lnSpc>
                <a:spcPct val="120000"/>
              </a:lnSpc>
              <a:defRPr lang="ko-KR" altLang="en-US"/>
            </a:pPr>
            <a:r>
              <a:rPr lang="ko-KR" altLang="en-US" sz="2401" b="1">
                <a:solidFill>
                  <a:srgbClr val="000000"/>
                </a:solidFill>
                <a:latin typeface="나눔바른고딕"/>
                <a:ea typeface="나눔바른고딕"/>
                <a:cs typeface="함초롬돋움"/>
              </a:rPr>
              <a:t>모두 충족해야 함</a:t>
            </a:r>
          </a:p>
        </p:txBody>
      </p:sp>
      <p:sp>
        <p:nvSpPr>
          <p:cNvPr id="37896" name="직사각형 37895"/>
          <p:cNvSpPr/>
          <p:nvPr/>
        </p:nvSpPr>
        <p:spPr>
          <a:xfrm>
            <a:off x="5724527" y="2776537"/>
            <a:ext cx="2505074" cy="108000"/>
          </a:xfrm>
          <a:prstGeom prst="rect">
            <a:avLst/>
          </a:prstGeom>
          <a:solidFill>
            <a:schemeClr val="bg1">
              <a:lumMod val="70000"/>
            </a:schemeClr>
          </a:solidFill>
          <a:ln>
            <a:noFill/>
          </a:ln>
          <a:effectLst>
            <a:outerShdw blurRad="76200" dist="76200" dir="2700000" algn="ctr" rotWithShape="0">
              <a:srgbClr val="000000">
                <a:alpha val="50000"/>
              </a:srgbClr>
            </a:outerShdw>
          </a:effectLst>
        </p:spPr>
        <p:style>
          <a:lnRef idx="2">
            <a:schemeClr val="accent1">
              <a:shade val="2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a:defRPr lang="ko-KR" altLang="en-US"/>
            </a:pPr>
            <a:endParaRPr lang="ko-KR" altLang="en-US"/>
          </a:p>
        </p:txBody>
      </p:sp>
      <p:pic>
        <p:nvPicPr>
          <p:cNvPr id="2" name="그림 1">
            <a:extLst>
              <a:ext uri="{FF2B5EF4-FFF2-40B4-BE49-F238E27FC236}">
                <a16:creationId xmlns:a16="http://schemas.microsoft.com/office/drawing/2014/main" id="{F58E8981-1084-5B39-90CF-26B40B3BF6CB}"/>
              </a:ext>
            </a:extLst>
          </p:cNvPr>
          <p:cNvPicPr>
            <a:picLocks noChangeAspect="1"/>
          </p:cNvPicPr>
          <p:nvPr/>
        </p:nvPicPr>
        <p:blipFill>
          <a:blip r:embed="rId5"/>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2AADA3D9-17B3-69F3-0FD0-5AAD59ABCF2A}"/>
              </a:ext>
            </a:extLst>
          </p:cNvPr>
          <p:cNvPicPr>
            <a:picLocks noChangeAspect="1"/>
          </p:cNvPicPr>
          <p:nvPr/>
        </p:nvPicPr>
        <p:blipFill>
          <a:blip r:embed="rId6"/>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사각형: 둥근 위쪽 모서리 41"/>
          <p:cNvSpPr/>
          <p:nvPr/>
        </p:nvSpPr>
        <p:spPr>
          <a:xfrm>
            <a:off x="647526" y="2040564"/>
            <a:ext cx="1091119" cy="400423"/>
          </a:xfrm>
          <a:prstGeom prst="round2SameRect">
            <a:avLst>
              <a:gd name="adj1" fmla="val 50000"/>
              <a:gd name="adj2" fmla="val 0"/>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600"/>
          </a:p>
        </p:txBody>
      </p:sp>
      <p:pic>
        <p:nvPicPr>
          <p:cNvPr id="6" name="그림 5"/>
          <p:cNvPicPr>
            <a:picLocks noChangeAspect="1"/>
          </p:cNvPicPr>
          <p:nvPr/>
        </p:nvPicPr>
        <p:blipFill rotWithShape="1">
          <a:blip r:embed="rId2"/>
          <a:stretch>
            <a:fillRect/>
          </a:stretch>
        </p:blipFill>
        <p:spPr>
          <a:xfrm>
            <a:off x="6674185" y="1381392"/>
            <a:ext cx="1154719" cy="1054309"/>
          </a:xfrm>
          <a:prstGeom prst="rect">
            <a:avLst/>
          </a:prstGeom>
          <a:effectLst>
            <a:outerShdw blurRad="50800" dist="38100" dir="5400000" algn="t" rotWithShape="0">
              <a:prstClr val="black">
                <a:alpha val="40000"/>
              </a:prstClr>
            </a:outerShdw>
          </a:effectLst>
        </p:spPr>
      </p:pic>
      <p:sp>
        <p:nvSpPr>
          <p:cNvPr id="54" name="사각형: 둥근 위쪽 모서리 53"/>
          <p:cNvSpPr/>
          <p:nvPr/>
        </p:nvSpPr>
        <p:spPr>
          <a:xfrm>
            <a:off x="647526" y="4509522"/>
            <a:ext cx="1437849" cy="400423"/>
          </a:xfrm>
          <a:prstGeom prst="round2SameRect">
            <a:avLst>
              <a:gd name="adj1" fmla="val 50000"/>
              <a:gd name="adj2" fmla="val 0"/>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600"/>
          </a:p>
        </p:txBody>
      </p:sp>
      <p:sp>
        <p:nvSpPr>
          <p:cNvPr id="55" name="Rectangle 5"/>
          <p:cNvSpPr>
            <a:spLocks noChangeArrowheads="1"/>
          </p:cNvSpPr>
          <p:nvPr/>
        </p:nvSpPr>
        <p:spPr bwMode="white">
          <a:xfrm>
            <a:off x="720691" y="4529427"/>
            <a:ext cx="1414379" cy="369332"/>
          </a:xfrm>
          <a:prstGeom prst="rect">
            <a:avLst/>
          </a:prstGeom>
          <a:no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spcBef>
                <a:spcPct val="0"/>
              </a:spcBef>
              <a:defRPr lang="ko-KR" altLang="en-US"/>
            </a:pPr>
            <a:r>
              <a:rPr lang="ko-KR" altLang="en-US" sz="1800" b="1" dirty="0">
                <a:solidFill>
                  <a:schemeClr val="bg1"/>
                </a:solidFill>
                <a:latin typeface="나눔바른고딕"/>
                <a:ea typeface="나눔바른고딕"/>
                <a:cs typeface="함초롬돋움"/>
              </a:rPr>
              <a:t>관계의 우위</a:t>
            </a:r>
          </a:p>
        </p:txBody>
      </p:sp>
      <p:sp>
        <p:nvSpPr>
          <p:cNvPr id="56" name="사각형: 둥근 모서리 55"/>
          <p:cNvSpPr/>
          <p:nvPr/>
        </p:nvSpPr>
        <p:spPr>
          <a:xfrm>
            <a:off x="649752" y="4890096"/>
            <a:ext cx="7561205" cy="481342"/>
          </a:xfrm>
          <a:prstGeom prst="roundRect">
            <a:avLst>
              <a:gd name="adj" fmla="val 2499"/>
            </a:avLst>
          </a:prstGeom>
          <a:solidFill>
            <a:schemeClr val="bg1"/>
          </a:solidFill>
          <a:ln w="28575">
            <a:solidFill>
              <a:srgbClr val="F37E5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600"/>
          </a:p>
        </p:txBody>
      </p:sp>
      <p:sp>
        <p:nvSpPr>
          <p:cNvPr id="57" name="Rectangle 6"/>
          <p:cNvSpPr>
            <a:spLocks noChangeArrowheads="1"/>
          </p:cNvSpPr>
          <p:nvPr/>
        </p:nvSpPr>
        <p:spPr bwMode="white">
          <a:xfrm>
            <a:off x="727957" y="4931445"/>
            <a:ext cx="7183592" cy="398645"/>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30000"/>
              </a:lnSpc>
              <a:spcBef>
                <a:spcPct val="0"/>
              </a:spcBef>
              <a:spcAft>
                <a:spcPct val="46000"/>
              </a:spcAft>
              <a:buClr>
                <a:srgbClr val="3D384A"/>
              </a:buClr>
              <a:defRPr lang="ko-KR" altLang="en-US"/>
            </a:pPr>
            <a:r>
              <a:rPr lang="ko-KR" altLang="en-US" sz="1600" dirty="0">
                <a:solidFill>
                  <a:srgbClr val="000000"/>
                </a:solidFill>
                <a:latin typeface="나눔바른고딕"/>
                <a:ea typeface="나눔바른고딕"/>
                <a:cs typeface="함초롬돋움"/>
              </a:rPr>
              <a:t>우위가 있다고 판단되는 모든 관계가 인정됨</a:t>
            </a:r>
          </a:p>
        </p:txBody>
      </p:sp>
      <p:grpSp>
        <p:nvGrpSpPr>
          <p:cNvPr id="11" name="그룹 10"/>
          <p:cNvGrpSpPr/>
          <p:nvPr/>
        </p:nvGrpSpPr>
        <p:grpSpPr>
          <a:xfrm>
            <a:off x="265" y="130832"/>
            <a:ext cx="9143470" cy="765156"/>
            <a:chOff x="265" y="130832"/>
            <a:chExt cx="9143470" cy="765156"/>
          </a:xfrm>
        </p:grpSpPr>
        <p:grpSp>
          <p:nvGrpSpPr>
            <p:cNvPr id="12" name="그룹 11"/>
            <p:cNvGrpSpPr/>
            <p:nvPr/>
          </p:nvGrpSpPr>
          <p:grpSpPr>
            <a:xfrm>
              <a:off x="265" y="130832"/>
              <a:ext cx="9143470" cy="765156"/>
              <a:chOff x="0" y="130640"/>
              <a:chExt cx="9143999" cy="765201"/>
            </a:xfrm>
            <a:effectLst/>
          </p:grpSpPr>
          <p:sp>
            <p:nvSpPr>
              <p:cNvPr id="16" name="직사각형 15"/>
              <p:cNvSpPr/>
              <p:nvPr/>
            </p:nvSpPr>
            <p:spPr>
              <a:xfrm>
                <a:off x="0" y="133498"/>
                <a:ext cx="958537"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7" name="사각형: 둥근 위쪽 모서리 16"/>
              <p:cNvSpPr/>
              <p:nvPr/>
            </p:nvSpPr>
            <p:spPr>
              <a:xfrm>
                <a:off x="7251700" y="284818"/>
                <a:ext cx="1748760" cy="33797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8" name="평행 사변형 17"/>
              <p:cNvSpPr/>
              <p:nvPr/>
            </p:nvSpPr>
            <p:spPr>
              <a:xfrm rot="5400000">
                <a:off x="753153" y="368620"/>
                <a:ext cx="762341" cy="292100"/>
              </a:xfrm>
              <a:prstGeom prst="parallelogram">
                <a:avLst>
                  <a:gd name="adj" fmla="val 41638"/>
                </a:avLst>
              </a:prstGeom>
              <a:solidFill>
                <a:srgbClr val="D53B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9" name="평행 사변형 18"/>
              <p:cNvSpPr/>
              <p:nvPr/>
            </p:nvSpPr>
            <p:spPr>
              <a:xfrm rot="16200000" flipH="1">
                <a:off x="1074990" y="368621"/>
                <a:ext cx="762341" cy="292100"/>
              </a:xfrm>
              <a:prstGeom prst="parallelogram">
                <a:avLst>
                  <a:gd name="adj" fmla="val 41638"/>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20" name="직사각형 19"/>
              <p:cNvSpPr/>
              <p:nvPr/>
            </p:nvSpPr>
            <p:spPr>
              <a:xfrm>
                <a:off x="1631947" y="130640"/>
                <a:ext cx="7512052"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21" name="TextBox 20"/>
              <p:cNvSpPr txBox="1"/>
              <p:nvPr/>
            </p:nvSpPr>
            <p:spPr>
              <a:xfrm>
                <a:off x="1727260" y="239844"/>
                <a:ext cx="3345782" cy="460770"/>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판단 요소 </a:t>
                </a:r>
              </a:p>
            </p:txBody>
          </p:sp>
          <p:sp>
            <p:nvSpPr>
              <p:cNvPr id="22" name="TextBox 21"/>
              <p:cNvSpPr txBox="1"/>
              <p:nvPr/>
            </p:nvSpPr>
            <p:spPr>
              <a:xfrm>
                <a:off x="8403546" y="280991"/>
                <a:ext cx="545802" cy="188777"/>
              </a:xfrm>
              <a:prstGeom prst="roundRect">
                <a:avLst>
                  <a:gd name="adj" fmla="val 50000"/>
                </a:avLst>
              </a:prstGeom>
              <a:solidFill>
                <a:srgbClr val="D53B11"/>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3</a:t>
                </a:r>
                <a:endParaRPr lang="ko-KR" altLang="en-US" sz="1100">
                  <a:solidFill>
                    <a:schemeClr val="bg1"/>
                  </a:solidFill>
                  <a:latin typeface="나눔스퀘어라운드 ExtraBold"/>
                  <a:ea typeface="나눔스퀘어라운드 ExtraBold"/>
                </a:endParaRPr>
              </a:p>
            </p:txBody>
          </p:sp>
          <p:sp>
            <p:nvSpPr>
              <p:cNvPr id="23" name="TextBox 22"/>
              <p:cNvSpPr txBox="1"/>
              <p:nvPr/>
            </p:nvSpPr>
            <p:spPr>
              <a:xfrm>
                <a:off x="6699182" y="429605"/>
                <a:ext cx="2335537" cy="261610"/>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괴롭힘의 판단</a:t>
                </a:r>
              </a:p>
            </p:txBody>
          </p:sp>
        </p:grpSp>
        <p:grpSp>
          <p:nvGrpSpPr>
            <p:cNvPr id="13" name="그룹 12"/>
            <p:cNvGrpSpPr/>
            <p:nvPr/>
          </p:nvGrpSpPr>
          <p:grpSpPr>
            <a:xfrm>
              <a:off x="4985869" y="239106"/>
              <a:ext cx="1548504" cy="461665"/>
              <a:chOff x="4985869" y="239106"/>
              <a:chExt cx="1548504" cy="461665"/>
            </a:xfrm>
          </p:grpSpPr>
          <p:sp>
            <p:nvSpPr>
              <p:cNvPr id="14" name="Rectangle 5"/>
              <p:cNvSpPr>
                <a:spLocks noChangeArrowheads="1"/>
              </p:cNvSpPr>
              <p:nvPr/>
            </p:nvSpPr>
            <p:spPr bwMode="white">
              <a:xfrm>
                <a:off x="5227605" y="240030"/>
                <a:ext cx="1306768" cy="460741"/>
              </a:xfrm>
              <a:prstGeom prst="rect">
                <a:avLst/>
              </a:prstGeom>
              <a:noFill/>
            </p:spPr>
            <p:txBody>
              <a:bodyPr wrap="none" anchor="ctr">
                <a:spAutoFit/>
              </a:bodyPr>
              <a:lstStyle/>
              <a:p>
                <a:pPr lvl="0">
                  <a:defRPr lang="ko-KR" altLang="en-US"/>
                </a:pPr>
                <a:r>
                  <a:rPr lang="ko-KR" altLang="en-US" sz="2400">
                    <a:solidFill>
                      <a:schemeClr val="accent4">
                        <a:lumMod val="40000"/>
                        <a:lumOff val="60000"/>
                      </a:schemeClr>
                    </a:solidFill>
                    <a:latin typeface="나눔스퀘어라운드 ExtraBold"/>
                    <a:ea typeface="나눔스퀘어라운드 ExtraBold"/>
                  </a:rPr>
                  <a:t>행위요건</a:t>
                </a:r>
              </a:p>
            </p:txBody>
          </p:sp>
          <p:sp>
            <p:nvSpPr>
              <p:cNvPr id="15" name="타원 14"/>
              <p:cNvSpPr/>
              <p:nvPr/>
            </p:nvSpPr>
            <p:spPr>
              <a:xfrm>
                <a:off x="4985869" y="331227"/>
                <a:ext cx="277425" cy="27742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2</a:t>
                </a:r>
                <a:endParaRPr lang="ko-KR" altLang="en-US">
                  <a:solidFill>
                    <a:schemeClr val="bg1"/>
                  </a:solidFill>
                  <a:latin typeface="나눔스퀘어라운드 ExtraBold"/>
                  <a:ea typeface="나눔스퀘어라운드 ExtraBold"/>
                </a:endParaRPr>
              </a:p>
            </p:txBody>
          </p:sp>
        </p:grpSp>
      </p:grpSp>
      <p:grpSp>
        <p:nvGrpSpPr>
          <p:cNvPr id="4" name="그룹 3"/>
          <p:cNvGrpSpPr/>
          <p:nvPr/>
        </p:nvGrpSpPr>
        <p:grpSpPr>
          <a:xfrm>
            <a:off x="561675" y="1265167"/>
            <a:ext cx="5350413" cy="529400"/>
            <a:chOff x="561675" y="1589469"/>
            <a:chExt cx="5350413" cy="529400"/>
          </a:xfrm>
          <a:effectLst>
            <a:outerShdw blurRad="50800" dist="38100" dir="2700000" algn="tl" rotWithShape="0">
              <a:prstClr val="black">
                <a:alpha val="40000"/>
              </a:prstClr>
            </a:outerShdw>
          </a:effectLst>
        </p:grpSpPr>
        <p:sp>
          <p:nvSpPr>
            <p:cNvPr id="3" name="사각형: 둥근 한쪽 모서리 2"/>
            <p:cNvSpPr/>
            <p:nvPr/>
          </p:nvSpPr>
          <p:spPr>
            <a:xfrm>
              <a:off x="820206" y="1747210"/>
              <a:ext cx="5091882" cy="357698"/>
            </a:xfrm>
            <a:prstGeom prst="round1Rect">
              <a:avLst>
                <a:gd name="adj" fmla="val 50000"/>
              </a:avLst>
            </a:prstGeom>
            <a:solidFill>
              <a:srgbClr val="FDE9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8916" name="Rectangle 4"/>
            <p:cNvSpPr>
              <a:spLocks noChangeArrowheads="1"/>
            </p:cNvSpPr>
            <p:nvPr/>
          </p:nvSpPr>
          <p:spPr bwMode="white">
            <a:xfrm>
              <a:off x="1051152" y="1735812"/>
              <a:ext cx="4653910" cy="358235"/>
            </a:xfrm>
            <a:prstGeom prst="rect">
              <a:avLst/>
            </a:prstGeom>
            <a:no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spcBef>
                  <a:spcPct val="0"/>
                </a:spcBef>
                <a:defRPr lang="ko-KR" altLang="en-US"/>
              </a:pPr>
              <a:r>
                <a:rPr lang="ko-KR" altLang="en-US" sz="1800" b="1">
                  <a:solidFill>
                    <a:srgbClr val="000000"/>
                  </a:solidFill>
                  <a:latin typeface="나눔바른고딕"/>
                  <a:ea typeface="나눔바른고딕"/>
                  <a:cs typeface="함초롬돋움"/>
                </a:rPr>
                <a:t>직장에서의 지위 또는 관계 등의 우위를 이용할 것</a:t>
              </a:r>
            </a:p>
          </p:txBody>
        </p:sp>
        <p:grpSp>
          <p:nvGrpSpPr>
            <p:cNvPr id="2" name="그룹 1"/>
            <p:cNvGrpSpPr/>
            <p:nvPr/>
          </p:nvGrpSpPr>
          <p:grpSpPr>
            <a:xfrm>
              <a:off x="561675" y="1589469"/>
              <a:ext cx="529400" cy="529400"/>
              <a:chOff x="1409464" y="3502803"/>
              <a:chExt cx="1207524" cy="1207524"/>
            </a:xfrm>
          </p:grpSpPr>
          <p:sp>
            <p:nvSpPr>
              <p:cNvPr id="34" name="Oval 24"/>
              <p:cNvSpPr/>
              <p:nvPr/>
            </p:nvSpPr>
            <p:spPr>
              <a:xfrm>
                <a:off x="1409464" y="3502803"/>
                <a:ext cx="1207524" cy="1207524"/>
              </a:xfrm>
              <a:prstGeom prst="ellipse">
                <a:avLst/>
              </a:prstGeom>
              <a:solidFill>
                <a:srgbClr val="F69474"/>
              </a:solidFill>
              <a:ln>
                <a:noFill/>
              </a:ln>
            </p:spPr>
            <p:txBody>
              <a:bodyPr lIns="25400" tIns="25400" rIns="25400" bIns="25400" anchor="ctr"/>
              <a:lstStyle>
                <a:lvl1pPr>
                  <a:defRPr sz="2400" baseline="50000">
                    <a:solidFill>
                      <a:srgbClr val="222222"/>
                    </a:solidFill>
                    <a:latin typeface="Open Sans"/>
                    <a:ea typeface="Open Sans"/>
                    <a:cs typeface="Open Sans"/>
                    <a:sym typeface="Open Sans"/>
                  </a:defRPr>
                </a:lvl1pPr>
                <a:lvl2pPr marL="742950" indent="-285750">
                  <a:defRPr sz="2400" baseline="50000">
                    <a:solidFill>
                      <a:srgbClr val="222222"/>
                    </a:solidFill>
                    <a:latin typeface="Open Sans"/>
                    <a:ea typeface="Open Sans"/>
                    <a:cs typeface="Open Sans"/>
                    <a:sym typeface="Open Sans"/>
                  </a:defRPr>
                </a:lvl2pPr>
                <a:lvl3pPr marL="1143000" indent="-228600">
                  <a:defRPr sz="2400" baseline="50000">
                    <a:solidFill>
                      <a:srgbClr val="222222"/>
                    </a:solidFill>
                    <a:latin typeface="Open Sans"/>
                    <a:ea typeface="Open Sans"/>
                    <a:cs typeface="Open Sans"/>
                    <a:sym typeface="Open Sans"/>
                  </a:defRPr>
                </a:lvl3pPr>
                <a:lvl4pPr marL="1600200" indent="-228600">
                  <a:defRPr sz="2400" baseline="50000">
                    <a:solidFill>
                      <a:srgbClr val="222222"/>
                    </a:solidFill>
                    <a:latin typeface="Open Sans"/>
                    <a:ea typeface="Open Sans"/>
                    <a:cs typeface="Open Sans"/>
                    <a:sym typeface="Open Sans"/>
                  </a:defRPr>
                </a:lvl4pPr>
                <a:lvl5pPr marL="2057400" indent="-228600">
                  <a:defRPr sz="2400" baseline="50000">
                    <a:solidFill>
                      <a:srgbClr val="222222"/>
                    </a:solidFill>
                    <a:latin typeface="Open Sans"/>
                    <a:ea typeface="Open Sans"/>
                    <a:cs typeface="Open Sans"/>
                    <a:sym typeface="Open Sans"/>
                  </a:defRPr>
                </a:lvl5pPr>
                <a:lvl6pPr marL="25146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6pPr>
                <a:lvl7pPr marL="29718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7pPr>
                <a:lvl8pPr marL="34290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8pPr>
                <a:lvl9pPr marL="38862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9pPr>
              </a:lstStyle>
              <a:p>
                <a:pPr algn="ctr" defTabSz="406250" eaLnBrk="0" latinLnBrk="0" hangingPunct="0">
                  <a:spcBef>
                    <a:spcPct val="0"/>
                  </a:spcBef>
                  <a:spcAft>
                    <a:spcPct val="0"/>
                  </a:spcAft>
                  <a:defRPr lang="ko-KR" altLang="en-US"/>
                </a:pPr>
                <a:endParaRPr lang="ko-KR" altLang="ko-KR" sz="1600">
                  <a:solidFill>
                    <a:srgbClr val="FFFFFF"/>
                  </a:solidFill>
                  <a:latin typeface="Helvetica Light"/>
                  <a:ea typeface="Helvetica Light"/>
                  <a:cs typeface="Helvetica Light"/>
                  <a:sym typeface="Helvetica Light"/>
                </a:endParaRPr>
              </a:p>
            </p:txBody>
          </p:sp>
          <p:sp>
            <p:nvSpPr>
              <p:cNvPr id="35" name="Oval 25"/>
              <p:cNvSpPr/>
              <p:nvPr/>
            </p:nvSpPr>
            <p:spPr>
              <a:xfrm>
                <a:off x="1605285" y="3703187"/>
                <a:ext cx="815883" cy="815883"/>
              </a:xfrm>
              <a:prstGeom prst="ellipse">
                <a:avLst/>
              </a:prstGeom>
              <a:solidFill>
                <a:srgbClr val="FFFFFF"/>
              </a:solidFill>
              <a:ln>
                <a:noFill/>
              </a:ln>
              <a:effectLst>
                <a:outerShdw blurRad="63500" dist="12700" dir="2700000" algn="ctr" rotWithShape="0">
                  <a:srgbClr val="000000">
                    <a:alpha val="75000"/>
                  </a:srgbClr>
                </a:outerShdw>
              </a:effectLst>
            </p:spPr>
            <p:txBody>
              <a:bodyPr lIns="25400" tIns="25400" rIns="25400" bIns="25400" anchor="ctr"/>
              <a:lstStyle>
                <a:lvl1pPr>
                  <a:defRPr sz="2400" baseline="50000">
                    <a:solidFill>
                      <a:srgbClr val="222222"/>
                    </a:solidFill>
                    <a:latin typeface="Open Sans"/>
                    <a:ea typeface="Open Sans"/>
                    <a:cs typeface="Open Sans"/>
                    <a:sym typeface="Open Sans"/>
                  </a:defRPr>
                </a:lvl1pPr>
                <a:lvl2pPr marL="742950" indent="-285750">
                  <a:defRPr sz="2400" baseline="50000">
                    <a:solidFill>
                      <a:srgbClr val="222222"/>
                    </a:solidFill>
                    <a:latin typeface="Open Sans"/>
                    <a:ea typeface="Open Sans"/>
                    <a:cs typeface="Open Sans"/>
                    <a:sym typeface="Open Sans"/>
                  </a:defRPr>
                </a:lvl2pPr>
                <a:lvl3pPr marL="1143000" indent="-228600">
                  <a:defRPr sz="2400" baseline="50000">
                    <a:solidFill>
                      <a:srgbClr val="222222"/>
                    </a:solidFill>
                    <a:latin typeface="Open Sans"/>
                    <a:ea typeface="Open Sans"/>
                    <a:cs typeface="Open Sans"/>
                    <a:sym typeface="Open Sans"/>
                  </a:defRPr>
                </a:lvl3pPr>
                <a:lvl4pPr marL="1600200" indent="-228600">
                  <a:defRPr sz="2400" baseline="50000">
                    <a:solidFill>
                      <a:srgbClr val="222222"/>
                    </a:solidFill>
                    <a:latin typeface="Open Sans"/>
                    <a:ea typeface="Open Sans"/>
                    <a:cs typeface="Open Sans"/>
                    <a:sym typeface="Open Sans"/>
                  </a:defRPr>
                </a:lvl4pPr>
                <a:lvl5pPr marL="2057400" indent="-228600">
                  <a:defRPr sz="2400" baseline="50000">
                    <a:solidFill>
                      <a:srgbClr val="222222"/>
                    </a:solidFill>
                    <a:latin typeface="Open Sans"/>
                    <a:ea typeface="Open Sans"/>
                    <a:cs typeface="Open Sans"/>
                    <a:sym typeface="Open Sans"/>
                  </a:defRPr>
                </a:lvl5pPr>
                <a:lvl6pPr marL="25146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6pPr>
                <a:lvl7pPr marL="29718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7pPr>
                <a:lvl8pPr marL="34290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8pPr>
                <a:lvl9pPr marL="38862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9pPr>
              </a:lstStyle>
              <a:p>
                <a:pPr algn="ctr" defTabSz="406250" eaLnBrk="0" latinLnBrk="0" hangingPunct="0">
                  <a:spcBef>
                    <a:spcPct val="0"/>
                  </a:spcBef>
                  <a:spcAft>
                    <a:spcPct val="0"/>
                  </a:spcAft>
                  <a:defRPr lang="ko-KR" altLang="en-US"/>
                </a:pPr>
                <a:endParaRPr lang="ko-KR" altLang="ko-KR" sz="2000">
                  <a:solidFill>
                    <a:srgbClr val="FFFFFF"/>
                  </a:solidFill>
                  <a:latin typeface="Helvetica Light"/>
                  <a:ea typeface="Helvetica Light"/>
                  <a:cs typeface="Helvetica Light"/>
                  <a:sym typeface="Helvetica Light"/>
                </a:endParaRPr>
              </a:p>
            </p:txBody>
          </p:sp>
          <p:sp>
            <p:nvSpPr>
              <p:cNvPr id="36" name="Rectangle 28"/>
              <p:cNvSpPr/>
              <p:nvPr/>
            </p:nvSpPr>
            <p:spPr>
              <a:xfrm>
                <a:off x="1742888" y="3754891"/>
                <a:ext cx="526774" cy="748818"/>
              </a:xfrm>
              <a:prstGeom prst="rect">
                <a:avLst/>
              </a:prstGeom>
              <a:noFill/>
              <a:ln>
                <a:noFill/>
              </a:ln>
              <a:effectLst/>
            </p:spPr>
            <p:txBody>
              <a:bodyPr lIns="25400" tIns="25400" rIns="25400" bIns="25400" anchor="ctr">
                <a:spAutoFit/>
              </a:bodyPr>
              <a:lstStyle/>
              <a:p>
                <a:pPr algn="ctr" defTabSz="406250" eaLnBrk="0" hangingPunct="0">
                  <a:spcBef>
                    <a:spcPct val="0"/>
                  </a:spcBef>
                  <a:spcAft>
                    <a:spcPct val="0"/>
                  </a:spcAft>
                  <a:defRPr lang="ko-KR" altLang="en-US"/>
                </a:pPr>
                <a:r>
                  <a:rPr lang="x-none" altLang="x-none" b="1" dirty="0">
                    <a:solidFill>
                      <a:srgbClr val="292929"/>
                    </a:solidFill>
                    <a:latin typeface="나눔바른고딕"/>
                    <a:ea typeface="나눔바른고딕"/>
                    <a:sym typeface="Open Sans"/>
                  </a:rPr>
                  <a:t>1</a:t>
                </a:r>
              </a:p>
            </p:txBody>
          </p:sp>
        </p:grpSp>
      </p:grpSp>
      <p:sp>
        <p:nvSpPr>
          <p:cNvPr id="28"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35</a:t>
            </a:fld>
            <a:endParaRPr lang="en-US" altLang="en-US" sz="999">
              <a:solidFill>
                <a:schemeClr val="tx1"/>
              </a:solidFill>
              <a:latin typeface="나눔스퀘어라운드 Bold"/>
              <a:ea typeface="나눔스퀘어라운드 Bold"/>
            </a:endParaRPr>
          </a:p>
        </p:txBody>
      </p:sp>
      <p:sp>
        <p:nvSpPr>
          <p:cNvPr id="44" name="사각형: 둥근 모서리 43"/>
          <p:cNvSpPr/>
          <p:nvPr/>
        </p:nvSpPr>
        <p:spPr>
          <a:xfrm>
            <a:off x="649752" y="2421137"/>
            <a:ext cx="7560000" cy="483450"/>
          </a:xfrm>
          <a:prstGeom prst="roundRect">
            <a:avLst>
              <a:gd name="adj" fmla="val 2499"/>
            </a:avLst>
          </a:prstGeom>
          <a:solidFill>
            <a:schemeClr val="bg1"/>
          </a:solidFill>
          <a:ln w="28575">
            <a:solidFill>
              <a:srgbClr val="F37E5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600"/>
          </a:p>
        </p:txBody>
      </p:sp>
      <p:sp>
        <p:nvSpPr>
          <p:cNvPr id="45" name="Rectangle 6"/>
          <p:cNvSpPr>
            <a:spLocks noChangeArrowheads="1"/>
          </p:cNvSpPr>
          <p:nvPr/>
        </p:nvSpPr>
        <p:spPr bwMode="white">
          <a:xfrm>
            <a:off x="727956" y="2461373"/>
            <a:ext cx="7561205" cy="402979"/>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30000"/>
              </a:lnSpc>
              <a:spcBef>
                <a:spcPct val="0"/>
              </a:spcBef>
              <a:spcAft>
                <a:spcPct val="46000"/>
              </a:spcAft>
              <a:buClr>
                <a:srgbClr val="3D384A"/>
              </a:buClr>
              <a:defRPr lang="ko-KR" altLang="en-US"/>
            </a:pPr>
            <a:r>
              <a:rPr lang="ko-KR" altLang="en-US" sz="1600" dirty="0">
                <a:solidFill>
                  <a:srgbClr val="000000"/>
                </a:solidFill>
                <a:latin typeface="나눔바른고딕"/>
                <a:ea typeface="나눔바른고딕"/>
                <a:cs typeface="함초롬돋움"/>
              </a:rPr>
              <a:t>피해자가 괴롭힘 행위에 대해 저항 또는 거절이 어려울 가능성이 높은 관계를 의미</a:t>
            </a:r>
          </a:p>
        </p:txBody>
      </p:sp>
      <p:sp>
        <p:nvSpPr>
          <p:cNvPr id="47" name="사각형: 둥근 위쪽 모서리 46"/>
          <p:cNvSpPr/>
          <p:nvPr/>
        </p:nvSpPr>
        <p:spPr>
          <a:xfrm>
            <a:off x="647526" y="3132082"/>
            <a:ext cx="1437849" cy="400423"/>
          </a:xfrm>
          <a:prstGeom prst="round2SameRect">
            <a:avLst>
              <a:gd name="adj1" fmla="val 50000"/>
              <a:gd name="adj2" fmla="val 0"/>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600"/>
          </a:p>
        </p:txBody>
      </p:sp>
      <p:sp>
        <p:nvSpPr>
          <p:cNvPr id="48" name="Rectangle 5"/>
          <p:cNvSpPr>
            <a:spLocks noChangeArrowheads="1"/>
          </p:cNvSpPr>
          <p:nvPr/>
        </p:nvSpPr>
        <p:spPr bwMode="white">
          <a:xfrm>
            <a:off x="720691" y="3151987"/>
            <a:ext cx="1414379" cy="369332"/>
          </a:xfrm>
          <a:prstGeom prst="rect">
            <a:avLst/>
          </a:prstGeom>
          <a:no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spcBef>
                <a:spcPct val="0"/>
              </a:spcBef>
              <a:defRPr lang="ko-KR" altLang="en-US"/>
            </a:pPr>
            <a:r>
              <a:rPr lang="ko-KR" altLang="en-US" sz="1800" b="1" dirty="0">
                <a:solidFill>
                  <a:schemeClr val="bg1"/>
                </a:solidFill>
                <a:latin typeface="나눔바른고딕"/>
                <a:ea typeface="나눔바른고딕"/>
                <a:cs typeface="함초롬돋움"/>
              </a:rPr>
              <a:t>지위의 우위</a:t>
            </a:r>
          </a:p>
        </p:txBody>
      </p:sp>
      <p:sp>
        <p:nvSpPr>
          <p:cNvPr id="49" name="사각형: 둥근 모서리 48"/>
          <p:cNvSpPr/>
          <p:nvPr/>
        </p:nvSpPr>
        <p:spPr>
          <a:xfrm>
            <a:off x="649752" y="3508126"/>
            <a:ext cx="7560000" cy="779311"/>
          </a:xfrm>
          <a:prstGeom prst="roundRect">
            <a:avLst>
              <a:gd name="adj" fmla="val 2499"/>
            </a:avLst>
          </a:prstGeom>
          <a:solidFill>
            <a:schemeClr val="bg1"/>
          </a:solidFill>
          <a:ln w="28575">
            <a:solidFill>
              <a:srgbClr val="F37E5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600"/>
          </a:p>
        </p:txBody>
      </p:sp>
      <p:sp>
        <p:nvSpPr>
          <p:cNvPr id="50" name="Rectangle 6"/>
          <p:cNvSpPr>
            <a:spLocks noChangeArrowheads="1"/>
          </p:cNvSpPr>
          <p:nvPr/>
        </p:nvSpPr>
        <p:spPr bwMode="white">
          <a:xfrm>
            <a:off x="727957" y="3535982"/>
            <a:ext cx="7382374" cy="723598"/>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30000"/>
              </a:lnSpc>
              <a:spcBef>
                <a:spcPct val="0"/>
              </a:spcBef>
              <a:spcAft>
                <a:spcPct val="46000"/>
              </a:spcAft>
              <a:buClr>
                <a:srgbClr val="3D384A"/>
              </a:buClr>
              <a:defRPr lang="ko-KR" altLang="en-US"/>
            </a:pPr>
            <a:r>
              <a:rPr lang="ko-KR" altLang="en-US" sz="1600" dirty="0">
                <a:solidFill>
                  <a:srgbClr val="000000"/>
                </a:solidFill>
                <a:latin typeface="나눔바른고딕"/>
                <a:ea typeface="나눔바른고딕"/>
                <a:cs typeface="함초롬돋움"/>
              </a:rPr>
              <a:t>괴롭힘 행위자가 지휘명령 관계에서 상위에 있거나 직접적인 지휘명령 관계가 아니어도 직위</a:t>
            </a:r>
            <a:r>
              <a:rPr lang="en-US" altLang="ko-KR" sz="1600" dirty="0">
                <a:solidFill>
                  <a:srgbClr val="000000"/>
                </a:solidFill>
                <a:latin typeface="나눔바른고딕"/>
                <a:ea typeface="나눔바른고딕"/>
                <a:cs typeface="함초롬돋움"/>
              </a:rPr>
              <a:t>·</a:t>
            </a:r>
            <a:r>
              <a:rPr lang="ko-KR" altLang="en-US" sz="1600" dirty="0">
                <a:solidFill>
                  <a:srgbClr val="000000"/>
                </a:solidFill>
                <a:latin typeface="나눔바른고딕"/>
                <a:ea typeface="나눔바른고딕"/>
                <a:cs typeface="함초롬돋움"/>
              </a:rPr>
              <a:t>직급체계상 상위에 있음을 이용한다면 인정</a:t>
            </a:r>
          </a:p>
        </p:txBody>
      </p:sp>
      <p:sp>
        <p:nvSpPr>
          <p:cNvPr id="64" name="사각형: 둥근 위쪽 모서리 63"/>
          <p:cNvSpPr/>
          <p:nvPr/>
        </p:nvSpPr>
        <p:spPr>
          <a:xfrm>
            <a:off x="649752" y="5608872"/>
            <a:ext cx="1675975" cy="400423"/>
          </a:xfrm>
          <a:prstGeom prst="round2SameRect">
            <a:avLst>
              <a:gd name="adj1" fmla="val 50000"/>
              <a:gd name="adj2" fmla="val 0"/>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600"/>
          </a:p>
        </p:txBody>
      </p:sp>
      <p:sp>
        <p:nvSpPr>
          <p:cNvPr id="65" name="Rectangle 5"/>
          <p:cNvSpPr>
            <a:spLocks noChangeArrowheads="1"/>
          </p:cNvSpPr>
          <p:nvPr/>
        </p:nvSpPr>
        <p:spPr bwMode="white">
          <a:xfrm>
            <a:off x="720691" y="5638716"/>
            <a:ext cx="1652504" cy="369332"/>
          </a:xfrm>
          <a:prstGeom prst="rect">
            <a:avLst/>
          </a:prstGeom>
          <a:no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spcBef>
                <a:spcPct val="0"/>
              </a:spcBef>
              <a:defRPr lang="ko-KR" altLang="en-US"/>
            </a:pPr>
            <a:r>
              <a:rPr lang="ko-KR" altLang="en-US" sz="1800" b="1" dirty="0">
                <a:solidFill>
                  <a:schemeClr val="bg1"/>
                </a:solidFill>
                <a:latin typeface="나눔바른고딕"/>
                <a:ea typeface="나눔바른고딕"/>
                <a:cs typeface="함초롬돋움"/>
              </a:rPr>
              <a:t>우위성의 이용</a:t>
            </a:r>
          </a:p>
        </p:txBody>
      </p:sp>
      <p:sp>
        <p:nvSpPr>
          <p:cNvPr id="66" name="사각형: 둥근 모서리 65"/>
          <p:cNvSpPr/>
          <p:nvPr/>
        </p:nvSpPr>
        <p:spPr>
          <a:xfrm>
            <a:off x="651978" y="5969567"/>
            <a:ext cx="7558979" cy="481342"/>
          </a:xfrm>
          <a:prstGeom prst="roundRect">
            <a:avLst>
              <a:gd name="adj" fmla="val 2499"/>
            </a:avLst>
          </a:prstGeom>
          <a:solidFill>
            <a:schemeClr val="bg1"/>
          </a:solidFill>
          <a:ln w="28575">
            <a:solidFill>
              <a:srgbClr val="F37E5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600"/>
          </a:p>
        </p:txBody>
      </p:sp>
      <p:sp>
        <p:nvSpPr>
          <p:cNvPr id="67" name="Rectangle 6"/>
          <p:cNvSpPr>
            <a:spLocks noChangeArrowheads="1"/>
          </p:cNvSpPr>
          <p:nvPr/>
        </p:nvSpPr>
        <p:spPr bwMode="white">
          <a:xfrm>
            <a:off x="727957" y="6009846"/>
            <a:ext cx="7481796" cy="400785"/>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30000"/>
              </a:lnSpc>
              <a:spcBef>
                <a:spcPct val="0"/>
              </a:spcBef>
              <a:spcAft>
                <a:spcPct val="46000"/>
              </a:spcAft>
              <a:buClr>
                <a:srgbClr val="3D384A"/>
              </a:buClr>
              <a:defRPr lang="ko-KR" altLang="en-US"/>
            </a:pPr>
            <a:r>
              <a:rPr lang="ko-KR" altLang="en-US" sz="1600" dirty="0">
                <a:solidFill>
                  <a:srgbClr val="000000"/>
                </a:solidFill>
                <a:latin typeface="나눔바른고딕"/>
                <a:ea typeface="나눔바른고딕"/>
                <a:cs typeface="함초롬돋움"/>
              </a:rPr>
              <a:t>직장에서의 지위나 관계 등의 우위를 이용한 것이 아니라면 직장 내 괴롭힘에 해당하지 않음</a:t>
            </a:r>
          </a:p>
        </p:txBody>
      </p:sp>
      <p:sp>
        <p:nvSpPr>
          <p:cNvPr id="43" name="Rectangle 5"/>
          <p:cNvSpPr>
            <a:spLocks noChangeArrowheads="1"/>
          </p:cNvSpPr>
          <p:nvPr/>
        </p:nvSpPr>
        <p:spPr bwMode="white">
          <a:xfrm>
            <a:off x="720691" y="2070408"/>
            <a:ext cx="1038588" cy="369332"/>
          </a:xfrm>
          <a:prstGeom prst="rect">
            <a:avLst/>
          </a:prstGeom>
          <a:no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spcBef>
                <a:spcPct val="0"/>
              </a:spcBef>
              <a:defRPr lang="ko-KR" altLang="en-US"/>
            </a:pPr>
            <a:r>
              <a:rPr lang="ko-KR" altLang="en-US" sz="1800" b="1" dirty="0">
                <a:solidFill>
                  <a:schemeClr val="bg1"/>
                </a:solidFill>
                <a:latin typeface="나눔바른고딕"/>
                <a:ea typeface="나눔바른고딕"/>
                <a:cs typeface="함초롬돋움"/>
              </a:rPr>
              <a:t>우위성</a:t>
            </a:r>
          </a:p>
        </p:txBody>
      </p:sp>
      <p:pic>
        <p:nvPicPr>
          <p:cNvPr id="5" name="그림 4">
            <a:extLst>
              <a:ext uri="{FF2B5EF4-FFF2-40B4-BE49-F238E27FC236}">
                <a16:creationId xmlns:a16="http://schemas.microsoft.com/office/drawing/2014/main" id="{60901588-970B-CB80-BF97-52DCAAFC4628}"/>
              </a:ext>
            </a:extLst>
          </p:cNvPr>
          <p:cNvPicPr>
            <a:picLocks noChangeAspect="1"/>
          </p:cNvPicPr>
          <p:nvPr/>
        </p:nvPicPr>
        <p:blipFill>
          <a:blip r:embed="rId3"/>
          <a:stretch>
            <a:fillRect/>
          </a:stretch>
        </p:blipFill>
        <p:spPr>
          <a:xfrm>
            <a:off x="184639" y="6294716"/>
            <a:ext cx="685800" cy="416006"/>
          </a:xfrm>
          <a:prstGeom prst="rect">
            <a:avLst/>
          </a:prstGeom>
        </p:spPr>
      </p:pic>
      <p:pic>
        <p:nvPicPr>
          <p:cNvPr id="7" name="그림 6">
            <a:extLst>
              <a:ext uri="{FF2B5EF4-FFF2-40B4-BE49-F238E27FC236}">
                <a16:creationId xmlns:a16="http://schemas.microsoft.com/office/drawing/2014/main" id="{861D88A6-40A9-8085-D196-ABAD39C4AE8B}"/>
              </a:ext>
            </a:extLst>
          </p:cNvPr>
          <p:cNvPicPr>
            <a:picLocks noChangeAspect="1"/>
          </p:cNvPicPr>
          <p:nvPr/>
        </p:nvPicPr>
        <p:blipFill>
          <a:blip r:embed="rId4"/>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그룹 18"/>
          <p:cNvGrpSpPr/>
          <p:nvPr/>
        </p:nvGrpSpPr>
        <p:grpSpPr>
          <a:xfrm>
            <a:off x="265" y="130832"/>
            <a:ext cx="9143470" cy="765156"/>
            <a:chOff x="265" y="130832"/>
            <a:chExt cx="9143470" cy="765156"/>
          </a:xfrm>
        </p:grpSpPr>
        <p:grpSp>
          <p:nvGrpSpPr>
            <p:cNvPr id="20" name="그룹 19"/>
            <p:cNvGrpSpPr/>
            <p:nvPr/>
          </p:nvGrpSpPr>
          <p:grpSpPr>
            <a:xfrm>
              <a:off x="265" y="130832"/>
              <a:ext cx="9143470" cy="765156"/>
              <a:chOff x="0" y="130640"/>
              <a:chExt cx="9143999" cy="765201"/>
            </a:xfrm>
            <a:effectLst/>
          </p:grpSpPr>
          <p:sp>
            <p:nvSpPr>
              <p:cNvPr id="24" name="직사각형 23"/>
              <p:cNvSpPr/>
              <p:nvPr/>
            </p:nvSpPr>
            <p:spPr>
              <a:xfrm>
                <a:off x="0" y="133498"/>
                <a:ext cx="958537"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25" name="사각형: 둥근 위쪽 모서리 24"/>
              <p:cNvSpPr/>
              <p:nvPr/>
            </p:nvSpPr>
            <p:spPr>
              <a:xfrm>
                <a:off x="7251700" y="284818"/>
                <a:ext cx="1748760" cy="33797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26" name="평행 사변형 25"/>
              <p:cNvSpPr/>
              <p:nvPr/>
            </p:nvSpPr>
            <p:spPr>
              <a:xfrm rot="5400000">
                <a:off x="753153" y="368620"/>
                <a:ext cx="762341" cy="292100"/>
              </a:xfrm>
              <a:prstGeom prst="parallelogram">
                <a:avLst>
                  <a:gd name="adj" fmla="val 41638"/>
                </a:avLst>
              </a:prstGeom>
              <a:solidFill>
                <a:srgbClr val="D53B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27" name="평행 사변형 26"/>
              <p:cNvSpPr/>
              <p:nvPr/>
            </p:nvSpPr>
            <p:spPr>
              <a:xfrm rot="16200000" flipH="1">
                <a:off x="1074990" y="368621"/>
                <a:ext cx="762341" cy="292100"/>
              </a:xfrm>
              <a:prstGeom prst="parallelogram">
                <a:avLst>
                  <a:gd name="adj" fmla="val 41638"/>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28" name="직사각형 27"/>
              <p:cNvSpPr/>
              <p:nvPr/>
            </p:nvSpPr>
            <p:spPr>
              <a:xfrm>
                <a:off x="1631947" y="130640"/>
                <a:ext cx="7512052"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29" name="TextBox 28"/>
              <p:cNvSpPr txBox="1"/>
              <p:nvPr/>
            </p:nvSpPr>
            <p:spPr>
              <a:xfrm>
                <a:off x="1727259" y="239844"/>
                <a:ext cx="3345783" cy="460769"/>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판단 요소 </a:t>
                </a:r>
              </a:p>
            </p:txBody>
          </p:sp>
          <p:sp>
            <p:nvSpPr>
              <p:cNvPr id="30" name="TextBox 29"/>
              <p:cNvSpPr txBox="1"/>
              <p:nvPr/>
            </p:nvSpPr>
            <p:spPr>
              <a:xfrm>
                <a:off x="8403546" y="280991"/>
                <a:ext cx="545802" cy="188777"/>
              </a:xfrm>
              <a:prstGeom prst="roundRect">
                <a:avLst>
                  <a:gd name="adj" fmla="val 50000"/>
                </a:avLst>
              </a:prstGeom>
              <a:solidFill>
                <a:srgbClr val="D53B11"/>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3</a:t>
                </a:r>
                <a:endParaRPr lang="ko-KR" altLang="en-US" sz="1100">
                  <a:solidFill>
                    <a:schemeClr val="bg1"/>
                  </a:solidFill>
                  <a:latin typeface="나눔스퀘어라운드 ExtraBold"/>
                  <a:ea typeface="나눔스퀘어라운드 ExtraBold"/>
                </a:endParaRPr>
              </a:p>
            </p:txBody>
          </p:sp>
          <p:sp>
            <p:nvSpPr>
              <p:cNvPr id="31" name="TextBox 30"/>
              <p:cNvSpPr txBox="1"/>
              <p:nvPr/>
            </p:nvSpPr>
            <p:spPr>
              <a:xfrm>
                <a:off x="6699181" y="429604"/>
                <a:ext cx="2335537" cy="261610"/>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괴롭힘의 판단</a:t>
                </a:r>
              </a:p>
            </p:txBody>
          </p:sp>
        </p:grpSp>
        <p:grpSp>
          <p:nvGrpSpPr>
            <p:cNvPr id="21" name="그룹 20"/>
            <p:cNvGrpSpPr/>
            <p:nvPr/>
          </p:nvGrpSpPr>
          <p:grpSpPr>
            <a:xfrm>
              <a:off x="4985869" y="239106"/>
              <a:ext cx="1548504" cy="461665"/>
              <a:chOff x="4985869" y="239106"/>
              <a:chExt cx="1548504" cy="461665"/>
            </a:xfrm>
          </p:grpSpPr>
          <p:sp>
            <p:nvSpPr>
              <p:cNvPr id="22" name="Rectangle 5"/>
              <p:cNvSpPr>
                <a:spLocks noChangeArrowheads="1"/>
              </p:cNvSpPr>
              <p:nvPr/>
            </p:nvSpPr>
            <p:spPr bwMode="white">
              <a:xfrm>
                <a:off x="5227605" y="240030"/>
                <a:ext cx="1306768" cy="460741"/>
              </a:xfrm>
              <a:prstGeom prst="rect">
                <a:avLst/>
              </a:prstGeom>
              <a:noFill/>
            </p:spPr>
            <p:txBody>
              <a:bodyPr wrap="none" anchor="ctr">
                <a:spAutoFit/>
              </a:bodyPr>
              <a:lstStyle/>
              <a:p>
                <a:pPr lvl="0">
                  <a:defRPr lang="ko-KR" altLang="en-US"/>
                </a:pPr>
                <a:r>
                  <a:rPr lang="ko-KR" altLang="en-US" sz="2400">
                    <a:solidFill>
                      <a:schemeClr val="accent4">
                        <a:lumMod val="40000"/>
                        <a:lumOff val="60000"/>
                      </a:schemeClr>
                    </a:solidFill>
                    <a:latin typeface="나눔스퀘어라운드 ExtraBold"/>
                    <a:ea typeface="나눔스퀘어라운드 ExtraBold"/>
                  </a:rPr>
                  <a:t>행위요건</a:t>
                </a:r>
              </a:p>
            </p:txBody>
          </p:sp>
          <p:sp>
            <p:nvSpPr>
              <p:cNvPr id="23" name="타원 22"/>
              <p:cNvSpPr/>
              <p:nvPr/>
            </p:nvSpPr>
            <p:spPr>
              <a:xfrm>
                <a:off x="4985869" y="331227"/>
                <a:ext cx="277425" cy="27742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2</a:t>
                </a:r>
                <a:endParaRPr lang="ko-KR" altLang="en-US">
                  <a:solidFill>
                    <a:schemeClr val="bg1"/>
                  </a:solidFill>
                  <a:latin typeface="나눔스퀘어라운드 ExtraBold"/>
                  <a:ea typeface="나눔스퀘어라운드 ExtraBold"/>
                </a:endParaRPr>
              </a:p>
            </p:txBody>
          </p:sp>
        </p:grpSp>
      </p:grpSp>
      <p:sp>
        <p:nvSpPr>
          <p:cNvPr id="32"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36</a:t>
            </a:fld>
            <a:endParaRPr lang="en-US" altLang="en-US" sz="999">
              <a:solidFill>
                <a:schemeClr val="tx1"/>
              </a:solidFill>
              <a:latin typeface="나눔스퀘어라운드 Bold"/>
              <a:ea typeface="나눔스퀘어라운드 Bold"/>
            </a:endParaRPr>
          </a:p>
        </p:txBody>
      </p:sp>
      <p:grpSp>
        <p:nvGrpSpPr>
          <p:cNvPr id="9" name="그룹 8"/>
          <p:cNvGrpSpPr/>
          <p:nvPr/>
        </p:nvGrpSpPr>
        <p:grpSpPr>
          <a:xfrm>
            <a:off x="923885" y="5222903"/>
            <a:ext cx="7373125" cy="1027261"/>
            <a:chOff x="619084" y="5661515"/>
            <a:chExt cx="7373125" cy="1027261"/>
          </a:xfrm>
          <a:effectLst>
            <a:outerShdw blurRad="50800" dist="38100" dir="2700000" algn="tl" rotWithShape="0">
              <a:prstClr val="black">
                <a:alpha val="40000"/>
              </a:prstClr>
            </a:outerShdw>
          </a:effectLst>
        </p:grpSpPr>
        <p:sp>
          <p:nvSpPr>
            <p:cNvPr id="7" name="사각형: 둥근 모서리 6"/>
            <p:cNvSpPr/>
            <p:nvPr/>
          </p:nvSpPr>
          <p:spPr>
            <a:xfrm>
              <a:off x="619084" y="5661515"/>
              <a:ext cx="7296230" cy="1027261"/>
            </a:xfrm>
            <a:prstGeom prst="roundRect">
              <a:avLst>
                <a:gd name="adj" fmla="val 1666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9958" name="Rectangle 22"/>
            <p:cNvSpPr>
              <a:spLocks noChangeArrowheads="1"/>
            </p:cNvSpPr>
            <p:nvPr/>
          </p:nvSpPr>
          <p:spPr bwMode="white">
            <a:xfrm>
              <a:off x="1033721" y="5690320"/>
              <a:ext cx="6958488" cy="918586"/>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lnSpc>
                  <a:spcPct val="160000"/>
                </a:lnSpc>
                <a:spcBef>
                  <a:spcPct val="0"/>
                </a:spcBef>
                <a:defRPr lang="ko-KR" altLang="en-US"/>
              </a:pPr>
              <a:r>
                <a:rPr lang="ko-KR" altLang="en-US" sz="1701">
                  <a:solidFill>
                    <a:srgbClr val="000000"/>
                  </a:solidFill>
                  <a:latin typeface="나눔바른고딕"/>
                  <a:ea typeface="나눔바른고딕"/>
                  <a:cs typeface="함초롬돋움"/>
                </a:rPr>
                <a:t>관계의 우위성은 </a:t>
              </a:r>
              <a:r>
                <a:rPr lang="ko-KR" altLang="en-US" sz="1701" b="1">
                  <a:solidFill>
                    <a:srgbClr val="F37E5F"/>
                  </a:solidFill>
                  <a:latin typeface="나눔바른고딕"/>
                  <a:ea typeface="나눔바른고딕"/>
                  <a:cs typeface="함초롬돋움"/>
                </a:rPr>
                <a:t>특정 요소에 대한 사업장 내의 통상적 평가</a:t>
              </a:r>
              <a:r>
                <a:rPr lang="ko-KR" altLang="en-US" sz="1701">
                  <a:solidFill>
                    <a:srgbClr val="000000"/>
                  </a:solidFill>
                  <a:latin typeface="나눔바른고딕"/>
                  <a:ea typeface="나눔바른고딕"/>
                  <a:cs typeface="함초롬돋움"/>
                </a:rPr>
                <a:t>를 바탕으로 판단</a:t>
              </a:r>
            </a:p>
            <a:p>
              <a:pPr eaLnBrk="1" hangingPunct="1">
                <a:lnSpc>
                  <a:spcPct val="160000"/>
                </a:lnSpc>
                <a:spcBef>
                  <a:spcPct val="0"/>
                </a:spcBef>
                <a:defRPr lang="ko-KR" altLang="en-US"/>
              </a:pPr>
              <a:r>
                <a:rPr lang="ko-KR" altLang="en-US" sz="1701">
                  <a:solidFill>
                    <a:srgbClr val="000000"/>
                  </a:solidFill>
                  <a:latin typeface="나눔바른고딕"/>
                  <a:ea typeface="나눔바른고딕"/>
                  <a:cs typeface="함초롬돋움"/>
                </a:rPr>
                <a:t>관계의 우위성은 상대적! </a:t>
              </a:r>
              <a:r>
                <a:rPr lang="ko-KR" altLang="en-US" sz="1701" b="1">
                  <a:solidFill>
                    <a:srgbClr val="F37E5F"/>
                  </a:solidFill>
                  <a:latin typeface="나눔바른고딕"/>
                  <a:ea typeface="나눔바른고딕"/>
                  <a:cs typeface="함초롬돋움"/>
                </a:rPr>
                <a:t>우위성을 달리 평가할 특별한 사정이 있는지</a:t>
              </a:r>
              <a:r>
                <a:rPr lang="ko-KR" altLang="en-US" sz="1701">
                  <a:solidFill>
                    <a:srgbClr val="000000"/>
                  </a:solidFill>
                  <a:latin typeface="나눔바른고딕"/>
                  <a:ea typeface="나눔바른고딕"/>
                  <a:cs typeface="함초롬돋움"/>
                </a:rPr>
                <a:t>도 확인</a:t>
              </a:r>
            </a:p>
          </p:txBody>
        </p:sp>
        <p:pic>
          <p:nvPicPr>
            <p:cNvPr id="36" name="그림 35"/>
            <p:cNvPicPr>
              <a:picLocks noChangeAspect="1"/>
            </p:cNvPicPr>
            <p:nvPr/>
          </p:nvPicPr>
          <p:blipFill rotWithShape="1">
            <a:blip r:embed="rId2">
              <a:grayscl/>
            </a:blip>
            <a:stretch>
              <a:fillRect/>
            </a:stretch>
          </p:blipFill>
          <p:spPr>
            <a:xfrm>
              <a:off x="834833" y="5895754"/>
              <a:ext cx="171627" cy="171627"/>
            </a:xfrm>
            <a:prstGeom prst="rect">
              <a:avLst/>
            </a:prstGeom>
          </p:spPr>
        </p:pic>
        <p:pic>
          <p:nvPicPr>
            <p:cNvPr id="39" name="그림 38"/>
            <p:cNvPicPr>
              <a:picLocks noChangeAspect="1"/>
            </p:cNvPicPr>
            <p:nvPr/>
          </p:nvPicPr>
          <p:blipFill rotWithShape="1">
            <a:blip r:embed="rId2">
              <a:grayscl/>
            </a:blip>
            <a:stretch>
              <a:fillRect/>
            </a:stretch>
          </p:blipFill>
          <p:spPr>
            <a:xfrm>
              <a:off x="834833" y="6305125"/>
              <a:ext cx="171627" cy="171627"/>
            </a:xfrm>
            <a:prstGeom prst="rect">
              <a:avLst/>
            </a:prstGeom>
          </p:spPr>
        </p:pic>
      </p:grpSp>
      <p:sp>
        <p:nvSpPr>
          <p:cNvPr id="43" name="Rectangle 7"/>
          <p:cNvSpPr>
            <a:spLocks noChangeArrowheads="1"/>
          </p:cNvSpPr>
          <p:nvPr/>
        </p:nvSpPr>
        <p:spPr bwMode="white">
          <a:xfrm>
            <a:off x="282693" y="3713802"/>
            <a:ext cx="1687336" cy="646331"/>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spcBef>
                <a:spcPct val="0"/>
              </a:spcBef>
              <a:defRPr lang="ko-KR" altLang="en-US"/>
            </a:pPr>
            <a:r>
              <a:rPr lang="ko-KR" altLang="en-US" sz="1800" b="1">
                <a:latin typeface="나눔바른고딕"/>
                <a:ea typeface="나눔바른고딕"/>
                <a:cs typeface="함초롬돋움"/>
              </a:rPr>
              <a:t>업무의</a:t>
            </a:r>
            <a:r>
              <a:rPr lang="en-US" altLang="ko-KR" sz="1800" b="1">
                <a:latin typeface="나눔바른고딕"/>
                <a:ea typeface="나눔바른고딕"/>
                <a:cs typeface="함초롬돋움"/>
              </a:rPr>
              <a:t> </a:t>
            </a:r>
            <a:br>
              <a:rPr lang="en-US" altLang="ko-KR" sz="1800" b="1">
                <a:latin typeface="나눔바른고딕"/>
                <a:ea typeface="나눔바른고딕"/>
                <a:cs typeface="함초롬돋움"/>
              </a:rPr>
            </a:br>
            <a:r>
              <a:rPr lang="ko-KR" altLang="en-US" sz="1800" b="1">
                <a:latin typeface="나눔바른고딕"/>
                <a:ea typeface="나눔바른고딕"/>
                <a:cs typeface="함초롬돋움"/>
              </a:rPr>
              <a:t>직장 내 영향력</a:t>
            </a:r>
          </a:p>
        </p:txBody>
      </p:sp>
      <p:pic>
        <p:nvPicPr>
          <p:cNvPr id="8" name="그림 7"/>
          <p:cNvPicPr>
            <a:picLocks noChangeAspect="1"/>
          </p:cNvPicPr>
          <p:nvPr/>
        </p:nvPicPr>
        <p:blipFill rotWithShape="1">
          <a:blip r:embed="rId3"/>
          <a:stretch>
            <a:fillRect/>
          </a:stretch>
        </p:blipFill>
        <p:spPr>
          <a:xfrm>
            <a:off x="1849403" y="1419183"/>
            <a:ext cx="5240314" cy="3514515"/>
          </a:xfrm>
          <a:prstGeom prst="rect">
            <a:avLst/>
          </a:prstGeom>
        </p:spPr>
      </p:pic>
      <p:sp>
        <p:nvSpPr>
          <p:cNvPr id="40" name="Rectangle 4"/>
          <p:cNvSpPr>
            <a:spLocks noChangeArrowheads="1"/>
          </p:cNvSpPr>
          <p:nvPr/>
        </p:nvSpPr>
        <p:spPr bwMode="white">
          <a:xfrm>
            <a:off x="3462556" y="3112940"/>
            <a:ext cx="2004611" cy="1100301"/>
          </a:xfrm>
          <a:prstGeom prst="rect">
            <a:avLst/>
          </a:prstGeom>
          <a:noFill/>
          <a:ln w="9525" cmpd="sng">
            <a:noFill/>
            <a:miter/>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lnSpc>
                <a:spcPct val="110000"/>
              </a:lnSpc>
              <a:spcBef>
                <a:spcPct val="0"/>
              </a:spcBef>
              <a:defRPr lang="ko-KR" altLang="en-US"/>
            </a:pPr>
            <a:r>
              <a:rPr lang="ko-KR" altLang="en-US" sz="2000" b="1">
                <a:solidFill>
                  <a:srgbClr val="000000"/>
                </a:solidFill>
                <a:latin typeface="나눔바른고딕"/>
                <a:ea typeface="나눔바른고딕"/>
                <a:cs typeface="함초롬돋움"/>
              </a:rPr>
              <a:t>관계의 우위로 </a:t>
            </a:r>
          </a:p>
          <a:p>
            <a:pPr algn="ctr" eaLnBrk="1" hangingPunct="1">
              <a:lnSpc>
                <a:spcPct val="110000"/>
              </a:lnSpc>
              <a:spcBef>
                <a:spcPct val="0"/>
              </a:spcBef>
              <a:defRPr lang="ko-KR" altLang="en-US"/>
            </a:pPr>
            <a:r>
              <a:rPr lang="ko-KR" altLang="en-US" sz="2000" b="1">
                <a:solidFill>
                  <a:srgbClr val="000000"/>
                </a:solidFill>
                <a:latin typeface="나눔바른고딕"/>
                <a:ea typeface="나눔바른고딕"/>
                <a:cs typeface="함초롬돋움"/>
              </a:rPr>
              <a:t>볼 수 있는 </a:t>
            </a:r>
            <a:br>
              <a:rPr lang="en-US" altLang="ko-KR" sz="2000" b="1">
                <a:solidFill>
                  <a:srgbClr val="000000"/>
                </a:solidFill>
                <a:latin typeface="나눔바른고딕"/>
                <a:ea typeface="나눔바른고딕"/>
                <a:cs typeface="함초롬돋움"/>
              </a:rPr>
            </a:br>
            <a:r>
              <a:rPr lang="ko-KR" altLang="en-US" sz="2000" b="1">
                <a:solidFill>
                  <a:srgbClr val="000000"/>
                </a:solidFill>
                <a:latin typeface="나눔바른고딕"/>
                <a:ea typeface="나눔바른고딕"/>
                <a:cs typeface="함초롬돋움"/>
              </a:rPr>
              <a:t>요소들</a:t>
            </a:r>
          </a:p>
        </p:txBody>
      </p:sp>
      <p:sp>
        <p:nvSpPr>
          <p:cNvPr id="41" name="Rectangle 5"/>
          <p:cNvSpPr>
            <a:spLocks noChangeArrowheads="1"/>
          </p:cNvSpPr>
          <p:nvPr/>
        </p:nvSpPr>
        <p:spPr bwMode="white">
          <a:xfrm>
            <a:off x="927418" y="1400115"/>
            <a:ext cx="1504898" cy="369332"/>
          </a:xfrm>
          <a:prstGeom prst="rect">
            <a:avLst/>
          </a:prstGeom>
          <a:noFill/>
          <a:ln>
            <a:noFill/>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r" eaLnBrk="1" hangingPunct="1">
              <a:spcBef>
                <a:spcPct val="0"/>
              </a:spcBef>
              <a:defRPr lang="ko-KR" altLang="en-US"/>
            </a:pPr>
            <a:r>
              <a:rPr lang="zh-CN" altLang="en-US" sz="1800" b="1">
                <a:latin typeface="나눔바른고딕"/>
                <a:ea typeface="함초롬돋움"/>
                <a:cs typeface="함초롬돋움"/>
              </a:rPr>
              <a:t>수적 측면</a:t>
            </a:r>
          </a:p>
        </p:txBody>
      </p:sp>
      <p:sp>
        <p:nvSpPr>
          <p:cNvPr id="42" name="Rectangle 6"/>
          <p:cNvSpPr>
            <a:spLocks noChangeArrowheads="1"/>
          </p:cNvSpPr>
          <p:nvPr/>
        </p:nvSpPr>
        <p:spPr bwMode="white">
          <a:xfrm>
            <a:off x="435364" y="2789031"/>
            <a:ext cx="1353688" cy="369332"/>
          </a:xfrm>
          <a:prstGeom prst="rect">
            <a:avLst/>
          </a:prstGeom>
          <a:noFill/>
          <a:ln>
            <a:noFill/>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r" eaLnBrk="1" hangingPunct="1">
              <a:spcBef>
                <a:spcPct val="0"/>
              </a:spcBef>
              <a:defRPr lang="ko-KR" altLang="en-US"/>
            </a:pPr>
            <a:r>
              <a:rPr lang="ko-KR" altLang="en-US" sz="1800" b="1">
                <a:latin typeface="나눔바른고딕"/>
                <a:ea typeface="나눔바른고딕"/>
                <a:cs typeface="함초롬돋움"/>
              </a:rPr>
              <a:t>정규직 여부</a:t>
            </a:r>
          </a:p>
        </p:txBody>
      </p:sp>
      <p:sp>
        <p:nvSpPr>
          <p:cNvPr id="44" name="Rectangle 8"/>
          <p:cNvSpPr>
            <a:spLocks noChangeArrowheads="1"/>
          </p:cNvSpPr>
          <p:nvPr/>
        </p:nvSpPr>
        <p:spPr bwMode="white">
          <a:xfrm>
            <a:off x="6537352" y="1400115"/>
            <a:ext cx="1239921" cy="369332"/>
          </a:xfrm>
          <a:prstGeom prst="rect">
            <a:avLst/>
          </a:prstGeom>
          <a:noFill/>
          <a:ln>
            <a:noFill/>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spcBef>
                <a:spcPct val="0"/>
              </a:spcBef>
              <a:defRPr lang="ko-KR" altLang="en-US"/>
            </a:pPr>
            <a:r>
              <a:rPr lang="ko-KR" altLang="en-US" sz="1800" b="1">
                <a:latin typeface="나눔바른고딕"/>
                <a:ea typeface="나눔바른고딕"/>
                <a:cs typeface="함초롬돋움"/>
              </a:rPr>
              <a:t>인적 속성</a:t>
            </a:r>
          </a:p>
        </p:txBody>
      </p:sp>
      <p:sp>
        <p:nvSpPr>
          <p:cNvPr id="46" name="Rectangle 11"/>
          <p:cNvSpPr>
            <a:spLocks noChangeArrowheads="1"/>
          </p:cNvSpPr>
          <p:nvPr/>
        </p:nvSpPr>
        <p:spPr bwMode="white">
          <a:xfrm>
            <a:off x="7076844" y="3713802"/>
            <a:ext cx="1454495" cy="646331"/>
          </a:xfrm>
          <a:prstGeom prst="rect">
            <a:avLst/>
          </a:prstGeom>
          <a:noFill/>
          <a:ln>
            <a:noFill/>
          </a:ln>
          <a:effectLst/>
        </p:spPr>
        <p:txBody>
          <a:bodyPr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spcBef>
                <a:spcPct val="0"/>
              </a:spcBef>
              <a:defRPr lang="ko-KR" altLang="en-US"/>
            </a:pPr>
            <a:r>
              <a:rPr lang="ko-KR" altLang="en-US" sz="1800" b="1">
                <a:latin typeface="나눔바른고딕"/>
                <a:ea typeface="나눔바른고딕"/>
                <a:cs typeface="함초롬돋움"/>
              </a:rPr>
              <a:t>근로자 조직</a:t>
            </a:r>
          </a:p>
          <a:p>
            <a:pPr eaLnBrk="1" hangingPunct="1">
              <a:spcBef>
                <a:spcPct val="0"/>
              </a:spcBef>
              <a:defRPr lang="ko-KR" altLang="en-US"/>
            </a:pPr>
            <a:r>
              <a:rPr lang="ko-KR" altLang="en-US" sz="1800" b="1">
                <a:latin typeface="나눔바른고딕"/>
                <a:ea typeface="나눔바른고딕"/>
                <a:cs typeface="함초롬돋움"/>
              </a:rPr>
              <a:t>구성원 여부</a:t>
            </a:r>
          </a:p>
        </p:txBody>
      </p:sp>
      <p:sp>
        <p:nvSpPr>
          <p:cNvPr id="47" name="Rectangle 13"/>
          <p:cNvSpPr>
            <a:spLocks noChangeArrowheads="1"/>
          </p:cNvSpPr>
          <p:nvPr/>
        </p:nvSpPr>
        <p:spPr bwMode="white">
          <a:xfrm>
            <a:off x="6559380" y="1704562"/>
            <a:ext cx="1590210" cy="570008"/>
          </a:xfrm>
          <a:prstGeom prst="rect">
            <a:avLst/>
          </a:prstGeom>
          <a:noFill/>
          <a:ln>
            <a:noFill/>
          </a:ln>
          <a:effectLst/>
        </p:spPr>
        <p:txBody>
          <a:bodyPr wrap="non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spcBef>
                <a:spcPct val="0"/>
              </a:spcBef>
              <a:defRPr lang="ko-KR" altLang="en-US"/>
            </a:pPr>
            <a:r>
              <a:rPr lang="ko-KR" altLang="en-US" sz="1600">
                <a:solidFill>
                  <a:schemeClr val="tx1">
                    <a:lumMod val="80000"/>
                    <a:lumOff val="20000"/>
                  </a:schemeClr>
                </a:solidFill>
                <a:latin typeface="나눔바른고딕"/>
                <a:ea typeface="나눔바른고딕"/>
                <a:cs typeface="함초롬바탕"/>
              </a:rPr>
              <a:t>연령·학벌·성별·</a:t>
            </a:r>
          </a:p>
          <a:p>
            <a:pPr eaLnBrk="1" hangingPunct="1">
              <a:spcBef>
                <a:spcPct val="0"/>
              </a:spcBef>
              <a:defRPr lang="ko-KR" altLang="en-US"/>
            </a:pPr>
            <a:r>
              <a:rPr lang="ko-KR" altLang="en-US" sz="1600">
                <a:solidFill>
                  <a:schemeClr val="tx1">
                    <a:lumMod val="80000"/>
                    <a:lumOff val="20000"/>
                  </a:schemeClr>
                </a:solidFill>
                <a:latin typeface="나눔바른고딕"/>
                <a:ea typeface="나눔바른고딕"/>
                <a:cs typeface="함초롬바탕"/>
              </a:rPr>
              <a:t>출신지역·인종 등</a:t>
            </a:r>
          </a:p>
        </p:txBody>
      </p:sp>
      <p:grpSp>
        <p:nvGrpSpPr>
          <p:cNvPr id="2" name="그룹 1"/>
          <p:cNvGrpSpPr/>
          <p:nvPr/>
        </p:nvGrpSpPr>
        <p:grpSpPr>
          <a:xfrm>
            <a:off x="7057089" y="2532067"/>
            <a:ext cx="1239921" cy="883260"/>
            <a:chOff x="7159529" y="2532067"/>
            <a:chExt cx="1239921" cy="883260"/>
          </a:xfrm>
        </p:grpSpPr>
        <p:sp>
          <p:nvSpPr>
            <p:cNvPr id="45" name="Rectangle 10"/>
            <p:cNvSpPr>
              <a:spLocks noChangeArrowheads="1"/>
            </p:cNvSpPr>
            <p:nvPr/>
          </p:nvSpPr>
          <p:spPr bwMode="white">
            <a:xfrm>
              <a:off x="7159529" y="2532067"/>
              <a:ext cx="1239921" cy="369332"/>
            </a:xfrm>
            <a:prstGeom prst="rect">
              <a:avLst/>
            </a:prstGeom>
            <a:noFill/>
            <a:ln>
              <a:noFill/>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spcBef>
                  <a:spcPct val="0"/>
                </a:spcBef>
                <a:defRPr lang="ko-KR" altLang="en-US"/>
              </a:pPr>
              <a:r>
                <a:rPr lang="ko-KR" altLang="en-US" sz="1800" b="1">
                  <a:latin typeface="나눔바른고딕"/>
                  <a:ea typeface="나눔바른고딕"/>
                  <a:cs typeface="함초롬돋움"/>
                </a:rPr>
                <a:t>업무 역량</a:t>
              </a:r>
            </a:p>
          </p:txBody>
        </p:sp>
        <p:sp>
          <p:nvSpPr>
            <p:cNvPr id="48" name="Rectangle 14"/>
            <p:cNvSpPr>
              <a:spLocks noChangeArrowheads="1"/>
            </p:cNvSpPr>
            <p:nvPr/>
          </p:nvSpPr>
          <p:spPr bwMode="white">
            <a:xfrm>
              <a:off x="7179284" y="2830552"/>
              <a:ext cx="1144865" cy="567968"/>
            </a:xfrm>
            <a:prstGeom prst="rect">
              <a:avLst/>
            </a:prstGeom>
            <a:noFill/>
            <a:ln>
              <a:noFill/>
            </a:ln>
            <a:effectLst/>
          </p:spPr>
          <p:txBody>
            <a:bodyPr wrap="non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spcBef>
                  <a:spcPct val="0"/>
                </a:spcBef>
                <a:defRPr lang="ko-KR" altLang="en-US"/>
              </a:pPr>
              <a:r>
                <a:rPr lang="ko-KR" altLang="en-US" sz="1600">
                  <a:solidFill>
                    <a:schemeClr val="tx1">
                      <a:lumMod val="80000"/>
                      <a:lumOff val="20000"/>
                    </a:schemeClr>
                  </a:solidFill>
                  <a:latin typeface="나눔바른고딕"/>
                  <a:ea typeface="나눔바른고딕"/>
                  <a:cs typeface="함초롬바탕"/>
                </a:rPr>
                <a:t>근속연수·</a:t>
              </a:r>
            </a:p>
            <a:p>
              <a:pPr eaLnBrk="1" hangingPunct="1">
                <a:spcBef>
                  <a:spcPct val="0"/>
                </a:spcBef>
                <a:defRPr lang="ko-KR" altLang="en-US"/>
              </a:pPr>
              <a:r>
                <a:rPr lang="ko-KR" altLang="en-US" sz="1600">
                  <a:solidFill>
                    <a:schemeClr val="tx1">
                      <a:lumMod val="80000"/>
                      <a:lumOff val="20000"/>
                    </a:schemeClr>
                  </a:solidFill>
                  <a:latin typeface="나눔바른고딕"/>
                  <a:ea typeface="나눔바른고딕"/>
                  <a:cs typeface="함초롬바탕"/>
                </a:rPr>
                <a:t>전문지식 등</a:t>
              </a:r>
            </a:p>
          </p:txBody>
        </p:sp>
      </p:grpSp>
      <p:sp>
        <p:nvSpPr>
          <p:cNvPr id="49" name="Rectangle 15"/>
          <p:cNvSpPr>
            <a:spLocks noChangeArrowheads="1"/>
          </p:cNvSpPr>
          <p:nvPr/>
        </p:nvSpPr>
        <p:spPr bwMode="white">
          <a:xfrm>
            <a:off x="7076844" y="4291056"/>
            <a:ext cx="1768071" cy="338554"/>
          </a:xfrm>
          <a:prstGeom prst="rect">
            <a:avLst/>
          </a:prstGeom>
          <a:noFill/>
          <a:ln>
            <a:noFill/>
          </a:ln>
          <a:effectLst/>
        </p:spPr>
        <p:txBody>
          <a:bodyPr wrap="non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spcBef>
                <a:spcPct val="0"/>
              </a:spcBef>
              <a:defRPr lang="ko-KR" altLang="en-US"/>
            </a:pPr>
            <a:r>
              <a:rPr lang="ko-KR" altLang="en-US" sz="1600">
                <a:solidFill>
                  <a:schemeClr val="tx1">
                    <a:lumMod val="80000"/>
                    <a:lumOff val="20000"/>
                  </a:schemeClr>
                </a:solidFill>
                <a:latin typeface="나눔바른고딕"/>
                <a:ea typeface="나눔바른고딕"/>
                <a:cs typeface="함초롬바탕"/>
              </a:rPr>
              <a:t>노조·직장협의회 등</a:t>
            </a:r>
          </a:p>
        </p:txBody>
      </p:sp>
      <p:sp>
        <p:nvSpPr>
          <p:cNvPr id="50" name="Rectangle 16"/>
          <p:cNvSpPr>
            <a:spLocks noChangeArrowheads="1"/>
          </p:cNvSpPr>
          <p:nvPr/>
        </p:nvSpPr>
        <p:spPr bwMode="white">
          <a:xfrm>
            <a:off x="289560" y="4291056"/>
            <a:ext cx="1594855" cy="338554"/>
          </a:xfrm>
          <a:prstGeom prst="rect">
            <a:avLst/>
          </a:prstGeom>
          <a:noFill/>
          <a:ln>
            <a:noFill/>
          </a:ln>
          <a:effectLst/>
        </p:spPr>
        <p:txBody>
          <a:bodyPr wrap="non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r" eaLnBrk="1" hangingPunct="1">
              <a:spcBef>
                <a:spcPct val="0"/>
              </a:spcBef>
              <a:defRPr lang="ko-KR" altLang="en-US"/>
            </a:pPr>
            <a:r>
              <a:rPr lang="ko-KR" altLang="en-US" sz="1600">
                <a:solidFill>
                  <a:schemeClr val="tx1">
                    <a:lumMod val="80000"/>
                    <a:lumOff val="20000"/>
                  </a:schemeClr>
                </a:solidFill>
                <a:latin typeface="나눔바른고딕"/>
                <a:ea typeface="나눔바른고딕"/>
                <a:cs typeface="함초롬바탕"/>
              </a:rPr>
              <a:t>감사·인사부서 등</a:t>
            </a:r>
          </a:p>
        </p:txBody>
      </p:sp>
      <p:sp>
        <p:nvSpPr>
          <p:cNvPr id="51" name="Rectangle 20"/>
          <p:cNvSpPr>
            <a:spLocks noChangeArrowheads="1"/>
          </p:cNvSpPr>
          <p:nvPr/>
        </p:nvSpPr>
        <p:spPr bwMode="white">
          <a:xfrm>
            <a:off x="1083555" y="1704562"/>
            <a:ext cx="1324002" cy="338554"/>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r">
              <a:spcBef>
                <a:spcPct val="0"/>
              </a:spcBef>
              <a:defRPr lang="ko-KR" altLang="en-US"/>
            </a:pPr>
            <a:r>
              <a:rPr lang="ko-KR" altLang="en-US" sz="1600">
                <a:solidFill>
                  <a:schemeClr val="tx1">
                    <a:lumMod val="80000"/>
                    <a:lumOff val="20000"/>
                  </a:schemeClr>
                </a:solidFill>
                <a:latin typeface="나눔바른고딕"/>
                <a:ea typeface="나눔바른고딕"/>
              </a:rPr>
              <a:t>개인 對 집단</a:t>
            </a:r>
          </a:p>
        </p:txBody>
      </p:sp>
      <p:pic>
        <p:nvPicPr>
          <p:cNvPr id="52" name="그림 51"/>
          <p:cNvPicPr>
            <a:picLocks noChangeAspect="1"/>
          </p:cNvPicPr>
          <p:nvPr/>
        </p:nvPicPr>
        <p:blipFill rotWithShape="1">
          <a:blip r:embed="rId4"/>
          <a:stretch>
            <a:fillRect/>
          </a:stretch>
        </p:blipFill>
        <p:spPr>
          <a:xfrm>
            <a:off x="2093277" y="3859528"/>
            <a:ext cx="489852" cy="489852"/>
          </a:xfrm>
          <a:prstGeom prst="rect">
            <a:avLst/>
          </a:prstGeom>
        </p:spPr>
      </p:pic>
      <p:pic>
        <p:nvPicPr>
          <p:cNvPr id="53" name="그림 52"/>
          <p:cNvPicPr>
            <a:picLocks noChangeAspect="1"/>
          </p:cNvPicPr>
          <p:nvPr/>
        </p:nvPicPr>
        <p:blipFill rotWithShape="1">
          <a:blip r:embed="rId5"/>
          <a:stretch>
            <a:fillRect/>
          </a:stretch>
        </p:blipFill>
        <p:spPr>
          <a:xfrm>
            <a:off x="6340424" y="3822004"/>
            <a:ext cx="510104" cy="510104"/>
          </a:xfrm>
          <a:prstGeom prst="rect">
            <a:avLst/>
          </a:prstGeom>
        </p:spPr>
      </p:pic>
      <p:pic>
        <p:nvPicPr>
          <p:cNvPr id="54" name="그림 53"/>
          <p:cNvPicPr>
            <a:picLocks noChangeAspect="1"/>
          </p:cNvPicPr>
          <p:nvPr/>
        </p:nvPicPr>
        <p:blipFill rotWithShape="1">
          <a:blip r:embed="rId6"/>
          <a:stretch>
            <a:fillRect/>
          </a:stretch>
        </p:blipFill>
        <p:spPr>
          <a:xfrm>
            <a:off x="2634568" y="1623165"/>
            <a:ext cx="538837" cy="538837"/>
          </a:xfrm>
          <a:prstGeom prst="rect">
            <a:avLst/>
          </a:prstGeom>
        </p:spPr>
      </p:pic>
      <p:pic>
        <p:nvPicPr>
          <p:cNvPr id="55" name="그림 54"/>
          <p:cNvPicPr>
            <a:picLocks noChangeAspect="1"/>
          </p:cNvPicPr>
          <p:nvPr/>
        </p:nvPicPr>
        <p:blipFill rotWithShape="1">
          <a:blip r:embed="rId7"/>
          <a:stretch>
            <a:fillRect/>
          </a:stretch>
        </p:blipFill>
        <p:spPr>
          <a:xfrm>
            <a:off x="2093431" y="2649762"/>
            <a:ext cx="538837" cy="538837"/>
          </a:xfrm>
          <a:prstGeom prst="rect">
            <a:avLst/>
          </a:prstGeom>
        </p:spPr>
      </p:pic>
      <p:pic>
        <p:nvPicPr>
          <p:cNvPr id="56" name="그림 55"/>
          <p:cNvPicPr>
            <a:picLocks noChangeAspect="1"/>
          </p:cNvPicPr>
          <p:nvPr/>
        </p:nvPicPr>
        <p:blipFill rotWithShape="1">
          <a:blip r:embed="rId8"/>
          <a:stretch>
            <a:fillRect/>
          </a:stretch>
        </p:blipFill>
        <p:spPr>
          <a:xfrm>
            <a:off x="5757222" y="1648246"/>
            <a:ext cx="510104" cy="510104"/>
          </a:xfrm>
          <a:prstGeom prst="rect">
            <a:avLst/>
          </a:prstGeom>
        </p:spPr>
      </p:pic>
      <p:pic>
        <p:nvPicPr>
          <p:cNvPr id="57" name="그림 56"/>
          <p:cNvPicPr>
            <a:picLocks noChangeAspect="1"/>
          </p:cNvPicPr>
          <p:nvPr/>
        </p:nvPicPr>
        <p:blipFill rotWithShape="1">
          <a:blip r:embed="rId9"/>
          <a:stretch>
            <a:fillRect/>
          </a:stretch>
        </p:blipFill>
        <p:spPr>
          <a:xfrm>
            <a:off x="6304327" y="2677019"/>
            <a:ext cx="510104" cy="510104"/>
          </a:xfrm>
          <a:prstGeom prst="rect">
            <a:avLst/>
          </a:prstGeom>
        </p:spPr>
      </p:pic>
      <p:sp>
        <p:nvSpPr>
          <p:cNvPr id="5" name="이등변 삼각형 4"/>
          <p:cNvSpPr>
            <a:spLocks noChangeAspect="1"/>
          </p:cNvSpPr>
          <p:nvPr/>
        </p:nvSpPr>
        <p:spPr>
          <a:xfrm>
            <a:off x="1970029" y="4927708"/>
            <a:ext cx="285265" cy="324000"/>
          </a:xfrm>
          <a:prstGeom prst="triangle">
            <a:avLst>
              <a:gd name="adj" fmla="val 10000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pic>
        <p:nvPicPr>
          <p:cNvPr id="3" name="그림 2">
            <a:extLst>
              <a:ext uri="{FF2B5EF4-FFF2-40B4-BE49-F238E27FC236}">
                <a16:creationId xmlns:a16="http://schemas.microsoft.com/office/drawing/2014/main" id="{4ED7F9AA-FAD8-7DBE-9E1B-4F33F7C4708A}"/>
              </a:ext>
            </a:extLst>
          </p:cNvPr>
          <p:cNvPicPr>
            <a:picLocks noChangeAspect="1"/>
          </p:cNvPicPr>
          <p:nvPr/>
        </p:nvPicPr>
        <p:blipFill>
          <a:blip r:embed="rId10"/>
          <a:stretch>
            <a:fillRect/>
          </a:stretch>
        </p:blipFill>
        <p:spPr>
          <a:xfrm>
            <a:off x="184639" y="6294716"/>
            <a:ext cx="685800" cy="416006"/>
          </a:xfrm>
          <a:prstGeom prst="rect">
            <a:avLst/>
          </a:prstGeom>
        </p:spPr>
      </p:pic>
      <p:pic>
        <p:nvPicPr>
          <p:cNvPr id="4" name="그림 3">
            <a:extLst>
              <a:ext uri="{FF2B5EF4-FFF2-40B4-BE49-F238E27FC236}">
                <a16:creationId xmlns:a16="http://schemas.microsoft.com/office/drawing/2014/main" id="{0B855F2D-3477-16DB-8400-AAAA5A6C5689}"/>
              </a:ext>
            </a:extLst>
          </p:cNvPr>
          <p:cNvPicPr>
            <a:picLocks noChangeAspect="1"/>
          </p:cNvPicPr>
          <p:nvPr/>
        </p:nvPicPr>
        <p:blipFill>
          <a:blip r:embed="rId11"/>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그룹 5"/>
          <p:cNvGrpSpPr/>
          <p:nvPr/>
        </p:nvGrpSpPr>
        <p:grpSpPr>
          <a:xfrm>
            <a:off x="265" y="130832"/>
            <a:ext cx="9143470" cy="765156"/>
            <a:chOff x="265" y="130832"/>
            <a:chExt cx="9143470" cy="765156"/>
          </a:xfrm>
        </p:grpSpPr>
        <p:grpSp>
          <p:nvGrpSpPr>
            <p:cNvPr id="7" name="그룹 6"/>
            <p:cNvGrpSpPr/>
            <p:nvPr/>
          </p:nvGrpSpPr>
          <p:grpSpPr>
            <a:xfrm>
              <a:off x="265" y="130832"/>
              <a:ext cx="9143470" cy="765156"/>
              <a:chOff x="0" y="130640"/>
              <a:chExt cx="9143999" cy="765201"/>
            </a:xfrm>
            <a:effectLst/>
          </p:grpSpPr>
          <p:sp>
            <p:nvSpPr>
              <p:cNvPr id="11" name="직사각형 10"/>
              <p:cNvSpPr/>
              <p:nvPr/>
            </p:nvSpPr>
            <p:spPr>
              <a:xfrm>
                <a:off x="0" y="133498"/>
                <a:ext cx="958537"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2" name="사각형: 둥근 위쪽 모서리 11"/>
              <p:cNvSpPr/>
              <p:nvPr/>
            </p:nvSpPr>
            <p:spPr>
              <a:xfrm>
                <a:off x="7251700" y="284818"/>
                <a:ext cx="1748760" cy="33797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3" name="평행 사변형 12"/>
              <p:cNvSpPr/>
              <p:nvPr/>
            </p:nvSpPr>
            <p:spPr>
              <a:xfrm rot="5400000">
                <a:off x="753153" y="368620"/>
                <a:ext cx="762341" cy="292100"/>
              </a:xfrm>
              <a:prstGeom prst="parallelogram">
                <a:avLst>
                  <a:gd name="adj" fmla="val 41638"/>
                </a:avLst>
              </a:prstGeom>
              <a:solidFill>
                <a:srgbClr val="D53B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4" name="평행 사변형 13"/>
              <p:cNvSpPr/>
              <p:nvPr/>
            </p:nvSpPr>
            <p:spPr>
              <a:xfrm rot="16200000" flipH="1">
                <a:off x="1074990" y="368621"/>
                <a:ext cx="762341" cy="292100"/>
              </a:xfrm>
              <a:prstGeom prst="parallelogram">
                <a:avLst>
                  <a:gd name="adj" fmla="val 41638"/>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5" name="직사각형 14"/>
              <p:cNvSpPr/>
              <p:nvPr/>
            </p:nvSpPr>
            <p:spPr>
              <a:xfrm>
                <a:off x="1631947" y="130640"/>
                <a:ext cx="7512052"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6" name="TextBox 15"/>
              <p:cNvSpPr txBox="1"/>
              <p:nvPr/>
            </p:nvSpPr>
            <p:spPr>
              <a:xfrm>
                <a:off x="1727259" y="239844"/>
                <a:ext cx="3345783" cy="460769"/>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판단 요소 </a:t>
                </a:r>
              </a:p>
            </p:txBody>
          </p:sp>
          <p:sp>
            <p:nvSpPr>
              <p:cNvPr id="17" name="TextBox 16"/>
              <p:cNvSpPr txBox="1"/>
              <p:nvPr/>
            </p:nvSpPr>
            <p:spPr>
              <a:xfrm>
                <a:off x="8403546" y="280991"/>
                <a:ext cx="545802" cy="188777"/>
              </a:xfrm>
              <a:prstGeom prst="roundRect">
                <a:avLst>
                  <a:gd name="adj" fmla="val 50000"/>
                </a:avLst>
              </a:prstGeom>
              <a:solidFill>
                <a:srgbClr val="D53B11"/>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3</a:t>
                </a:r>
                <a:endParaRPr lang="ko-KR" altLang="en-US" sz="1100">
                  <a:solidFill>
                    <a:schemeClr val="bg1"/>
                  </a:solidFill>
                  <a:latin typeface="나눔스퀘어라운드 ExtraBold"/>
                  <a:ea typeface="나눔스퀘어라운드 ExtraBold"/>
                </a:endParaRPr>
              </a:p>
            </p:txBody>
          </p:sp>
          <p:sp>
            <p:nvSpPr>
              <p:cNvPr id="18" name="TextBox 17"/>
              <p:cNvSpPr txBox="1"/>
              <p:nvPr/>
            </p:nvSpPr>
            <p:spPr>
              <a:xfrm>
                <a:off x="6699181" y="429604"/>
                <a:ext cx="2335537" cy="261610"/>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괴롭힘의 판단</a:t>
                </a:r>
              </a:p>
            </p:txBody>
          </p:sp>
        </p:grpSp>
        <p:grpSp>
          <p:nvGrpSpPr>
            <p:cNvPr id="8" name="그룹 7"/>
            <p:cNvGrpSpPr/>
            <p:nvPr/>
          </p:nvGrpSpPr>
          <p:grpSpPr>
            <a:xfrm>
              <a:off x="4985869" y="239106"/>
              <a:ext cx="1548504" cy="461665"/>
              <a:chOff x="4985869" y="239106"/>
              <a:chExt cx="1548504" cy="461665"/>
            </a:xfrm>
          </p:grpSpPr>
          <p:sp>
            <p:nvSpPr>
              <p:cNvPr id="9" name="Rectangle 5"/>
              <p:cNvSpPr>
                <a:spLocks noChangeArrowheads="1"/>
              </p:cNvSpPr>
              <p:nvPr/>
            </p:nvSpPr>
            <p:spPr bwMode="white">
              <a:xfrm>
                <a:off x="5227605" y="240030"/>
                <a:ext cx="1306768" cy="460741"/>
              </a:xfrm>
              <a:prstGeom prst="rect">
                <a:avLst/>
              </a:prstGeom>
              <a:noFill/>
            </p:spPr>
            <p:txBody>
              <a:bodyPr wrap="none" anchor="ctr">
                <a:spAutoFit/>
              </a:bodyPr>
              <a:lstStyle/>
              <a:p>
                <a:pPr lvl="0">
                  <a:defRPr lang="ko-KR" altLang="en-US"/>
                </a:pPr>
                <a:r>
                  <a:rPr lang="ko-KR" altLang="en-US" sz="2400">
                    <a:solidFill>
                      <a:schemeClr val="accent4">
                        <a:lumMod val="40000"/>
                        <a:lumOff val="60000"/>
                      </a:schemeClr>
                    </a:solidFill>
                    <a:latin typeface="나눔스퀘어라운드 ExtraBold"/>
                    <a:ea typeface="나눔스퀘어라운드 ExtraBold"/>
                  </a:rPr>
                  <a:t>행위요건</a:t>
                </a:r>
              </a:p>
            </p:txBody>
          </p:sp>
          <p:sp>
            <p:nvSpPr>
              <p:cNvPr id="10" name="타원 9"/>
              <p:cNvSpPr/>
              <p:nvPr/>
            </p:nvSpPr>
            <p:spPr>
              <a:xfrm>
                <a:off x="4985869" y="331227"/>
                <a:ext cx="277425" cy="27742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2</a:t>
                </a:r>
                <a:endParaRPr lang="ko-KR" altLang="en-US">
                  <a:solidFill>
                    <a:schemeClr val="bg1"/>
                  </a:solidFill>
                  <a:latin typeface="나눔스퀘어라운드 ExtraBold"/>
                  <a:ea typeface="나눔스퀘어라운드 ExtraBold"/>
                </a:endParaRPr>
              </a:p>
            </p:txBody>
          </p:sp>
        </p:grpSp>
      </p:grpSp>
      <p:grpSp>
        <p:nvGrpSpPr>
          <p:cNvPr id="19" name="그룹 18"/>
          <p:cNvGrpSpPr/>
          <p:nvPr/>
        </p:nvGrpSpPr>
        <p:grpSpPr>
          <a:xfrm>
            <a:off x="561675" y="1440111"/>
            <a:ext cx="3801603" cy="529400"/>
            <a:chOff x="561675" y="1589469"/>
            <a:chExt cx="3801603" cy="529400"/>
          </a:xfrm>
          <a:effectLst>
            <a:outerShdw blurRad="50800" dist="38100" dir="2700000" algn="tl" rotWithShape="0">
              <a:prstClr val="black">
                <a:alpha val="40000"/>
              </a:prstClr>
            </a:outerShdw>
          </a:effectLst>
        </p:grpSpPr>
        <p:sp>
          <p:nvSpPr>
            <p:cNvPr id="20" name="사각형: 둥근 한쪽 모서리 19"/>
            <p:cNvSpPr/>
            <p:nvPr/>
          </p:nvSpPr>
          <p:spPr>
            <a:xfrm>
              <a:off x="820206" y="1747210"/>
              <a:ext cx="3543072" cy="357698"/>
            </a:xfrm>
            <a:prstGeom prst="round1Rect">
              <a:avLst>
                <a:gd name="adj" fmla="val 50000"/>
              </a:avLst>
            </a:prstGeom>
            <a:solidFill>
              <a:srgbClr val="DCF2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1" name="Rectangle 4"/>
            <p:cNvSpPr>
              <a:spLocks noChangeArrowheads="1"/>
            </p:cNvSpPr>
            <p:nvPr/>
          </p:nvSpPr>
          <p:spPr bwMode="white">
            <a:xfrm>
              <a:off x="1051152" y="1749537"/>
              <a:ext cx="3312126" cy="369332"/>
            </a:xfrm>
            <a:prstGeom prst="rect">
              <a:avLst/>
            </a:prstGeom>
            <a:no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spcBef>
                  <a:spcPct val="0"/>
                </a:spcBef>
                <a:defRPr lang="ko-KR" altLang="en-US"/>
              </a:pPr>
              <a:r>
                <a:rPr lang="ko-KR" altLang="en-US" sz="1800" b="1">
                  <a:solidFill>
                    <a:srgbClr val="000000"/>
                  </a:solidFill>
                  <a:latin typeface="나눔바른고딕"/>
                  <a:ea typeface="나눔바른고딕"/>
                  <a:cs typeface="함초롬돋움"/>
                </a:rPr>
                <a:t>업무상 적정 범위를 넘는 행위일 것</a:t>
              </a:r>
            </a:p>
          </p:txBody>
        </p:sp>
        <p:grpSp>
          <p:nvGrpSpPr>
            <p:cNvPr id="22" name="그룹 21"/>
            <p:cNvGrpSpPr/>
            <p:nvPr/>
          </p:nvGrpSpPr>
          <p:grpSpPr>
            <a:xfrm>
              <a:off x="561675" y="1589469"/>
              <a:ext cx="529400" cy="529400"/>
              <a:chOff x="1409464" y="3502803"/>
              <a:chExt cx="1207524" cy="1207524"/>
            </a:xfrm>
          </p:grpSpPr>
          <p:sp>
            <p:nvSpPr>
              <p:cNvPr id="23" name="Oval 24"/>
              <p:cNvSpPr/>
              <p:nvPr/>
            </p:nvSpPr>
            <p:spPr>
              <a:xfrm>
                <a:off x="1409464" y="3502803"/>
                <a:ext cx="1207524" cy="1207524"/>
              </a:xfrm>
              <a:prstGeom prst="ellipse">
                <a:avLst/>
              </a:prstGeom>
              <a:solidFill>
                <a:srgbClr val="68C6D1"/>
              </a:solidFill>
              <a:ln>
                <a:noFill/>
              </a:ln>
            </p:spPr>
            <p:txBody>
              <a:bodyPr lIns="25400" tIns="25400" rIns="25400" bIns="25400" anchor="ctr"/>
              <a:lstStyle>
                <a:lvl1pPr>
                  <a:defRPr sz="2400" baseline="50000">
                    <a:solidFill>
                      <a:srgbClr val="222222"/>
                    </a:solidFill>
                    <a:latin typeface="Open Sans"/>
                    <a:ea typeface="Open Sans"/>
                    <a:cs typeface="Open Sans"/>
                    <a:sym typeface="Open Sans"/>
                  </a:defRPr>
                </a:lvl1pPr>
                <a:lvl2pPr marL="742950" indent="-285750">
                  <a:defRPr sz="2400" baseline="50000">
                    <a:solidFill>
                      <a:srgbClr val="222222"/>
                    </a:solidFill>
                    <a:latin typeface="Open Sans"/>
                    <a:ea typeface="Open Sans"/>
                    <a:cs typeface="Open Sans"/>
                    <a:sym typeface="Open Sans"/>
                  </a:defRPr>
                </a:lvl2pPr>
                <a:lvl3pPr marL="1143000" indent="-228600">
                  <a:defRPr sz="2400" baseline="50000">
                    <a:solidFill>
                      <a:srgbClr val="222222"/>
                    </a:solidFill>
                    <a:latin typeface="Open Sans"/>
                    <a:ea typeface="Open Sans"/>
                    <a:cs typeface="Open Sans"/>
                    <a:sym typeface="Open Sans"/>
                  </a:defRPr>
                </a:lvl3pPr>
                <a:lvl4pPr marL="1600200" indent="-228600">
                  <a:defRPr sz="2400" baseline="50000">
                    <a:solidFill>
                      <a:srgbClr val="222222"/>
                    </a:solidFill>
                    <a:latin typeface="Open Sans"/>
                    <a:ea typeface="Open Sans"/>
                    <a:cs typeface="Open Sans"/>
                    <a:sym typeface="Open Sans"/>
                  </a:defRPr>
                </a:lvl4pPr>
                <a:lvl5pPr marL="2057400" indent="-228600">
                  <a:defRPr sz="2400" baseline="50000">
                    <a:solidFill>
                      <a:srgbClr val="222222"/>
                    </a:solidFill>
                    <a:latin typeface="Open Sans"/>
                    <a:ea typeface="Open Sans"/>
                    <a:cs typeface="Open Sans"/>
                    <a:sym typeface="Open Sans"/>
                  </a:defRPr>
                </a:lvl5pPr>
                <a:lvl6pPr marL="25146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6pPr>
                <a:lvl7pPr marL="29718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7pPr>
                <a:lvl8pPr marL="34290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8pPr>
                <a:lvl9pPr marL="38862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9pPr>
              </a:lstStyle>
              <a:p>
                <a:pPr algn="ctr" defTabSz="399852" eaLnBrk="0" latinLnBrk="0" hangingPunct="0">
                  <a:spcBef>
                    <a:spcPct val="0"/>
                  </a:spcBef>
                  <a:spcAft>
                    <a:spcPct val="0"/>
                  </a:spcAft>
                  <a:defRPr lang="ko-KR" altLang="en-US"/>
                </a:pPr>
                <a:endParaRPr lang="ko-KR" altLang="ko-KR" sz="1600">
                  <a:solidFill>
                    <a:srgbClr val="FFFFFF"/>
                  </a:solidFill>
                  <a:latin typeface="Helvetica Light"/>
                  <a:ea typeface="Helvetica Light"/>
                  <a:cs typeface="Helvetica Light"/>
                  <a:sym typeface="Helvetica Light"/>
                </a:endParaRPr>
              </a:p>
            </p:txBody>
          </p:sp>
          <p:sp>
            <p:nvSpPr>
              <p:cNvPr id="24" name="Oval 25"/>
              <p:cNvSpPr/>
              <p:nvPr/>
            </p:nvSpPr>
            <p:spPr>
              <a:xfrm>
                <a:off x="1605285" y="3703187"/>
                <a:ext cx="815883" cy="815883"/>
              </a:xfrm>
              <a:prstGeom prst="ellipse">
                <a:avLst/>
              </a:prstGeom>
              <a:solidFill>
                <a:srgbClr val="FFFFFF"/>
              </a:solidFill>
              <a:ln>
                <a:noFill/>
              </a:ln>
              <a:effectLst>
                <a:outerShdw blurRad="63500" dist="12700" dir="2700000" algn="ctr" rotWithShape="0">
                  <a:srgbClr val="000000">
                    <a:alpha val="75000"/>
                  </a:srgbClr>
                </a:outerShdw>
              </a:effectLst>
            </p:spPr>
            <p:txBody>
              <a:bodyPr lIns="25400" tIns="25400" rIns="25400" bIns="25400" anchor="ctr"/>
              <a:lstStyle>
                <a:lvl1pPr>
                  <a:defRPr sz="2400" baseline="50000">
                    <a:solidFill>
                      <a:srgbClr val="222222"/>
                    </a:solidFill>
                    <a:latin typeface="Open Sans"/>
                    <a:ea typeface="Open Sans"/>
                    <a:cs typeface="Open Sans"/>
                    <a:sym typeface="Open Sans"/>
                  </a:defRPr>
                </a:lvl1pPr>
                <a:lvl2pPr marL="742950" indent="-285750">
                  <a:defRPr sz="2400" baseline="50000">
                    <a:solidFill>
                      <a:srgbClr val="222222"/>
                    </a:solidFill>
                    <a:latin typeface="Open Sans"/>
                    <a:ea typeface="Open Sans"/>
                    <a:cs typeface="Open Sans"/>
                    <a:sym typeface="Open Sans"/>
                  </a:defRPr>
                </a:lvl2pPr>
                <a:lvl3pPr marL="1143000" indent="-228600">
                  <a:defRPr sz="2400" baseline="50000">
                    <a:solidFill>
                      <a:srgbClr val="222222"/>
                    </a:solidFill>
                    <a:latin typeface="Open Sans"/>
                    <a:ea typeface="Open Sans"/>
                    <a:cs typeface="Open Sans"/>
                    <a:sym typeface="Open Sans"/>
                  </a:defRPr>
                </a:lvl3pPr>
                <a:lvl4pPr marL="1600200" indent="-228600">
                  <a:defRPr sz="2400" baseline="50000">
                    <a:solidFill>
                      <a:srgbClr val="222222"/>
                    </a:solidFill>
                    <a:latin typeface="Open Sans"/>
                    <a:ea typeface="Open Sans"/>
                    <a:cs typeface="Open Sans"/>
                    <a:sym typeface="Open Sans"/>
                  </a:defRPr>
                </a:lvl4pPr>
                <a:lvl5pPr marL="2057400" indent="-228600">
                  <a:defRPr sz="2400" baseline="50000">
                    <a:solidFill>
                      <a:srgbClr val="222222"/>
                    </a:solidFill>
                    <a:latin typeface="Open Sans"/>
                    <a:ea typeface="Open Sans"/>
                    <a:cs typeface="Open Sans"/>
                    <a:sym typeface="Open Sans"/>
                  </a:defRPr>
                </a:lvl5pPr>
                <a:lvl6pPr marL="25146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6pPr>
                <a:lvl7pPr marL="29718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7pPr>
                <a:lvl8pPr marL="34290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8pPr>
                <a:lvl9pPr marL="38862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9pPr>
              </a:lstStyle>
              <a:p>
                <a:pPr algn="ctr" defTabSz="399852" eaLnBrk="0" latinLnBrk="0" hangingPunct="0">
                  <a:spcBef>
                    <a:spcPct val="0"/>
                  </a:spcBef>
                  <a:spcAft>
                    <a:spcPct val="0"/>
                  </a:spcAft>
                  <a:defRPr lang="ko-KR" altLang="en-US"/>
                </a:pPr>
                <a:endParaRPr lang="ko-KR" altLang="ko-KR" sz="2000">
                  <a:solidFill>
                    <a:srgbClr val="FFFFFF"/>
                  </a:solidFill>
                  <a:latin typeface="Helvetica Light"/>
                  <a:ea typeface="Helvetica Light"/>
                  <a:cs typeface="Helvetica Light"/>
                  <a:sym typeface="Helvetica Light"/>
                </a:endParaRPr>
              </a:p>
            </p:txBody>
          </p:sp>
          <p:sp>
            <p:nvSpPr>
              <p:cNvPr id="25" name="Rectangle 28"/>
              <p:cNvSpPr/>
              <p:nvPr/>
            </p:nvSpPr>
            <p:spPr>
              <a:xfrm>
                <a:off x="1742888" y="3703185"/>
                <a:ext cx="526771" cy="748817"/>
              </a:xfrm>
              <a:prstGeom prst="rect">
                <a:avLst/>
              </a:prstGeom>
              <a:noFill/>
              <a:ln>
                <a:noFill/>
              </a:ln>
              <a:effectLst/>
            </p:spPr>
            <p:txBody>
              <a:bodyPr lIns="25400" tIns="25400" rIns="25400" bIns="25400" anchor="ctr">
                <a:spAutoFit/>
              </a:bodyPr>
              <a:lstStyle/>
              <a:p>
                <a:pPr algn="ctr" defTabSz="399852" eaLnBrk="0" hangingPunct="0">
                  <a:spcBef>
                    <a:spcPct val="0"/>
                  </a:spcBef>
                  <a:spcAft>
                    <a:spcPct val="0"/>
                  </a:spcAft>
                  <a:defRPr lang="ko-KR" altLang="en-US"/>
                </a:pPr>
                <a:r>
                  <a:rPr lang="en-US" altLang="x-none" b="1">
                    <a:solidFill>
                      <a:srgbClr val="292929"/>
                    </a:solidFill>
                    <a:latin typeface="나눔바른고딕"/>
                    <a:ea typeface="나눔바른고딕"/>
                    <a:sym typeface="Open Sans"/>
                  </a:rPr>
                  <a:t>2</a:t>
                </a:r>
                <a:endParaRPr lang="x-none" altLang="x-none" b="1">
                  <a:solidFill>
                    <a:srgbClr val="292929"/>
                  </a:solidFill>
                  <a:latin typeface="나눔바른고딕"/>
                  <a:ea typeface="나눔바른고딕"/>
                  <a:sym typeface="Open Sans"/>
                </a:endParaRPr>
              </a:p>
            </p:txBody>
          </p:sp>
        </p:grpSp>
      </p:grpSp>
      <p:sp>
        <p:nvSpPr>
          <p:cNvPr id="26"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37</a:t>
            </a:fld>
            <a:endParaRPr lang="en-US" altLang="en-US" sz="999">
              <a:solidFill>
                <a:schemeClr val="tx1"/>
              </a:solidFill>
              <a:latin typeface="나눔스퀘어라운드 Bold"/>
              <a:ea typeface="나눔스퀘어라운드 Bold"/>
            </a:endParaRPr>
          </a:p>
        </p:txBody>
      </p:sp>
      <p:grpSp>
        <p:nvGrpSpPr>
          <p:cNvPr id="27" name="그룹 26"/>
          <p:cNvGrpSpPr/>
          <p:nvPr/>
        </p:nvGrpSpPr>
        <p:grpSpPr>
          <a:xfrm>
            <a:off x="3409268" y="2603645"/>
            <a:ext cx="4683760" cy="1274947"/>
            <a:chOff x="2753360" y="2602645"/>
            <a:chExt cx="4683760" cy="1274947"/>
          </a:xfrm>
          <a:effectLst>
            <a:outerShdw blurRad="50800" dist="25400" dir="2700000" algn="tl" rotWithShape="0">
              <a:prstClr val="black">
                <a:alpha val="40000"/>
              </a:prstClr>
            </a:outerShdw>
          </a:effectLst>
        </p:grpSpPr>
        <p:sp>
          <p:nvSpPr>
            <p:cNvPr id="28" name="사각형: 둥근 모서리 27"/>
            <p:cNvSpPr/>
            <p:nvPr/>
          </p:nvSpPr>
          <p:spPr>
            <a:xfrm>
              <a:off x="2753360" y="2685791"/>
              <a:ext cx="4683760" cy="1108655"/>
            </a:xfrm>
            <a:prstGeom prst="roundRect">
              <a:avLst>
                <a:gd name="adj" fmla="val 16667"/>
              </a:avLst>
            </a:prstGeom>
            <a:solidFill>
              <a:schemeClr val="bg1">
                <a:lumMod val="95000"/>
              </a:schemeClr>
            </a:solidFill>
            <a:ln>
              <a:noFill/>
            </a:ln>
            <a:effectLst>
              <a:outerShdw blurRad="76200" dist="762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a:defRPr lang="ko-KR" altLang="en-US"/>
              </a:pPr>
              <a:endParaRPr lang="ko-KR" altLang="en-US"/>
            </a:p>
          </p:txBody>
        </p:sp>
        <p:sp>
          <p:nvSpPr>
            <p:cNvPr id="29" name="Rectangle 5"/>
            <p:cNvSpPr>
              <a:spLocks noChangeArrowheads="1"/>
            </p:cNvSpPr>
            <p:nvPr/>
          </p:nvSpPr>
          <p:spPr bwMode="white">
            <a:xfrm>
              <a:off x="2848077" y="2871635"/>
              <a:ext cx="4517924" cy="725910"/>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lnSpc>
                  <a:spcPct val="130000"/>
                </a:lnSpc>
                <a:spcBef>
                  <a:spcPct val="0"/>
                </a:spcBef>
                <a:defRPr lang="ko-KR" altLang="en-US"/>
              </a:pPr>
              <a:r>
                <a:rPr lang="ko-KR" altLang="en-US" sz="1600" dirty="0">
                  <a:solidFill>
                    <a:srgbClr val="000000"/>
                  </a:solidFill>
                  <a:latin typeface="나눔바른고딕"/>
                  <a:ea typeface="나눔바른고딕"/>
                  <a:cs typeface="함초롬돋움"/>
                </a:rPr>
                <a:t>행위자의 우위성이 인정되더라도 문제된 행위가 </a:t>
              </a:r>
              <a:r>
                <a:rPr lang="ko-KR" altLang="en-US" sz="1600" b="1" dirty="0">
                  <a:solidFill>
                    <a:srgbClr val="F37E5F"/>
                  </a:solidFill>
                  <a:latin typeface="나눔바른고딕"/>
                  <a:ea typeface="나눔바른고딕"/>
                  <a:cs typeface="함초롬돋움"/>
                </a:rPr>
                <a:t>업무관련성이 있는 상황에서 발생</a:t>
              </a:r>
              <a:r>
                <a:rPr lang="ko-KR" altLang="en-US" sz="1600" dirty="0">
                  <a:solidFill>
                    <a:srgbClr val="000000"/>
                  </a:solidFill>
                  <a:latin typeface="나눔바른고딕"/>
                  <a:ea typeface="나눔바른고딕"/>
                  <a:cs typeface="함초롬돋움"/>
                </a:rPr>
                <a:t>한 것이어야 함</a:t>
              </a:r>
            </a:p>
          </p:txBody>
        </p:sp>
        <p:sp>
          <p:nvSpPr>
            <p:cNvPr id="30" name="Shape"/>
            <p:cNvSpPr/>
            <p:nvPr/>
          </p:nvSpPr>
          <p:spPr>
            <a:xfrm rot="10800000">
              <a:off x="6989395" y="3644342"/>
              <a:ext cx="262150" cy="233250"/>
            </a:xfrm>
            <a:custGeom>
              <a:avLst/>
              <a:gdLst/>
              <a:ahLst/>
              <a:cxnLst>
                <a:cxn ang="0">
                  <a:pos x="wd2" y="hd2"/>
                </a:cxn>
                <a:cxn ang="5400000">
                  <a:pos x="wd2" y="hd2"/>
                </a:cxn>
                <a:cxn ang="10800000">
                  <a:pos x="wd2" y="hd2"/>
                </a:cxn>
                <a:cxn ang="16200000">
                  <a:pos x="wd2" y="hd2"/>
                </a:cxn>
              </a:cxnLst>
              <a:rect l="0" t="0" r="r" b="b"/>
              <a:pathLst>
                <a:path w="21142" h="21086" extrusionOk="0">
                  <a:moveTo>
                    <a:pt x="18202" y="0"/>
                  </a:moveTo>
                  <a:cubicBezTo>
                    <a:pt x="17775" y="24"/>
                    <a:pt x="17354" y="102"/>
                    <a:pt x="16946" y="228"/>
                  </a:cubicBezTo>
                  <a:cubicBezTo>
                    <a:pt x="16562" y="348"/>
                    <a:pt x="16191" y="511"/>
                    <a:pt x="15833" y="705"/>
                  </a:cubicBezTo>
                  <a:cubicBezTo>
                    <a:pt x="15106" y="1099"/>
                    <a:pt x="14433" y="1621"/>
                    <a:pt x="13847" y="2262"/>
                  </a:cubicBezTo>
                  <a:cubicBezTo>
                    <a:pt x="13221" y="2947"/>
                    <a:pt x="12714" y="3744"/>
                    <a:pt x="12351" y="4619"/>
                  </a:cubicBezTo>
                  <a:cubicBezTo>
                    <a:pt x="12172" y="5050"/>
                    <a:pt x="12029" y="5500"/>
                    <a:pt x="11928" y="5963"/>
                  </a:cubicBezTo>
                  <a:cubicBezTo>
                    <a:pt x="11826" y="6433"/>
                    <a:pt x="11768" y="6917"/>
                    <a:pt x="11756" y="7407"/>
                  </a:cubicBezTo>
                  <a:lnTo>
                    <a:pt x="11756" y="15895"/>
                  </a:lnTo>
                  <a:lnTo>
                    <a:pt x="11759" y="15890"/>
                  </a:lnTo>
                  <a:cubicBezTo>
                    <a:pt x="11775" y="17212"/>
                    <a:pt x="12232" y="18529"/>
                    <a:pt x="13132" y="19538"/>
                  </a:cubicBezTo>
                  <a:cubicBezTo>
                    <a:pt x="14964" y="21592"/>
                    <a:pt x="17935" y="21592"/>
                    <a:pt x="19768" y="19538"/>
                  </a:cubicBezTo>
                  <a:cubicBezTo>
                    <a:pt x="21600" y="17484"/>
                    <a:pt x="21600" y="14154"/>
                    <a:pt x="19768" y="12100"/>
                  </a:cubicBezTo>
                  <a:cubicBezTo>
                    <a:pt x="18223" y="10368"/>
                    <a:pt x="15868" y="10096"/>
                    <a:pt x="14069" y="11285"/>
                  </a:cubicBezTo>
                  <a:lnTo>
                    <a:pt x="14069" y="7951"/>
                  </a:lnTo>
                  <a:cubicBezTo>
                    <a:pt x="14067" y="6629"/>
                    <a:pt x="14498" y="5352"/>
                    <a:pt x="15280" y="4363"/>
                  </a:cubicBezTo>
                  <a:cubicBezTo>
                    <a:pt x="15675" y="3863"/>
                    <a:pt x="16145" y="3454"/>
                    <a:pt x="16667" y="3156"/>
                  </a:cubicBezTo>
                  <a:cubicBezTo>
                    <a:pt x="16927" y="3007"/>
                    <a:pt x="17199" y="2886"/>
                    <a:pt x="17481" y="2797"/>
                  </a:cubicBezTo>
                  <a:cubicBezTo>
                    <a:pt x="17760" y="2709"/>
                    <a:pt x="18048" y="2653"/>
                    <a:pt x="18340" y="2630"/>
                  </a:cubicBezTo>
                  <a:lnTo>
                    <a:pt x="19949" y="2630"/>
                  </a:lnTo>
                  <a:lnTo>
                    <a:pt x="19949" y="0"/>
                  </a:lnTo>
                  <a:lnTo>
                    <a:pt x="18202" y="0"/>
                  </a:lnTo>
                  <a:close/>
                  <a:moveTo>
                    <a:pt x="6446" y="8"/>
                  </a:moveTo>
                  <a:cubicBezTo>
                    <a:pt x="6019" y="32"/>
                    <a:pt x="5598" y="109"/>
                    <a:pt x="5190" y="236"/>
                  </a:cubicBezTo>
                  <a:cubicBezTo>
                    <a:pt x="4806" y="355"/>
                    <a:pt x="4435" y="518"/>
                    <a:pt x="4077" y="712"/>
                  </a:cubicBezTo>
                  <a:cubicBezTo>
                    <a:pt x="3350" y="1106"/>
                    <a:pt x="2677" y="1629"/>
                    <a:pt x="2091" y="2270"/>
                  </a:cubicBezTo>
                  <a:cubicBezTo>
                    <a:pt x="1465" y="2954"/>
                    <a:pt x="957" y="3751"/>
                    <a:pt x="595" y="4626"/>
                  </a:cubicBezTo>
                  <a:cubicBezTo>
                    <a:pt x="416" y="5058"/>
                    <a:pt x="273" y="5507"/>
                    <a:pt x="172" y="5971"/>
                  </a:cubicBezTo>
                  <a:cubicBezTo>
                    <a:pt x="70" y="6441"/>
                    <a:pt x="12" y="6925"/>
                    <a:pt x="0" y="7415"/>
                  </a:cubicBezTo>
                  <a:lnTo>
                    <a:pt x="0" y="15903"/>
                  </a:lnTo>
                  <a:lnTo>
                    <a:pt x="3" y="15898"/>
                  </a:lnTo>
                  <a:cubicBezTo>
                    <a:pt x="19" y="17220"/>
                    <a:pt x="476" y="18537"/>
                    <a:pt x="1376" y="19546"/>
                  </a:cubicBezTo>
                  <a:cubicBezTo>
                    <a:pt x="3208" y="21600"/>
                    <a:pt x="6179" y="21600"/>
                    <a:pt x="8012" y="19546"/>
                  </a:cubicBezTo>
                  <a:cubicBezTo>
                    <a:pt x="9844" y="17492"/>
                    <a:pt x="9844" y="14162"/>
                    <a:pt x="8012" y="12108"/>
                  </a:cubicBezTo>
                  <a:cubicBezTo>
                    <a:pt x="6467" y="10376"/>
                    <a:pt x="4112" y="10104"/>
                    <a:pt x="2313" y="11293"/>
                  </a:cubicBezTo>
                  <a:lnTo>
                    <a:pt x="2313" y="7959"/>
                  </a:lnTo>
                  <a:cubicBezTo>
                    <a:pt x="2311" y="6637"/>
                    <a:pt x="2742" y="5360"/>
                    <a:pt x="3524" y="4370"/>
                  </a:cubicBezTo>
                  <a:cubicBezTo>
                    <a:pt x="3919" y="3871"/>
                    <a:pt x="4389" y="3462"/>
                    <a:pt x="4910" y="3163"/>
                  </a:cubicBezTo>
                  <a:cubicBezTo>
                    <a:pt x="5171" y="3014"/>
                    <a:pt x="5443" y="2893"/>
                    <a:pt x="5725" y="2804"/>
                  </a:cubicBezTo>
                  <a:cubicBezTo>
                    <a:pt x="6004" y="2717"/>
                    <a:pt x="6292" y="2660"/>
                    <a:pt x="6584" y="2638"/>
                  </a:cubicBezTo>
                  <a:lnTo>
                    <a:pt x="8193" y="2638"/>
                  </a:lnTo>
                  <a:lnTo>
                    <a:pt x="8193" y="8"/>
                  </a:lnTo>
                  <a:lnTo>
                    <a:pt x="6446" y="8"/>
                  </a:lnTo>
                  <a:close/>
                </a:path>
              </a:pathLst>
            </a:custGeom>
            <a:solidFill>
              <a:schemeClr val="bg1">
                <a:lumMod val="85000"/>
              </a:schemeClr>
            </a:solidFill>
            <a:ln w="12700">
              <a:miter/>
            </a:ln>
          </p:spPr>
          <p:txBody>
            <a:bodyPr lIns="15478" tIns="15478" rIns="15478" bIns="15478" anchor="ctr"/>
            <a:lstStyle/>
            <a:p>
              <a:pPr algn="ctr">
                <a:lnSpc>
                  <a:spcPct val="100000"/>
                </a:lnSpc>
                <a:defRPr lang="ko-KR" sz="3000">
                  <a:solidFill>
                    <a:srgbClr val="000000"/>
                  </a:solidFill>
                  <a:latin typeface="Helvetica Light"/>
                  <a:ea typeface="Helvetica Light"/>
                  <a:cs typeface="Helvetica Light"/>
                  <a:sym typeface="Helvetica Light"/>
                </a:defRPr>
              </a:pPr>
              <a:endParaRPr lang="ko-KR" sz="1219"/>
            </a:p>
          </p:txBody>
        </p:sp>
        <p:sp>
          <p:nvSpPr>
            <p:cNvPr id="31" name="Shape"/>
            <p:cNvSpPr/>
            <p:nvPr/>
          </p:nvSpPr>
          <p:spPr>
            <a:xfrm>
              <a:off x="2948627" y="2602645"/>
              <a:ext cx="263764" cy="234685"/>
            </a:xfrm>
            <a:custGeom>
              <a:avLst/>
              <a:gdLst/>
              <a:ahLst/>
              <a:cxnLst>
                <a:cxn ang="0">
                  <a:pos x="wd2" y="hd2"/>
                </a:cxn>
                <a:cxn ang="5400000">
                  <a:pos x="wd2" y="hd2"/>
                </a:cxn>
                <a:cxn ang="10800000">
                  <a:pos x="wd2" y="hd2"/>
                </a:cxn>
                <a:cxn ang="16200000">
                  <a:pos x="wd2" y="hd2"/>
                </a:cxn>
              </a:cxnLst>
              <a:rect l="0" t="0" r="r" b="b"/>
              <a:pathLst>
                <a:path w="21142" h="21086" extrusionOk="0">
                  <a:moveTo>
                    <a:pt x="18202" y="0"/>
                  </a:moveTo>
                  <a:cubicBezTo>
                    <a:pt x="17775" y="24"/>
                    <a:pt x="17354" y="102"/>
                    <a:pt x="16946" y="228"/>
                  </a:cubicBezTo>
                  <a:cubicBezTo>
                    <a:pt x="16562" y="348"/>
                    <a:pt x="16191" y="511"/>
                    <a:pt x="15833" y="705"/>
                  </a:cubicBezTo>
                  <a:cubicBezTo>
                    <a:pt x="15106" y="1099"/>
                    <a:pt x="14433" y="1621"/>
                    <a:pt x="13847" y="2262"/>
                  </a:cubicBezTo>
                  <a:cubicBezTo>
                    <a:pt x="13221" y="2947"/>
                    <a:pt x="12714" y="3744"/>
                    <a:pt x="12351" y="4619"/>
                  </a:cubicBezTo>
                  <a:cubicBezTo>
                    <a:pt x="12172" y="5050"/>
                    <a:pt x="12029" y="5500"/>
                    <a:pt x="11928" y="5963"/>
                  </a:cubicBezTo>
                  <a:cubicBezTo>
                    <a:pt x="11826" y="6433"/>
                    <a:pt x="11768" y="6917"/>
                    <a:pt x="11756" y="7407"/>
                  </a:cubicBezTo>
                  <a:lnTo>
                    <a:pt x="11756" y="15895"/>
                  </a:lnTo>
                  <a:lnTo>
                    <a:pt x="11759" y="15890"/>
                  </a:lnTo>
                  <a:cubicBezTo>
                    <a:pt x="11775" y="17212"/>
                    <a:pt x="12232" y="18529"/>
                    <a:pt x="13132" y="19538"/>
                  </a:cubicBezTo>
                  <a:cubicBezTo>
                    <a:pt x="14964" y="21592"/>
                    <a:pt x="17935" y="21592"/>
                    <a:pt x="19768" y="19538"/>
                  </a:cubicBezTo>
                  <a:cubicBezTo>
                    <a:pt x="21600" y="17484"/>
                    <a:pt x="21600" y="14154"/>
                    <a:pt x="19768" y="12100"/>
                  </a:cubicBezTo>
                  <a:cubicBezTo>
                    <a:pt x="18223" y="10368"/>
                    <a:pt x="15868" y="10096"/>
                    <a:pt x="14069" y="11285"/>
                  </a:cubicBezTo>
                  <a:lnTo>
                    <a:pt x="14069" y="7951"/>
                  </a:lnTo>
                  <a:cubicBezTo>
                    <a:pt x="14067" y="6629"/>
                    <a:pt x="14498" y="5352"/>
                    <a:pt x="15280" y="4363"/>
                  </a:cubicBezTo>
                  <a:cubicBezTo>
                    <a:pt x="15675" y="3863"/>
                    <a:pt x="16145" y="3454"/>
                    <a:pt x="16667" y="3156"/>
                  </a:cubicBezTo>
                  <a:cubicBezTo>
                    <a:pt x="16927" y="3007"/>
                    <a:pt x="17199" y="2886"/>
                    <a:pt x="17481" y="2797"/>
                  </a:cubicBezTo>
                  <a:cubicBezTo>
                    <a:pt x="17760" y="2709"/>
                    <a:pt x="18048" y="2653"/>
                    <a:pt x="18340" y="2630"/>
                  </a:cubicBezTo>
                  <a:lnTo>
                    <a:pt x="19949" y="2630"/>
                  </a:lnTo>
                  <a:lnTo>
                    <a:pt x="19949" y="0"/>
                  </a:lnTo>
                  <a:lnTo>
                    <a:pt x="18202" y="0"/>
                  </a:lnTo>
                  <a:close/>
                  <a:moveTo>
                    <a:pt x="6446" y="8"/>
                  </a:moveTo>
                  <a:cubicBezTo>
                    <a:pt x="6019" y="32"/>
                    <a:pt x="5598" y="109"/>
                    <a:pt x="5190" y="236"/>
                  </a:cubicBezTo>
                  <a:cubicBezTo>
                    <a:pt x="4806" y="355"/>
                    <a:pt x="4435" y="518"/>
                    <a:pt x="4077" y="712"/>
                  </a:cubicBezTo>
                  <a:cubicBezTo>
                    <a:pt x="3350" y="1106"/>
                    <a:pt x="2677" y="1629"/>
                    <a:pt x="2091" y="2270"/>
                  </a:cubicBezTo>
                  <a:cubicBezTo>
                    <a:pt x="1465" y="2954"/>
                    <a:pt x="957" y="3751"/>
                    <a:pt x="595" y="4626"/>
                  </a:cubicBezTo>
                  <a:cubicBezTo>
                    <a:pt x="416" y="5058"/>
                    <a:pt x="273" y="5507"/>
                    <a:pt x="172" y="5971"/>
                  </a:cubicBezTo>
                  <a:cubicBezTo>
                    <a:pt x="70" y="6441"/>
                    <a:pt x="12" y="6925"/>
                    <a:pt x="0" y="7415"/>
                  </a:cubicBezTo>
                  <a:lnTo>
                    <a:pt x="0" y="15903"/>
                  </a:lnTo>
                  <a:lnTo>
                    <a:pt x="3" y="15898"/>
                  </a:lnTo>
                  <a:cubicBezTo>
                    <a:pt x="19" y="17220"/>
                    <a:pt x="476" y="18537"/>
                    <a:pt x="1376" y="19546"/>
                  </a:cubicBezTo>
                  <a:cubicBezTo>
                    <a:pt x="3208" y="21600"/>
                    <a:pt x="6179" y="21600"/>
                    <a:pt x="8012" y="19546"/>
                  </a:cubicBezTo>
                  <a:cubicBezTo>
                    <a:pt x="9844" y="17492"/>
                    <a:pt x="9844" y="14162"/>
                    <a:pt x="8012" y="12108"/>
                  </a:cubicBezTo>
                  <a:cubicBezTo>
                    <a:pt x="6467" y="10376"/>
                    <a:pt x="4112" y="10104"/>
                    <a:pt x="2313" y="11293"/>
                  </a:cubicBezTo>
                  <a:lnTo>
                    <a:pt x="2313" y="7959"/>
                  </a:lnTo>
                  <a:cubicBezTo>
                    <a:pt x="2311" y="6637"/>
                    <a:pt x="2742" y="5360"/>
                    <a:pt x="3524" y="4370"/>
                  </a:cubicBezTo>
                  <a:cubicBezTo>
                    <a:pt x="3919" y="3871"/>
                    <a:pt x="4389" y="3462"/>
                    <a:pt x="4910" y="3163"/>
                  </a:cubicBezTo>
                  <a:cubicBezTo>
                    <a:pt x="5171" y="3014"/>
                    <a:pt x="5443" y="2893"/>
                    <a:pt x="5725" y="2804"/>
                  </a:cubicBezTo>
                  <a:cubicBezTo>
                    <a:pt x="6004" y="2717"/>
                    <a:pt x="6292" y="2660"/>
                    <a:pt x="6584" y="2638"/>
                  </a:cubicBezTo>
                  <a:lnTo>
                    <a:pt x="8193" y="2638"/>
                  </a:lnTo>
                  <a:lnTo>
                    <a:pt x="8193" y="8"/>
                  </a:lnTo>
                  <a:lnTo>
                    <a:pt x="6446" y="8"/>
                  </a:lnTo>
                  <a:close/>
                </a:path>
              </a:pathLst>
            </a:custGeom>
            <a:solidFill>
              <a:schemeClr val="bg1">
                <a:lumMod val="85000"/>
              </a:schemeClr>
            </a:solidFill>
            <a:ln w="12700">
              <a:miter/>
            </a:ln>
          </p:spPr>
          <p:txBody>
            <a:bodyPr lIns="15478" tIns="15478" rIns="15478" bIns="15478" anchor="ctr"/>
            <a:lstStyle/>
            <a:p>
              <a:pPr algn="ctr">
                <a:lnSpc>
                  <a:spcPct val="100000"/>
                </a:lnSpc>
                <a:defRPr lang="ko-KR" sz="3000">
                  <a:solidFill>
                    <a:srgbClr val="000000"/>
                  </a:solidFill>
                  <a:latin typeface="Helvetica Light"/>
                  <a:ea typeface="Helvetica Light"/>
                  <a:cs typeface="Helvetica Light"/>
                  <a:sym typeface="Helvetica Light"/>
                </a:defRPr>
              </a:pPr>
              <a:endParaRPr lang="ko-KR" sz="1219"/>
            </a:p>
          </p:txBody>
        </p:sp>
      </p:grpSp>
      <p:grpSp>
        <p:nvGrpSpPr>
          <p:cNvPr id="32" name="그룹 31"/>
          <p:cNvGrpSpPr/>
          <p:nvPr/>
        </p:nvGrpSpPr>
        <p:grpSpPr>
          <a:xfrm>
            <a:off x="3409268" y="4483561"/>
            <a:ext cx="4683760" cy="1515428"/>
            <a:chOff x="2753360" y="2504374"/>
            <a:chExt cx="4683760" cy="1515428"/>
          </a:xfrm>
          <a:effectLst>
            <a:outerShdw blurRad="50800" dist="25400" dir="2700000" algn="tl" rotWithShape="0">
              <a:prstClr val="black">
                <a:alpha val="40000"/>
              </a:prstClr>
            </a:outerShdw>
          </a:effectLst>
        </p:grpSpPr>
        <p:sp>
          <p:nvSpPr>
            <p:cNvPr id="33" name="사각형: 둥근 모서리 32"/>
            <p:cNvSpPr/>
            <p:nvPr/>
          </p:nvSpPr>
          <p:spPr>
            <a:xfrm>
              <a:off x="2753360" y="2569382"/>
              <a:ext cx="4683760" cy="1341473"/>
            </a:xfrm>
            <a:prstGeom prst="roundRect">
              <a:avLst>
                <a:gd name="adj" fmla="val 16667"/>
              </a:avLst>
            </a:prstGeom>
            <a:solidFill>
              <a:schemeClr val="bg1">
                <a:lumMod val="95000"/>
              </a:schemeClr>
            </a:solidFill>
            <a:ln>
              <a:noFill/>
            </a:ln>
            <a:effectLst>
              <a:outerShdw blurRad="76200" dist="762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a:defRPr lang="ko-KR" altLang="en-US"/>
              </a:pPr>
              <a:endParaRPr lang="ko-KR" altLang="en-US"/>
            </a:p>
          </p:txBody>
        </p:sp>
        <p:sp>
          <p:nvSpPr>
            <p:cNvPr id="34" name="Rectangle 5"/>
            <p:cNvSpPr>
              <a:spLocks noChangeArrowheads="1"/>
            </p:cNvSpPr>
            <p:nvPr/>
          </p:nvSpPr>
          <p:spPr bwMode="white">
            <a:xfrm>
              <a:off x="2848077" y="2711592"/>
              <a:ext cx="4517924" cy="1041366"/>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lnSpc>
                  <a:spcPct val="130000"/>
                </a:lnSpc>
                <a:spcBef>
                  <a:spcPct val="0"/>
                </a:spcBef>
                <a:defRPr lang="ko-KR" altLang="en-US"/>
              </a:pPr>
              <a:r>
                <a:rPr lang="ko-KR" altLang="en-US" sz="1600" dirty="0">
                  <a:solidFill>
                    <a:srgbClr val="000000"/>
                  </a:solidFill>
                  <a:latin typeface="나눔바른고딕"/>
                  <a:ea typeface="나눔바른고딕"/>
                  <a:cs typeface="함초롬돋움"/>
                </a:rPr>
                <a:t>업무수행 중이 아니어도 </a:t>
              </a:r>
              <a:r>
                <a:rPr lang="ko-KR" altLang="en-US" sz="1600" b="1" dirty="0">
                  <a:solidFill>
                    <a:srgbClr val="F37E5F"/>
                  </a:solidFill>
                  <a:latin typeface="나눔바른고딕"/>
                  <a:ea typeface="나눔바른고딕"/>
                  <a:cs typeface="함초롬돋움"/>
                </a:rPr>
                <a:t>업무수행에 편승</a:t>
              </a:r>
              <a:r>
                <a:rPr lang="ko-KR" altLang="en-US" sz="1600" dirty="0">
                  <a:solidFill>
                    <a:srgbClr val="000000"/>
                  </a:solidFill>
                  <a:latin typeface="나눔바른고딕"/>
                  <a:ea typeface="나눔바른고딕"/>
                  <a:cs typeface="함초롬돋움"/>
                </a:rPr>
                <a:t>해서 이루어졌거나 </a:t>
              </a:r>
              <a:r>
                <a:rPr lang="ko-KR" altLang="en-US" sz="1600" b="1" dirty="0">
                  <a:solidFill>
                    <a:srgbClr val="F37E5F"/>
                  </a:solidFill>
                  <a:latin typeface="나눔바른고딕"/>
                  <a:ea typeface="나눔바른고딕"/>
                  <a:cs typeface="함초롬돋움"/>
                </a:rPr>
                <a:t>업무수행을 빙자하여 발생</a:t>
              </a:r>
              <a:r>
                <a:rPr lang="ko-KR" altLang="en-US" sz="1600" dirty="0">
                  <a:solidFill>
                    <a:srgbClr val="000000"/>
                  </a:solidFill>
                  <a:latin typeface="나눔바른고딕"/>
                  <a:ea typeface="나눔바른고딕"/>
                  <a:cs typeface="함초롬돋움"/>
                </a:rPr>
                <a:t>한 것이라면 업무관련성 인정 가능</a:t>
              </a:r>
            </a:p>
          </p:txBody>
        </p:sp>
        <p:sp>
          <p:nvSpPr>
            <p:cNvPr id="35" name="Shape"/>
            <p:cNvSpPr/>
            <p:nvPr/>
          </p:nvSpPr>
          <p:spPr>
            <a:xfrm rot="10800000">
              <a:off x="6989395" y="3786552"/>
              <a:ext cx="262150" cy="233250"/>
            </a:xfrm>
            <a:custGeom>
              <a:avLst/>
              <a:gdLst/>
              <a:ahLst/>
              <a:cxnLst>
                <a:cxn ang="0">
                  <a:pos x="wd2" y="hd2"/>
                </a:cxn>
                <a:cxn ang="5400000">
                  <a:pos x="wd2" y="hd2"/>
                </a:cxn>
                <a:cxn ang="10800000">
                  <a:pos x="wd2" y="hd2"/>
                </a:cxn>
                <a:cxn ang="16200000">
                  <a:pos x="wd2" y="hd2"/>
                </a:cxn>
              </a:cxnLst>
              <a:rect l="0" t="0" r="r" b="b"/>
              <a:pathLst>
                <a:path w="21142" h="21086" extrusionOk="0">
                  <a:moveTo>
                    <a:pt x="18202" y="0"/>
                  </a:moveTo>
                  <a:cubicBezTo>
                    <a:pt x="17775" y="24"/>
                    <a:pt x="17354" y="102"/>
                    <a:pt x="16946" y="228"/>
                  </a:cubicBezTo>
                  <a:cubicBezTo>
                    <a:pt x="16562" y="348"/>
                    <a:pt x="16191" y="511"/>
                    <a:pt x="15833" y="705"/>
                  </a:cubicBezTo>
                  <a:cubicBezTo>
                    <a:pt x="15106" y="1099"/>
                    <a:pt x="14433" y="1621"/>
                    <a:pt x="13847" y="2262"/>
                  </a:cubicBezTo>
                  <a:cubicBezTo>
                    <a:pt x="13221" y="2947"/>
                    <a:pt x="12714" y="3744"/>
                    <a:pt x="12351" y="4619"/>
                  </a:cubicBezTo>
                  <a:cubicBezTo>
                    <a:pt x="12172" y="5050"/>
                    <a:pt x="12029" y="5500"/>
                    <a:pt x="11928" y="5963"/>
                  </a:cubicBezTo>
                  <a:cubicBezTo>
                    <a:pt x="11826" y="6433"/>
                    <a:pt x="11768" y="6917"/>
                    <a:pt x="11756" y="7407"/>
                  </a:cubicBezTo>
                  <a:lnTo>
                    <a:pt x="11756" y="15895"/>
                  </a:lnTo>
                  <a:lnTo>
                    <a:pt x="11759" y="15890"/>
                  </a:lnTo>
                  <a:cubicBezTo>
                    <a:pt x="11775" y="17212"/>
                    <a:pt x="12232" y="18529"/>
                    <a:pt x="13132" y="19538"/>
                  </a:cubicBezTo>
                  <a:cubicBezTo>
                    <a:pt x="14964" y="21592"/>
                    <a:pt x="17935" y="21592"/>
                    <a:pt x="19768" y="19538"/>
                  </a:cubicBezTo>
                  <a:cubicBezTo>
                    <a:pt x="21600" y="17484"/>
                    <a:pt x="21600" y="14154"/>
                    <a:pt x="19768" y="12100"/>
                  </a:cubicBezTo>
                  <a:cubicBezTo>
                    <a:pt x="18223" y="10368"/>
                    <a:pt x="15868" y="10096"/>
                    <a:pt x="14069" y="11285"/>
                  </a:cubicBezTo>
                  <a:lnTo>
                    <a:pt x="14069" y="7951"/>
                  </a:lnTo>
                  <a:cubicBezTo>
                    <a:pt x="14067" y="6629"/>
                    <a:pt x="14498" y="5352"/>
                    <a:pt x="15280" y="4363"/>
                  </a:cubicBezTo>
                  <a:cubicBezTo>
                    <a:pt x="15675" y="3863"/>
                    <a:pt x="16145" y="3454"/>
                    <a:pt x="16667" y="3156"/>
                  </a:cubicBezTo>
                  <a:cubicBezTo>
                    <a:pt x="16927" y="3007"/>
                    <a:pt x="17199" y="2886"/>
                    <a:pt x="17481" y="2797"/>
                  </a:cubicBezTo>
                  <a:cubicBezTo>
                    <a:pt x="17760" y="2709"/>
                    <a:pt x="18048" y="2653"/>
                    <a:pt x="18340" y="2630"/>
                  </a:cubicBezTo>
                  <a:lnTo>
                    <a:pt x="19949" y="2630"/>
                  </a:lnTo>
                  <a:lnTo>
                    <a:pt x="19949" y="0"/>
                  </a:lnTo>
                  <a:lnTo>
                    <a:pt x="18202" y="0"/>
                  </a:lnTo>
                  <a:close/>
                  <a:moveTo>
                    <a:pt x="6446" y="8"/>
                  </a:moveTo>
                  <a:cubicBezTo>
                    <a:pt x="6019" y="32"/>
                    <a:pt x="5598" y="109"/>
                    <a:pt x="5190" y="236"/>
                  </a:cubicBezTo>
                  <a:cubicBezTo>
                    <a:pt x="4806" y="355"/>
                    <a:pt x="4435" y="518"/>
                    <a:pt x="4077" y="712"/>
                  </a:cubicBezTo>
                  <a:cubicBezTo>
                    <a:pt x="3350" y="1106"/>
                    <a:pt x="2677" y="1629"/>
                    <a:pt x="2091" y="2270"/>
                  </a:cubicBezTo>
                  <a:cubicBezTo>
                    <a:pt x="1465" y="2954"/>
                    <a:pt x="957" y="3751"/>
                    <a:pt x="595" y="4626"/>
                  </a:cubicBezTo>
                  <a:cubicBezTo>
                    <a:pt x="416" y="5058"/>
                    <a:pt x="273" y="5507"/>
                    <a:pt x="172" y="5971"/>
                  </a:cubicBezTo>
                  <a:cubicBezTo>
                    <a:pt x="70" y="6441"/>
                    <a:pt x="12" y="6925"/>
                    <a:pt x="0" y="7415"/>
                  </a:cubicBezTo>
                  <a:lnTo>
                    <a:pt x="0" y="15903"/>
                  </a:lnTo>
                  <a:lnTo>
                    <a:pt x="3" y="15898"/>
                  </a:lnTo>
                  <a:cubicBezTo>
                    <a:pt x="19" y="17220"/>
                    <a:pt x="476" y="18537"/>
                    <a:pt x="1376" y="19546"/>
                  </a:cubicBezTo>
                  <a:cubicBezTo>
                    <a:pt x="3208" y="21600"/>
                    <a:pt x="6179" y="21600"/>
                    <a:pt x="8012" y="19546"/>
                  </a:cubicBezTo>
                  <a:cubicBezTo>
                    <a:pt x="9844" y="17492"/>
                    <a:pt x="9844" y="14162"/>
                    <a:pt x="8012" y="12108"/>
                  </a:cubicBezTo>
                  <a:cubicBezTo>
                    <a:pt x="6467" y="10376"/>
                    <a:pt x="4112" y="10104"/>
                    <a:pt x="2313" y="11293"/>
                  </a:cubicBezTo>
                  <a:lnTo>
                    <a:pt x="2313" y="7959"/>
                  </a:lnTo>
                  <a:cubicBezTo>
                    <a:pt x="2311" y="6637"/>
                    <a:pt x="2742" y="5360"/>
                    <a:pt x="3524" y="4370"/>
                  </a:cubicBezTo>
                  <a:cubicBezTo>
                    <a:pt x="3919" y="3871"/>
                    <a:pt x="4389" y="3462"/>
                    <a:pt x="4910" y="3163"/>
                  </a:cubicBezTo>
                  <a:cubicBezTo>
                    <a:pt x="5171" y="3014"/>
                    <a:pt x="5443" y="2893"/>
                    <a:pt x="5725" y="2804"/>
                  </a:cubicBezTo>
                  <a:cubicBezTo>
                    <a:pt x="6004" y="2717"/>
                    <a:pt x="6292" y="2660"/>
                    <a:pt x="6584" y="2638"/>
                  </a:cubicBezTo>
                  <a:lnTo>
                    <a:pt x="8193" y="2638"/>
                  </a:lnTo>
                  <a:lnTo>
                    <a:pt x="8193" y="8"/>
                  </a:lnTo>
                  <a:lnTo>
                    <a:pt x="6446" y="8"/>
                  </a:lnTo>
                  <a:close/>
                </a:path>
              </a:pathLst>
            </a:custGeom>
            <a:solidFill>
              <a:schemeClr val="bg1">
                <a:lumMod val="85000"/>
              </a:schemeClr>
            </a:solidFill>
            <a:ln w="12700">
              <a:miter/>
            </a:ln>
          </p:spPr>
          <p:txBody>
            <a:bodyPr lIns="15478" tIns="15478" rIns="15478" bIns="15478" anchor="ctr"/>
            <a:lstStyle/>
            <a:p>
              <a:pPr algn="ctr">
                <a:lnSpc>
                  <a:spcPct val="100000"/>
                </a:lnSpc>
                <a:defRPr lang="ko-KR" sz="3000">
                  <a:solidFill>
                    <a:srgbClr val="000000"/>
                  </a:solidFill>
                  <a:latin typeface="Helvetica Light"/>
                  <a:ea typeface="Helvetica Light"/>
                  <a:cs typeface="Helvetica Light"/>
                  <a:sym typeface="Helvetica Light"/>
                </a:defRPr>
              </a:pPr>
              <a:endParaRPr lang="ko-KR" sz="1219"/>
            </a:p>
          </p:txBody>
        </p:sp>
        <p:sp>
          <p:nvSpPr>
            <p:cNvPr id="36" name="Shape"/>
            <p:cNvSpPr/>
            <p:nvPr/>
          </p:nvSpPr>
          <p:spPr>
            <a:xfrm>
              <a:off x="2948627" y="2504374"/>
              <a:ext cx="263764" cy="234685"/>
            </a:xfrm>
            <a:custGeom>
              <a:avLst/>
              <a:gdLst/>
              <a:ahLst/>
              <a:cxnLst>
                <a:cxn ang="0">
                  <a:pos x="wd2" y="hd2"/>
                </a:cxn>
                <a:cxn ang="5400000">
                  <a:pos x="wd2" y="hd2"/>
                </a:cxn>
                <a:cxn ang="10800000">
                  <a:pos x="wd2" y="hd2"/>
                </a:cxn>
                <a:cxn ang="16200000">
                  <a:pos x="wd2" y="hd2"/>
                </a:cxn>
              </a:cxnLst>
              <a:rect l="0" t="0" r="r" b="b"/>
              <a:pathLst>
                <a:path w="21142" h="21086" extrusionOk="0">
                  <a:moveTo>
                    <a:pt x="18202" y="0"/>
                  </a:moveTo>
                  <a:cubicBezTo>
                    <a:pt x="17775" y="24"/>
                    <a:pt x="17354" y="102"/>
                    <a:pt x="16946" y="228"/>
                  </a:cubicBezTo>
                  <a:cubicBezTo>
                    <a:pt x="16562" y="348"/>
                    <a:pt x="16191" y="511"/>
                    <a:pt x="15833" y="705"/>
                  </a:cubicBezTo>
                  <a:cubicBezTo>
                    <a:pt x="15106" y="1099"/>
                    <a:pt x="14433" y="1621"/>
                    <a:pt x="13847" y="2262"/>
                  </a:cubicBezTo>
                  <a:cubicBezTo>
                    <a:pt x="13221" y="2947"/>
                    <a:pt x="12714" y="3744"/>
                    <a:pt x="12351" y="4619"/>
                  </a:cubicBezTo>
                  <a:cubicBezTo>
                    <a:pt x="12172" y="5050"/>
                    <a:pt x="12029" y="5500"/>
                    <a:pt x="11928" y="5963"/>
                  </a:cubicBezTo>
                  <a:cubicBezTo>
                    <a:pt x="11826" y="6433"/>
                    <a:pt x="11768" y="6917"/>
                    <a:pt x="11756" y="7407"/>
                  </a:cubicBezTo>
                  <a:lnTo>
                    <a:pt x="11756" y="15895"/>
                  </a:lnTo>
                  <a:lnTo>
                    <a:pt x="11759" y="15890"/>
                  </a:lnTo>
                  <a:cubicBezTo>
                    <a:pt x="11775" y="17212"/>
                    <a:pt x="12232" y="18529"/>
                    <a:pt x="13132" y="19538"/>
                  </a:cubicBezTo>
                  <a:cubicBezTo>
                    <a:pt x="14964" y="21592"/>
                    <a:pt x="17935" y="21592"/>
                    <a:pt x="19768" y="19538"/>
                  </a:cubicBezTo>
                  <a:cubicBezTo>
                    <a:pt x="21600" y="17484"/>
                    <a:pt x="21600" y="14154"/>
                    <a:pt x="19768" y="12100"/>
                  </a:cubicBezTo>
                  <a:cubicBezTo>
                    <a:pt x="18223" y="10368"/>
                    <a:pt x="15868" y="10096"/>
                    <a:pt x="14069" y="11285"/>
                  </a:cubicBezTo>
                  <a:lnTo>
                    <a:pt x="14069" y="7951"/>
                  </a:lnTo>
                  <a:cubicBezTo>
                    <a:pt x="14067" y="6629"/>
                    <a:pt x="14498" y="5352"/>
                    <a:pt x="15280" y="4363"/>
                  </a:cubicBezTo>
                  <a:cubicBezTo>
                    <a:pt x="15675" y="3863"/>
                    <a:pt x="16145" y="3454"/>
                    <a:pt x="16667" y="3156"/>
                  </a:cubicBezTo>
                  <a:cubicBezTo>
                    <a:pt x="16927" y="3007"/>
                    <a:pt x="17199" y="2886"/>
                    <a:pt x="17481" y="2797"/>
                  </a:cubicBezTo>
                  <a:cubicBezTo>
                    <a:pt x="17760" y="2709"/>
                    <a:pt x="18048" y="2653"/>
                    <a:pt x="18340" y="2630"/>
                  </a:cubicBezTo>
                  <a:lnTo>
                    <a:pt x="19949" y="2630"/>
                  </a:lnTo>
                  <a:lnTo>
                    <a:pt x="19949" y="0"/>
                  </a:lnTo>
                  <a:lnTo>
                    <a:pt x="18202" y="0"/>
                  </a:lnTo>
                  <a:close/>
                  <a:moveTo>
                    <a:pt x="6446" y="8"/>
                  </a:moveTo>
                  <a:cubicBezTo>
                    <a:pt x="6019" y="32"/>
                    <a:pt x="5598" y="109"/>
                    <a:pt x="5190" y="236"/>
                  </a:cubicBezTo>
                  <a:cubicBezTo>
                    <a:pt x="4806" y="355"/>
                    <a:pt x="4435" y="518"/>
                    <a:pt x="4077" y="712"/>
                  </a:cubicBezTo>
                  <a:cubicBezTo>
                    <a:pt x="3350" y="1106"/>
                    <a:pt x="2677" y="1629"/>
                    <a:pt x="2091" y="2270"/>
                  </a:cubicBezTo>
                  <a:cubicBezTo>
                    <a:pt x="1465" y="2954"/>
                    <a:pt x="957" y="3751"/>
                    <a:pt x="595" y="4626"/>
                  </a:cubicBezTo>
                  <a:cubicBezTo>
                    <a:pt x="416" y="5058"/>
                    <a:pt x="273" y="5507"/>
                    <a:pt x="172" y="5971"/>
                  </a:cubicBezTo>
                  <a:cubicBezTo>
                    <a:pt x="70" y="6441"/>
                    <a:pt x="12" y="6925"/>
                    <a:pt x="0" y="7415"/>
                  </a:cubicBezTo>
                  <a:lnTo>
                    <a:pt x="0" y="15903"/>
                  </a:lnTo>
                  <a:lnTo>
                    <a:pt x="3" y="15898"/>
                  </a:lnTo>
                  <a:cubicBezTo>
                    <a:pt x="19" y="17220"/>
                    <a:pt x="476" y="18537"/>
                    <a:pt x="1376" y="19546"/>
                  </a:cubicBezTo>
                  <a:cubicBezTo>
                    <a:pt x="3208" y="21600"/>
                    <a:pt x="6179" y="21600"/>
                    <a:pt x="8012" y="19546"/>
                  </a:cubicBezTo>
                  <a:cubicBezTo>
                    <a:pt x="9844" y="17492"/>
                    <a:pt x="9844" y="14162"/>
                    <a:pt x="8012" y="12108"/>
                  </a:cubicBezTo>
                  <a:cubicBezTo>
                    <a:pt x="6467" y="10376"/>
                    <a:pt x="4112" y="10104"/>
                    <a:pt x="2313" y="11293"/>
                  </a:cubicBezTo>
                  <a:lnTo>
                    <a:pt x="2313" y="7959"/>
                  </a:lnTo>
                  <a:cubicBezTo>
                    <a:pt x="2311" y="6637"/>
                    <a:pt x="2742" y="5360"/>
                    <a:pt x="3524" y="4370"/>
                  </a:cubicBezTo>
                  <a:cubicBezTo>
                    <a:pt x="3919" y="3871"/>
                    <a:pt x="4389" y="3462"/>
                    <a:pt x="4910" y="3163"/>
                  </a:cubicBezTo>
                  <a:cubicBezTo>
                    <a:pt x="5171" y="3014"/>
                    <a:pt x="5443" y="2893"/>
                    <a:pt x="5725" y="2804"/>
                  </a:cubicBezTo>
                  <a:cubicBezTo>
                    <a:pt x="6004" y="2717"/>
                    <a:pt x="6292" y="2660"/>
                    <a:pt x="6584" y="2638"/>
                  </a:cubicBezTo>
                  <a:lnTo>
                    <a:pt x="8193" y="2638"/>
                  </a:lnTo>
                  <a:lnTo>
                    <a:pt x="8193" y="8"/>
                  </a:lnTo>
                  <a:lnTo>
                    <a:pt x="6446" y="8"/>
                  </a:lnTo>
                  <a:close/>
                </a:path>
              </a:pathLst>
            </a:custGeom>
            <a:solidFill>
              <a:schemeClr val="bg1">
                <a:lumMod val="85000"/>
              </a:schemeClr>
            </a:solidFill>
            <a:ln w="12700">
              <a:miter/>
            </a:ln>
          </p:spPr>
          <p:txBody>
            <a:bodyPr lIns="15478" tIns="15478" rIns="15478" bIns="15478" anchor="ctr"/>
            <a:lstStyle/>
            <a:p>
              <a:pPr algn="ctr">
                <a:lnSpc>
                  <a:spcPct val="100000"/>
                </a:lnSpc>
                <a:defRPr lang="ko-KR" sz="3000">
                  <a:solidFill>
                    <a:srgbClr val="000000"/>
                  </a:solidFill>
                  <a:latin typeface="Helvetica Light"/>
                  <a:ea typeface="Helvetica Light"/>
                  <a:cs typeface="Helvetica Light"/>
                  <a:sym typeface="Helvetica Light"/>
                </a:defRPr>
              </a:pPr>
              <a:endParaRPr lang="ko-KR" sz="1219"/>
            </a:p>
          </p:txBody>
        </p:sp>
      </p:grpSp>
      <p:pic>
        <p:nvPicPr>
          <p:cNvPr id="40" name="그림 39"/>
          <p:cNvPicPr>
            <a:picLocks noChangeAspect="1"/>
          </p:cNvPicPr>
          <p:nvPr/>
        </p:nvPicPr>
        <p:blipFill rotWithShape="1">
          <a:blip r:embed="rId2"/>
          <a:stretch>
            <a:fillRect/>
          </a:stretch>
        </p:blipFill>
        <p:spPr>
          <a:xfrm>
            <a:off x="1385715" y="2482550"/>
            <a:ext cx="1298926" cy="1396042"/>
          </a:xfrm>
          <a:prstGeom prst="rect">
            <a:avLst/>
          </a:prstGeom>
          <a:effectLst>
            <a:outerShdw blurRad="50800" dist="12700" dir="2700000" algn="tl" rotWithShape="0">
              <a:prstClr val="black">
                <a:alpha val="40000"/>
              </a:prstClr>
            </a:outerShdw>
          </a:effectLst>
        </p:spPr>
      </p:pic>
      <p:pic>
        <p:nvPicPr>
          <p:cNvPr id="42" name="그림 41" descr="장난감, 레고이(가) 표시된 사진  자동 생성된 설명"/>
          <p:cNvPicPr>
            <a:picLocks noChangeAspect="1"/>
          </p:cNvPicPr>
          <p:nvPr/>
        </p:nvPicPr>
        <p:blipFill rotWithShape="1">
          <a:blip r:embed="rId3"/>
          <a:stretch>
            <a:fillRect/>
          </a:stretch>
        </p:blipFill>
        <p:spPr>
          <a:xfrm>
            <a:off x="917972" y="4483562"/>
            <a:ext cx="2145254" cy="1282178"/>
          </a:xfrm>
          <a:prstGeom prst="rect">
            <a:avLst/>
          </a:prstGeom>
          <a:effectLst>
            <a:outerShdw blurRad="50800" dist="12700" dir="2700000" algn="tl" rotWithShape="0">
              <a:prstClr val="black">
                <a:alpha val="40000"/>
              </a:prstClr>
            </a:outerShdw>
          </a:effectLst>
        </p:spPr>
      </p:pic>
      <p:pic>
        <p:nvPicPr>
          <p:cNvPr id="2" name="그림 1">
            <a:extLst>
              <a:ext uri="{FF2B5EF4-FFF2-40B4-BE49-F238E27FC236}">
                <a16:creationId xmlns:a16="http://schemas.microsoft.com/office/drawing/2014/main" id="{77E972BC-19E0-923B-F5EE-C51343A83AEC}"/>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8F2D15E2-2B1E-26FF-7CF0-795ABE395093}"/>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265" y="199"/>
            <a:ext cx="9143471" cy="6857603"/>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28" name="직각 삼각형 27"/>
          <p:cNvSpPr/>
          <p:nvPr/>
        </p:nvSpPr>
        <p:spPr>
          <a:xfrm>
            <a:off x="265" y="199"/>
            <a:ext cx="9143471" cy="6857603"/>
          </a:xfrm>
          <a:prstGeom prst="rtTriangle">
            <a:avLst/>
          </a:prstGeom>
          <a:solidFill>
            <a:srgbClr val="681D0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31" name="직사각형 30"/>
          <p:cNvSpPr/>
          <p:nvPr/>
        </p:nvSpPr>
        <p:spPr>
          <a:xfrm rot="5400000">
            <a:off x="6810779" y="-2123024"/>
            <a:ext cx="60342" cy="4605566"/>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33" name="직사각형 32"/>
          <p:cNvSpPr/>
          <p:nvPr/>
        </p:nvSpPr>
        <p:spPr>
          <a:xfrm>
            <a:off x="153723" y="130185"/>
            <a:ext cx="8836557" cy="65976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0"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38</a:t>
            </a:fld>
            <a:endParaRPr lang="en-US" altLang="en-US" sz="999">
              <a:solidFill>
                <a:schemeClr val="tx1"/>
              </a:solidFill>
              <a:latin typeface="나눔스퀘어라운드 Bold"/>
              <a:ea typeface="나눔스퀘어라운드 Bold"/>
            </a:endParaRPr>
          </a:p>
        </p:txBody>
      </p:sp>
      <p:grpSp>
        <p:nvGrpSpPr>
          <p:cNvPr id="36" name="그룹 35"/>
          <p:cNvGrpSpPr/>
          <p:nvPr/>
        </p:nvGrpSpPr>
        <p:grpSpPr>
          <a:xfrm>
            <a:off x="968815" y="356359"/>
            <a:ext cx="7206370" cy="674717"/>
            <a:chOff x="352670" y="299209"/>
            <a:chExt cx="7206370" cy="674717"/>
          </a:xfrm>
        </p:grpSpPr>
        <p:sp>
          <p:nvSpPr>
            <p:cNvPr id="35" name="TextBox 34"/>
            <p:cNvSpPr txBox="1"/>
            <p:nvPr/>
          </p:nvSpPr>
          <p:spPr>
            <a:xfrm>
              <a:off x="985622" y="450706"/>
              <a:ext cx="6573418" cy="523220"/>
            </a:xfrm>
            <a:prstGeom prst="rect">
              <a:avLst/>
            </a:prstGeom>
            <a:noFill/>
          </p:spPr>
          <p:txBody>
            <a:bodyPr wrap="none" anchor="ctr">
              <a:spAutoFit/>
            </a:bodyPr>
            <a:lstStyle/>
            <a:p>
              <a:pPr lvl="0">
                <a:defRPr lang="ko-KR" altLang="en-US"/>
              </a:pPr>
              <a:r>
                <a:rPr lang="ko-KR" altLang="en-US" sz="2800">
                  <a:latin typeface="나눔스퀘어라운드 ExtraBold"/>
                  <a:ea typeface="나눔스퀘어라운드 ExtraBold"/>
                </a:rPr>
                <a:t>업무상 적정범위를 넘은 것으로 인정되려면</a:t>
              </a:r>
              <a:r>
                <a:rPr lang="en-US" altLang="ko-KR" sz="2800">
                  <a:latin typeface="나눔스퀘어라운드 ExtraBold"/>
                  <a:ea typeface="나눔스퀘어라운드 ExtraBold"/>
                </a:rPr>
                <a:t>?</a:t>
              </a:r>
            </a:p>
          </p:txBody>
        </p:sp>
        <p:pic>
          <p:nvPicPr>
            <p:cNvPr id="32" name="그림 31" descr="운송이(가) 표시된 사진  자동 생성된 설명"/>
            <p:cNvPicPr>
              <a:picLocks noChangeAspect="1"/>
            </p:cNvPicPr>
            <p:nvPr/>
          </p:nvPicPr>
          <p:blipFill rotWithShape="1">
            <a:blip r:embed="rId2"/>
            <a:stretch>
              <a:fillRect/>
            </a:stretch>
          </p:blipFill>
          <p:spPr>
            <a:xfrm>
              <a:off x="352670" y="299209"/>
              <a:ext cx="659226" cy="659226"/>
            </a:xfrm>
            <a:prstGeom prst="rect">
              <a:avLst/>
            </a:prstGeom>
          </p:spPr>
        </p:pic>
      </p:grpSp>
      <p:grpSp>
        <p:nvGrpSpPr>
          <p:cNvPr id="8" name="그룹 7"/>
          <p:cNvGrpSpPr/>
          <p:nvPr/>
        </p:nvGrpSpPr>
        <p:grpSpPr>
          <a:xfrm>
            <a:off x="1083164" y="1878564"/>
            <a:ext cx="3217628" cy="4021905"/>
            <a:chOff x="957464" y="1735689"/>
            <a:chExt cx="3217628" cy="4021905"/>
          </a:xfrm>
          <a:effectLst>
            <a:outerShdw blurRad="76200" dist="76200" dir="5400000" algn="ctr" rotWithShape="0">
              <a:srgbClr val="000000">
                <a:alpha val="50000"/>
              </a:srgbClr>
            </a:outerShdw>
          </a:effectLst>
        </p:grpSpPr>
        <p:sp>
          <p:nvSpPr>
            <p:cNvPr id="2" name="사각형: 둥근 모서리 1"/>
            <p:cNvSpPr/>
            <p:nvPr/>
          </p:nvSpPr>
          <p:spPr>
            <a:xfrm>
              <a:off x="960812" y="1735689"/>
              <a:ext cx="3210933" cy="4021905"/>
            </a:xfrm>
            <a:prstGeom prst="roundRect">
              <a:avLst>
                <a:gd name="adj" fmla="val 16667"/>
              </a:avLst>
            </a:prstGeom>
            <a:solidFill>
              <a:srgbClr val="FCE6E1"/>
            </a:solidFill>
            <a:ln w="19050">
              <a:solidFill>
                <a:srgbClr val="F69474"/>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spAutoFit/>
            </a:bodyPr>
            <a:lstStyle/>
            <a:p>
              <a:pPr algn="ctr">
                <a:defRPr lang="ko-KR" altLang="en-US"/>
              </a:pPr>
              <a:endParaRPr lang="ko-KR" altLang="en-US"/>
            </a:p>
          </p:txBody>
        </p:sp>
        <p:sp>
          <p:nvSpPr>
            <p:cNvPr id="16" name="Rectangle 4"/>
            <p:cNvSpPr>
              <a:spLocks noChangeArrowheads="1"/>
            </p:cNvSpPr>
            <p:nvPr/>
          </p:nvSpPr>
          <p:spPr bwMode="white">
            <a:xfrm>
              <a:off x="957464" y="4332926"/>
              <a:ext cx="3217628" cy="1151854"/>
            </a:xfrm>
            <a:prstGeom prst="rect">
              <a:avLst/>
            </a:prstGeom>
            <a:noFill/>
            <a:ln>
              <a:noFill/>
            </a:ln>
            <a:effectLst/>
          </p:spPr>
          <p:txBody>
            <a:bodyPr vert="horz" wrap="square" lIns="91440" tIns="45720" rIns="91440" bIns="45720">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lnSpc>
                  <a:spcPct val="130000"/>
                </a:lnSpc>
                <a:spcBef>
                  <a:spcPct val="0"/>
                </a:spcBef>
                <a:defRPr lang="ko-KR" altLang="en-US"/>
              </a:pPr>
              <a:r>
                <a:rPr lang="ko-KR" altLang="en-US" sz="1800">
                  <a:solidFill>
                    <a:srgbClr val="000000"/>
                  </a:solidFill>
                  <a:latin typeface="나눔바른고딕"/>
                  <a:ea typeface="나눔바른고딕"/>
                  <a:cs typeface="함초롬돋움"/>
                </a:rPr>
                <a:t>문제된 행위가 </a:t>
              </a:r>
              <a:br>
                <a:rPr lang="en-US" altLang="ko-KR" sz="1800">
                  <a:solidFill>
                    <a:srgbClr val="000000"/>
                  </a:solidFill>
                  <a:latin typeface="나눔바른고딕"/>
                  <a:ea typeface="나눔바른고딕"/>
                  <a:cs typeface="함초롬돋움"/>
                </a:rPr>
              </a:br>
              <a:r>
                <a:rPr lang="ko-KR" altLang="en-US" sz="1800">
                  <a:solidFill>
                    <a:srgbClr val="000000"/>
                  </a:solidFill>
                  <a:latin typeface="나눔바른고딕"/>
                  <a:ea typeface="나눔바른고딕"/>
                  <a:cs typeface="함초롬돋움"/>
                </a:rPr>
                <a:t>사회 통념에서 봤을 때 </a:t>
              </a:r>
            </a:p>
            <a:p>
              <a:pPr algn="ctr" eaLnBrk="1" hangingPunct="1">
                <a:lnSpc>
                  <a:spcPct val="130000"/>
                </a:lnSpc>
                <a:spcBef>
                  <a:spcPct val="0"/>
                </a:spcBef>
                <a:defRPr lang="ko-KR" altLang="en-US"/>
              </a:pPr>
              <a:r>
                <a:rPr lang="ko-KR" altLang="en-US" sz="1800" b="1">
                  <a:solidFill>
                    <a:srgbClr val="FF0000"/>
                  </a:solidFill>
                  <a:latin typeface="나눔바른고딕"/>
                  <a:ea typeface="나눔바른고딕"/>
                  <a:cs typeface="함초롬돋움"/>
                </a:rPr>
                <a:t>업무상 필요한 것이 아니었거나</a:t>
              </a:r>
            </a:p>
          </p:txBody>
        </p:sp>
        <p:pic>
          <p:nvPicPr>
            <p:cNvPr id="4" name="그림 3"/>
            <p:cNvPicPr>
              <a:picLocks noChangeAspect="1"/>
            </p:cNvPicPr>
            <p:nvPr/>
          </p:nvPicPr>
          <p:blipFill rotWithShape="1">
            <a:blip r:embed="rId3"/>
            <a:stretch>
              <a:fillRect/>
            </a:stretch>
          </p:blipFill>
          <p:spPr>
            <a:xfrm>
              <a:off x="1427866" y="2193932"/>
              <a:ext cx="2276825" cy="1860030"/>
            </a:xfrm>
            <a:prstGeom prst="rect">
              <a:avLst/>
            </a:prstGeom>
          </p:spPr>
        </p:pic>
      </p:grpSp>
      <p:grpSp>
        <p:nvGrpSpPr>
          <p:cNvPr id="9" name="그룹 8"/>
          <p:cNvGrpSpPr/>
          <p:nvPr/>
        </p:nvGrpSpPr>
        <p:grpSpPr>
          <a:xfrm>
            <a:off x="4928728" y="1878564"/>
            <a:ext cx="3210933" cy="4021905"/>
            <a:chOff x="4975022" y="1735689"/>
            <a:chExt cx="3210933" cy="4021905"/>
          </a:xfrm>
          <a:effectLst>
            <a:outerShdw blurRad="76200" dist="76200" dir="5400000" algn="ctr" rotWithShape="0">
              <a:srgbClr val="000000">
                <a:alpha val="50000"/>
              </a:srgbClr>
            </a:outerShdw>
          </a:effectLst>
        </p:grpSpPr>
        <p:sp>
          <p:nvSpPr>
            <p:cNvPr id="14" name="사각형: 둥근 모서리 13"/>
            <p:cNvSpPr/>
            <p:nvPr/>
          </p:nvSpPr>
          <p:spPr>
            <a:xfrm>
              <a:off x="4975022" y="1735689"/>
              <a:ext cx="3210933" cy="4021905"/>
            </a:xfrm>
            <a:prstGeom prst="roundRect">
              <a:avLst>
                <a:gd name="adj" fmla="val 16667"/>
              </a:avLst>
            </a:prstGeom>
            <a:solidFill>
              <a:srgbClr val="FCE6E1"/>
            </a:solidFill>
            <a:ln w="19050">
              <a:solidFill>
                <a:srgbClr val="F69474"/>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spAutoFit/>
            </a:bodyPr>
            <a:lstStyle/>
            <a:p>
              <a:pPr algn="ctr">
                <a:defRPr lang="ko-KR" altLang="en-US"/>
              </a:pPr>
              <a:endParaRPr lang="ko-KR" altLang="en-US"/>
            </a:p>
          </p:txBody>
        </p:sp>
        <p:sp>
          <p:nvSpPr>
            <p:cNvPr id="17" name="Rectangle 5"/>
            <p:cNvSpPr>
              <a:spLocks noChangeArrowheads="1"/>
            </p:cNvSpPr>
            <p:nvPr/>
          </p:nvSpPr>
          <p:spPr bwMode="white">
            <a:xfrm>
              <a:off x="4986998" y="4332926"/>
              <a:ext cx="3186981" cy="1151854"/>
            </a:xfrm>
            <a:prstGeom prst="rect">
              <a:avLst/>
            </a:prstGeom>
            <a:noFill/>
            <a:ln>
              <a:noFill/>
            </a:ln>
            <a:effectLst/>
          </p:spPr>
          <p:txBody>
            <a:bodyPr vert="horz" wrap="square" lIns="91440" tIns="45720" rIns="91440" bIns="45720">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lnSpc>
                  <a:spcPct val="130000"/>
                </a:lnSpc>
                <a:spcBef>
                  <a:spcPct val="0"/>
                </a:spcBef>
                <a:defRPr lang="ko-KR" altLang="en-US"/>
              </a:pPr>
              <a:r>
                <a:rPr lang="ko-KR" altLang="en-US" sz="1800">
                  <a:solidFill>
                    <a:srgbClr val="000000"/>
                  </a:solidFill>
                  <a:latin typeface="나눔바른고딕"/>
                  <a:ea typeface="나눔바른고딕"/>
                  <a:cs typeface="함초롬돋움"/>
                </a:rPr>
                <a:t>업무상 필요성은 인정돼도</a:t>
              </a:r>
            </a:p>
            <a:p>
              <a:pPr algn="ctr" eaLnBrk="1" hangingPunct="1">
                <a:lnSpc>
                  <a:spcPct val="130000"/>
                </a:lnSpc>
                <a:spcBef>
                  <a:spcPct val="0"/>
                </a:spcBef>
                <a:defRPr lang="ko-KR" altLang="en-US"/>
              </a:pPr>
              <a:r>
                <a:rPr lang="ko-KR" altLang="en-US" sz="1800">
                  <a:solidFill>
                    <a:srgbClr val="000000"/>
                  </a:solidFill>
                  <a:latin typeface="나눔바른고딕"/>
                  <a:ea typeface="나눔바른고딕"/>
                  <a:cs typeface="함초롬돋움"/>
                </a:rPr>
                <a:t>행위 양상이 </a:t>
              </a:r>
            </a:p>
            <a:p>
              <a:pPr algn="ctr" eaLnBrk="1" hangingPunct="1">
                <a:lnSpc>
                  <a:spcPct val="130000"/>
                </a:lnSpc>
                <a:spcBef>
                  <a:spcPct val="0"/>
                </a:spcBef>
                <a:defRPr lang="ko-KR" altLang="en-US"/>
              </a:pPr>
              <a:r>
                <a:rPr lang="ko-KR" altLang="en-US" sz="1800" b="1">
                  <a:solidFill>
                    <a:srgbClr val="FF0000"/>
                  </a:solidFill>
                  <a:latin typeface="나눔바른고딕"/>
                  <a:ea typeface="나눔바른고딕"/>
                  <a:cs typeface="함초롬돋움"/>
                </a:rPr>
                <a:t>사회 통념상 적절하지 않았을 때</a:t>
              </a:r>
            </a:p>
          </p:txBody>
        </p:sp>
        <p:pic>
          <p:nvPicPr>
            <p:cNvPr id="7" name="그림 6" descr="장난감, 레고이(가) 표시된 사진  자동 생성된 설명"/>
            <p:cNvPicPr>
              <a:picLocks noChangeAspect="1"/>
            </p:cNvPicPr>
            <p:nvPr/>
          </p:nvPicPr>
          <p:blipFill rotWithShape="1">
            <a:blip r:embed="rId4"/>
            <a:stretch>
              <a:fillRect/>
            </a:stretch>
          </p:blipFill>
          <p:spPr>
            <a:xfrm>
              <a:off x="5752940" y="2024859"/>
              <a:ext cx="1655097" cy="2178082"/>
            </a:xfrm>
            <a:prstGeom prst="rect">
              <a:avLst/>
            </a:prstGeom>
          </p:spPr>
        </p:pic>
      </p:grpSp>
      <p:pic>
        <p:nvPicPr>
          <p:cNvPr id="3" name="그림 2">
            <a:extLst>
              <a:ext uri="{FF2B5EF4-FFF2-40B4-BE49-F238E27FC236}">
                <a16:creationId xmlns:a16="http://schemas.microsoft.com/office/drawing/2014/main" id="{C3E65AD1-EB72-0389-7DC8-8B053A37BCE6}"/>
              </a:ext>
            </a:extLst>
          </p:cNvPr>
          <p:cNvPicPr>
            <a:picLocks noChangeAspect="1"/>
          </p:cNvPicPr>
          <p:nvPr/>
        </p:nvPicPr>
        <p:blipFill>
          <a:blip r:embed="rId5"/>
          <a:stretch>
            <a:fillRect/>
          </a:stretch>
        </p:blipFill>
        <p:spPr>
          <a:xfrm>
            <a:off x="184639" y="6294716"/>
            <a:ext cx="685800" cy="416006"/>
          </a:xfrm>
          <a:prstGeom prst="rect">
            <a:avLst/>
          </a:prstGeom>
        </p:spPr>
      </p:pic>
      <p:pic>
        <p:nvPicPr>
          <p:cNvPr id="6" name="그림 5">
            <a:extLst>
              <a:ext uri="{FF2B5EF4-FFF2-40B4-BE49-F238E27FC236}">
                <a16:creationId xmlns:a16="http://schemas.microsoft.com/office/drawing/2014/main" id="{849AC870-E2CE-4506-425B-0CBA7A0C74D1}"/>
              </a:ext>
            </a:extLst>
          </p:cNvPr>
          <p:cNvPicPr>
            <a:picLocks noChangeAspect="1"/>
          </p:cNvPicPr>
          <p:nvPr/>
        </p:nvPicPr>
        <p:blipFill>
          <a:blip r:embed="rId6"/>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265" y="199"/>
            <a:ext cx="9143471" cy="6857603"/>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28" name="직각 삼각형 27"/>
          <p:cNvSpPr/>
          <p:nvPr/>
        </p:nvSpPr>
        <p:spPr>
          <a:xfrm>
            <a:off x="265" y="199"/>
            <a:ext cx="9143471" cy="6857603"/>
          </a:xfrm>
          <a:prstGeom prst="rtTriangle">
            <a:avLst/>
          </a:prstGeom>
          <a:solidFill>
            <a:srgbClr val="681D0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31" name="직사각형 30"/>
          <p:cNvSpPr/>
          <p:nvPr/>
        </p:nvSpPr>
        <p:spPr>
          <a:xfrm rot="5400000">
            <a:off x="6810779" y="-2123024"/>
            <a:ext cx="60342" cy="4605566"/>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33" name="직사각형 32"/>
          <p:cNvSpPr/>
          <p:nvPr/>
        </p:nvSpPr>
        <p:spPr>
          <a:xfrm>
            <a:off x="153723" y="112768"/>
            <a:ext cx="8836557" cy="65976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100"/>
          </a:p>
        </p:txBody>
      </p:sp>
      <p:sp>
        <p:nvSpPr>
          <p:cNvPr id="10"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39</a:t>
            </a:fld>
            <a:endParaRPr lang="en-US" altLang="en-US" sz="999">
              <a:solidFill>
                <a:schemeClr val="tx1"/>
              </a:solidFill>
              <a:latin typeface="나눔스퀘어라운드 Bold"/>
              <a:ea typeface="나눔스퀘어라운드 Bold"/>
            </a:endParaRPr>
          </a:p>
        </p:txBody>
      </p:sp>
      <p:sp>
        <p:nvSpPr>
          <p:cNvPr id="53" name="Rectangle 4"/>
          <p:cNvSpPr>
            <a:spLocks noChangeArrowheads="1"/>
          </p:cNvSpPr>
          <p:nvPr/>
        </p:nvSpPr>
        <p:spPr bwMode="white">
          <a:xfrm>
            <a:off x="675760" y="3726180"/>
            <a:ext cx="6812519" cy="1072515"/>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10000"/>
              </a:lnSpc>
              <a:spcBef>
                <a:spcPct val="0"/>
              </a:spcBef>
              <a:spcAft>
                <a:spcPts val="600"/>
              </a:spcAft>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solidFill>
                  <a:srgbClr val="000000"/>
                </a:solidFill>
                <a:latin typeface="나눔바른고딕"/>
                <a:ea typeface="나눔바른고딕"/>
                <a:cs typeface="함초롬돋움"/>
              </a:rPr>
              <a:t>업무상 필요에 의한 것이었다면 인정하기 어려움</a:t>
            </a:r>
          </a:p>
          <a:p>
            <a:pPr>
              <a:lnSpc>
                <a:spcPct val="130000"/>
              </a:lnSpc>
              <a:spcBef>
                <a:spcPct val="0"/>
              </a:spcBef>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solidFill>
                  <a:srgbClr val="000000"/>
                </a:solidFill>
                <a:latin typeface="나눔바른고딕"/>
                <a:ea typeface="나눔바른고딕"/>
                <a:cs typeface="함초롬돋움"/>
              </a:rPr>
              <a:t>지시나 주의</a:t>
            </a:r>
            <a:r>
              <a:rPr lang="en-US" altLang="ko-KR" sz="1600" dirty="0">
                <a:solidFill>
                  <a:srgbClr val="000000"/>
                </a:solidFill>
                <a:latin typeface="나눔바른고딕"/>
                <a:ea typeface="나눔바른고딕"/>
                <a:cs typeface="함초롬돋움"/>
              </a:rPr>
              <a:t>·</a:t>
            </a:r>
            <a:r>
              <a:rPr lang="ko-KR" altLang="en-US" sz="1600" dirty="0">
                <a:solidFill>
                  <a:srgbClr val="000000"/>
                </a:solidFill>
                <a:latin typeface="나눔바른고딕"/>
                <a:ea typeface="나눔바른고딕"/>
                <a:cs typeface="함초롬돋움"/>
              </a:rPr>
              <a:t>명령이 폭행</a:t>
            </a:r>
            <a:r>
              <a:rPr lang="en-US" altLang="ko-KR" sz="1600" dirty="0">
                <a:solidFill>
                  <a:srgbClr val="000000"/>
                </a:solidFill>
                <a:latin typeface="나눔바른고딕"/>
                <a:ea typeface="나눔바른고딕"/>
                <a:cs typeface="함초롬돋움"/>
              </a:rPr>
              <a:t>·</a:t>
            </a:r>
            <a:r>
              <a:rPr lang="ko-KR" altLang="en-US" sz="1600" dirty="0">
                <a:solidFill>
                  <a:srgbClr val="000000"/>
                </a:solidFill>
                <a:latin typeface="나눔바른고딕"/>
                <a:ea typeface="나눔바른고딕"/>
                <a:cs typeface="함초롬돋움"/>
              </a:rPr>
              <a:t>폭언 등을 수반하는 등  사회통념을 벗어났다면 </a:t>
            </a:r>
          </a:p>
          <a:p>
            <a:pPr>
              <a:lnSpc>
                <a:spcPct val="130000"/>
              </a:lnSpc>
              <a:spcBef>
                <a:spcPct val="0"/>
              </a:spcBef>
              <a:defRPr lang="ko-KR" altLang="en-US"/>
            </a:pPr>
            <a:r>
              <a:rPr lang="ko-KR" altLang="en-US" sz="1600" dirty="0">
                <a:solidFill>
                  <a:srgbClr val="000000"/>
                </a:solidFill>
                <a:latin typeface="나눔바른고딕"/>
                <a:ea typeface="나눔바른고딕"/>
                <a:cs typeface="함초롬돋움"/>
              </a:rPr>
              <a:t>     업무상 적정 범위를 넘은 것으로 인정</a:t>
            </a:r>
          </a:p>
        </p:txBody>
      </p:sp>
      <p:sp>
        <p:nvSpPr>
          <p:cNvPr id="39" name="Rectangle 4"/>
          <p:cNvSpPr>
            <a:spLocks noChangeArrowheads="1"/>
          </p:cNvSpPr>
          <p:nvPr/>
        </p:nvSpPr>
        <p:spPr bwMode="white">
          <a:xfrm>
            <a:off x="688155" y="2306955"/>
            <a:ext cx="7007562" cy="434340"/>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eaLnBrk="1" hangingPunct="1">
              <a:lnSpc>
                <a:spcPct val="139000"/>
              </a:lnSpc>
              <a:spcBef>
                <a:spcPct val="0"/>
              </a:spcBef>
              <a:defRPr lang="ko-KR" altLang="en-US"/>
            </a:pPr>
            <a:r>
              <a:rPr lang="ko-KR" altLang="en-US" sz="1600" dirty="0">
                <a:solidFill>
                  <a:srgbClr val="000000"/>
                </a:solidFill>
                <a:latin typeface="나눔바른고딕"/>
                <a:ea typeface="나눔바른고딕"/>
                <a:cs typeface="함초롬돋움"/>
              </a:rPr>
              <a:t>‘업무수행의 편승이나 </a:t>
            </a:r>
            <a:r>
              <a:rPr lang="ko-KR" altLang="en-US" sz="1600" dirty="0" err="1">
                <a:solidFill>
                  <a:srgbClr val="000000"/>
                </a:solidFill>
                <a:latin typeface="나눔바른고딕"/>
                <a:ea typeface="나눔바른고딕"/>
                <a:cs typeface="함초롬돋움"/>
              </a:rPr>
              <a:t>빙자’라는</a:t>
            </a:r>
            <a:r>
              <a:rPr lang="ko-KR" altLang="en-US" sz="1600" dirty="0">
                <a:solidFill>
                  <a:srgbClr val="000000"/>
                </a:solidFill>
                <a:latin typeface="나눔바른고딕"/>
                <a:ea typeface="나눔바른고딕"/>
                <a:cs typeface="함초롬돋움"/>
              </a:rPr>
              <a:t> 사정이 없다면 직장 내 괴롭힘으로 보기 어려움</a:t>
            </a:r>
          </a:p>
        </p:txBody>
      </p:sp>
      <p:sp>
        <p:nvSpPr>
          <p:cNvPr id="54" name="Rectangle 4"/>
          <p:cNvSpPr>
            <a:spLocks noChangeArrowheads="1"/>
          </p:cNvSpPr>
          <p:nvPr/>
        </p:nvSpPr>
        <p:spPr bwMode="white">
          <a:xfrm>
            <a:off x="675760" y="5764530"/>
            <a:ext cx="6454518" cy="434340"/>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39000"/>
              </a:lnSpc>
              <a:spcBef>
                <a:spcPct val="0"/>
              </a:spcBef>
              <a:defRPr lang="ko-KR" altLang="en-US"/>
            </a:pPr>
            <a:r>
              <a:rPr lang="ko-KR" altLang="en-US" sz="1600">
                <a:solidFill>
                  <a:srgbClr val="000000"/>
                </a:solidFill>
                <a:latin typeface="나눔바른고딕"/>
                <a:ea typeface="나눔바른고딕"/>
                <a:cs typeface="함초롬돋움"/>
              </a:rPr>
              <a:t>근로계약</a:t>
            </a:r>
            <a:r>
              <a:rPr lang="en-US" altLang="ko-KR" sz="1600">
                <a:solidFill>
                  <a:srgbClr val="000000"/>
                </a:solidFill>
                <a:latin typeface="나눔바른고딕"/>
                <a:ea typeface="나눔바른고딕"/>
                <a:cs typeface="함초롬돋움"/>
              </a:rPr>
              <a:t>, </a:t>
            </a:r>
            <a:r>
              <a:rPr lang="ko-KR" altLang="en-US" sz="1600">
                <a:solidFill>
                  <a:srgbClr val="000000"/>
                </a:solidFill>
                <a:latin typeface="나눔바른고딕"/>
                <a:ea typeface="나눔바른고딕"/>
                <a:cs typeface="함초롬돋움"/>
              </a:rPr>
              <a:t>단체협약</a:t>
            </a:r>
            <a:r>
              <a:rPr lang="en-US" altLang="ko-KR" sz="1600">
                <a:solidFill>
                  <a:srgbClr val="000000"/>
                </a:solidFill>
                <a:latin typeface="나눔바른고딕"/>
                <a:ea typeface="나눔바른고딕"/>
                <a:cs typeface="함초롬돋움"/>
              </a:rPr>
              <a:t>, </a:t>
            </a:r>
            <a:r>
              <a:rPr lang="ko-KR" altLang="en-US" sz="1600">
                <a:solidFill>
                  <a:srgbClr val="000000"/>
                </a:solidFill>
                <a:latin typeface="나눔바른고딕"/>
                <a:ea typeface="나눔바른고딕"/>
                <a:cs typeface="함초롬돋움"/>
              </a:rPr>
              <a:t>취업규칙 및 관계법령에서 정한 내용을 토대로 판단</a:t>
            </a:r>
          </a:p>
        </p:txBody>
      </p:sp>
      <p:grpSp>
        <p:nvGrpSpPr>
          <p:cNvPr id="20" name="그룹 19"/>
          <p:cNvGrpSpPr/>
          <p:nvPr/>
        </p:nvGrpSpPr>
        <p:grpSpPr>
          <a:xfrm>
            <a:off x="1316161" y="340583"/>
            <a:ext cx="6511679" cy="1033274"/>
            <a:chOff x="1483423" y="340583"/>
            <a:chExt cx="6511679" cy="1033274"/>
          </a:xfrm>
        </p:grpSpPr>
        <p:sp>
          <p:nvSpPr>
            <p:cNvPr id="35" name="TextBox 34"/>
            <p:cNvSpPr txBox="1"/>
            <p:nvPr/>
          </p:nvSpPr>
          <p:spPr>
            <a:xfrm>
              <a:off x="2270867" y="595610"/>
              <a:ext cx="4321960" cy="523220"/>
            </a:xfrm>
            <a:prstGeom prst="rect">
              <a:avLst/>
            </a:prstGeom>
            <a:noFill/>
          </p:spPr>
          <p:txBody>
            <a:bodyPr wrap="none" anchor="ctr">
              <a:spAutoFit/>
            </a:bodyPr>
            <a:lstStyle/>
            <a:p>
              <a:pPr lvl="0">
                <a:defRPr lang="ko-KR" altLang="en-US"/>
              </a:pPr>
              <a:r>
                <a:rPr lang="ko-KR" altLang="en-US" sz="2800">
                  <a:latin typeface="나눔스퀘어라운드 ExtraBold"/>
                  <a:ea typeface="나눔스퀘어라운드 ExtraBold"/>
                </a:rPr>
                <a:t>알쏭달쏭</a:t>
              </a:r>
              <a:r>
                <a:rPr lang="en-US" altLang="ko-KR" sz="2800">
                  <a:latin typeface="나눔스퀘어라운드 ExtraBold"/>
                  <a:ea typeface="나눔스퀘어라운드 ExtraBold"/>
                </a:rPr>
                <a:t>~  </a:t>
              </a:r>
              <a:r>
                <a:rPr lang="ko-KR" altLang="en-US" sz="2800">
                  <a:latin typeface="나눔스퀘어라운드 ExtraBold"/>
                  <a:ea typeface="나눔스퀘어라운드 ExtraBold"/>
                </a:rPr>
                <a:t>업무상 적정 범위</a:t>
              </a:r>
              <a:endParaRPr lang="en-US" altLang="ko-KR" sz="2800">
                <a:solidFill>
                  <a:srgbClr val="982A0C"/>
                </a:solidFill>
                <a:latin typeface="나눔스퀘어라운드 ExtraBold"/>
                <a:ea typeface="나눔스퀘어라운드 ExtraBold"/>
              </a:endParaRPr>
            </a:p>
          </p:txBody>
        </p:sp>
        <p:pic>
          <p:nvPicPr>
            <p:cNvPr id="4" name="그림 3"/>
            <p:cNvPicPr>
              <a:picLocks noChangeAspect="1"/>
            </p:cNvPicPr>
            <p:nvPr/>
          </p:nvPicPr>
          <p:blipFill rotWithShape="1">
            <a:blip r:embed="rId2"/>
            <a:stretch>
              <a:fillRect/>
            </a:stretch>
          </p:blipFill>
          <p:spPr>
            <a:xfrm>
              <a:off x="1483423" y="513119"/>
              <a:ext cx="682592" cy="688202"/>
            </a:xfrm>
            <a:prstGeom prst="rect">
              <a:avLst/>
            </a:prstGeom>
          </p:spPr>
        </p:pic>
        <p:grpSp>
          <p:nvGrpSpPr>
            <p:cNvPr id="19" name="그룹 18"/>
            <p:cNvGrpSpPr/>
            <p:nvPr/>
          </p:nvGrpSpPr>
          <p:grpSpPr>
            <a:xfrm>
              <a:off x="6626547" y="340583"/>
              <a:ext cx="1368555" cy="1033274"/>
              <a:chOff x="7014174" y="403418"/>
              <a:chExt cx="1368555" cy="1033274"/>
            </a:xfrm>
          </p:grpSpPr>
          <p:pic>
            <p:nvPicPr>
              <p:cNvPr id="17" name="그림 16"/>
              <p:cNvPicPr>
                <a:picLocks noChangeAspect="1"/>
              </p:cNvPicPr>
              <p:nvPr/>
            </p:nvPicPr>
            <p:blipFill rotWithShape="1">
              <a:blip r:embed="rId3"/>
              <a:stretch>
                <a:fillRect/>
              </a:stretch>
            </p:blipFill>
            <p:spPr>
              <a:xfrm>
                <a:off x="7014174" y="403418"/>
                <a:ext cx="1368555" cy="1033274"/>
              </a:xfrm>
              <a:prstGeom prst="rect">
                <a:avLst/>
              </a:prstGeom>
            </p:spPr>
          </p:pic>
          <p:sp>
            <p:nvSpPr>
              <p:cNvPr id="18" name="직사각형 17"/>
              <p:cNvSpPr/>
              <p:nvPr/>
            </p:nvSpPr>
            <p:spPr>
              <a:xfrm>
                <a:off x="7111834" y="506099"/>
                <a:ext cx="1152880" cy="646331"/>
              </a:xfrm>
              <a:prstGeom prst="rect">
                <a:avLst/>
              </a:prstGeom>
            </p:spPr>
            <p:txBody>
              <a:bodyPr wrap="none">
                <a:spAutoFit/>
              </a:bodyPr>
              <a:lstStyle/>
              <a:p>
                <a:pPr lvl="0">
                  <a:defRPr lang="ko-KR" altLang="en-US"/>
                </a:pPr>
                <a:r>
                  <a:rPr lang="en-US" altLang="ko-KR" sz="3600">
                    <a:solidFill>
                      <a:schemeClr val="bg1"/>
                    </a:solidFill>
                    <a:latin typeface="나눔스퀘어라운드 ExtraBold"/>
                    <a:ea typeface="나눔스퀘어라운드 ExtraBold"/>
                  </a:rPr>
                  <a:t>Q&amp;A</a:t>
                </a:r>
                <a:endParaRPr lang="ko-KR" altLang="en-US" sz="3600">
                  <a:solidFill>
                    <a:schemeClr val="bg1"/>
                  </a:solidFill>
                </a:endParaRPr>
              </a:p>
            </p:txBody>
          </p:sp>
        </p:grpSp>
      </p:grpSp>
      <p:sp>
        <p:nvSpPr>
          <p:cNvPr id="2" name="Rectangle 2"/>
          <p:cNvSpPr>
            <a:spLocks noChangeArrowheads="1"/>
          </p:cNvSpPr>
          <p:nvPr/>
        </p:nvSpPr>
        <p:spPr>
          <a:xfrm>
            <a:off x="0" y="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grpSp>
        <p:nvGrpSpPr>
          <p:cNvPr id="41" name="그룹 40"/>
          <p:cNvGrpSpPr/>
          <p:nvPr/>
        </p:nvGrpSpPr>
        <p:grpSpPr>
          <a:xfrm>
            <a:off x="496621" y="1665710"/>
            <a:ext cx="7547341" cy="630414"/>
            <a:chOff x="496621" y="1665710"/>
            <a:chExt cx="7547341" cy="630414"/>
          </a:xfrm>
          <a:effectLst/>
        </p:grpSpPr>
        <p:sp>
          <p:nvSpPr>
            <p:cNvPr id="45" name="Round Same Side Corner Rectangle 4"/>
            <p:cNvSpPr/>
            <p:nvPr/>
          </p:nvSpPr>
          <p:spPr>
            <a:xfrm rot="5400000">
              <a:off x="4079179" y="-1785507"/>
              <a:ext cx="513566" cy="7416000"/>
            </a:xfrm>
            <a:prstGeom prst="round2SameRect">
              <a:avLst>
                <a:gd name="adj1" fmla="val 16667"/>
                <a:gd name="adj2" fmla="val 0"/>
              </a:avLst>
            </a:prstGeom>
            <a:gradFill flip="none" rotWithShape="1">
              <a:gsLst>
                <a:gs pos="0">
                  <a:schemeClr val="bg1">
                    <a:lumMod val="92000"/>
                  </a:schemeClr>
                </a:gs>
                <a:gs pos="100000">
                  <a:schemeClr val="bg1"/>
                </a:gs>
              </a:gsLst>
              <a:lin ang="5400000" scaled="1"/>
              <a:tileRect/>
            </a:gradFill>
            <a:ln w="15875">
              <a:solidFill>
                <a:schemeClr val="bg2">
                  <a:lumMod val="90000"/>
                </a:schemeClr>
              </a:solidFill>
            </a:ln>
            <a:effectLst>
              <a:outerShdw blurRad="63500" dist="762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sp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dirty="0"/>
            </a:p>
          </p:txBody>
        </p:sp>
        <p:sp>
          <p:nvSpPr>
            <p:cNvPr id="48" name="Rounded Rectangle 1032"/>
            <p:cNvSpPr/>
            <p:nvPr/>
          </p:nvSpPr>
          <p:spPr>
            <a:xfrm>
              <a:off x="508464" y="1666124"/>
              <a:ext cx="681331" cy="630000"/>
            </a:xfrm>
            <a:custGeom>
              <a:avLst/>
              <a:gdLst/>
              <a:ahLst/>
              <a:cxnLst/>
              <a:rect l="l" t="t" r="r" b="b"/>
              <a:pathLst>
                <a:path w="715888" h="781515">
                  <a:moveTo>
                    <a:pt x="108014" y="0"/>
                  </a:moveTo>
                  <a:lnTo>
                    <a:pt x="715888" y="0"/>
                  </a:lnTo>
                  <a:lnTo>
                    <a:pt x="715888" y="648072"/>
                  </a:ln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solidFill>
              <a:srgbClr val="F37E5F"/>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spAutoFit/>
            </a:bodyPr>
            <a:lstStyle/>
            <a:p>
              <a:pPr algn="ctr">
                <a:defRPr lang="ko-KR" altLang="en-US"/>
              </a:pPr>
              <a:endParaRPr lang="ko-KR" altLang="en-US" sz="2800" dirty="0">
                <a:solidFill>
                  <a:schemeClr val="tx1">
                    <a:lumMod val="65000"/>
                    <a:lumOff val="35000"/>
                  </a:schemeClr>
                </a:solidFill>
              </a:endParaRPr>
            </a:p>
          </p:txBody>
        </p:sp>
        <p:sp>
          <p:nvSpPr>
            <p:cNvPr id="55" name="TextBox 54"/>
            <p:cNvSpPr txBox="1"/>
            <p:nvPr/>
          </p:nvSpPr>
          <p:spPr>
            <a:xfrm>
              <a:off x="496621" y="1701000"/>
              <a:ext cx="735093" cy="449745"/>
            </a:xfrm>
            <a:prstGeom prst="rect">
              <a:avLst/>
            </a:prstGeom>
            <a:noFill/>
          </p:spPr>
          <p:txBody>
            <a:bodyPr vert="horz" wrap="square" lIns="91440" tIns="45720" rIns="91440" bIns="45720">
              <a:spAutoFit/>
            </a:bodyPr>
            <a:lstStyle/>
            <a:p>
              <a:pPr algn="ctr">
                <a:defRPr lang="ko-KR" altLang="en-US"/>
              </a:pPr>
              <a:r>
                <a:rPr lang="en-US" altLang="ko-KR" sz="2400" b="1">
                  <a:solidFill>
                    <a:schemeClr val="bg1"/>
                  </a:solidFill>
                  <a:latin typeface="Calibri"/>
                  <a:cs typeface="Calibri"/>
                </a:rPr>
                <a:t>01</a:t>
              </a:r>
              <a:endParaRPr lang="ko-KR" altLang="en-US" sz="2400" b="1">
                <a:solidFill>
                  <a:schemeClr val="bg1"/>
                </a:solidFill>
                <a:latin typeface="Calibri"/>
                <a:cs typeface="Calibri"/>
              </a:endParaRPr>
            </a:p>
          </p:txBody>
        </p:sp>
        <p:sp>
          <p:nvSpPr>
            <p:cNvPr id="56" name="직사각형 55"/>
            <p:cNvSpPr/>
            <p:nvPr/>
          </p:nvSpPr>
          <p:spPr>
            <a:xfrm>
              <a:off x="1294454" y="1725930"/>
              <a:ext cx="6533386" cy="396408"/>
            </a:xfrm>
            <a:prstGeom prst="rect">
              <a:avLst/>
            </a:prstGeom>
          </p:spPr>
          <p:txBody>
            <a:bodyPr vert="horz" wrap="square" lIns="91440" tIns="45720" rIns="91440" bIns="45720" anchor="ctr">
              <a:spAutoFit/>
            </a:bodyPr>
            <a:lstStyle/>
            <a:p>
              <a:pPr algn="just">
                <a:spcBef>
                  <a:spcPct val="0"/>
                </a:spcBef>
                <a:defRPr lang="ko-KR" altLang="en-US"/>
              </a:pPr>
              <a:r>
                <a:rPr lang="ko-KR" altLang="en-US" sz="2000" dirty="0">
                  <a:solidFill>
                    <a:srgbClr val="B82E12"/>
                  </a:solidFill>
                  <a:latin typeface="나눔스퀘어라운드 Bold"/>
                  <a:ea typeface="나눔스퀘어라운드 Bold"/>
                  <a:cs typeface="함초롬돋움"/>
                </a:rPr>
                <a:t>직장 내 구성원끼리 사적인 볼일을 보던 중 발생한 갈등상황은?</a:t>
              </a:r>
            </a:p>
          </p:txBody>
        </p:sp>
      </p:grpSp>
      <p:grpSp>
        <p:nvGrpSpPr>
          <p:cNvPr id="59" name="그룹 58"/>
          <p:cNvGrpSpPr/>
          <p:nvPr/>
        </p:nvGrpSpPr>
        <p:grpSpPr>
          <a:xfrm>
            <a:off x="496621" y="3103616"/>
            <a:ext cx="7537814" cy="630000"/>
            <a:chOff x="496621" y="3103616"/>
            <a:chExt cx="7537814" cy="630000"/>
          </a:xfrm>
        </p:grpSpPr>
        <p:sp>
          <p:nvSpPr>
            <p:cNvPr id="60" name="Round Same Side Corner Rectangle 4"/>
            <p:cNvSpPr/>
            <p:nvPr/>
          </p:nvSpPr>
          <p:spPr>
            <a:xfrm rot="5400000">
              <a:off x="4069652" y="-347600"/>
              <a:ext cx="513566" cy="7416000"/>
            </a:xfrm>
            <a:prstGeom prst="round2SameRect">
              <a:avLst>
                <a:gd name="adj1" fmla="val 16667"/>
                <a:gd name="adj2" fmla="val 0"/>
              </a:avLst>
            </a:prstGeom>
            <a:gradFill flip="none" rotWithShape="1">
              <a:gsLst>
                <a:gs pos="0">
                  <a:schemeClr val="bg1">
                    <a:lumMod val="92000"/>
                  </a:schemeClr>
                </a:gs>
                <a:gs pos="100000">
                  <a:schemeClr val="bg1"/>
                </a:gs>
              </a:gsLst>
              <a:lin ang="5400000" scaled="1"/>
              <a:tileRect/>
            </a:gradFill>
            <a:ln w="15875">
              <a:solidFill>
                <a:schemeClr val="bg2">
                  <a:lumMod val="90000"/>
                </a:schemeClr>
              </a:solidFill>
            </a:ln>
            <a:effectLst>
              <a:outerShdw blurRad="63500" dist="762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a:p>
          </p:txBody>
        </p:sp>
        <p:sp>
          <p:nvSpPr>
            <p:cNvPr id="61" name="Rounded Rectangle 1032"/>
            <p:cNvSpPr/>
            <p:nvPr/>
          </p:nvSpPr>
          <p:spPr>
            <a:xfrm>
              <a:off x="508464" y="3103616"/>
              <a:ext cx="680844" cy="630000"/>
            </a:xfrm>
            <a:custGeom>
              <a:avLst/>
              <a:gdLst/>
              <a:ahLst/>
              <a:cxnLst/>
              <a:rect l="l" t="t" r="r" b="b"/>
              <a:pathLst>
                <a:path w="715888" h="781515">
                  <a:moveTo>
                    <a:pt x="108014" y="0"/>
                  </a:moveTo>
                  <a:lnTo>
                    <a:pt x="715888" y="0"/>
                  </a:lnTo>
                  <a:lnTo>
                    <a:pt x="715888" y="648072"/>
                  </a:ln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solidFill>
              <a:srgbClr val="F37E5F"/>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800" dirty="0">
                <a:solidFill>
                  <a:schemeClr val="tx1">
                    <a:lumMod val="65000"/>
                    <a:lumOff val="35000"/>
                  </a:schemeClr>
                </a:solidFill>
              </a:endParaRPr>
            </a:p>
          </p:txBody>
        </p:sp>
        <p:sp>
          <p:nvSpPr>
            <p:cNvPr id="62" name="TextBox 61"/>
            <p:cNvSpPr txBox="1"/>
            <p:nvPr/>
          </p:nvSpPr>
          <p:spPr>
            <a:xfrm>
              <a:off x="496621" y="3137629"/>
              <a:ext cx="680845" cy="451391"/>
            </a:xfrm>
            <a:prstGeom prst="rect">
              <a:avLst/>
            </a:prstGeom>
            <a:noFill/>
          </p:spPr>
          <p:txBody>
            <a:bodyPr wrap="square">
              <a:spAutoFit/>
            </a:bodyPr>
            <a:lstStyle/>
            <a:p>
              <a:pPr algn="ctr">
                <a:defRPr lang="ko-KR" altLang="en-US"/>
              </a:pPr>
              <a:r>
                <a:rPr lang="en-US" altLang="ko-KR" sz="2400" b="1">
                  <a:solidFill>
                    <a:schemeClr val="bg1"/>
                  </a:solidFill>
                  <a:latin typeface="Calibri"/>
                  <a:cs typeface="Calibri"/>
                </a:rPr>
                <a:t>02</a:t>
              </a:r>
              <a:endParaRPr lang="ko-KR" altLang="en-US" sz="2400" b="1">
                <a:solidFill>
                  <a:schemeClr val="bg1"/>
                </a:solidFill>
                <a:latin typeface="Calibri"/>
                <a:cs typeface="Calibri"/>
              </a:endParaRPr>
            </a:p>
          </p:txBody>
        </p:sp>
        <p:sp>
          <p:nvSpPr>
            <p:cNvPr id="63" name="직사각형 62"/>
            <p:cNvSpPr/>
            <p:nvPr/>
          </p:nvSpPr>
          <p:spPr>
            <a:xfrm>
              <a:off x="1294454" y="3164205"/>
              <a:ext cx="6019878" cy="396248"/>
            </a:xfrm>
            <a:prstGeom prst="rect">
              <a:avLst/>
            </a:prstGeom>
          </p:spPr>
          <p:txBody>
            <a:bodyPr wrap="square" anchor="ctr">
              <a:spAutoFit/>
            </a:bodyPr>
            <a:lstStyle/>
            <a:p>
              <a:pPr algn="just">
                <a:spcBef>
                  <a:spcPct val="0"/>
                </a:spcBef>
                <a:defRPr lang="ko-KR" altLang="en-US"/>
              </a:pPr>
              <a:r>
                <a:rPr lang="ko-KR" altLang="en-US" sz="2000">
                  <a:solidFill>
                    <a:srgbClr val="B82E12"/>
                  </a:solidFill>
                  <a:latin typeface="나눔스퀘어라운드 Bold"/>
                  <a:ea typeface="나눔스퀘어라운드 Bold"/>
                  <a:cs typeface="함초롬돋움"/>
                </a:rPr>
                <a:t>업무상 지시나 주의</a:t>
              </a:r>
              <a:r>
                <a:rPr lang="en-US" altLang="ko-KR" sz="2000">
                  <a:solidFill>
                    <a:srgbClr val="B82E12"/>
                  </a:solidFill>
                  <a:latin typeface="나눔스퀘어라운드 Bold"/>
                  <a:ea typeface="나눔스퀘어라운드 Bold"/>
                  <a:cs typeface="함초롬돋움"/>
                </a:rPr>
                <a:t>·</a:t>
              </a:r>
              <a:r>
                <a:rPr lang="ko-KR" altLang="en-US" sz="2000">
                  <a:solidFill>
                    <a:srgbClr val="B82E12"/>
                  </a:solidFill>
                  <a:latin typeface="나눔스퀘어라운드 Bold"/>
                  <a:ea typeface="나눔스퀘어라운드 Bold"/>
                  <a:cs typeface="함초롬돋움"/>
                </a:rPr>
                <a:t>명령에 대해 불만을 느낀 경우라면</a:t>
              </a:r>
              <a:r>
                <a:rPr lang="en-US" altLang="ko-KR" sz="2000">
                  <a:solidFill>
                    <a:srgbClr val="B82E12"/>
                  </a:solidFill>
                  <a:latin typeface="나눔스퀘어라운드 Bold"/>
                  <a:ea typeface="나눔스퀘어라운드 Bold"/>
                  <a:cs typeface="함초롬돋움"/>
                </a:rPr>
                <a:t>?</a:t>
              </a:r>
            </a:p>
          </p:txBody>
        </p:sp>
      </p:grpSp>
      <p:grpSp>
        <p:nvGrpSpPr>
          <p:cNvPr id="64" name="그룹 63"/>
          <p:cNvGrpSpPr/>
          <p:nvPr/>
        </p:nvGrpSpPr>
        <p:grpSpPr>
          <a:xfrm>
            <a:off x="496621" y="5133210"/>
            <a:ext cx="6848921" cy="630000"/>
            <a:chOff x="496621" y="5133210"/>
            <a:chExt cx="6848921" cy="630000"/>
          </a:xfrm>
        </p:grpSpPr>
        <p:sp>
          <p:nvSpPr>
            <p:cNvPr id="65" name="Round Same Side Corner Rectangle 4"/>
            <p:cNvSpPr/>
            <p:nvPr/>
          </p:nvSpPr>
          <p:spPr>
            <a:xfrm rot="5400000">
              <a:off x="3740759" y="2042408"/>
              <a:ext cx="513566" cy="6696000"/>
            </a:xfrm>
            <a:prstGeom prst="round2SameRect">
              <a:avLst>
                <a:gd name="adj1" fmla="val 16667"/>
                <a:gd name="adj2" fmla="val 0"/>
              </a:avLst>
            </a:prstGeom>
            <a:gradFill flip="none" rotWithShape="1">
              <a:gsLst>
                <a:gs pos="0">
                  <a:schemeClr val="bg1">
                    <a:lumMod val="92000"/>
                  </a:schemeClr>
                </a:gs>
                <a:gs pos="100000">
                  <a:schemeClr val="bg1"/>
                </a:gs>
              </a:gsLst>
              <a:lin ang="5400000" scaled="1"/>
              <a:tileRect/>
            </a:gradFill>
            <a:ln w="15875">
              <a:solidFill>
                <a:schemeClr val="bg2">
                  <a:lumMod val="90000"/>
                </a:schemeClr>
              </a:solidFill>
            </a:ln>
            <a:effectLst>
              <a:outerShdw blurRad="63500" dist="762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a:p>
          </p:txBody>
        </p:sp>
        <p:sp>
          <p:nvSpPr>
            <p:cNvPr id="66" name="Rounded Rectangle 1032"/>
            <p:cNvSpPr/>
            <p:nvPr/>
          </p:nvSpPr>
          <p:spPr>
            <a:xfrm>
              <a:off x="508464" y="5133210"/>
              <a:ext cx="680844" cy="630000"/>
            </a:xfrm>
            <a:custGeom>
              <a:avLst/>
              <a:gdLst/>
              <a:ahLst/>
              <a:cxnLst/>
              <a:rect l="l" t="t" r="r" b="b"/>
              <a:pathLst>
                <a:path w="715888" h="781515">
                  <a:moveTo>
                    <a:pt x="108014" y="0"/>
                  </a:moveTo>
                  <a:lnTo>
                    <a:pt x="715888" y="0"/>
                  </a:lnTo>
                  <a:lnTo>
                    <a:pt x="715888" y="648072"/>
                  </a:ln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solidFill>
              <a:srgbClr val="F37E5F"/>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800">
                <a:solidFill>
                  <a:schemeClr val="tx1">
                    <a:lumMod val="65000"/>
                    <a:lumOff val="35000"/>
                  </a:schemeClr>
                </a:solidFill>
              </a:endParaRPr>
            </a:p>
          </p:txBody>
        </p:sp>
        <p:sp>
          <p:nvSpPr>
            <p:cNvPr id="67" name="TextBox 66"/>
            <p:cNvSpPr txBox="1"/>
            <p:nvPr/>
          </p:nvSpPr>
          <p:spPr>
            <a:xfrm>
              <a:off x="496621" y="5156197"/>
              <a:ext cx="680845" cy="452123"/>
            </a:xfrm>
            <a:prstGeom prst="rect">
              <a:avLst/>
            </a:prstGeom>
            <a:noFill/>
          </p:spPr>
          <p:txBody>
            <a:bodyPr wrap="square">
              <a:spAutoFit/>
            </a:bodyPr>
            <a:lstStyle/>
            <a:p>
              <a:pPr algn="ctr">
                <a:defRPr lang="ko-KR" altLang="en-US"/>
              </a:pPr>
              <a:r>
                <a:rPr lang="en-US" altLang="ko-KR" sz="2400" b="1">
                  <a:solidFill>
                    <a:schemeClr val="bg1"/>
                  </a:solidFill>
                  <a:latin typeface="Calibri"/>
                  <a:cs typeface="Calibri"/>
                </a:rPr>
                <a:t>03</a:t>
              </a:r>
              <a:endParaRPr lang="ko-KR" altLang="en-US" sz="2400" b="1">
                <a:solidFill>
                  <a:schemeClr val="bg1"/>
                </a:solidFill>
                <a:latin typeface="Calibri"/>
                <a:cs typeface="Calibri"/>
              </a:endParaRPr>
            </a:p>
          </p:txBody>
        </p:sp>
        <p:sp>
          <p:nvSpPr>
            <p:cNvPr id="68" name="직사각형 67"/>
            <p:cNvSpPr/>
            <p:nvPr/>
          </p:nvSpPr>
          <p:spPr>
            <a:xfrm>
              <a:off x="1294454" y="5183505"/>
              <a:ext cx="6019878" cy="397019"/>
            </a:xfrm>
            <a:prstGeom prst="rect">
              <a:avLst/>
            </a:prstGeom>
          </p:spPr>
          <p:txBody>
            <a:bodyPr wrap="square" anchor="ctr">
              <a:spAutoFit/>
            </a:bodyPr>
            <a:lstStyle/>
            <a:p>
              <a:pPr algn="just">
                <a:spcBef>
                  <a:spcPct val="0"/>
                </a:spcBef>
                <a:defRPr lang="ko-KR" altLang="en-US"/>
              </a:pPr>
              <a:r>
                <a:rPr lang="ko-KR" altLang="en-US" sz="2000" b="1">
                  <a:solidFill>
                    <a:srgbClr val="B82E12"/>
                  </a:solidFill>
                  <a:latin typeface="나눔스퀘어라운드 Bold"/>
                  <a:ea typeface="나눔스퀘어라운드 Bold"/>
                  <a:cs typeface="함초롬돋움"/>
                </a:rPr>
                <a:t>업무상 필요성 여부 판단은 어떻게 하나</a:t>
              </a:r>
              <a:r>
                <a:rPr lang="en-US" altLang="ko-KR" sz="2000" b="1">
                  <a:solidFill>
                    <a:srgbClr val="B82E12"/>
                  </a:solidFill>
                  <a:latin typeface="나눔스퀘어라운드 Bold"/>
                  <a:ea typeface="나눔스퀘어라운드 Bold"/>
                  <a:cs typeface="함초롬돋움"/>
                </a:rPr>
                <a:t>?</a:t>
              </a:r>
            </a:p>
          </p:txBody>
        </p:sp>
      </p:grpSp>
      <p:pic>
        <p:nvPicPr>
          <p:cNvPr id="69" name="그림 68" descr="장난감, 인형이(가) 표시된 사진  자동 생성된 설명"/>
          <p:cNvPicPr>
            <a:picLocks noChangeAspect="1"/>
          </p:cNvPicPr>
          <p:nvPr/>
        </p:nvPicPr>
        <p:blipFill rotWithShape="1">
          <a:blip r:embed="rId4"/>
          <a:stretch>
            <a:fillRect/>
          </a:stretch>
        </p:blipFill>
        <p:spPr>
          <a:xfrm>
            <a:off x="6927698" y="4318629"/>
            <a:ext cx="1777157" cy="1932527"/>
          </a:xfrm>
          <a:prstGeom prst="rect">
            <a:avLst/>
          </a:prstGeom>
          <a:effectLst>
            <a:outerShdw blurRad="50800" dist="25400" dir="2700000" algn="tl" rotWithShape="0">
              <a:prstClr val="black">
                <a:alpha val="40000"/>
              </a:prstClr>
            </a:outerShdw>
          </a:effectLst>
        </p:spPr>
      </p:pic>
      <p:pic>
        <p:nvPicPr>
          <p:cNvPr id="3" name="그림 2">
            <a:extLst>
              <a:ext uri="{FF2B5EF4-FFF2-40B4-BE49-F238E27FC236}">
                <a16:creationId xmlns:a16="http://schemas.microsoft.com/office/drawing/2014/main" id="{2A3935F0-8660-4031-A4D6-B907BCAAADBF}"/>
              </a:ext>
            </a:extLst>
          </p:cNvPr>
          <p:cNvPicPr>
            <a:picLocks noChangeAspect="1"/>
          </p:cNvPicPr>
          <p:nvPr/>
        </p:nvPicPr>
        <p:blipFill>
          <a:blip r:embed="rId5"/>
          <a:stretch>
            <a:fillRect/>
          </a:stretch>
        </p:blipFill>
        <p:spPr>
          <a:xfrm>
            <a:off x="184639" y="6294716"/>
            <a:ext cx="685800" cy="416006"/>
          </a:xfrm>
          <a:prstGeom prst="rect">
            <a:avLst/>
          </a:prstGeom>
        </p:spPr>
      </p:pic>
      <p:pic>
        <p:nvPicPr>
          <p:cNvPr id="6" name="그림 5">
            <a:extLst>
              <a:ext uri="{FF2B5EF4-FFF2-40B4-BE49-F238E27FC236}">
                <a16:creationId xmlns:a16="http://schemas.microsoft.com/office/drawing/2014/main" id="{7DF8C4DE-C6A9-35E2-FDC2-DB6F9881FBF1}"/>
              </a:ext>
            </a:extLst>
          </p:cNvPr>
          <p:cNvPicPr>
            <a:picLocks noChangeAspect="1"/>
          </p:cNvPicPr>
          <p:nvPr/>
        </p:nvPicPr>
        <p:blipFill>
          <a:blip r:embed="rId6"/>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그룹 68"/>
          <p:cNvGrpSpPr/>
          <p:nvPr/>
        </p:nvGrpSpPr>
        <p:grpSpPr>
          <a:xfrm>
            <a:off x="529" y="397"/>
            <a:ext cx="9143471" cy="6857603"/>
            <a:chOff x="265" y="199"/>
            <a:chExt cx="9143471" cy="6857603"/>
          </a:xfrm>
        </p:grpSpPr>
        <p:sp>
          <p:nvSpPr>
            <p:cNvPr id="70" name="직사각형 69"/>
            <p:cNvSpPr/>
            <p:nvPr/>
          </p:nvSpPr>
          <p:spPr>
            <a:xfrm>
              <a:off x="265" y="199"/>
              <a:ext cx="9143471" cy="6857603"/>
            </a:xfrm>
            <a:prstGeom prst="rect">
              <a:avLst/>
            </a:prstGeom>
            <a:solidFill>
              <a:srgbClr val="56BC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nvGrpSpPr>
            <p:cNvPr id="71" name="그룹 70"/>
            <p:cNvGrpSpPr/>
            <p:nvPr/>
          </p:nvGrpSpPr>
          <p:grpSpPr>
            <a:xfrm>
              <a:off x="265" y="199"/>
              <a:ext cx="9143471" cy="6857603"/>
              <a:chOff x="265" y="199"/>
              <a:chExt cx="9143471" cy="6857603"/>
            </a:xfrm>
          </p:grpSpPr>
          <p:sp>
            <p:nvSpPr>
              <p:cNvPr id="72" name="직각 삼각형 71"/>
              <p:cNvSpPr/>
              <p:nvPr/>
            </p:nvSpPr>
            <p:spPr>
              <a:xfrm>
                <a:off x="265" y="199"/>
                <a:ext cx="9143471" cy="6857603"/>
              </a:xfrm>
              <a:prstGeom prst="rtTriangle">
                <a:avLst/>
              </a:prstGeom>
              <a:solidFill>
                <a:srgbClr val="1F59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73" name="직사각형 72"/>
              <p:cNvSpPr/>
              <p:nvPr/>
            </p:nvSpPr>
            <p:spPr>
              <a:xfrm>
                <a:off x="153723" y="130185"/>
                <a:ext cx="8836557" cy="65976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grpSp>
      <p:sp>
        <p:nvSpPr>
          <p:cNvPr id="18" name="Rectangle 4"/>
          <p:cNvSpPr>
            <a:spLocks noChangeArrowheads="1"/>
          </p:cNvSpPr>
          <p:nvPr/>
        </p:nvSpPr>
        <p:spPr bwMode="white">
          <a:xfrm>
            <a:off x="1007206" y="2814480"/>
            <a:ext cx="7128000" cy="1184115"/>
          </a:xfrm>
          <a:prstGeom prst="rect">
            <a:avLst/>
          </a:prstGeom>
          <a:noFill/>
          <a:ln>
            <a:noFill/>
          </a:ln>
          <a:effectLst/>
        </p:spPr>
        <p:txBody>
          <a:bodyPr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lnSpc>
                <a:spcPct val="120000"/>
              </a:lnSpc>
              <a:spcBef>
                <a:spcPct val="0"/>
              </a:spcBef>
              <a:defRPr lang="ko-KR" altLang="en-US"/>
            </a:pPr>
            <a:r>
              <a:rPr lang="ko-KR" altLang="en-US" sz="2800" b="1" dirty="0">
                <a:ln w="9525">
                  <a:solidFill>
                    <a:schemeClr val="tx1">
                      <a:lumMod val="75000"/>
                      <a:lumOff val="25000"/>
                    </a:schemeClr>
                  </a:solidFill>
                </a:ln>
                <a:solidFill>
                  <a:schemeClr val="tx1">
                    <a:lumMod val="75000"/>
                    <a:lumOff val="25000"/>
                  </a:schemeClr>
                </a:solidFill>
                <a:latin typeface="나눔바른고딕"/>
                <a:ea typeface="나눔바른고딕"/>
                <a:cs typeface="함초롬돋움"/>
              </a:rPr>
              <a:t>도 넘은 </a:t>
            </a:r>
            <a:r>
              <a:rPr lang="ko-KR" altLang="en-US" sz="3200" b="1" dirty="0">
                <a:solidFill>
                  <a:srgbClr val="E14B6B"/>
                </a:solidFill>
                <a:latin typeface="나눔바른고딕"/>
                <a:ea typeface="나눔바른고딕"/>
                <a:cs typeface="함초롬돋움"/>
              </a:rPr>
              <a:t>직장 내 괴롭힘</a:t>
            </a:r>
            <a:r>
              <a:rPr lang="en-US" altLang="ko-KR" sz="3200" b="1" dirty="0">
                <a:solidFill>
                  <a:srgbClr val="E14B6B"/>
                </a:solidFill>
                <a:latin typeface="나눔바른고딕"/>
                <a:ea typeface="나눔바른고딕"/>
                <a:cs typeface="함초롬돋움"/>
              </a:rPr>
              <a:t>,</a:t>
            </a:r>
            <a:endParaRPr lang="en-US" altLang="ko-KR" sz="3200" b="1" dirty="0">
              <a:ln w="9525">
                <a:solidFill>
                  <a:srgbClr val="1F595F"/>
                </a:solidFill>
              </a:ln>
              <a:solidFill>
                <a:srgbClr val="1F595F"/>
              </a:solidFill>
              <a:latin typeface="나눔바른고딕"/>
              <a:ea typeface="나눔바른고딕"/>
              <a:cs typeface="함초롬돋움"/>
            </a:endParaRPr>
          </a:p>
          <a:p>
            <a:pPr algn="ctr">
              <a:lnSpc>
                <a:spcPct val="120000"/>
              </a:lnSpc>
              <a:spcBef>
                <a:spcPct val="0"/>
              </a:spcBef>
              <a:defRPr lang="ko-KR" altLang="en-US"/>
            </a:pPr>
            <a:r>
              <a:rPr lang="ko-KR" altLang="en-US" sz="2800" b="1" dirty="0">
                <a:ln w="9525">
                  <a:solidFill>
                    <a:schemeClr val="tx1">
                      <a:lumMod val="75000"/>
                      <a:lumOff val="25000"/>
                    </a:schemeClr>
                  </a:solidFill>
                </a:ln>
                <a:solidFill>
                  <a:schemeClr val="tx1">
                    <a:lumMod val="75000"/>
                    <a:lumOff val="25000"/>
                  </a:schemeClr>
                </a:solidFill>
                <a:latin typeface="나눔바른고딕"/>
                <a:ea typeface="나눔바른고딕"/>
                <a:cs typeface="함초롬돋움"/>
              </a:rPr>
              <a:t>우리 회사에도 가해자가 있다</a:t>
            </a:r>
            <a:endParaRPr lang="ko-KR" altLang="en-US" sz="2800" b="1" dirty="0">
              <a:ln w="9525">
                <a:solidFill>
                  <a:srgbClr val="1F595F"/>
                </a:solidFill>
              </a:ln>
              <a:solidFill>
                <a:schemeClr val="tx1">
                  <a:lumMod val="75000"/>
                  <a:lumOff val="25000"/>
                </a:schemeClr>
              </a:solidFill>
              <a:latin typeface="나눔바른고딕"/>
              <a:ea typeface="나눔바른고딕"/>
              <a:cs typeface="함초롬돋움"/>
            </a:endParaRPr>
          </a:p>
        </p:txBody>
      </p:sp>
      <p:grpSp>
        <p:nvGrpSpPr>
          <p:cNvPr id="26" name="그룹 25"/>
          <p:cNvGrpSpPr/>
          <p:nvPr/>
        </p:nvGrpSpPr>
        <p:grpSpPr>
          <a:xfrm>
            <a:off x="266833" y="442220"/>
            <a:ext cx="4226293" cy="2291435"/>
            <a:chOff x="199869" y="322347"/>
            <a:chExt cx="4226293" cy="2384476"/>
          </a:xfrm>
          <a:effectLst>
            <a:outerShdw blurRad="50800" dist="38100" dir="2700000" algn="tl" rotWithShape="0">
              <a:prstClr val="black">
                <a:alpha val="40000"/>
              </a:prstClr>
            </a:outerShdw>
          </a:effectLst>
        </p:grpSpPr>
        <p:grpSp>
          <p:nvGrpSpPr>
            <p:cNvPr id="6" name="그룹 5"/>
            <p:cNvGrpSpPr/>
            <p:nvPr/>
          </p:nvGrpSpPr>
          <p:grpSpPr>
            <a:xfrm>
              <a:off x="210299" y="322347"/>
              <a:ext cx="4212004" cy="2384476"/>
              <a:chOff x="146485" y="246665"/>
              <a:chExt cx="4339632" cy="2622924"/>
            </a:xfrm>
          </p:grpSpPr>
          <p:sp>
            <p:nvSpPr>
              <p:cNvPr id="2" name="사각형: 둥근 모서리 1"/>
              <p:cNvSpPr/>
              <p:nvPr/>
            </p:nvSpPr>
            <p:spPr>
              <a:xfrm>
                <a:off x="146485" y="246665"/>
                <a:ext cx="4339632" cy="2318589"/>
              </a:xfrm>
              <a:prstGeom prst="roundRect">
                <a:avLst>
                  <a:gd name="adj" fmla="val 1666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5" name="직각 삼각형 4"/>
              <p:cNvSpPr/>
              <p:nvPr/>
            </p:nvSpPr>
            <p:spPr>
              <a:xfrm rot="10800000">
                <a:off x="3183775" y="2240279"/>
                <a:ext cx="749653" cy="62931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3" name="직사각형 2"/>
            <p:cNvSpPr/>
            <p:nvPr/>
          </p:nvSpPr>
          <p:spPr>
            <a:xfrm>
              <a:off x="1835101" y="589579"/>
              <a:ext cx="2591061" cy="1573343"/>
            </a:xfrm>
            <a:prstGeom prst="rect">
              <a:avLst/>
            </a:prstGeom>
          </p:spPr>
          <p:txBody>
            <a:bodyPr wrap="square">
              <a:spAutoFit/>
            </a:bodyPr>
            <a:lstStyle/>
            <a:p>
              <a:pPr algn="just">
                <a:lnSpc>
                  <a:spcPct val="120000"/>
                </a:lnSpc>
                <a:spcBef>
                  <a:spcPct val="0"/>
                </a:spcBef>
                <a:spcAft>
                  <a:spcPct val="10000"/>
                </a:spcAft>
                <a:defRPr lang="ko-KR" altLang="en-US"/>
              </a:pPr>
              <a:r>
                <a:rPr lang="ko-KR" altLang="en-US" sz="1500">
                  <a:solidFill>
                    <a:srgbClr val="000000"/>
                  </a:solidFill>
                  <a:latin typeface="나눔바른고딕"/>
                  <a:ea typeface="나눔바른고딕"/>
                  <a:cs typeface="함초롬돋움"/>
                </a:rPr>
                <a:t>재계약 결정권을 가진 지역본부 매니저가“능력이 안 되면 몸빵</a:t>
              </a:r>
            </a:p>
            <a:p>
              <a:pPr algn="just">
                <a:lnSpc>
                  <a:spcPct val="120000"/>
                </a:lnSpc>
                <a:spcBef>
                  <a:spcPct val="0"/>
                </a:spcBef>
                <a:spcAft>
                  <a:spcPct val="10000"/>
                </a:spcAft>
                <a:defRPr lang="ko-KR" altLang="en-US"/>
              </a:pPr>
              <a:r>
                <a:rPr lang="ko-KR" altLang="en-US" sz="1500">
                  <a:solidFill>
                    <a:srgbClr val="000000"/>
                  </a:solidFill>
                  <a:latin typeface="나눔바른고딕"/>
                  <a:ea typeface="나눔바른고딕"/>
                  <a:cs typeface="함초롬돋움"/>
                </a:rPr>
                <a:t>이라도 해야지”, “씨○, 대가리 안 쓰냐?”, “너희들 어차피 갈데</a:t>
              </a:r>
            </a:p>
            <a:p>
              <a:pPr algn="just">
                <a:lnSpc>
                  <a:spcPct val="120000"/>
                </a:lnSpc>
                <a:spcBef>
                  <a:spcPct val="0"/>
                </a:spcBef>
                <a:spcAft>
                  <a:spcPct val="10000"/>
                </a:spcAft>
                <a:defRPr lang="ko-KR" altLang="en-US"/>
              </a:pPr>
              <a:r>
                <a:rPr lang="ko-KR" altLang="en-US" sz="1500">
                  <a:solidFill>
                    <a:srgbClr val="000000"/>
                  </a:solidFill>
                  <a:latin typeface="나눔바른고딕"/>
                  <a:ea typeface="나눔바른고딕"/>
                  <a:cs typeface="함초롬돋움"/>
                </a:rPr>
                <a:t>없잖아” 등 잦은 폭언</a:t>
              </a:r>
              <a:r>
                <a:rPr lang="en-US" altLang="ko-KR" sz="1500">
                  <a:solidFill>
                    <a:srgbClr val="000000"/>
                  </a:solidFill>
                  <a:latin typeface="나눔바른고딕"/>
                  <a:ea typeface="나눔바른고딕"/>
                  <a:cs typeface="함초롬돋움"/>
                </a:rPr>
                <a:t>,</a:t>
              </a:r>
              <a:r>
                <a:rPr lang="ko-KR" altLang="en-US" sz="1500">
                  <a:solidFill>
                    <a:srgbClr val="000000"/>
                  </a:solidFill>
                  <a:latin typeface="나눔바른고딕"/>
                  <a:ea typeface="나눔바른고딕"/>
                  <a:cs typeface="함초롬돋움"/>
                </a:rPr>
                <a:t> 협박을 함</a:t>
              </a:r>
            </a:p>
          </p:txBody>
        </p:sp>
        <p:sp>
          <p:nvSpPr>
            <p:cNvPr id="10" name="사각형: 둥근 위쪽 모서리 9"/>
            <p:cNvSpPr/>
            <p:nvPr/>
          </p:nvSpPr>
          <p:spPr>
            <a:xfrm rot="16200000">
              <a:off x="-38348" y="560565"/>
              <a:ext cx="2107807" cy="1631373"/>
            </a:xfrm>
            <a:prstGeom prst="round2SameRect">
              <a:avLst>
                <a:gd name="adj1" fmla="val 19215"/>
                <a:gd name="adj2" fmla="val 0"/>
              </a:avLst>
            </a:prstGeom>
            <a:solidFill>
              <a:srgbClr val="1F59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nvGrpSpPr>
            <p:cNvPr id="49" name="그룹 48"/>
            <p:cNvGrpSpPr/>
            <p:nvPr/>
          </p:nvGrpSpPr>
          <p:grpSpPr>
            <a:xfrm>
              <a:off x="340344" y="752617"/>
              <a:ext cx="1449261" cy="1334374"/>
              <a:chOff x="425834" y="787608"/>
              <a:chExt cx="1580766" cy="1455453"/>
            </a:xfrm>
            <a:effectLst>
              <a:outerShdw blurRad="50800" dist="12700" dir="2700000" algn="tl" rotWithShape="0">
                <a:prstClr val="black">
                  <a:alpha val="40000"/>
                </a:prstClr>
              </a:outerShdw>
            </a:effectLst>
          </p:grpSpPr>
          <p:pic>
            <p:nvPicPr>
              <p:cNvPr id="50" name="그림 49"/>
              <p:cNvPicPr>
                <a:picLocks noChangeAspect="1"/>
              </p:cNvPicPr>
              <p:nvPr/>
            </p:nvPicPr>
            <p:blipFill rotWithShape="1">
              <a:blip r:embed="rId2"/>
              <a:srcRect r="48890"/>
              <a:stretch>
                <a:fillRect/>
              </a:stretch>
            </p:blipFill>
            <p:spPr>
              <a:xfrm>
                <a:off x="425834" y="787608"/>
                <a:ext cx="1009266" cy="1455453"/>
              </a:xfrm>
              <a:prstGeom prst="rect">
                <a:avLst/>
              </a:prstGeom>
              <a:effectLst>
                <a:outerShdw blurRad="50800" dist="38100" dir="5400000" algn="t" rotWithShape="0">
                  <a:prstClr val="black">
                    <a:alpha val="40000"/>
                  </a:prstClr>
                </a:outerShdw>
              </a:effectLst>
            </p:spPr>
          </p:pic>
          <p:pic>
            <p:nvPicPr>
              <p:cNvPr id="51" name="그림 50"/>
              <p:cNvPicPr>
                <a:picLocks noChangeAspect="1"/>
              </p:cNvPicPr>
              <p:nvPr/>
            </p:nvPicPr>
            <p:blipFill rotWithShape="1">
              <a:blip r:embed="rId3"/>
              <a:srcRect l="51110"/>
              <a:stretch>
                <a:fillRect/>
              </a:stretch>
            </p:blipFill>
            <p:spPr>
              <a:xfrm>
                <a:off x="1162607" y="954626"/>
                <a:ext cx="843993" cy="1272175"/>
              </a:xfrm>
              <a:prstGeom prst="rect">
                <a:avLst/>
              </a:prstGeom>
              <a:effectLst>
                <a:outerShdw blurRad="50800" dist="38100" dir="5400000" algn="t" rotWithShape="0">
                  <a:prstClr val="black">
                    <a:alpha val="40000"/>
                  </a:prstClr>
                </a:outerShdw>
              </a:effectLst>
            </p:spPr>
          </p:pic>
        </p:grpSp>
      </p:grpSp>
      <p:grpSp>
        <p:nvGrpSpPr>
          <p:cNvPr id="29" name="그룹 28"/>
          <p:cNvGrpSpPr/>
          <p:nvPr/>
        </p:nvGrpSpPr>
        <p:grpSpPr>
          <a:xfrm>
            <a:off x="4654735" y="442220"/>
            <a:ext cx="4212004" cy="2291435"/>
            <a:chOff x="4721699" y="322347"/>
            <a:chExt cx="4212004" cy="2384476"/>
          </a:xfrm>
          <a:effectLst>
            <a:outerShdw blurRad="50800" dist="38100" dir="2700000" algn="tl" rotWithShape="0">
              <a:prstClr val="black">
                <a:alpha val="40000"/>
              </a:prstClr>
            </a:outerShdw>
          </a:effectLst>
        </p:grpSpPr>
        <p:grpSp>
          <p:nvGrpSpPr>
            <p:cNvPr id="35" name="그룹 34"/>
            <p:cNvGrpSpPr/>
            <p:nvPr/>
          </p:nvGrpSpPr>
          <p:grpSpPr>
            <a:xfrm flipH="1">
              <a:off x="4721699" y="322347"/>
              <a:ext cx="4212004" cy="2384476"/>
              <a:chOff x="146485" y="246665"/>
              <a:chExt cx="4339632" cy="2622924"/>
            </a:xfrm>
          </p:grpSpPr>
          <p:sp>
            <p:nvSpPr>
              <p:cNvPr id="36" name="사각형: 둥근 모서리 35"/>
              <p:cNvSpPr/>
              <p:nvPr/>
            </p:nvSpPr>
            <p:spPr>
              <a:xfrm>
                <a:off x="146485" y="246665"/>
                <a:ext cx="4339632" cy="2318589"/>
              </a:xfrm>
              <a:prstGeom prst="roundRect">
                <a:avLst>
                  <a:gd name="adj" fmla="val 1666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7" name="직각 삼각형 36"/>
              <p:cNvSpPr/>
              <p:nvPr/>
            </p:nvSpPr>
            <p:spPr>
              <a:xfrm rot="10800000">
                <a:off x="2855147" y="2240279"/>
                <a:ext cx="749653" cy="62931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41" name="직사각형 40"/>
            <p:cNvSpPr/>
            <p:nvPr/>
          </p:nvSpPr>
          <p:spPr>
            <a:xfrm>
              <a:off x="4791680" y="504858"/>
              <a:ext cx="2553376" cy="1803532"/>
            </a:xfrm>
            <a:prstGeom prst="rect">
              <a:avLst/>
            </a:prstGeom>
          </p:spPr>
          <p:txBody>
            <a:bodyPr wrap="square">
              <a:spAutoFit/>
            </a:bodyPr>
            <a:lstStyle/>
            <a:p>
              <a:pPr>
                <a:lnSpc>
                  <a:spcPct val="120000"/>
                </a:lnSpc>
                <a:spcBef>
                  <a:spcPct val="0"/>
                </a:spcBef>
                <a:spcAft>
                  <a:spcPct val="10000"/>
                </a:spcAft>
                <a:defRPr lang="ko-KR" altLang="en-US"/>
              </a:pPr>
              <a:r>
                <a:rPr lang="ko-KR" altLang="en-US" sz="1500" dirty="0">
                  <a:solidFill>
                    <a:srgbClr val="000000"/>
                  </a:solidFill>
                  <a:latin typeface="나눔바른고딕"/>
                  <a:ea typeface="나눔바른고딕"/>
                  <a:cs typeface="함초롬돋움"/>
                </a:rPr>
                <a:t>대표가 개인 사정은 무시하고 술자리에 부르며 거절할 경우 어떤 </a:t>
              </a:r>
              <a:r>
                <a:rPr lang="ko-KR" altLang="en-US" sz="1500" dirty="0" err="1">
                  <a:solidFill>
                    <a:srgbClr val="000000"/>
                  </a:solidFill>
                  <a:latin typeface="나눔바른고딕"/>
                  <a:ea typeface="나눔바른고딕"/>
                  <a:cs typeface="함초롬돋움"/>
                </a:rPr>
                <a:t>식으로든</a:t>
              </a:r>
              <a:r>
                <a:rPr lang="ko-KR" altLang="en-US" sz="1500" dirty="0">
                  <a:solidFill>
                    <a:srgbClr val="000000"/>
                  </a:solidFill>
                  <a:latin typeface="나눔바른고딕"/>
                  <a:ea typeface="나눔바른고딕"/>
                  <a:cs typeface="함초롬돋움"/>
                </a:rPr>
                <a:t> 보복함</a:t>
              </a:r>
              <a:r>
                <a:rPr lang="en-US" altLang="ko-KR" sz="1500" dirty="0">
                  <a:solidFill>
                    <a:srgbClr val="000000"/>
                  </a:solidFill>
                  <a:latin typeface="나눔바른고딕"/>
                  <a:ea typeface="나눔바른고딕"/>
                  <a:cs typeface="함초롬돋움"/>
                </a:rPr>
                <a:t>. </a:t>
              </a:r>
              <a:br>
                <a:rPr lang="en-US" altLang="ko-KR" sz="1500" dirty="0">
                  <a:solidFill>
                    <a:srgbClr val="000000"/>
                  </a:solidFill>
                  <a:latin typeface="나눔바른고딕"/>
                  <a:ea typeface="나눔바른고딕"/>
                  <a:cs typeface="함초롬돋움"/>
                </a:rPr>
              </a:br>
              <a:r>
                <a:rPr lang="ko-KR" altLang="en-US" sz="1500" dirty="0">
                  <a:solidFill>
                    <a:srgbClr val="000000"/>
                  </a:solidFill>
                  <a:latin typeface="나눔바른고딕"/>
                  <a:ea typeface="나눔바른고딕"/>
                  <a:cs typeface="함초롬돋움"/>
                </a:rPr>
                <a:t>중국집 회식에서 여직원들에게 짜장면 그릇에 소주와 맥주를 섞어 마시도록 강요도 함</a:t>
              </a:r>
            </a:p>
          </p:txBody>
        </p:sp>
        <p:sp>
          <p:nvSpPr>
            <p:cNvPr id="52" name="사각형: 둥근 위쪽 모서리 51"/>
            <p:cNvSpPr/>
            <p:nvPr/>
          </p:nvSpPr>
          <p:spPr>
            <a:xfrm rot="5400000" flipH="1">
              <a:off x="7064027" y="560565"/>
              <a:ext cx="2107807" cy="1631373"/>
            </a:xfrm>
            <a:prstGeom prst="round2SameRect">
              <a:avLst>
                <a:gd name="adj1" fmla="val 19215"/>
                <a:gd name="adj2" fmla="val 0"/>
              </a:avLst>
            </a:prstGeom>
            <a:solidFill>
              <a:srgbClr val="1F59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pic>
          <p:nvPicPr>
            <p:cNvPr id="12" name="그래픽 11"/>
            <p:cNvPicPr>
              <a:picLocks noChangeAspect="1"/>
            </p:cNvPicPr>
            <p:nvPr/>
          </p:nvPicPr>
          <p:blipFill rotWithShape="1">
            <a:blip r:embed="rId4"/>
            <a:srcRect b="26580"/>
            <a:stretch>
              <a:fillRect/>
            </a:stretch>
          </p:blipFill>
          <p:spPr>
            <a:xfrm>
              <a:off x="8086539" y="559432"/>
              <a:ext cx="659161" cy="1858385"/>
            </a:xfrm>
            <a:prstGeom prst="rect">
              <a:avLst/>
            </a:prstGeom>
            <a:effectLst>
              <a:outerShdw blurRad="50800" dist="38100" dir="5400000" algn="t" rotWithShape="0">
                <a:prstClr val="black">
                  <a:alpha val="40000"/>
                </a:prstClr>
              </a:outerShdw>
            </a:effectLst>
          </p:spPr>
        </p:pic>
        <p:pic>
          <p:nvPicPr>
            <p:cNvPr id="55" name="그래픽 54"/>
            <p:cNvPicPr>
              <a:picLocks noChangeAspect="1"/>
            </p:cNvPicPr>
            <p:nvPr/>
          </p:nvPicPr>
          <p:blipFill rotWithShape="1">
            <a:blip r:embed="rId5"/>
            <a:stretch>
              <a:fillRect/>
            </a:stretch>
          </p:blipFill>
          <p:spPr>
            <a:xfrm flipH="1">
              <a:off x="7312635" y="1145106"/>
              <a:ext cx="854552" cy="605588"/>
            </a:xfrm>
            <a:prstGeom prst="rect">
              <a:avLst/>
            </a:prstGeom>
            <a:effectLst>
              <a:outerShdw blurRad="50800" dist="38100" dir="5400000" algn="t" rotWithShape="0">
                <a:prstClr val="black">
                  <a:alpha val="40000"/>
                </a:prstClr>
              </a:outerShdw>
            </a:effectLst>
          </p:spPr>
        </p:pic>
      </p:grpSp>
      <p:sp>
        <p:nvSpPr>
          <p:cNvPr id="58" name="Rectangle 4"/>
          <p:cNvSpPr>
            <a:spLocks noChangeArrowheads="1"/>
          </p:cNvSpPr>
          <p:nvPr/>
        </p:nvSpPr>
        <p:spPr bwMode="white">
          <a:xfrm rot="1312148">
            <a:off x="6615090" y="3040380"/>
            <a:ext cx="510444" cy="1186815"/>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lnSpc>
                <a:spcPct val="120000"/>
              </a:lnSpc>
              <a:spcBef>
                <a:spcPct val="0"/>
              </a:spcBef>
              <a:defRPr lang="ko-KR" altLang="en-US"/>
            </a:pPr>
            <a:r>
              <a:rPr lang="en-US" altLang="ko-KR" sz="6000" b="1" dirty="0">
                <a:ln w="9525">
                  <a:solidFill>
                    <a:schemeClr val="bg1"/>
                  </a:solidFill>
                </a:ln>
                <a:solidFill>
                  <a:schemeClr val="tx1">
                    <a:lumMod val="75000"/>
                    <a:lumOff val="25000"/>
                  </a:schemeClr>
                </a:solidFill>
                <a:latin typeface="나눔바른고딕"/>
                <a:ea typeface="나눔바른고딕"/>
                <a:cs typeface="함초롬돋움"/>
              </a:rPr>
              <a:t>!</a:t>
            </a:r>
            <a:endParaRPr lang="ko-KR" altLang="en-US" sz="6000" b="1" dirty="0">
              <a:ln w="9525">
                <a:solidFill>
                  <a:schemeClr val="bg1"/>
                </a:solidFill>
              </a:ln>
              <a:solidFill>
                <a:schemeClr val="tx1">
                  <a:lumMod val="75000"/>
                  <a:lumOff val="25000"/>
                </a:schemeClr>
              </a:solidFill>
              <a:latin typeface="나눔바른고딕"/>
              <a:ea typeface="나눔바른고딕"/>
              <a:cs typeface="함초롬돋움"/>
            </a:endParaRPr>
          </a:p>
        </p:txBody>
      </p:sp>
      <p:grpSp>
        <p:nvGrpSpPr>
          <p:cNvPr id="7168" name="그룹 7167"/>
          <p:cNvGrpSpPr/>
          <p:nvPr/>
        </p:nvGrpSpPr>
        <p:grpSpPr>
          <a:xfrm>
            <a:off x="266833" y="3971010"/>
            <a:ext cx="4232864" cy="2291435"/>
            <a:chOff x="199869" y="4163515"/>
            <a:chExt cx="4232864" cy="2384476"/>
          </a:xfrm>
          <a:effectLst>
            <a:outerShdw blurRad="50800" dist="38100" dir="2700000" algn="tl" rotWithShape="0">
              <a:prstClr val="black">
                <a:alpha val="40000"/>
              </a:prstClr>
            </a:outerShdw>
          </a:effectLst>
        </p:grpSpPr>
        <p:grpSp>
          <p:nvGrpSpPr>
            <p:cNvPr id="32" name="그룹 31"/>
            <p:cNvGrpSpPr/>
            <p:nvPr/>
          </p:nvGrpSpPr>
          <p:grpSpPr>
            <a:xfrm flipV="1">
              <a:off x="210299" y="4163515"/>
              <a:ext cx="4212004" cy="2384476"/>
              <a:chOff x="146485" y="246665"/>
              <a:chExt cx="4339632" cy="2622924"/>
            </a:xfrm>
          </p:grpSpPr>
          <p:sp>
            <p:nvSpPr>
              <p:cNvPr id="33" name="사각형: 둥근 모서리 32"/>
              <p:cNvSpPr/>
              <p:nvPr/>
            </p:nvSpPr>
            <p:spPr>
              <a:xfrm>
                <a:off x="146485" y="246665"/>
                <a:ext cx="4339632" cy="2318589"/>
              </a:xfrm>
              <a:prstGeom prst="roundRect">
                <a:avLst>
                  <a:gd name="adj" fmla="val 1666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4" name="직각 삼각형 33"/>
              <p:cNvSpPr/>
              <p:nvPr/>
            </p:nvSpPr>
            <p:spPr>
              <a:xfrm rot="10800000">
                <a:off x="2643823" y="2240279"/>
                <a:ext cx="749653" cy="62931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42" name="직사각형 41"/>
            <p:cNvSpPr/>
            <p:nvPr/>
          </p:nvSpPr>
          <p:spPr>
            <a:xfrm>
              <a:off x="1883793" y="4575303"/>
              <a:ext cx="2548940" cy="1827404"/>
            </a:xfrm>
            <a:prstGeom prst="rect">
              <a:avLst/>
            </a:prstGeom>
          </p:spPr>
          <p:txBody>
            <a:bodyPr wrap="square">
              <a:spAutoFit/>
            </a:bodyPr>
            <a:lstStyle/>
            <a:p>
              <a:pPr>
                <a:lnSpc>
                  <a:spcPct val="120000"/>
                </a:lnSpc>
                <a:spcBef>
                  <a:spcPct val="0"/>
                </a:spcBef>
                <a:spcAft>
                  <a:spcPct val="10000"/>
                </a:spcAft>
                <a:defRPr lang="ko-KR" altLang="en-US"/>
              </a:pPr>
              <a:r>
                <a:rPr lang="ko-KR" altLang="en-US" sz="1500" dirty="0">
                  <a:solidFill>
                    <a:srgbClr val="000000"/>
                  </a:solidFill>
                  <a:latin typeface="나눔바른고딕"/>
                  <a:ea typeface="나눔바른고딕"/>
                  <a:cs typeface="함초롬돋움"/>
                </a:rPr>
                <a:t>명예퇴직을 거부하자 면벽근무를 지시하고 아무런 기약도 없이 책상에만 앉아 있게 함</a:t>
              </a:r>
              <a:r>
                <a:rPr lang="en-US" altLang="ko-KR" sz="1500" dirty="0">
                  <a:solidFill>
                    <a:srgbClr val="000000"/>
                  </a:solidFill>
                  <a:latin typeface="나눔바른고딕"/>
                  <a:ea typeface="나눔바른고딕"/>
                  <a:cs typeface="함초롬돋움"/>
                </a:rPr>
                <a:t>. </a:t>
              </a:r>
              <a:r>
                <a:rPr lang="ko-KR" altLang="en-US" sz="1500" dirty="0">
                  <a:solidFill>
                    <a:srgbClr val="000000"/>
                  </a:solidFill>
                  <a:latin typeface="나눔바른고딕"/>
                  <a:ea typeface="나눔바른고딕"/>
                  <a:cs typeface="함초롬돋움"/>
                </a:rPr>
                <a:t>업무 부여를 요청</a:t>
              </a:r>
            </a:p>
            <a:p>
              <a:pPr>
                <a:lnSpc>
                  <a:spcPct val="120000"/>
                </a:lnSpc>
                <a:spcBef>
                  <a:spcPct val="0"/>
                </a:spcBef>
                <a:spcAft>
                  <a:spcPct val="10000"/>
                </a:spcAft>
                <a:defRPr lang="ko-KR" altLang="en-US"/>
              </a:pPr>
              <a:r>
                <a:rPr lang="ko-KR" altLang="en-US" sz="1500" dirty="0">
                  <a:solidFill>
                    <a:srgbClr val="000000"/>
                  </a:solidFill>
                  <a:latin typeface="나눔바른고딕"/>
                  <a:ea typeface="나눔바른고딕"/>
                  <a:cs typeface="함초롬돋움"/>
                </a:rPr>
                <a:t>하였으나</a:t>
              </a:r>
              <a:r>
                <a:rPr lang="en-US" altLang="ko-KR" sz="1500" dirty="0">
                  <a:solidFill>
                    <a:srgbClr val="000000"/>
                  </a:solidFill>
                  <a:latin typeface="나눔바른고딕"/>
                  <a:ea typeface="나눔바른고딕"/>
                  <a:cs typeface="함초롬돋움"/>
                </a:rPr>
                <a:t>, </a:t>
              </a:r>
              <a:r>
                <a:rPr lang="ko-KR" altLang="en-US" sz="1500" dirty="0">
                  <a:solidFill>
                    <a:srgbClr val="000000"/>
                  </a:solidFill>
                  <a:latin typeface="나눔바른고딕"/>
                  <a:ea typeface="나눔바른고딕"/>
                  <a:cs typeface="함초롬돋움"/>
                </a:rPr>
                <a:t>업무에서 배제된 채 청소나 잡일 </a:t>
              </a:r>
              <a:r>
                <a:rPr lang="ko-KR" altLang="en-US" sz="1500" dirty="0" err="1">
                  <a:solidFill>
                    <a:srgbClr val="000000"/>
                  </a:solidFill>
                  <a:latin typeface="나눔바른고딕"/>
                  <a:ea typeface="나눔바른고딕"/>
                  <a:cs typeface="함초롬돋움"/>
                </a:rPr>
                <a:t>등만을</a:t>
              </a:r>
              <a:r>
                <a:rPr lang="ko-KR" altLang="en-US" sz="1500" dirty="0">
                  <a:solidFill>
                    <a:srgbClr val="000000"/>
                  </a:solidFill>
                  <a:latin typeface="나눔바른고딕"/>
                  <a:ea typeface="나눔바른고딕"/>
                  <a:cs typeface="함초롬돋움"/>
                </a:rPr>
                <a:t> 지시</a:t>
              </a:r>
            </a:p>
          </p:txBody>
        </p:sp>
        <p:sp>
          <p:nvSpPr>
            <p:cNvPr id="56" name="사각형: 둥근 위쪽 모서리 55"/>
            <p:cNvSpPr/>
            <p:nvPr/>
          </p:nvSpPr>
          <p:spPr>
            <a:xfrm rot="16200000">
              <a:off x="-38348" y="4678401"/>
              <a:ext cx="2107807" cy="1631373"/>
            </a:xfrm>
            <a:prstGeom prst="round2SameRect">
              <a:avLst>
                <a:gd name="adj1" fmla="val 19215"/>
                <a:gd name="adj2" fmla="val 0"/>
              </a:avLst>
            </a:prstGeom>
            <a:solidFill>
              <a:srgbClr val="1F59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pic>
          <p:nvPicPr>
            <p:cNvPr id="13" name="그래픽 12"/>
            <p:cNvPicPr>
              <a:picLocks noChangeAspect="1"/>
            </p:cNvPicPr>
            <p:nvPr/>
          </p:nvPicPr>
          <p:blipFill rotWithShape="1">
            <a:blip r:embed="rId6"/>
            <a:srcRect r="39340"/>
            <a:stretch>
              <a:fillRect/>
            </a:stretch>
          </p:blipFill>
          <p:spPr>
            <a:xfrm>
              <a:off x="381981" y="4779845"/>
              <a:ext cx="1449261" cy="1680350"/>
            </a:xfrm>
            <a:prstGeom prst="rect">
              <a:avLst/>
            </a:prstGeom>
            <a:effectLst>
              <a:outerShdw blurRad="50800" dist="38100" dir="5400000" algn="t" rotWithShape="0">
                <a:prstClr val="black">
                  <a:alpha val="40000"/>
                </a:prstClr>
              </a:outerShdw>
            </a:effectLst>
          </p:spPr>
        </p:pic>
      </p:grpSp>
      <p:grpSp>
        <p:nvGrpSpPr>
          <p:cNvPr id="30" name="그룹 29"/>
          <p:cNvGrpSpPr/>
          <p:nvPr/>
        </p:nvGrpSpPr>
        <p:grpSpPr>
          <a:xfrm>
            <a:off x="4654735" y="3970491"/>
            <a:ext cx="4212004" cy="2291435"/>
            <a:chOff x="4721699" y="4163515"/>
            <a:chExt cx="4212004" cy="2384476"/>
          </a:xfrm>
          <a:effectLst>
            <a:outerShdw blurRad="50800" dist="38100" dir="2700000" algn="tl" rotWithShape="0">
              <a:prstClr val="black">
                <a:alpha val="40000"/>
              </a:prstClr>
            </a:outerShdw>
          </a:effectLst>
        </p:grpSpPr>
        <p:grpSp>
          <p:nvGrpSpPr>
            <p:cNvPr id="38" name="그룹 37"/>
            <p:cNvGrpSpPr/>
            <p:nvPr/>
          </p:nvGrpSpPr>
          <p:grpSpPr>
            <a:xfrm flipH="1" flipV="1">
              <a:off x="4721699" y="4163515"/>
              <a:ext cx="4212004" cy="2384476"/>
              <a:chOff x="146485" y="246665"/>
              <a:chExt cx="4339632" cy="2622924"/>
            </a:xfrm>
          </p:grpSpPr>
          <p:sp>
            <p:nvSpPr>
              <p:cNvPr id="39" name="사각형: 둥근 모서리 38"/>
              <p:cNvSpPr/>
              <p:nvPr/>
            </p:nvSpPr>
            <p:spPr>
              <a:xfrm>
                <a:off x="146485" y="246665"/>
                <a:ext cx="4339632" cy="2318589"/>
              </a:xfrm>
              <a:prstGeom prst="roundRect">
                <a:avLst>
                  <a:gd name="adj" fmla="val 1666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40" name="직각 삼각형 39"/>
              <p:cNvSpPr/>
              <p:nvPr/>
            </p:nvSpPr>
            <p:spPr>
              <a:xfrm rot="10800000">
                <a:off x="2643823" y="2240279"/>
                <a:ext cx="749653" cy="62931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43" name="직사각형 42"/>
            <p:cNvSpPr/>
            <p:nvPr/>
          </p:nvSpPr>
          <p:spPr>
            <a:xfrm>
              <a:off x="4894445" y="4622694"/>
              <a:ext cx="2247710" cy="1809748"/>
            </a:xfrm>
            <a:prstGeom prst="rect">
              <a:avLst/>
            </a:prstGeom>
          </p:spPr>
          <p:txBody>
            <a:bodyPr wrap="square">
              <a:spAutoFit/>
            </a:bodyPr>
            <a:lstStyle/>
            <a:p>
              <a:pPr>
                <a:lnSpc>
                  <a:spcPct val="120000"/>
                </a:lnSpc>
                <a:spcBef>
                  <a:spcPct val="0"/>
                </a:spcBef>
                <a:spcAft>
                  <a:spcPct val="10000"/>
                </a:spcAft>
                <a:defRPr lang="ko-KR" altLang="en-US"/>
              </a:pPr>
              <a:r>
                <a:rPr lang="ko-KR" altLang="en-US" sz="1500" dirty="0">
                  <a:solidFill>
                    <a:srgbClr val="000000"/>
                  </a:solidFill>
                  <a:latin typeface="나눔바른고딕"/>
                  <a:ea typeface="나눔바른고딕"/>
                  <a:cs typeface="함초롬돋움"/>
                </a:rPr>
                <a:t>상사의 지시로 흰머리 뽑기</a:t>
              </a:r>
              <a:r>
                <a:rPr lang="en-US" altLang="ko-KR" sz="1500" dirty="0">
                  <a:solidFill>
                    <a:srgbClr val="000000"/>
                  </a:solidFill>
                  <a:latin typeface="나눔바른고딕"/>
                  <a:ea typeface="나눔바른고딕"/>
                  <a:cs typeface="함초롬돋움"/>
                </a:rPr>
                <a:t>, </a:t>
              </a:r>
              <a:r>
                <a:rPr lang="ko-KR" altLang="en-US" sz="1500" dirty="0">
                  <a:solidFill>
                    <a:srgbClr val="000000"/>
                  </a:solidFill>
                  <a:latin typeface="나눔바른고딕"/>
                  <a:ea typeface="나눔바른고딕"/>
                  <a:cs typeface="함초롬돋움"/>
                </a:rPr>
                <a:t>옥수수 </a:t>
              </a:r>
              <a:r>
                <a:rPr lang="ko-KR" altLang="en-US" sz="1500" dirty="0" err="1">
                  <a:solidFill>
                    <a:srgbClr val="000000"/>
                  </a:solidFill>
                  <a:latin typeface="나눔바른고딕"/>
                  <a:ea typeface="나눔바른고딕"/>
                  <a:cs typeface="함초롬돋움"/>
                </a:rPr>
                <a:t>껍질까고</a:t>
              </a:r>
              <a:r>
                <a:rPr lang="ko-KR" altLang="en-US" sz="1500" dirty="0">
                  <a:solidFill>
                    <a:srgbClr val="000000"/>
                  </a:solidFill>
                  <a:latin typeface="나눔바른고딕"/>
                  <a:ea typeface="나눔바른고딕"/>
                  <a:cs typeface="함초롬돋움"/>
                </a:rPr>
                <a:t> 굽기</a:t>
              </a:r>
              <a:r>
                <a:rPr lang="en-US" altLang="ko-KR" sz="1500" dirty="0">
                  <a:solidFill>
                    <a:srgbClr val="000000"/>
                  </a:solidFill>
                  <a:latin typeface="나눔바른고딕"/>
                  <a:ea typeface="나눔바른고딕"/>
                  <a:cs typeface="함초롬돋움"/>
                </a:rPr>
                <a:t>, </a:t>
              </a:r>
              <a:r>
                <a:rPr lang="ko-KR" altLang="en-US" sz="1500" dirty="0">
                  <a:solidFill>
                    <a:srgbClr val="000000"/>
                  </a:solidFill>
                  <a:latin typeface="나눔바른고딕"/>
                  <a:ea typeface="나눔바른고딕"/>
                  <a:cs typeface="함초롬돋움"/>
                </a:rPr>
                <a:t>라면 끓이기</a:t>
              </a:r>
              <a:r>
                <a:rPr lang="en-US" altLang="ko-KR" sz="1500" dirty="0">
                  <a:solidFill>
                    <a:srgbClr val="000000"/>
                  </a:solidFill>
                  <a:latin typeface="나눔바른고딕"/>
                  <a:ea typeface="나눔바른고딕"/>
                  <a:cs typeface="함초롬돋움"/>
                </a:rPr>
                <a:t>, </a:t>
              </a:r>
              <a:r>
                <a:rPr lang="ko-KR" altLang="en-US" sz="1500" dirty="0">
                  <a:solidFill>
                    <a:srgbClr val="000000"/>
                  </a:solidFill>
                  <a:latin typeface="나눔바른고딕"/>
                  <a:ea typeface="나눔바른고딕"/>
                  <a:cs typeface="함초롬돋움"/>
                </a:rPr>
                <a:t>안마 등 업무와 관련 없는 온갖 잡일을 함</a:t>
              </a:r>
              <a:r>
                <a:rPr lang="en-US" altLang="ko-KR" sz="1500" dirty="0">
                  <a:solidFill>
                    <a:srgbClr val="000000"/>
                  </a:solidFill>
                  <a:latin typeface="나눔바른고딕"/>
                  <a:ea typeface="나눔바른고딕"/>
                  <a:cs typeface="함초롬돋움"/>
                </a:rPr>
                <a:t>. </a:t>
              </a:r>
              <a:r>
                <a:rPr lang="ko-KR" altLang="en-US" sz="1500" dirty="0">
                  <a:solidFill>
                    <a:srgbClr val="000000"/>
                  </a:solidFill>
                  <a:latin typeface="나눔바른고딕"/>
                  <a:ea typeface="나눔바른고딕"/>
                  <a:cs typeface="함초롬돋움"/>
                </a:rPr>
                <a:t>먹고 남은 음식을 먹으라고 하고</a:t>
              </a:r>
              <a:r>
                <a:rPr lang="en-US" altLang="ko-KR" sz="1500" dirty="0">
                  <a:solidFill>
                    <a:srgbClr val="000000"/>
                  </a:solidFill>
                  <a:latin typeface="나눔바른고딕"/>
                  <a:ea typeface="나눔바른고딕"/>
                  <a:cs typeface="함초롬돋움"/>
                </a:rPr>
                <a:t>, </a:t>
              </a:r>
              <a:r>
                <a:rPr lang="ko-KR" altLang="en-US" sz="1500" dirty="0">
                  <a:solidFill>
                    <a:srgbClr val="000000"/>
                  </a:solidFill>
                  <a:latin typeface="나눔바른고딕"/>
                  <a:ea typeface="나눔바른고딕"/>
                  <a:cs typeface="함초롬돋움"/>
                </a:rPr>
                <a:t>남기지도 못하게 함</a:t>
              </a:r>
            </a:p>
          </p:txBody>
        </p:sp>
        <p:sp>
          <p:nvSpPr>
            <p:cNvPr id="57" name="사각형: 둥근 위쪽 모서리 56"/>
            <p:cNvSpPr/>
            <p:nvPr/>
          </p:nvSpPr>
          <p:spPr>
            <a:xfrm rot="5400000" flipH="1">
              <a:off x="7064027" y="4678401"/>
              <a:ext cx="2107807" cy="1631373"/>
            </a:xfrm>
            <a:prstGeom prst="round2SameRect">
              <a:avLst>
                <a:gd name="adj1" fmla="val 19215"/>
                <a:gd name="adj2" fmla="val 0"/>
              </a:avLst>
            </a:prstGeom>
            <a:solidFill>
              <a:srgbClr val="1F59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pic>
          <p:nvPicPr>
            <p:cNvPr id="20" name="그래픽 19"/>
            <p:cNvPicPr>
              <a:picLocks noChangeAspect="1"/>
            </p:cNvPicPr>
            <p:nvPr/>
          </p:nvPicPr>
          <p:blipFill rotWithShape="1">
            <a:blip r:embed="rId7"/>
            <a:srcRect r="13630"/>
            <a:stretch>
              <a:fillRect/>
            </a:stretch>
          </p:blipFill>
          <p:spPr>
            <a:xfrm>
              <a:off x="7302244" y="4650758"/>
              <a:ext cx="1631373" cy="1535047"/>
            </a:xfrm>
            <a:prstGeom prst="rect">
              <a:avLst/>
            </a:prstGeom>
            <a:effectLst>
              <a:outerShdw blurRad="50800" dist="38100" dir="5400000" algn="t" rotWithShape="0">
                <a:prstClr val="black">
                  <a:alpha val="40000"/>
                </a:prstClr>
              </a:outerShdw>
            </a:effectLst>
          </p:spPr>
        </p:pic>
      </p:grpSp>
      <p:sp>
        <p:nvSpPr>
          <p:cNvPr id="44"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4</a:t>
            </a:fld>
            <a:endParaRPr lang="en-US" altLang="en-US" sz="999">
              <a:solidFill>
                <a:schemeClr val="tx1"/>
              </a:solidFill>
              <a:latin typeface="나눔스퀘어라운드 Bold"/>
              <a:ea typeface="나눔스퀘어라운드 Bold"/>
            </a:endParaRPr>
          </a:p>
        </p:txBody>
      </p:sp>
      <p:pic>
        <p:nvPicPr>
          <p:cNvPr id="4" name="그림 3">
            <a:extLst>
              <a:ext uri="{FF2B5EF4-FFF2-40B4-BE49-F238E27FC236}">
                <a16:creationId xmlns:a16="http://schemas.microsoft.com/office/drawing/2014/main" id="{EFC0B6D3-0877-0E9B-2DA2-5AED9FBB5789}"/>
              </a:ext>
            </a:extLst>
          </p:cNvPr>
          <p:cNvPicPr>
            <a:picLocks noChangeAspect="1"/>
          </p:cNvPicPr>
          <p:nvPr/>
        </p:nvPicPr>
        <p:blipFill>
          <a:blip r:embed="rId8"/>
          <a:stretch>
            <a:fillRect/>
          </a:stretch>
        </p:blipFill>
        <p:spPr>
          <a:xfrm>
            <a:off x="184639" y="6294716"/>
            <a:ext cx="685800" cy="416006"/>
          </a:xfrm>
          <a:prstGeom prst="rect">
            <a:avLst/>
          </a:prstGeom>
        </p:spPr>
      </p:pic>
      <p:pic>
        <p:nvPicPr>
          <p:cNvPr id="7" name="그림 6">
            <a:extLst>
              <a:ext uri="{FF2B5EF4-FFF2-40B4-BE49-F238E27FC236}">
                <a16:creationId xmlns:a16="http://schemas.microsoft.com/office/drawing/2014/main" id="{C5355D6A-E78B-8FA1-41EA-59044D5090B3}"/>
              </a:ext>
            </a:extLst>
          </p:cNvPr>
          <p:cNvPicPr>
            <a:picLocks noChangeAspect="1"/>
          </p:cNvPicPr>
          <p:nvPr/>
        </p:nvPicPr>
        <p:blipFill>
          <a:blip r:embed="rId9"/>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 name="그룹 45056"/>
          <p:cNvGrpSpPr/>
          <p:nvPr/>
        </p:nvGrpSpPr>
        <p:grpSpPr>
          <a:xfrm>
            <a:off x="264" y="397"/>
            <a:ext cx="9143471" cy="6857603"/>
            <a:chOff x="265" y="199"/>
            <a:chExt cx="9143471" cy="6857603"/>
          </a:xfrm>
        </p:grpSpPr>
        <p:grpSp>
          <p:nvGrpSpPr>
            <p:cNvPr id="45056" name="그룹 45055"/>
            <p:cNvGrpSpPr/>
            <p:nvPr/>
          </p:nvGrpSpPr>
          <p:grpSpPr>
            <a:xfrm>
              <a:off x="265" y="199"/>
              <a:ext cx="9143471" cy="6857603"/>
              <a:chOff x="265" y="199"/>
              <a:chExt cx="9143471" cy="6857603"/>
            </a:xfrm>
          </p:grpSpPr>
          <p:sp>
            <p:nvSpPr>
              <p:cNvPr id="41" name="직사각형 40"/>
              <p:cNvSpPr/>
              <p:nvPr/>
            </p:nvSpPr>
            <p:spPr>
              <a:xfrm>
                <a:off x="265" y="199"/>
                <a:ext cx="9143471" cy="6857603"/>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42" name="직각 삼각형 41"/>
              <p:cNvSpPr/>
              <p:nvPr/>
            </p:nvSpPr>
            <p:spPr>
              <a:xfrm>
                <a:off x="265" y="199"/>
                <a:ext cx="9143471" cy="6857603"/>
              </a:xfrm>
              <a:prstGeom prst="rtTriangle">
                <a:avLst/>
              </a:prstGeom>
              <a:solidFill>
                <a:srgbClr val="681D0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43" name="직사각형 42"/>
              <p:cNvSpPr/>
              <p:nvPr/>
            </p:nvSpPr>
            <p:spPr>
              <a:xfrm>
                <a:off x="153723" y="130185"/>
                <a:ext cx="8836557" cy="65976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sp>
          <p:nvSpPr>
            <p:cNvPr id="8" name="사각형: 둥근 모서리 7"/>
            <p:cNvSpPr/>
            <p:nvPr/>
          </p:nvSpPr>
          <p:spPr>
            <a:xfrm>
              <a:off x="744357" y="642612"/>
              <a:ext cx="892966" cy="443784"/>
            </a:xfrm>
            <a:prstGeom prst="roundRect">
              <a:avLst>
                <a:gd name="adj" fmla="val 50000"/>
              </a:avLst>
            </a:prstGeom>
            <a:solidFill>
              <a:srgbClr val="681D08"/>
            </a:solidFill>
            <a:effectLst>
              <a:outerShdw blurRad="50800" dist="38100" dir="5400000" algn="t" rotWithShape="0">
                <a:prstClr val="black">
                  <a:alpha val="40000"/>
                </a:prstClr>
              </a:outerShdw>
            </a:effectLst>
          </p:spPr>
          <p:txBody>
            <a:bodyPr wrap="none" anchor="ctr">
              <a:noAutofit/>
            </a:bodyPr>
            <a:lstStyle/>
            <a:p>
              <a:pPr algn="ctr">
                <a:defRPr lang="ko-KR" altLang="en-US"/>
              </a:pPr>
              <a:r>
                <a:rPr lang="ko-KR" altLang="en-US" sz="2800">
                  <a:solidFill>
                    <a:schemeClr val="bg1"/>
                  </a:solidFill>
                  <a:latin typeface="나눔스퀘어라운드 ExtraBold"/>
                  <a:ea typeface="나눔스퀘어라운드 ExtraBold"/>
                </a:rPr>
                <a:t>예시</a:t>
              </a:r>
            </a:p>
          </p:txBody>
        </p:sp>
      </p:grpSp>
      <p:sp>
        <p:nvSpPr>
          <p:cNvPr id="27"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40</a:t>
            </a:fld>
            <a:endParaRPr lang="en-US" altLang="en-US" sz="999">
              <a:solidFill>
                <a:schemeClr val="tx1"/>
              </a:solidFill>
              <a:latin typeface="나눔스퀘어라운드 Bold"/>
              <a:ea typeface="나눔스퀘어라운드 Bold"/>
            </a:endParaRPr>
          </a:p>
        </p:txBody>
      </p:sp>
      <p:sp>
        <p:nvSpPr>
          <p:cNvPr id="36" name="TextBox 35"/>
          <p:cNvSpPr txBox="1"/>
          <p:nvPr/>
        </p:nvSpPr>
        <p:spPr>
          <a:xfrm>
            <a:off x="1772376" y="601980"/>
            <a:ext cx="6872514" cy="522599"/>
          </a:xfrm>
          <a:prstGeom prst="rect">
            <a:avLst/>
          </a:prstGeom>
          <a:noFill/>
        </p:spPr>
        <p:txBody>
          <a:bodyPr wrap="none" anchor="ctr">
            <a:spAutoFit/>
          </a:bodyPr>
          <a:lstStyle/>
          <a:p>
            <a:pPr lvl="0">
              <a:defRPr lang="ko-KR" altLang="en-US"/>
            </a:pPr>
            <a:r>
              <a:rPr lang="ko-KR" altLang="en-US" sz="2800">
                <a:latin typeface="나눔스퀘어라운드 ExtraBold"/>
                <a:ea typeface="나눔스퀘어라운드 ExtraBold"/>
              </a:rPr>
              <a:t>업무상 적정 범위를 넘은 것으로 인정되는 행위</a:t>
            </a:r>
            <a:endParaRPr lang="en-US" altLang="ko-KR" sz="2800">
              <a:solidFill>
                <a:srgbClr val="982A0C"/>
              </a:solidFill>
              <a:latin typeface="나눔스퀘어라운드 ExtraBold"/>
              <a:ea typeface="나눔스퀘어라운드 ExtraBold"/>
            </a:endParaRPr>
          </a:p>
        </p:txBody>
      </p:sp>
      <p:sp>
        <p:nvSpPr>
          <p:cNvPr id="3" name="Rectangle 4"/>
          <p:cNvSpPr>
            <a:spLocks noChangeArrowheads="1"/>
          </p:cNvSpPr>
          <p:nvPr/>
        </p:nvSpPr>
        <p:spPr>
          <a:xfrm>
            <a:off x="0" y="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sp>
        <p:nvSpPr>
          <p:cNvPr id="5" name="Rectangle 8"/>
          <p:cNvSpPr>
            <a:spLocks noChangeArrowheads="1"/>
          </p:cNvSpPr>
          <p:nvPr/>
        </p:nvSpPr>
        <p:spPr>
          <a:xfrm>
            <a:off x="0" y="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sp>
        <p:nvSpPr>
          <p:cNvPr id="6" name="Rectangle 10"/>
          <p:cNvSpPr>
            <a:spLocks noChangeArrowheads="1"/>
          </p:cNvSpPr>
          <p:nvPr/>
        </p:nvSpPr>
        <p:spPr>
          <a:xfrm>
            <a:off x="0" y="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pic>
        <p:nvPicPr>
          <p:cNvPr id="11" name="그림 10" descr="벡터그래픽이(가) 표시된 사진  자동 생성된 설명"/>
          <p:cNvPicPr>
            <a:picLocks noChangeAspect="1"/>
          </p:cNvPicPr>
          <p:nvPr/>
        </p:nvPicPr>
        <p:blipFill rotWithShape="1">
          <a:blip r:embed="rId2"/>
          <a:stretch>
            <a:fillRect/>
          </a:stretch>
        </p:blipFill>
        <p:spPr>
          <a:xfrm>
            <a:off x="586833" y="3813101"/>
            <a:ext cx="1639288" cy="1765768"/>
          </a:xfrm>
          <a:prstGeom prst="rect">
            <a:avLst/>
          </a:prstGeom>
        </p:spPr>
      </p:pic>
      <p:pic>
        <p:nvPicPr>
          <p:cNvPr id="26" name="그림 25" descr="장난감, 인형이(가) 표시된 사진  자동 생성된 설명"/>
          <p:cNvPicPr>
            <a:picLocks noChangeAspect="1"/>
          </p:cNvPicPr>
          <p:nvPr/>
        </p:nvPicPr>
        <p:blipFill rotWithShape="1">
          <a:blip r:embed="rId3"/>
          <a:stretch>
            <a:fillRect/>
          </a:stretch>
        </p:blipFill>
        <p:spPr>
          <a:xfrm>
            <a:off x="342120" y="1890971"/>
            <a:ext cx="2055040" cy="1404683"/>
          </a:xfrm>
          <a:prstGeom prst="rect">
            <a:avLst/>
          </a:prstGeom>
          <a:effectLst>
            <a:outerShdw blurRad="50800" dist="12700" dir="2700000" algn="tl" rotWithShape="0">
              <a:prstClr val="black">
                <a:alpha val="40000"/>
              </a:prstClr>
            </a:outerShdw>
          </a:effectLst>
        </p:spPr>
      </p:pic>
      <p:sp>
        <p:nvSpPr>
          <p:cNvPr id="31" name="직사각형 30"/>
          <p:cNvSpPr/>
          <p:nvPr/>
        </p:nvSpPr>
        <p:spPr>
          <a:xfrm>
            <a:off x="2556155" y="2456710"/>
            <a:ext cx="6156000" cy="724350"/>
          </a:xfrm>
          <a:prstGeom prst="rect">
            <a:avLst/>
          </a:prstGeom>
          <a:solidFill>
            <a:srgbClr val="F2F2F2"/>
          </a:solidFill>
          <a:effectLst>
            <a:outerShdw blurRad="50800" dist="76200" dir="2700000" algn="ctr" rotWithShape="0">
              <a:srgbClr val="000000">
                <a:alpha val="50000"/>
              </a:srgbClr>
            </a:outerShdw>
          </a:effectLst>
        </p:spPr>
        <p:txBody>
          <a:bodyPr vert="horz" wrap="square" lIns="91440" tIns="45720" rIns="91440" bIns="45720" anchor="t">
            <a:spAutoFit/>
          </a:bodyPr>
          <a:lstStyle/>
          <a:p>
            <a:pPr>
              <a:lnSpc>
                <a:spcPct val="130000"/>
              </a:lnSpc>
              <a:spcBef>
                <a:spcPct val="0"/>
              </a:spcBef>
              <a:defRPr lang="ko-KR" altLang="en-US"/>
            </a:pPr>
            <a:r>
              <a:rPr lang="ko-KR" altLang="en-US" sz="1600" dirty="0">
                <a:solidFill>
                  <a:srgbClr val="000000"/>
                </a:solidFill>
                <a:latin typeface="나눔바른고딕"/>
                <a:ea typeface="나눔바른고딕"/>
                <a:cs typeface="함초롬돋움"/>
              </a:rPr>
              <a:t>신체에 직접 폭력을 가하거나 물건에 폭력을 가하는 등 </a:t>
            </a:r>
            <a:r>
              <a:rPr lang="ko-KR" altLang="en-US" sz="1600" dirty="0" err="1">
                <a:solidFill>
                  <a:srgbClr val="000000"/>
                </a:solidFill>
                <a:latin typeface="나눔바른고딕"/>
                <a:ea typeface="나눔바른고딕"/>
                <a:cs typeface="함초롬돋움"/>
              </a:rPr>
              <a:t>직·간접의</a:t>
            </a:r>
            <a:r>
              <a:rPr lang="ko-KR" altLang="en-US" sz="1600" dirty="0">
                <a:solidFill>
                  <a:srgbClr val="000000"/>
                </a:solidFill>
                <a:latin typeface="나눔바른고딕"/>
                <a:ea typeface="나눔바른고딕"/>
                <a:cs typeface="함초롬돋움"/>
              </a:rPr>
              <a:t> 물리적 힘을 행사하는 </a:t>
            </a:r>
            <a:r>
              <a:rPr lang="ko-KR" altLang="en-US" sz="1600" dirty="0" err="1">
                <a:solidFill>
                  <a:srgbClr val="000000"/>
                </a:solidFill>
                <a:latin typeface="나눔바른고딕"/>
                <a:ea typeface="나눔바른고딕"/>
                <a:cs typeface="함초롬돋움"/>
              </a:rPr>
              <a:t>폭행·협박</a:t>
            </a:r>
            <a:r>
              <a:rPr lang="ko-KR" altLang="en-US" sz="1600" dirty="0">
                <a:solidFill>
                  <a:srgbClr val="000000"/>
                </a:solidFill>
                <a:latin typeface="나눔바른고딕"/>
                <a:ea typeface="나눔바른고딕"/>
                <a:cs typeface="함초롬돋움"/>
              </a:rPr>
              <a:t> 행위는 사실관계만 확인되면 인정 가능</a:t>
            </a:r>
          </a:p>
        </p:txBody>
      </p:sp>
      <p:grpSp>
        <p:nvGrpSpPr>
          <p:cNvPr id="32" name="그룹 31"/>
          <p:cNvGrpSpPr/>
          <p:nvPr/>
        </p:nvGrpSpPr>
        <p:grpSpPr>
          <a:xfrm>
            <a:off x="2621101" y="2049779"/>
            <a:ext cx="1950899" cy="396239"/>
            <a:chOff x="2092003" y="1379525"/>
            <a:chExt cx="1950899" cy="369735"/>
          </a:xfrm>
        </p:grpSpPr>
        <p:sp>
          <p:nvSpPr>
            <p:cNvPr id="33" name="직사각형 32"/>
            <p:cNvSpPr/>
            <p:nvPr/>
          </p:nvSpPr>
          <p:spPr>
            <a:xfrm>
              <a:off x="2092003" y="1379525"/>
              <a:ext cx="1950899" cy="369735"/>
            </a:xfrm>
            <a:prstGeom prst="rect">
              <a:avLst/>
            </a:prstGeom>
          </p:spPr>
          <p:txBody>
            <a:bodyPr wrap="none" anchor="ctr">
              <a:spAutoFit/>
            </a:bodyPr>
            <a:lstStyle/>
            <a:p>
              <a:pPr>
                <a:spcBef>
                  <a:spcPct val="0"/>
                </a:spcBef>
                <a:defRPr lang="ko-KR" altLang="en-US"/>
              </a:pPr>
              <a:r>
                <a:rPr lang="ko-KR" altLang="en-US" sz="2000" b="1" dirty="0">
                  <a:solidFill>
                    <a:srgbClr val="D53B11"/>
                  </a:solidFill>
                  <a:latin typeface="나눔바른고딕"/>
                  <a:ea typeface="나눔바른고딕"/>
                  <a:cs typeface="함초롬돋움"/>
                </a:rPr>
                <a:t>폭행 및 협박 행위</a:t>
              </a:r>
            </a:p>
          </p:txBody>
        </p:sp>
        <p:cxnSp>
          <p:nvCxnSpPr>
            <p:cNvPr id="34" name="직선 연결선 33"/>
            <p:cNvCxnSpPr/>
            <p:nvPr/>
          </p:nvCxnSpPr>
          <p:spPr>
            <a:xfrm>
              <a:off x="2092003" y="1438086"/>
              <a:ext cx="0" cy="224230"/>
            </a:xfrm>
            <a:prstGeom prst="line">
              <a:avLst/>
            </a:prstGeom>
            <a:ln w="38100">
              <a:solidFill>
                <a:srgbClr val="D53B11"/>
              </a:solidFill>
            </a:ln>
          </p:spPr>
          <p:style>
            <a:lnRef idx="1">
              <a:schemeClr val="accent1"/>
            </a:lnRef>
            <a:fillRef idx="0">
              <a:schemeClr val="accent1"/>
            </a:fillRef>
            <a:effectRef idx="0">
              <a:schemeClr val="accent1"/>
            </a:effectRef>
            <a:fontRef idx="minor">
              <a:schemeClr val="tx1"/>
            </a:fontRef>
          </p:style>
        </p:cxnSp>
      </p:grpSp>
      <p:sp>
        <p:nvSpPr>
          <p:cNvPr id="38" name="직사각형 37"/>
          <p:cNvSpPr/>
          <p:nvPr/>
        </p:nvSpPr>
        <p:spPr>
          <a:xfrm>
            <a:off x="2556155" y="4270702"/>
            <a:ext cx="6156000" cy="1409617"/>
          </a:xfrm>
          <a:prstGeom prst="rect">
            <a:avLst/>
          </a:prstGeom>
          <a:solidFill>
            <a:srgbClr val="F2F2F2"/>
          </a:solidFill>
          <a:effectLst>
            <a:outerShdw blurRad="50800" dist="76200" dir="2700000" algn="ctr" rotWithShape="0">
              <a:srgbClr val="000000">
                <a:alpha val="50000"/>
              </a:srgbClr>
            </a:outerShdw>
          </a:effectLst>
        </p:spPr>
        <p:txBody>
          <a:bodyPr vert="horz" wrap="square" lIns="91440" tIns="45720" rIns="91440" bIns="45720" anchor="t">
            <a:spAutoFit/>
          </a:bodyPr>
          <a:lstStyle/>
          <a:p>
            <a:pPr>
              <a:lnSpc>
                <a:spcPct val="120000"/>
              </a:lnSpc>
              <a:spcBef>
                <a:spcPct val="0"/>
              </a:spcBef>
              <a:defRPr lang="ko-KR" altLang="en-US"/>
            </a:pPr>
            <a:r>
              <a:rPr lang="en-US" altLang="ko-KR" sz="1600" dirty="0">
                <a:solidFill>
                  <a:srgbClr val="000000"/>
                </a:solidFill>
                <a:latin typeface="맑은 고딕" panose="020B0503020000020004" pitchFamily="50" charset="-127"/>
                <a:ea typeface="맑은 고딕" panose="020B0503020000020004" pitchFamily="50" charset="-127"/>
                <a:cs typeface="함초롬돋움"/>
              </a:rPr>
              <a:t>ㆍ</a:t>
            </a:r>
            <a:r>
              <a:rPr lang="ko-KR" altLang="en-US" sz="1600" dirty="0">
                <a:solidFill>
                  <a:srgbClr val="000000"/>
                </a:solidFill>
                <a:latin typeface="나눔바른고딕"/>
                <a:ea typeface="나눔바른고딕"/>
                <a:cs typeface="함초롬돋움"/>
              </a:rPr>
              <a:t>공개된 장소에서 이루어지는 등 제</a:t>
            </a:r>
            <a:r>
              <a:rPr lang="en-US" altLang="ko-KR" sz="1600" dirty="0">
                <a:solidFill>
                  <a:srgbClr val="000000"/>
                </a:solidFill>
                <a:latin typeface="나눔바른고딕"/>
                <a:ea typeface="나눔바른고딕"/>
                <a:cs typeface="함초롬돋움"/>
              </a:rPr>
              <a:t>3</a:t>
            </a:r>
            <a:r>
              <a:rPr lang="ko-KR" altLang="en-US" sz="1600" dirty="0">
                <a:solidFill>
                  <a:srgbClr val="000000"/>
                </a:solidFill>
                <a:latin typeface="나눔바른고딕"/>
                <a:ea typeface="나눔바른고딕"/>
                <a:cs typeface="함초롬돋움"/>
              </a:rPr>
              <a:t>자에게 전파되어 명예를 훼손할</a:t>
            </a:r>
            <a:endParaRPr lang="en-US" altLang="ko-KR" sz="1600" dirty="0">
              <a:solidFill>
                <a:srgbClr val="000000"/>
              </a:solidFill>
              <a:latin typeface="나눔바른고딕"/>
              <a:ea typeface="나눔바른고딕"/>
              <a:cs typeface="함초롬돋움"/>
            </a:endParaRPr>
          </a:p>
          <a:p>
            <a:pPr>
              <a:lnSpc>
                <a:spcPct val="120000"/>
              </a:lnSpc>
              <a:spcBef>
                <a:spcPct val="0"/>
              </a:spcBef>
              <a:defRPr lang="ko-KR" altLang="en-US"/>
            </a:pPr>
            <a:r>
              <a:rPr lang="ko-KR" altLang="en-US" sz="1600" dirty="0">
                <a:solidFill>
                  <a:srgbClr val="000000"/>
                </a:solidFill>
                <a:latin typeface="나눔바른고딕"/>
                <a:ea typeface="나눔바른고딕"/>
                <a:cs typeface="함초롬돋움"/>
              </a:rPr>
              <a:t>    정도인 것으로 판단되면 인정 가능</a:t>
            </a:r>
            <a:endParaRPr lang="en-US" altLang="ko-KR" sz="1600" dirty="0">
              <a:solidFill>
                <a:srgbClr val="000000"/>
              </a:solidFill>
              <a:latin typeface="나눔바른고딕"/>
              <a:ea typeface="나눔바른고딕"/>
              <a:cs typeface="함초롬돋움"/>
            </a:endParaRPr>
          </a:p>
          <a:p>
            <a:pPr>
              <a:lnSpc>
                <a:spcPct val="120000"/>
              </a:lnSpc>
              <a:spcBef>
                <a:spcPct val="0"/>
              </a:spcBef>
              <a:defRPr lang="ko-KR" altLang="en-US"/>
            </a:pPr>
            <a:endParaRPr lang="ko-KR" altLang="en-US" sz="800" dirty="0">
              <a:solidFill>
                <a:srgbClr val="000000"/>
              </a:solidFill>
              <a:latin typeface="나눔바른고딕"/>
              <a:ea typeface="나눔바른고딕"/>
              <a:cs typeface="함초롬돋움"/>
            </a:endParaRPr>
          </a:p>
          <a:p>
            <a:pPr>
              <a:lnSpc>
                <a:spcPct val="120000"/>
              </a:lnSpc>
              <a:spcBef>
                <a:spcPct val="0"/>
              </a:spcBef>
              <a:defRPr lang="ko-KR" altLang="en-US"/>
            </a:pPr>
            <a:r>
              <a:rPr lang="en-US" altLang="ko-KR" sz="1600" dirty="0">
                <a:solidFill>
                  <a:srgbClr val="000000"/>
                </a:solidFill>
                <a:latin typeface="맑은 고딕" panose="020B0503020000020004" pitchFamily="50" charset="-127"/>
                <a:cs typeface="함초롬돋움"/>
              </a:rPr>
              <a:t>ㆍ </a:t>
            </a:r>
            <a:r>
              <a:rPr lang="ko-KR" altLang="en-US" sz="1600" dirty="0">
                <a:solidFill>
                  <a:srgbClr val="000000"/>
                </a:solidFill>
                <a:latin typeface="나눔바른고딕"/>
                <a:ea typeface="나눔바른고딕"/>
                <a:cs typeface="함초롬돋움"/>
              </a:rPr>
              <a:t>지속</a:t>
            </a:r>
            <a:r>
              <a:rPr lang="en-US" altLang="ko-KR" sz="1600" dirty="0">
                <a:solidFill>
                  <a:srgbClr val="000000"/>
                </a:solidFill>
                <a:latin typeface="나눔바른고딕"/>
                <a:ea typeface="나눔바른고딕"/>
                <a:cs typeface="함초롬돋움"/>
              </a:rPr>
              <a:t>·</a:t>
            </a:r>
            <a:r>
              <a:rPr lang="ko-KR" altLang="en-US" sz="1600" dirty="0">
                <a:solidFill>
                  <a:srgbClr val="000000"/>
                </a:solidFill>
                <a:latin typeface="나눔바른고딕"/>
                <a:ea typeface="나눔바른고딕"/>
                <a:cs typeface="함초롬돋움"/>
              </a:rPr>
              <a:t>반복적 폭언</a:t>
            </a:r>
            <a:r>
              <a:rPr lang="en-US" altLang="ko-KR" sz="1600" dirty="0">
                <a:solidFill>
                  <a:srgbClr val="000000"/>
                </a:solidFill>
                <a:latin typeface="나눔바른고딕"/>
                <a:ea typeface="나눔바른고딕"/>
                <a:cs typeface="함초롬돋움"/>
              </a:rPr>
              <a:t>·</a:t>
            </a:r>
            <a:r>
              <a:rPr lang="ko-KR" altLang="en-US" sz="1600" dirty="0">
                <a:solidFill>
                  <a:srgbClr val="000000"/>
                </a:solidFill>
                <a:latin typeface="나눔바른고딕"/>
                <a:ea typeface="나눔바른고딕"/>
                <a:cs typeface="함초롬돋움"/>
              </a:rPr>
              <a:t>욕설은 인격권을 해치고 정신적 고통을 유발할 수</a:t>
            </a:r>
            <a:endParaRPr lang="en-US" altLang="ko-KR" sz="1600" dirty="0">
              <a:solidFill>
                <a:srgbClr val="000000"/>
              </a:solidFill>
              <a:latin typeface="나눔바른고딕"/>
              <a:ea typeface="나눔바른고딕"/>
              <a:cs typeface="함초롬돋움"/>
            </a:endParaRPr>
          </a:p>
          <a:p>
            <a:pPr>
              <a:lnSpc>
                <a:spcPct val="120000"/>
              </a:lnSpc>
              <a:spcBef>
                <a:spcPct val="0"/>
              </a:spcBef>
              <a:defRPr lang="ko-KR" altLang="en-US"/>
            </a:pP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 있으므로 인정 가능</a:t>
            </a:r>
          </a:p>
        </p:txBody>
      </p:sp>
      <p:grpSp>
        <p:nvGrpSpPr>
          <p:cNvPr id="39" name="그룹 38"/>
          <p:cNvGrpSpPr/>
          <p:nvPr/>
        </p:nvGrpSpPr>
        <p:grpSpPr>
          <a:xfrm>
            <a:off x="2621100" y="3851201"/>
            <a:ext cx="3351075" cy="400110"/>
            <a:chOff x="2092003" y="1369990"/>
            <a:chExt cx="3351075" cy="400110"/>
          </a:xfrm>
        </p:grpSpPr>
        <p:sp>
          <p:nvSpPr>
            <p:cNvPr id="40" name="직사각형 39"/>
            <p:cNvSpPr/>
            <p:nvPr/>
          </p:nvSpPr>
          <p:spPr>
            <a:xfrm>
              <a:off x="2092003" y="1369990"/>
              <a:ext cx="3351075" cy="400110"/>
            </a:xfrm>
            <a:prstGeom prst="rect">
              <a:avLst/>
            </a:prstGeom>
          </p:spPr>
          <p:txBody>
            <a:bodyPr wrap="none" anchor="ctr">
              <a:spAutoFit/>
            </a:bodyPr>
            <a:lstStyle/>
            <a:p>
              <a:pPr>
                <a:spcBef>
                  <a:spcPct val="0"/>
                </a:spcBef>
                <a:defRPr lang="ko-KR" altLang="en-US"/>
              </a:pPr>
              <a:r>
                <a:rPr lang="ko-KR" altLang="en-US" sz="2000" b="1">
                  <a:solidFill>
                    <a:srgbClr val="D53B11"/>
                  </a:solidFill>
                  <a:latin typeface="나눔바른고딕"/>
                  <a:ea typeface="나눔바른고딕"/>
                  <a:cs typeface="함초롬돋움"/>
                </a:rPr>
                <a:t>폭언</a:t>
              </a:r>
              <a:r>
                <a:rPr lang="en-US" altLang="ko-KR" sz="2000" b="1">
                  <a:solidFill>
                    <a:srgbClr val="D53B11"/>
                  </a:solidFill>
                  <a:latin typeface="나눔바른고딕"/>
                  <a:ea typeface="나눔바른고딕"/>
                  <a:cs typeface="함초롬돋움"/>
                </a:rPr>
                <a:t>, </a:t>
              </a:r>
              <a:r>
                <a:rPr lang="ko-KR" altLang="en-US" sz="2000" b="1">
                  <a:solidFill>
                    <a:srgbClr val="D53B11"/>
                  </a:solidFill>
                  <a:latin typeface="나눔바른고딕"/>
                  <a:ea typeface="나눔바른고딕"/>
                  <a:cs typeface="함초롬돋움"/>
                </a:rPr>
                <a:t>욕설</a:t>
              </a:r>
              <a:r>
                <a:rPr lang="en-US" altLang="ko-KR" sz="2000" b="1">
                  <a:solidFill>
                    <a:srgbClr val="D53B11"/>
                  </a:solidFill>
                  <a:latin typeface="나눔바른고딕"/>
                  <a:ea typeface="나눔바른고딕"/>
                  <a:cs typeface="함초롬돋움"/>
                </a:rPr>
                <a:t>, </a:t>
              </a:r>
              <a:r>
                <a:rPr lang="ko-KR" altLang="en-US" sz="2000" b="1">
                  <a:solidFill>
                    <a:srgbClr val="D53B11"/>
                  </a:solidFill>
                  <a:latin typeface="나눔바른고딕"/>
                  <a:ea typeface="나눔바른고딕"/>
                  <a:cs typeface="함초롬돋움"/>
                </a:rPr>
                <a:t>험담 등 언어적 행위</a:t>
              </a:r>
            </a:p>
          </p:txBody>
        </p:sp>
        <p:cxnSp>
          <p:nvCxnSpPr>
            <p:cNvPr id="44" name="직선 연결선 43"/>
            <p:cNvCxnSpPr/>
            <p:nvPr/>
          </p:nvCxnSpPr>
          <p:spPr>
            <a:xfrm>
              <a:off x="2092003" y="1457930"/>
              <a:ext cx="0" cy="224230"/>
            </a:xfrm>
            <a:prstGeom prst="line">
              <a:avLst/>
            </a:prstGeom>
            <a:ln w="38100">
              <a:solidFill>
                <a:srgbClr val="D53B11"/>
              </a:solidFill>
            </a:ln>
          </p:spPr>
          <p:style>
            <a:lnRef idx="1">
              <a:schemeClr val="accent1"/>
            </a:lnRef>
            <a:fillRef idx="0">
              <a:schemeClr val="accent1"/>
            </a:fillRef>
            <a:effectRef idx="0">
              <a:schemeClr val="accent1"/>
            </a:effectRef>
            <a:fontRef idx="minor">
              <a:schemeClr val="tx1"/>
            </a:fontRef>
          </p:style>
        </p:cxnSp>
      </p:grpSp>
      <p:pic>
        <p:nvPicPr>
          <p:cNvPr id="2" name="그림 1">
            <a:extLst>
              <a:ext uri="{FF2B5EF4-FFF2-40B4-BE49-F238E27FC236}">
                <a16:creationId xmlns:a16="http://schemas.microsoft.com/office/drawing/2014/main" id="{F7556F01-325C-B50F-CEB8-A90798B5A92C}"/>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4" name="그림 3">
            <a:extLst>
              <a:ext uri="{FF2B5EF4-FFF2-40B4-BE49-F238E27FC236}">
                <a16:creationId xmlns:a16="http://schemas.microsoft.com/office/drawing/2014/main" id="{62C806BE-4D7E-3846-0FA5-33B856588C1E}"/>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그룹 31"/>
          <p:cNvGrpSpPr/>
          <p:nvPr/>
        </p:nvGrpSpPr>
        <p:grpSpPr>
          <a:xfrm>
            <a:off x="264" y="397"/>
            <a:ext cx="9143471" cy="6857603"/>
            <a:chOff x="265" y="199"/>
            <a:chExt cx="9143471" cy="6857603"/>
          </a:xfrm>
        </p:grpSpPr>
        <p:grpSp>
          <p:nvGrpSpPr>
            <p:cNvPr id="39" name="그룹 38"/>
            <p:cNvGrpSpPr/>
            <p:nvPr/>
          </p:nvGrpSpPr>
          <p:grpSpPr>
            <a:xfrm>
              <a:off x="265" y="199"/>
              <a:ext cx="9143471" cy="6857603"/>
              <a:chOff x="265" y="199"/>
              <a:chExt cx="9143471" cy="6857603"/>
            </a:xfrm>
          </p:grpSpPr>
          <p:sp>
            <p:nvSpPr>
              <p:cNvPr id="41" name="직사각형 40"/>
              <p:cNvSpPr/>
              <p:nvPr/>
            </p:nvSpPr>
            <p:spPr>
              <a:xfrm>
                <a:off x="265" y="199"/>
                <a:ext cx="9143471" cy="6857603"/>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42" name="직각 삼각형 41"/>
              <p:cNvSpPr/>
              <p:nvPr/>
            </p:nvSpPr>
            <p:spPr>
              <a:xfrm>
                <a:off x="265" y="199"/>
                <a:ext cx="9143471" cy="6857603"/>
              </a:xfrm>
              <a:prstGeom prst="rtTriangle">
                <a:avLst/>
              </a:prstGeom>
              <a:solidFill>
                <a:srgbClr val="681D0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43" name="직사각형 42"/>
              <p:cNvSpPr/>
              <p:nvPr/>
            </p:nvSpPr>
            <p:spPr>
              <a:xfrm>
                <a:off x="153723" y="130185"/>
                <a:ext cx="8836557" cy="65976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sp>
          <p:nvSpPr>
            <p:cNvPr id="40" name="사각형: 둥근 모서리 39"/>
            <p:cNvSpPr/>
            <p:nvPr/>
          </p:nvSpPr>
          <p:spPr>
            <a:xfrm>
              <a:off x="744357" y="642612"/>
              <a:ext cx="892966" cy="443784"/>
            </a:xfrm>
            <a:prstGeom prst="roundRect">
              <a:avLst>
                <a:gd name="adj" fmla="val 50000"/>
              </a:avLst>
            </a:prstGeom>
            <a:solidFill>
              <a:srgbClr val="681D08"/>
            </a:solidFill>
            <a:effectLst>
              <a:outerShdw blurRad="50800" dist="38100" dir="5400000" algn="t" rotWithShape="0">
                <a:prstClr val="black">
                  <a:alpha val="40000"/>
                </a:prstClr>
              </a:outerShdw>
            </a:effectLst>
          </p:spPr>
          <p:txBody>
            <a:bodyPr wrap="none" anchor="ctr">
              <a:noAutofit/>
            </a:bodyPr>
            <a:lstStyle/>
            <a:p>
              <a:pPr algn="ctr">
                <a:defRPr lang="ko-KR" altLang="en-US"/>
              </a:pPr>
              <a:r>
                <a:rPr lang="ko-KR" altLang="en-US" sz="2800">
                  <a:solidFill>
                    <a:schemeClr val="bg1"/>
                  </a:solidFill>
                  <a:latin typeface="나눔스퀘어라운드 ExtraBold"/>
                  <a:ea typeface="나눔스퀘어라운드 ExtraBold"/>
                </a:rPr>
                <a:t>예시</a:t>
              </a:r>
            </a:p>
          </p:txBody>
        </p:sp>
      </p:grpSp>
      <p:sp>
        <p:nvSpPr>
          <p:cNvPr id="38"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41</a:t>
            </a:fld>
            <a:endParaRPr lang="en-US" altLang="en-US" sz="999">
              <a:solidFill>
                <a:schemeClr val="tx1"/>
              </a:solidFill>
              <a:latin typeface="나눔스퀘어라운드 Bold"/>
              <a:ea typeface="나눔스퀘어라운드 Bold"/>
            </a:endParaRPr>
          </a:p>
        </p:txBody>
      </p:sp>
      <p:sp>
        <p:nvSpPr>
          <p:cNvPr id="51" name="TextBox 50"/>
          <p:cNvSpPr txBox="1"/>
          <p:nvPr/>
        </p:nvSpPr>
        <p:spPr>
          <a:xfrm>
            <a:off x="1772377" y="601980"/>
            <a:ext cx="6872513" cy="522599"/>
          </a:xfrm>
          <a:prstGeom prst="rect">
            <a:avLst/>
          </a:prstGeom>
          <a:noFill/>
        </p:spPr>
        <p:txBody>
          <a:bodyPr wrap="none" anchor="ctr">
            <a:spAutoFit/>
          </a:bodyPr>
          <a:lstStyle/>
          <a:p>
            <a:pPr lvl="0">
              <a:defRPr lang="ko-KR" altLang="en-US"/>
            </a:pPr>
            <a:r>
              <a:rPr lang="ko-KR" altLang="en-US" sz="2800">
                <a:latin typeface="나눔스퀘어라운드 ExtraBold"/>
                <a:ea typeface="나눔스퀘어라운드 ExtraBold"/>
              </a:rPr>
              <a:t>업무상 적정 범위를 넘은 것으로 인정되는 행위</a:t>
            </a:r>
            <a:endParaRPr lang="en-US" altLang="ko-KR" sz="2800">
              <a:solidFill>
                <a:srgbClr val="982A0C"/>
              </a:solidFill>
              <a:latin typeface="나눔스퀘어라운드 ExtraBold"/>
              <a:ea typeface="나눔스퀘어라운드 ExtraBold"/>
            </a:endParaRPr>
          </a:p>
        </p:txBody>
      </p:sp>
      <p:sp>
        <p:nvSpPr>
          <p:cNvPr id="52" name="사각형: 둥근 모서리 51"/>
          <p:cNvSpPr/>
          <p:nvPr/>
        </p:nvSpPr>
        <p:spPr>
          <a:xfrm>
            <a:off x="744357" y="642612"/>
            <a:ext cx="892966" cy="443784"/>
          </a:xfrm>
          <a:prstGeom prst="roundRect">
            <a:avLst>
              <a:gd name="adj" fmla="val 50000"/>
            </a:avLst>
          </a:prstGeom>
          <a:solidFill>
            <a:srgbClr val="681D08"/>
          </a:solidFill>
          <a:effectLst>
            <a:outerShdw blurRad="50800" dist="38100" dir="5400000" algn="t" rotWithShape="0">
              <a:prstClr val="black">
                <a:alpha val="40000"/>
              </a:prstClr>
            </a:outerShdw>
          </a:effectLst>
        </p:spPr>
        <p:txBody>
          <a:bodyPr wrap="none" anchor="ctr">
            <a:noAutofit/>
          </a:bodyPr>
          <a:lstStyle/>
          <a:p>
            <a:pPr algn="ctr">
              <a:defRPr lang="ko-KR" altLang="en-US"/>
            </a:pPr>
            <a:r>
              <a:rPr lang="ko-KR" altLang="en-US" sz="2800">
                <a:solidFill>
                  <a:schemeClr val="bg1"/>
                </a:solidFill>
                <a:latin typeface="나눔스퀘어라운드 ExtraBold"/>
                <a:ea typeface="나눔스퀘어라운드 ExtraBold"/>
              </a:rPr>
              <a:t>예시</a:t>
            </a:r>
          </a:p>
        </p:txBody>
      </p:sp>
      <p:sp>
        <p:nvSpPr>
          <p:cNvPr id="2" name="Rectangle 2"/>
          <p:cNvSpPr>
            <a:spLocks noChangeArrowheads="1"/>
          </p:cNvSpPr>
          <p:nvPr/>
        </p:nvSpPr>
        <p:spPr>
          <a:xfrm>
            <a:off x="1058773" y="2809643"/>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sp>
        <p:nvSpPr>
          <p:cNvPr id="4" name="Rectangle 4"/>
          <p:cNvSpPr>
            <a:spLocks noChangeArrowheads="1"/>
          </p:cNvSpPr>
          <p:nvPr/>
        </p:nvSpPr>
        <p:spPr>
          <a:xfrm>
            <a:off x="0" y="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sp>
        <p:nvSpPr>
          <p:cNvPr id="9" name="Rectangle 6"/>
          <p:cNvSpPr>
            <a:spLocks noChangeArrowheads="1"/>
          </p:cNvSpPr>
          <p:nvPr/>
        </p:nvSpPr>
        <p:spPr>
          <a:xfrm>
            <a:off x="0" y="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pic>
        <p:nvPicPr>
          <p:cNvPr id="5" name="그림 4"/>
          <p:cNvPicPr>
            <a:picLocks noChangeAspect="1"/>
          </p:cNvPicPr>
          <p:nvPr/>
        </p:nvPicPr>
        <p:blipFill rotWithShape="1">
          <a:blip r:embed="rId2"/>
          <a:stretch>
            <a:fillRect/>
          </a:stretch>
        </p:blipFill>
        <p:spPr>
          <a:xfrm>
            <a:off x="732681" y="1555061"/>
            <a:ext cx="997740" cy="1255584"/>
          </a:xfrm>
          <a:prstGeom prst="rect">
            <a:avLst/>
          </a:prstGeom>
          <a:effectLst>
            <a:outerShdw blurRad="50800" dist="12700" dir="2700000" algn="tl" rotWithShape="0">
              <a:prstClr val="black">
                <a:alpha val="40000"/>
              </a:prstClr>
            </a:outerShdw>
          </a:effectLst>
        </p:spPr>
      </p:pic>
      <p:pic>
        <p:nvPicPr>
          <p:cNvPr id="6" name="그림 5"/>
          <p:cNvPicPr>
            <a:picLocks noChangeAspect="1"/>
          </p:cNvPicPr>
          <p:nvPr/>
        </p:nvPicPr>
        <p:blipFill rotWithShape="1">
          <a:blip r:embed="rId3"/>
          <a:stretch>
            <a:fillRect/>
          </a:stretch>
        </p:blipFill>
        <p:spPr>
          <a:xfrm>
            <a:off x="597965" y="3266516"/>
            <a:ext cx="1410303" cy="1199750"/>
          </a:xfrm>
          <a:prstGeom prst="rect">
            <a:avLst/>
          </a:prstGeom>
          <a:effectLst>
            <a:outerShdw blurRad="50800" dist="12700" dir="2700000" algn="tl" rotWithShape="0">
              <a:prstClr val="black">
                <a:alpha val="40000"/>
              </a:prstClr>
            </a:outerShdw>
          </a:effectLst>
        </p:spPr>
      </p:pic>
      <p:grpSp>
        <p:nvGrpSpPr>
          <p:cNvPr id="12" name="그룹 11"/>
          <p:cNvGrpSpPr/>
          <p:nvPr/>
        </p:nvGrpSpPr>
        <p:grpSpPr>
          <a:xfrm>
            <a:off x="509334" y="4822595"/>
            <a:ext cx="1527509" cy="1463298"/>
            <a:chOff x="744356" y="4748355"/>
            <a:chExt cx="1399258" cy="1340439"/>
          </a:xfrm>
          <a:effectLst>
            <a:outerShdw blurRad="50800" dist="12700" dir="2700000" algn="tl" rotWithShape="0">
              <a:prstClr val="black">
                <a:alpha val="40000"/>
              </a:prstClr>
            </a:outerShdw>
          </a:effectLst>
        </p:grpSpPr>
        <p:pic>
          <p:nvPicPr>
            <p:cNvPr id="8" name="그림 7" descr="벡터그래픽이(가) 표시된 사진  자동 생성된 설명"/>
            <p:cNvPicPr>
              <a:picLocks noChangeAspect="1"/>
            </p:cNvPicPr>
            <p:nvPr/>
          </p:nvPicPr>
          <p:blipFill rotWithShape="1">
            <a:blip r:embed="rId4"/>
            <a:stretch>
              <a:fillRect/>
            </a:stretch>
          </p:blipFill>
          <p:spPr>
            <a:xfrm>
              <a:off x="744356" y="4978785"/>
              <a:ext cx="897372" cy="1076230"/>
            </a:xfrm>
            <a:prstGeom prst="rect">
              <a:avLst/>
            </a:prstGeom>
          </p:spPr>
        </p:pic>
        <p:pic>
          <p:nvPicPr>
            <p:cNvPr id="11" name="그림 10"/>
            <p:cNvPicPr>
              <a:picLocks noChangeAspect="1"/>
            </p:cNvPicPr>
            <p:nvPr/>
          </p:nvPicPr>
          <p:blipFill rotWithShape="1">
            <a:blip r:embed="rId5"/>
            <a:stretch>
              <a:fillRect/>
            </a:stretch>
          </p:blipFill>
          <p:spPr>
            <a:xfrm>
              <a:off x="1376781" y="4748355"/>
              <a:ext cx="766833" cy="1340439"/>
            </a:xfrm>
            <a:prstGeom prst="rect">
              <a:avLst/>
            </a:prstGeom>
          </p:spPr>
        </p:pic>
      </p:grpSp>
      <p:sp>
        <p:nvSpPr>
          <p:cNvPr id="55" name="직사각형 54"/>
          <p:cNvSpPr/>
          <p:nvPr/>
        </p:nvSpPr>
        <p:spPr>
          <a:xfrm>
            <a:off x="2101135" y="3915700"/>
            <a:ext cx="6552000" cy="397220"/>
          </a:xfrm>
          <a:prstGeom prst="rect">
            <a:avLst/>
          </a:prstGeom>
          <a:solidFill>
            <a:srgbClr val="F2F2F2"/>
          </a:solidFill>
          <a:effectLst>
            <a:outerShdw blurRad="50800" dist="76200" dir="2700000" algn="ctr" rotWithShape="0">
              <a:srgbClr val="000000">
                <a:alpha val="50000"/>
              </a:srgbClr>
            </a:outerShdw>
          </a:effectLst>
        </p:spPr>
        <p:txBody>
          <a:bodyPr vert="horz" wrap="square" lIns="91440" tIns="45720" rIns="91440" bIns="45720" anchor="t">
            <a:spAutoFit/>
          </a:bodyPr>
          <a:lstStyle/>
          <a:p>
            <a:pPr>
              <a:lnSpc>
                <a:spcPct val="130000"/>
              </a:lnSpc>
              <a:spcBef>
                <a:spcPct val="0"/>
              </a:spcBef>
              <a:defRPr lang="ko-KR" altLang="en-US"/>
            </a:pPr>
            <a:r>
              <a:rPr lang="ko-KR" altLang="en-US" sz="1600" dirty="0">
                <a:solidFill>
                  <a:srgbClr val="000000"/>
                </a:solidFill>
                <a:latin typeface="나눔바른고딕"/>
                <a:ea typeface="나눔바른고딕"/>
                <a:cs typeface="함초롬돋움"/>
              </a:rPr>
              <a:t>사회 통념을 벗어난 행위로서 업무상 적정 범위를 넘어선 행위로 인정 가능</a:t>
            </a:r>
          </a:p>
        </p:txBody>
      </p:sp>
      <p:grpSp>
        <p:nvGrpSpPr>
          <p:cNvPr id="56" name="그룹 55"/>
          <p:cNvGrpSpPr/>
          <p:nvPr/>
        </p:nvGrpSpPr>
        <p:grpSpPr>
          <a:xfrm>
            <a:off x="2166080" y="3505724"/>
            <a:ext cx="5477782" cy="400110"/>
            <a:chOff x="2092003" y="1369990"/>
            <a:chExt cx="5477782" cy="400110"/>
          </a:xfrm>
        </p:grpSpPr>
        <p:sp>
          <p:nvSpPr>
            <p:cNvPr id="57" name="직사각형 56"/>
            <p:cNvSpPr/>
            <p:nvPr/>
          </p:nvSpPr>
          <p:spPr>
            <a:xfrm>
              <a:off x="2092003" y="1371371"/>
              <a:ext cx="5431060" cy="398729"/>
            </a:xfrm>
            <a:prstGeom prst="rect">
              <a:avLst/>
            </a:prstGeom>
          </p:spPr>
          <p:txBody>
            <a:bodyPr wrap="none" anchor="ctr">
              <a:spAutoFit/>
            </a:bodyPr>
            <a:lstStyle/>
            <a:p>
              <a:pPr>
                <a:spcBef>
                  <a:spcPct val="0"/>
                </a:spcBef>
                <a:defRPr lang="ko-KR" altLang="en-US"/>
              </a:pPr>
              <a:r>
                <a:rPr lang="ko-KR" altLang="en-US" sz="2000" b="1">
                  <a:solidFill>
                    <a:srgbClr val="D53B11"/>
                  </a:solidFill>
                  <a:latin typeface="나눔바른고딕"/>
                  <a:ea typeface="나눔바른고딕"/>
                  <a:cs typeface="함초롬돋움"/>
                </a:rPr>
                <a:t>집단 따돌림</a:t>
              </a:r>
              <a:r>
                <a:rPr lang="en-US" altLang="ko-KR" sz="2000" b="1">
                  <a:solidFill>
                    <a:srgbClr val="D53B11"/>
                  </a:solidFill>
                  <a:latin typeface="나눔바른고딕"/>
                  <a:ea typeface="나눔바른고딕"/>
                  <a:cs typeface="함초롬돋움"/>
                </a:rPr>
                <a:t>, </a:t>
              </a:r>
              <a:r>
                <a:rPr lang="ko-KR" altLang="en-US" sz="2000" b="1">
                  <a:solidFill>
                    <a:srgbClr val="D53B11"/>
                  </a:solidFill>
                  <a:latin typeface="나눔바른고딕"/>
                  <a:ea typeface="나눔바른고딕"/>
                  <a:cs typeface="함초롬돋움"/>
                </a:rPr>
                <a:t>업무수행 과정에서의 의도적 무시</a:t>
              </a:r>
              <a:r>
                <a:rPr lang="en-US" altLang="ko-KR" sz="2000" b="1">
                  <a:solidFill>
                    <a:srgbClr val="D53B11"/>
                  </a:solidFill>
                  <a:latin typeface="나눔바른고딕"/>
                  <a:ea typeface="나눔바른고딕"/>
                  <a:cs typeface="함초롬돋움"/>
                </a:rPr>
                <a:t>·</a:t>
              </a:r>
              <a:r>
                <a:rPr lang="ko-KR" altLang="en-US" sz="2000" b="1">
                  <a:solidFill>
                    <a:srgbClr val="D53B11"/>
                  </a:solidFill>
                  <a:latin typeface="나눔바른고딕"/>
                  <a:ea typeface="나눔바른고딕"/>
                  <a:cs typeface="함초롬돋움"/>
                </a:rPr>
                <a:t>배제</a:t>
              </a:r>
            </a:p>
          </p:txBody>
        </p:sp>
        <p:cxnSp>
          <p:nvCxnSpPr>
            <p:cNvPr id="58" name="직선 연결선 57"/>
            <p:cNvCxnSpPr/>
            <p:nvPr/>
          </p:nvCxnSpPr>
          <p:spPr>
            <a:xfrm>
              <a:off x="2092003" y="1457930"/>
              <a:ext cx="0" cy="224230"/>
            </a:xfrm>
            <a:prstGeom prst="line">
              <a:avLst/>
            </a:prstGeom>
            <a:ln w="38100">
              <a:solidFill>
                <a:srgbClr val="D53B11"/>
              </a:solidFill>
            </a:ln>
          </p:spPr>
          <p:style>
            <a:lnRef idx="1">
              <a:schemeClr val="accent1"/>
            </a:lnRef>
            <a:fillRef idx="0">
              <a:schemeClr val="accent1"/>
            </a:fillRef>
            <a:effectRef idx="0">
              <a:schemeClr val="accent1"/>
            </a:effectRef>
            <a:fontRef idx="minor">
              <a:schemeClr val="tx1"/>
            </a:fontRef>
          </p:style>
        </p:cxnSp>
      </p:grpSp>
      <p:sp>
        <p:nvSpPr>
          <p:cNvPr id="60" name="직사각형 59"/>
          <p:cNvSpPr/>
          <p:nvPr/>
        </p:nvSpPr>
        <p:spPr>
          <a:xfrm>
            <a:off x="2101134" y="5453267"/>
            <a:ext cx="6552000" cy="726553"/>
          </a:xfrm>
          <a:prstGeom prst="rect">
            <a:avLst/>
          </a:prstGeom>
          <a:solidFill>
            <a:srgbClr val="F2F2F2"/>
          </a:solidFill>
          <a:effectLst>
            <a:outerShdw blurRad="50800" dist="76200" dir="2700000" algn="ctr" rotWithShape="0">
              <a:srgbClr val="000000">
                <a:alpha val="50000"/>
              </a:srgbClr>
            </a:outerShdw>
          </a:effectLst>
        </p:spPr>
        <p:txBody>
          <a:bodyPr vert="horz" wrap="square" lIns="91440" tIns="45720" rIns="91440" bIns="45720" anchor="t">
            <a:spAutoFit/>
          </a:bodyPr>
          <a:lstStyle/>
          <a:p>
            <a:pPr>
              <a:lnSpc>
                <a:spcPct val="130000"/>
              </a:lnSpc>
              <a:spcBef>
                <a:spcPct val="0"/>
              </a:spcBef>
              <a:defRPr lang="ko-KR" altLang="en-US"/>
            </a:pPr>
            <a:r>
              <a:rPr lang="ko-KR" altLang="en-US" sz="1600" dirty="0">
                <a:solidFill>
                  <a:srgbClr val="000000"/>
                </a:solidFill>
                <a:latin typeface="나눔바른고딕"/>
                <a:ea typeface="나눔바른고딕"/>
                <a:cs typeface="함초롬돋움"/>
              </a:rPr>
              <a:t>근로계약 체결 시 명시했던 업무와 무관한 일을 근로자 의사에 반하여 지시하는 행위가 반복되고 그 지시가 정당하지 않은 것으로 판단되면 인정 가능</a:t>
            </a:r>
          </a:p>
        </p:txBody>
      </p:sp>
      <p:grpSp>
        <p:nvGrpSpPr>
          <p:cNvPr id="61" name="그룹 60"/>
          <p:cNvGrpSpPr/>
          <p:nvPr/>
        </p:nvGrpSpPr>
        <p:grpSpPr>
          <a:xfrm>
            <a:off x="2166080" y="5052816"/>
            <a:ext cx="3166251" cy="400110"/>
            <a:chOff x="2092003" y="1369990"/>
            <a:chExt cx="3166251" cy="400110"/>
          </a:xfrm>
        </p:grpSpPr>
        <p:sp>
          <p:nvSpPr>
            <p:cNvPr id="62" name="직사각형 61"/>
            <p:cNvSpPr/>
            <p:nvPr/>
          </p:nvSpPr>
          <p:spPr>
            <a:xfrm>
              <a:off x="2092003" y="1369990"/>
              <a:ext cx="3145060" cy="400110"/>
            </a:xfrm>
            <a:prstGeom prst="rect">
              <a:avLst/>
            </a:prstGeom>
          </p:spPr>
          <p:txBody>
            <a:bodyPr wrap="none" anchor="ctr">
              <a:spAutoFit/>
            </a:bodyPr>
            <a:lstStyle/>
            <a:p>
              <a:pPr>
                <a:spcBef>
                  <a:spcPct val="0"/>
                </a:spcBef>
                <a:defRPr lang="ko-KR" altLang="en-US"/>
              </a:pPr>
              <a:r>
                <a:rPr lang="ko-KR" altLang="en-US" sz="2000" b="1">
                  <a:solidFill>
                    <a:srgbClr val="D53B11"/>
                  </a:solidFill>
                  <a:latin typeface="나눔바른고딕"/>
                  <a:ea typeface="나눔바른고딕"/>
                  <a:cs typeface="함초롬돋움"/>
                </a:rPr>
                <a:t>업무와 무관한 일을 반복 지시</a:t>
              </a:r>
            </a:p>
          </p:txBody>
        </p:sp>
        <p:cxnSp>
          <p:nvCxnSpPr>
            <p:cNvPr id="63" name="직선 연결선 62"/>
            <p:cNvCxnSpPr/>
            <p:nvPr/>
          </p:nvCxnSpPr>
          <p:spPr>
            <a:xfrm>
              <a:off x="2092003" y="1457930"/>
              <a:ext cx="0" cy="224230"/>
            </a:xfrm>
            <a:prstGeom prst="line">
              <a:avLst/>
            </a:prstGeom>
            <a:ln w="38100">
              <a:solidFill>
                <a:srgbClr val="D53B11"/>
              </a:solidFill>
            </a:ln>
          </p:spPr>
          <p:style>
            <a:lnRef idx="1">
              <a:schemeClr val="accent1"/>
            </a:lnRef>
            <a:fillRef idx="0">
              <a:schemeClr val="accent1"/>
            </a:fillRef>
            <a:effectRef idx="0">
              <a:schemeClr val="accent1"/>
            </a:effectRef>
            <a:fontRef idx="minor">
              <a:schemeClr val="tx1"/>
            </a:fontRef>
          </p:style>
        </p:cxnSp>
      </p:grpSp>
      <p:sp>
        <p:nvSpPr>
          <p:cNvPr id="65" name="직사각형 64"/>
          <p:cNvSpPr/>
          <p:nvPr/>
        </p:nvSpPr>
        <p:spPr>
          <a:xfrm>
            <a:off x="2101135" y="2095978"/>
            <a:ext cx="6552000" cy="721517"/>
          </a:xfrm>
          <a:prstGeom prst="rect">
            <a:avLst/>
          </a:prstGeom>
          <a:solidFill>
            <a:srgbClr val="F2F2F2"/>
          </a:solidFill>
          <a:effectLst>
            <a:outerShdw blurRad="50800" dist="76200" dir="2700000" algn="ctr" rotWithShape="0">
              <a:srgbClr val="000000">
                <a:alpha val="50000"/>
              </a:srgbClr>
            </a:outerShdw>
          </a:effectLst>
        </p:spPr>
        <p:txBody>
          <a:bodyPr vert="horz" wrap="square" lIns="91440" tIns="45720" rIns="91440" bIns="45720" anchor="t">
            <a:spAutoFit/>
          </a:bodyPr>
          <a:lstStyle/>
          <a:p>
            <a:pPr>
              <a:lnSpc>
                <a:spcPct val="130000"/>
              </a:lnSpc>
              <a:spcBef>
                <a:spcPct val="0"/>
              </a:spcBef>
              <a:defRPr lang="ko-KR" altLang="en-US"/>
            </a:pPr>
            <a:r>
              <a:rPr lang="ko-KR" altLang="en-US" sz="1600" dirty="0">
                <a:solidFill>
                  <a:srgbClr val="000000"/>
                </a:solidFill>
                <a:latin typeface="나눔바른고딕"/>
                <a:ea typeface="나눔바른고딕"/>
                <a:cs typeface="함초롬돋움"/>
              </a:rPr>
              <a:t>개인적인 심부름을 반복적으로 시키는 등 인간관계에서 용인될 수 있는 부탁의 수준을 넘어 행해지는 것은 업무상 필요성이 없는 행위이므로 인정 가능</a:t>
            </a:r>
          </a:p>
        </p:txBody>
      </p:sp>
      <p:grpSp>
        <p:nvGrpSpPr>
          <p:cNvPr id="66" name="그룹 65"/>
          <p:cNvGrpSpPr/>
          <p:nvPr/>
        </p:nvGrpSpPr>
        <p:grpSpPr>
          <a:xfrm>
            <a:off x="2166080" y="1686002"/>
            <a:ext cx="1675459" cy="400110"/>
            <a:chOff x="2092003" y="1369990"/>
            <a:chExt cx="1675459" cy="400110"/>
          </a:xfrm>
        </p:grpSpPr>
        <p:sp>
          <p:nvSpPr>
            <p:cNvPr id="67" name="직사각형 66"/>
            <p:cNvSpPr/>
            <p:nvPr/>
          </p:nvSpPr>
          <p:spPr>
            <a:xfrm>
              <a:off x="2092003" y="1371818"/>
              <a:ext cx="1675459" cy="398281"/>
            </a:xfrm>
            <a:prstGeom prst="rect">
              <a:avLst/>
            </a:prstGeom>
          </p:spPr>
          <p:txBody>
            <a:bodyPr wrap="none" anchor="ctr">
              <a:spAutoFit/>
            </a:bodyPr>
            <a:lstStyle/>
            <a:p>
              <a:pPr>
                <a:spcBef>
                  <a:spcPct val="0"/>
                </a:spcBef>
                <a:defRPr lang="ko-KR" altLang="en-US"/>
              </a:pPr>
              <a:r>
                <a:rPr lang="ko-KR" altLang="en-US" sz="2000" b="1">
                  <a:solidFill>
                    <a:srgbClr val="D53B11"/>
                  </a:solidFill>
                  <a:latin typeface="나눔바른고딕"/>
                  <a:ea typeface="나눔바른고딕"/>
                  <a:cs typeface="함초롬돋움"/>
                </a:rPr>
                <a:t>사적 용무 지시</a:t>
              </a:r>
            </a:p>
          </p:txBody>
        </p:sp>
        <p:cxnSp>
          <p:nvCxnSpPr>
            <p:cNvPr id="68" name="직선 연결선 67"/>
            <p:cNvCxnSpPr/>
            <p:nvPr/>
          </p:nvCxnSpPr>
          <p:spPr>
            <a:xfrm>
              <a:off x="2092003" y="1457930"/>
              <a:ext cx="0" cy="224230"/>
            </a:xfrm>
            <a:prstGeom prst="line">
              <a:avLst/>
            </a:prstGeom>
            <a:ln w="38100">
              <a:solidFill>
                <a:srgbClr val="D53B11"/>
              </a:solidFill>
            </a:ln>
          </p:spPr>
          <p:style>
            <a:lnRef idx="1">
              <a:schemeClr val="accent1"/>
            </a:lnRef>
            <a:fillRef idx="0">
              <a:schemeClr val="accent1"/>
            </a:fillRef>
            <a:effectRef idx="0">
              <a:schemeClr val="accent1"/>
            </a:effectRef>
            <a:fontRef idx="minor">
              <a:schemeClr val="tx1"/>
            </a:fontRef>
          </p:style>
        </p:cxnSp>
      </p:grpSp>
      <p:pic>
        <p:nvPicPr>
          <p:cNvPr id="3" name="그림 2">
            <a:extLst>
              <a:ext uri="{FF2B5EF4-FFF2-40B4-BE49-F238E27FC236}">
                <a16:creationId xmlns:a16="http://schemas.microsoft.com/office/drawing/2014/main" id="{84ED586A-8466-903F-B539-9DDB0287213D}"/>
              </a:ext>
            </a:extLst>
          </p:cNvPr>
          <p:cNvPicPr>
            <a:picLocks noChangeAspect="1"/>
          </p:cNvPicPr>
          <p:nvPr/>
        </p:nvPicPr>
        <p:blipFill>
          <a:blip r:embed="rId6"/>
          <a:stretch>
            <a:fillRect/>
          </a:stretch>
        </p:blipFill>
        <p:spPr>
          <a:xfrm>
            <a:off x="184639" y="6312300"/>
            <a:ext cx="685800" cy="416006"/>
          </a:xfrm>
          <a:prstGeom prst="rect">
            <a:avLst/>
          </a:prstGeom>
        </p:spPr>
      </p:pic>
      <p:pic>
        <p:nvPicPr>
          <p:cNvPr id="7" name="그림 6">
            <a:extLst>
              <a:ext uri="{FF2B5EF4-FFF2-40B4-BE49-F238E27FC236}">
                <a16:creationId xmlns:a16="http://schemas.microsoft.com/office/drawing/2014/main" id="{5695F3BF-E60F-7F54-D669-C44485A4A4B9}"/>
              </a:ext>
            </a:extLst>
          </p:cNvPr>
          <p:cNvPicPr>
            <a:picLocks noChangeAspect="1"/>
          </p:cNvPicPr>
          <p:nvPr/>
        </p:nvPicPr>
        <p:blipFill>
          <a:blip r:embed="rId7"/>
          <a:stretch>
            <a:fillRect/>
          </a:stretch>
        </p:blipFill>
        <p:spPr>
          <a:xfrm>
            <a:off x="8244963" y="6312300"/>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그룹 5"/>
          <p:cNvGrpSpPr/>
          <p:nvPr/>
        </p:nvGrpSpPr>
        <p:grpSpPr>
          <a:xfrm>
            <a:off x="529" y="397"/>
            <a:ext cx="9143471" cy="6857603"/>
            <a:chOff x="265" y="199"/>
            <a:chExt cx="9143471" cy="6857603"/>
          </a:xfrm>
        </p:grpSpPr>
        <p:sp>
          <p:nvSpPr>
            <p:cNvPr id="9" name="직사각형 8"/>
            <p:cNvSpPr/>
            <p:nvPr/>
          </p:nvSpPr>
          <p:spPr>
            <a:xfrm>
              <a:off x="265" y="199"/>
              <a:ext cx="9143471" cy="6857603"/>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0" name="직각 삼각형 9"/>
            <p:cNvSpPr/>
            <p:nvPr/>
          </p:nvSpPr>
          <p:spPr>
            <a:xfrm>
              <a:off x="265" y="199"/>
              <a:ext cx="9143471" cy="6857603"/>
            </a:xfrm>
            <a:prstGeom prst="rtTriangle">
              <a:avLst/>
            </a:prstGeom>
            <a:solidFill>
              <a:srgbClr val="681D0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1" name="직사각형 10"/>
            <p:cNvSpPr/>
            <p:nvPr/>
          </p:nvSpPr>
          <p:spPr>
            <a:xfrm>
              <a:off x="153723" y="130185"/>
              <a:ext cx="8836557" cy="65976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sp>
        <p:nvSpPr>
          <p:cNvPr id="14" name="직사각형 13"/>
          <p:cNvSpPr/>
          <p:nvPr/>
        </p:nvSpPr>
        <p:spPr>
          <a:xfrm>
            <a:off x="2334130" y="4250882"/>
            <a:ext cx="6300000" cy="728788"/>
          </a:xfrm>
          <a:prstGeom prst="rect">
            <a:avLst/>
          </a:prstGeom>
          <a:solidFill>
            <a:srgbClr val="F2F2F2"/>
          </a:solidFill>
          <a:effectLst>
            <a:outerShdw blurRad="50800" dist="76200" dir="2700000" algn="ctr" rotWithShape="0">
              <a:srgbClr val="000000">
                <a:alpha val="50000"/>
              </a:srgbClr>
            </a:outerShdw>
          </a:effectLst>
        </p:spPr>
        <p:txBody>
          <a:bodyPr vert="horz" wrap="square" lIns="91440" tIns="45720" rIns="91440" bIns="45720" anchor="t">
            <a:spAutoFit/>
          </a:bodyPr>
          <a:lstStyle/>
          <a:p>
            <a:pPr>
              <a:lnSpc>
                <a:spcPct val="130000"/>
              </a:lnSpc>
              <a:spcBef>
                <a:spcPct val="0"/>
              </a:spcBef>
              <a:defRPr lang="ko-KR" altLang="en-US"/>
            </a:pPr>
            <a:r>
              <a:rPr lang="ko-KR" altLang="en-US" sz="1600" dirty="0">
                <a:solidFill>
                  <a:srgbClr val="000000"/>
                </a:solidFill>
                <a:latin typeface="나눔바른고딕"/>
                <a:ea typeface="나눔바른고딕"/>
                <a:cs typeface="함초롬돋움"/>
              </a:rPr>
              <a:t>업무에 필요한 주요 비품</a:t>
            </a:r>
            <a:r>
              <a:rPr lang="en-US" altLang="ko-KR" sz="1600" dirty="0">
                <a:solidFill>
                  <a:srgbClr val="000000"/>
                </a:solidFill>
                <a:latin typeface="나눔바른고딕"/>
                <a:ea typeface="나눔바른고딕"/>
                <a:cs typeface="함초롬돋움"/>
              </a:rPr>
              <a:t>(</a:t>
            </a:r>
            <a:r>
              <a:rPr lang="ko-KR" altLang="en-US" sz="1600" dirty="0">
                <a:solidFill>
                  <a:srgbClr val="000000"/>
                </a:solidFill>
                <a:latin typeface="나눔바른고딕"/>
                <a:ea typeface="나눔바른고딕"/>
                <a:cs typeface="함초롬돋움"/>
              </a:rPr>
              <a:t>컴퓨터</a:t>
            </a: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전화 등</a:t>
            </a:r>
            <a:r>
              <a:rPr lang="en-US" altLang="ko-KR" sz="1600" dirty="0">
                <a:solidFill>
                  <a:srgbClr val="000000"/>
                </a:solidFill>
                <a:latin typeface="나눔바른고딕"/>
                <a:ea typeface="나눔바른고딕"/>
                <a:cs typeface="함초롬돋움"/>
              </a:rPr>
              <a:t>) </a:t>
            </a:r>
            <a:r>
              <a:rPr lang="ko-KR" altLang="en-US" sz="1600" dirty="0" err="1">
                <a:solidFill>
                  <a:srgbClr val="000000"/>
                </a:solidFill>
                <a:latin typeface="나눔바른고딕"/>
                <a:ea typeface="나눔바른고딕"/>
                <a:cs typeface="함초롬돋움"/>
              </a:rPr>
              <a:t>미제공</a:t>
            </a: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인터넷</a:t>
            </a:r>
            <a:r>
              <a:rPr lang="en-US" altLang="ko-KR" sz="1600" dirty="0">
                <a:solidFill>
                  <a:srgbClr val="000000"/>
                </a:solidFill>
                <a:latin typeface="나눔바른고딕"/>
                <a:ea typeface="나눔바른고딕"/>
                <a:cs typeface="함초롬돋움"/>
              </a:rPr>
              <a:t>·</a:t>
            </a:r>
            <a:r>
              <a:rPr lang="ko-KR" altLang="en-US" sz="1600" dirty="0">
                <a:solidFill>
                  <a:srgbClr val="000000"/>
                </a:solidFill>
                <a:latin typeface="나눔바른고딕"/>
                <a:ea typeface="나눔바른고딕"/>
                <a:cs typeface="함초롬돋움"/>
              </a:rPr>
              <a:t>사내 인트라넷   접속 차단 등 원활한 업무수행 방해 시 인정 가능</a:t>
            </a:r>
          </a:p>
        </p:txBody>
      </p:sp>
      <p:grpSp>
        <p:nvGrpSpPr>
          <p:cNvPr id="15" name="그룹 14"/>
          <p:cNvGrpSpPr/>
          <p:nvPr/>
        </p:nvGrpSpPr>
        <p:grpSpPr>
          <a:xfrm>
            <a:off x="2334130" y="3831381"/>
            <a:ext cx="3567002" cy="400110"/>
            <a:chOff x="2092003" y="1369990"/>
            <a:chExt cx="3567002" cy="400110"/>
          </a:xfrm>
        </p:grpSpPr>
        <p:sp>
          <p:nvSpPr>
            <p:cNvPr id="16" name="직사각형 15"/>
            <p:cNvSpPr/>
            <p:nvPr/>
          </p:nvSpPr>
          <p:spPr>
            <a:xfrm>
              <a:off x="2092003" y="1369990"/>
              <a:ext cx="3538984" cy="400110"/>
            </a:xfrm>
            <a:prstGeom prst="rect">
              <a:avLst/>
            </a:prstGeom>
          </p:spPr>
          <p:txBody>
            <a:bodyPr wrap="none" anchor="ctr">
              <a:spAutoFit/>
            </a:bodyPr>
            <a:lstStyle/>
            <a:p>
              <a:pPr>
                <a:spcBef>
                  <a:spcPct val="0"/>
                </a:spcBef>
                <a:defRPr lang="ko-KR" altLang="en-US"/>
              </a:pPr>
              <a:r>
                <a:rPr lang="ko-KR" altLang="en-US" sz="2000" b="1">
                  <a:solidFill>
                    <a:srgbClr val="D53B11"/>
                  </a:solidFill>
                  <a:latin typeface="나눔바른고딕"/>
                  <a:ea typeface="나눔바른고딕"/>
                  <a:cs typeface="함초롬돋움"/>
                </a:rPr>
                <a:t>원활한 업무수행을 방해하는 행위</a:t>
              </a:r>
            </a:p>
          </p:txBody>
        </p:sp>
        <p:cxnSp>
          <p:nvCxnSpPr>
            <p:cNvPr id="17" name="직선 연결선 16"/>
            <p:cNvCxnSpPr/>
            <p:nvPr/>
          </p:nvCxnSpPr>
          <p:spPr>
            <a:xfrm>
              <a:off x="2092003" y="1457930"/>
              <a:ext cx="0" cy="224230"/>
            </a:xfrm>
            <a:prstGeom prst="line">
              <a:avLst/>
            </a:prstGeom>
            <a:ln w="38100">
              <a:solidFill>
                <a:srgbClr val="D53B11"/>
              </a:solidFill>
            </a:ln>
          </p:spPr>
          <p:style>
            <a:lnRef idx="1">
              <a:schemeClr val="accent1"/>
            </a:lnRef>
            <a:fillRef idx="0">
              <a:schemeClr val="accent1"/>
            </a:fillRef>
            <a:effectRef idx="0">
              <a:schemeClr val="accent1"/>
            </a:effectRef>
            <a:fontRef idx="minor">
              <a:schemeClr val="tx1"/>
            </a:fontRef>
          </p:style>
        </p:cxnSp>
      </p:grpSp>
      <p:grpSp>
        <p:nvGrpSpPr>
          <p:cNvPr id="19" name="그룹 18"/>
          <p:cNvGrpSpPr/>
          <p:nvPr/>
        </p:nvGrpSpPr>
        <p:grpSpPr>
          <a:xfrm>
            <a:off x="2297018" y="5257717"/>
            <a:ext cx="5673603" cy="623980"/>
            <a:chOff x="580942" y="5549378"/>
            <a:chExt cx="5040140" cy="623980"/>
          </a:xfrm>
        </p:grpSpPr>
        <p:sp>
          <p:nvSpPr>
            <p:cNvPr id="20" name="사각형: 둥근 모서리 19"/>
            <p:cNvSpPr/>
            <p:nvPr/>
          </p:nvSpPr>
          <p:spPr>
            <a:xfrm>
              <a:off x="816617" y="5549378"/>
              <a:ext cx="4804465" cy="623980"/>
            </a:xfrm>
            <a:prstGeom prst="roundRect">
              <a:avLst>
                <a:gd name="adj" fmla="val 16667"/>
              </a:avLst>
            </a:prstGeom>
            <a:solidFill>
              <a:schemeClr val="bg2"/>
            </a:solidFill>
            <a:ln>
              <a:solidFill>
                <a:srgbClr val="0B0B0B"/>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pic>
          <p:nvPicPr>
            <p:cNvPr id="21" name="그림 20"/>
            <p:cNvPicPr>
              <a:picLocks noChangeAspect="1"/>
            </p:cNvPicPr>
            <p:nvPr/>
          </p:nvPicPr>
          <p:blipFill rotWithShape="1">
            <a:blip r:embed="rId2"/>
            <a:stretch>
              <a:fillRect/>
            </a:stretch>
          </p:blipFill>
          <p:spPr>
            <a:xfrm>
              <a:off x="580942" y="5585184"/>
              <a:ext cx="526730" cy="526729"/>
            </a:xfrm>
            <a:prstGeom prst="rect">
              <a:avLst/>
            </a:prstGeom>
            <a:effectLst>
              <a:outerShdw blurRad="50800" dist="38100" dir="5400000" algn="t" rotWithShape="0">
                <a:prstClr val="black">
                  <a:alpha val="40000"/>
                </a:prstClr>
              </a:outerShdw>
            </a:effectLst>
          </p:spPr>
        </p:pic>
        <p:sp>
          <p:nvSpPr>
            <p:cNvPr id="22" name="Rectangle 8"/>
            <p:cNvSpPr>
              <a:spLocks noChangeArrowheads="1"/>
            </p:cNvSpPr>
            <p:nvPr/>
          </p:nvSpPr>
          <p:spPr bwMode="white">
            <a:xfrm>
              <a:off x="1107672" y="5558122"/>
              <a:ext cx="4513409" cy="599033"/>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20000"/>
                </a:lnSpc>
                <a:spcBef>
                  <a:spcPct val="0"/>
                </a:spcBef>
                <a:defRPr lang="ko-KR" altLang="en-US"/>
              </a:pPr>
              <a:r>
                <a:rPr lang="ko-KR" altLang="en-US" sz="1400">
                  <a:latin typeface="나눔바른고딕"/>
                  <a:ea typeface="나눔바른고딕"/>
                  <a:cs typeface="함초롬돋움"/>
                </a:rPr>
                <a:t>모든 근로자에게 비품 제공을 못할 사정이 있거나 일시적 경영 악화 등으로 발생했다면 업무상 적정 범위를 넘어선 행위로 보기 어려움</a:t>
              </a:r>
            </a:p>
          </p:txBody>
        </p:sp>
      </p:grpSp>
      <p:sp>
        <p:nvSpPr>
          <p:cNvPr id="23"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42</a:t>
            </a:fld>
            <a:endParaRPr lang="en-US" altLang="en-US" sz="999">
              <a:solidFill>
                <a:schemeClr val="tx1"/>
              </a:solidFill>
              <a:latin typeface="나눔스퀘어라운드 Bold"/>
              <a:ea typeface="나눔스퀘어라운드 Bold"/>
            </a:endParaRPr>
          </a:p>
        </p:txBody>
      </p:sp>
      <p:sp>
        <p:nvSpPr>
          <p:cNvPr id="26" name="직사각형 25"/>
          <p:cNvSpPr/>
          <p:nvPr/>
        </p:nvSpPr>
        <p:spPr>
          <a:xfrm>
            <a:off x="2334130" y="2332984"/>
            <a:ext cx="6300000" cy="722636"/>
          </a:xfrm>
          <a:prstGeom prst="rect">
            <a:avLst/>
          </a:prstGeom>
          <a:solidFill>
            <a:srgbClr val="F2F2F2"/>
          </a:solidFill>
          <a:effectLst>
            <a:outerShdw blurRad="50800" dist="76200" dir="2700000" algn="ctr" rotWithShape="0">
              <a:srgbClr val="000000">
                <a:alpha val="50000"/>
              </a:srgbClr>
            </a:outerShdw>
          </a:effectLst>
        </p:spPr>
        <p:txBody>
          <a:bodyPr vert="horz" wrap="square" lIns="91440" tIns="45720" rIns="91440" bIns="45720" anchor="t">
            <a:spAutoFit/>
          </a:bodyPr>
          <a:lstStyle/>
          <a:p>
            <a:pPr>
              <a:lnSpc>
                <a:spcPct val="130000"/>
              </a:lnSpc>
              <a:spcBef>
                <a:spcPct val="0"/>
              </a:spcBef>
              <a:defRPr lang="ko-KR" altLang="en-US"/>
            </a:pPr>
            <a:r>
              <a:rPr lang="ko-KR" altLang="en-US" sz="1600" dirty="0">
                <a:solidFill>
                  <a:srgbClr val="000000"/>
                </a:solidFill>
                <a:latin typeface="나눔바른고딕"/>
                <a:ea typeface="나눔바른고딕"/>
                <a:cs typeface="함초롬돋움"/>
              </a:rPr>
              <a:t>업무상 불가피한 사정이 없음에도 물리적으로 필요한 최소한의 </a:t>
            </a:r>
            <a:r>
              <a:rPr lang="ko-KR" altLang="en-US" sz="1600" dirty="0" err="1">
                <a:solidFill>
                  <a:srgbClr val="000000"/>
                </a:solidFill>
                <a:latin typeface="나눔바른고딕"/>
                <a:ea typeface="나눔바른고딕"/>
                <a:cs typeface="함초롬돋움"/>
              </a:rPr>
              <a:t>시간마저도</a:t>
            </a:r>
            <a:r>
              <a:rPr lang="ko-KR" altLang="en-US" sz="1600" dirty="0">
                <a:solidFill>
                  <a:srgbClr val="000000"/>
                </a:solidFill>
                <a:latin typeface="나눔바른고딕"/>
                <a:ea typeface="나눔바른고딕"/>
                <a:cs typeface="함초롬돋움"/>
              </a:rPr>
              <a:t> 허락하지 않는 등 그 행위가 타당하지 않은 것으로 판단되면 인정 가능</a:t>
            </a:r>
          </a:p>
        </p:txBody>
      </p:sp>
      <p:grpSp>
        <p:nvGrpSpPr>
          <p:cNvPr id="27" name="그룹 26"/>
          <p:cNvGrpSpPr/>
          <p:nvPr/>
        </p:nvGrpSpPr>
        <p:grpSpPr>
          <a:xfrm>
            <a:off x="2334130" y="1923008"/>
            <a:ext cx="1904689" cy="400110"/>
            <a:chOff x="2092003" y="1369990"/>
            <a:chExt cx="1904689" cy="400110"/>
          </a:xfrm>
        </p:grpSpPr>
        <p:sp>
          <p:nvSpPr>
            <p:cNvPr id="28" name="직사각형 27"/>
            <p:cNvSpPr/>
            <p:nvPr/>
          </p:nvSpPr>
          <p:spPr>
            <a:xfrm>
              <a:off x="2092003" y="1372937"/>
              <a:ext cx="1892890" cy="397163"/>
            </a:xfrm>
            <a:prstGeom prst="rect">
              <a:avLst/>
            </a:prstGeom>
          </p:spPr>
          <p:txBody>
            <a:bodyPr wrap="none" anchor="ctr">
              <a:spAutoFit/>
            </a:bodyPr>
            <a:lstStyle/>
            <a:p>
              <a:pPr>
                <a:spcBef>
                  <a:spcPct val="0"/>
                </a:spcBef>
                <a:defRPr lang="ko-KR" altLang="en-US"/>
              </a:pPr>
              <a:r>
                <a:rPr lang="ko-KR" altLang="en-US" sz="2000" b="1">
                  <a:solidFill>
                    <a:srgbClr val="D53B11"/>
                  </a:solidFill>
                  <a:latin typeface="나눔바른고딕"/>
                  <a:ea typeface="나눔바른고딕"/>
                  <a:cs typeface="함초롬돋움"/>
                </a:rPr>
                <a:t>과도한 업무 부여</a:t>
              </a:r>
            </a:p>
          </p:txBody>
        </p:sp>
        <p:cxnSp>
          <p:nvCxnSpPr>
            <p:cNvPr id="29" name="직선 연결선 28"/>
            <p:cNvCxnSpPr/>
            <p:nvPr/>
          </p:nvCxnSpPr>
          <p:spPr>
            <a:xfrm>
              <a:off x="2092003" y="1457930"/>
              <a:ext cx="0" cy="224230"/>
            </a:xfrm>
            <a:prstGeom prst="line">
              <a:avLst/>
            </a:prstGeom>
            <a:ln w="38100">
              <a:solidFill>
                <a:srgbClr val="D53B11"/>
              </a:solidFill>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1772377" y="601980"/>
            <a:ext cx="6872513" cy="522599"/>
          </a:xfrm>
          <a:prstGeom prst="rect">
            <a:avLst/>
          </a:prstGeom>
          <a:noFill/>
        </p:spPr>
        <p:txBody>
          <a:bodyPr wrap="none" anchor="ctr">
            <a:spAutoFit/>
          </a:bodyPr>
          <a:lstStyle/>
          <a:p>
            <a:pPr lvl="0">
              <a:defRPr lang="ko-KR" altLang="en-US"/>
            </a:pPr>
            <a:r>
              <a:rPr lang="ko-KR" altLang="en-US" sz="2800">
                <a:latin typeface="나눔스퀘어라운드 ExtraBold"/>
                <a:ea typeface="나눔스퀘어라운드 ExtraBold"/>
              </a:rPr>
              <a:t>업무상 적정 범위를 넘은 것으로 인정되는 행위</a:t>
            </a:r>
            <a:endParaRPr lang="en-US" altLang="ko-KR" sz="2800">
              <a:solidFill>
                <a:srgbClr val="982A0C"/>
              </a:solidFill>
              <a:latin typeface="나눔스퀘어라운드 ExtraBold"/>
              <a:ea typeface="나눔스퀘어라운드 ExtraBold"/>
            </a:endParaRPr>
          </a:p>
        </p:txBody>
      </p:sp>
      <p:sp>
        <p:nvSpPr>
          <p:cNvPr id="31" name="사각형: 둥근 모서리 30"/>
          <p:cNvSpPr/>
          <p:nvPr/>
        </p:nvSpPr>
        <p:spPr>
          <a:xfrm>
            <a:off x="744357" y="642612"/>
            <a:ext cx="892966" cy="443784"/>
          </a:xfrm>
          <a:prstGeom prst="roundRect">
            <a:avLst>
              <a:gd name="adj" fmla="val 50000"/>
            </a:avLst>
          </a:prstGeom>
          <a:solidFill>
            <a:srgbClr val="681D08"/>
          </a:solidFill>
          <a:effectLst>
            <a:outerShdw blurRad="50800" dist="38100" dir="5400000" algn="t" rotWithShape="0">
              <a:prstClr val="black">
                <a:alpha val="40000"/>
              </a:prstClr>
            </a:outerShdw>
          </a:effectLst>
        </p:spPr>
        <p:txBody>
          <a:bodyPr wrap="none" anchor="ctr">
            <a:noAutofit/>
          </a:bodyPr>
          <a:lstStyle/>
          <a:p>
            <a:pPr algn="ctr">
              <a:defRPr lang="ko-KR" altLang="en-US"/>
            </a:pPr>
            <a:r>
              <a:rPr lang="ko-KR" altLang="en-US" sz="2800">
                <a:solidFill>
                  <a:schemeClr val="bg1"/>
                </a:solidFill>
                <a:latin typeface="나눔스퀘어라운드 ExtraBold"/>
                <a:ea typeface="나눔스퀘어라운드 ExtraBold"/>
              </a:rPr>
              <a:t>예시</a:t>
            </a:r>
          </a:p>
        </p:txBody>
      </p:sp>
      <p:sp>
        <p:nvSpPr>
          <p:cNvPr id="2" name="Rectangle 2"/>
          <p:cNvSpPr>
            <a:spLocks noChangeArrowheads="1"/>
          </p:cNvSpPr>
          <p:nvPr/>
        </p:nvSpPr>
        <p:spPr>
          <a:xfrm>
            <a:off x="0" y="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sp>
        <p:nvSpPr>
          <p:cNvPr id="4" name="Rectangle 4"/>
          <p:cNvSpPr>
            <a:spLocks noChangeArrowheads="1"/>
          </p:cNvSpPr>
          <p:nvPr/>
        </p:nvSpPr>
        <p:spPr>
          <a:xfrm>
            <a:off x="0" y="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pic>
        <p:nvPicPr>
          <p:cNvPr id="34" name="그림 33"/>
          <p:cNvPicPr>
            <a:picLocks noChangeAspect="1"/>
          </p:cNvPicPr>
          <p:nvPr/>
        </p:nvPicPr>
        <p:blipFill rotWithShape="1">
          <a:blip r:embed="rId3"/>
          <a:stretch>
            <a:fillRect/>
          </a:stretch>
        </p:blipFill>
        <p:spPr>
          <a:xfrm>
            <a:off x="1238721" y="4088997"/>
            <a:ext cx="857284" cy="541668"/>
          </a:xfrm>
          <a:prstGeom prst="rect">
            <a:avLst/>
          </a:prstGeom>
          <a:effectLst>
            <a:outerShdw blurRad="50800" dist="12700" dir="2700000" algn="tl" rotWithShape="0">
              <a:prstClr val="black">
                <a:alpha val="40000"/>
              </a:prstClr>
            </a:outerShdw>
          </a:effectLst>
        </p:spPr>
      </p:pic>
      <p:pic>
        <p:nvPicPr>
          <p:cNvPr id="5" name="그림 4"/>
          <p:cNvPicPr>
            <a:picLocks noChangeAspect="1"/>
          </p:cNvPicPr>
          <p:nvPr/>
        </p:nvPicPr>
        <p:blipFill rotWithShape="1">
          <a:blip r:embed="rId4"/>
          <a:stretch>
            <a:fillRect/>
          </a:stretch>
        </p:blipFill>
        <p:spPr>
          <a:xfrm>
            <a:off x="808193" y="1825010"/>
            <a:ext cx="915281" cy="1708765"/>
          </a:xfrm>
          <a:prstGeom prst="rect">
            <a:avLst/>
          </a:prstGeom>
          <a:effectLst>
            <a:outerShdw blurRad="50800" dist="12700" dir="2700000" algn="tl" rotWithShape="0">
              <a:prstClr val="black">
                <a:alpha val="40000"/>
              </a:prstClr>
            </a:outerShdw>
          </a:effectLst>
        </p:spPr>
      </p:pic>
      <p:pic>
        <p:nvPicPr>
          <p:cNvPr id="3" name="그래픽 2"/>
          <p:cNvPicPr>
            <a:picLocks noChangeAspect="1"/>
          </p:cNvPicPr>
          <p:nvPr/>
        </p:nvPicPr>
        <p:blipFill rotWithShape="1">
          <a:blip r:embed="rId5"/>
          <a:stretch>
            <a:fillRect/>
          </a:stretch>
        </p:blipFill>
        <p:spPr>
          <a:xfrm>
            <a:off x="442257" y="4098141"/>
            <a:ext cx="1181064" cy="1421041"/>
          </a:xfrm>
          <a:prstGeom prst="rect">
            <a:avLst/>
          </a:prstGeom>
        </p:spPr>
      </p:pic>
      <p:pic>
        <p:nvPicPr>
          <p:cNvPr id="7" name="그림 6">
            <a:extLst>
              <a:ext uri="{FF2B5EF4-FFF2-40B4-BE49-F238E27FC236}">
                <a16:creationId xmlns:a16="http://schemas.microsoft.com/office/drawing/2014/main" id="{D5951F50-828A-D8AC-3770-724DF2099BB1}"/>
              </a:ext>
            </a:extLst>
          </p:cNvPr>
          <p:cNvPicPr>
            <a:picLocks noChangeAspect="1"/>
          </p:cNvPicPr>
          <p:nvPr/>
        </p:nvPicPr>
        <p:blipFill>
          <a:blip r:embed="rId6"/>
          <a:stretch>
            <a:fillRect/>
          </a:stretch>
        </p:blipFill>
        <p:spPr>
          <a:xfrm>
            <a:off x="184639" y="6294716"/>
            <a:ext cx="685800" cy="416006"/>
          </a:xfrm>
          <a:prstGeom prst="rect">
            <a:avLst/>
          </a:prstGeom>
        </p:spPr>
      </p:pic>
      <p:pic>
        <p:nvPicPr>
          <p:cNvPr id="8" name="그림 7">
            <a:extLst>
              <a:ext uri="{FF2B5EF4-FFF2-40B4-BE49-F238E27FC236}">
                <a16:creationId xmlns:a16="http://schemas.microsoft.com/office/drawing/2014/main" id="{768CB6CB-A4BD-5EF1-D999-2EE3CA1A0F7A}"/>
              </a:ext>
            </a:extLst>
          </p:cNvPr>
          <p:cNvPicPr>
            <a:picLocks noChangeAspect="1"/>
          </p:cNvPicPr>
          <p:nvPr/>
        </p:nvPicPr>
        <p:blipFill>
          <a:blip r:embed="rId7"/>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그룹 6"/>
          <p:cNvGrpSpPr/>
          <p:nvPr/>
        </p:nvGrpSpPr>
        <p:grpSpPr>
          <a:xfrm>
            <a:off x="265" y="130832"/>
            <a:ext cx="9143470" cy="765156"/>
            <a:chOff x="265" y="130832"/>
            <a:chExt cx="9143470" cy="765156"/>
          </a:xfrm>
        </p:grpSpPr>
        <p:grpSp>
          <p:nvGrpSpPr>
            <p:cNvPr id="8" name="그룹 7"/>
            <p:cNvGrpSpPr/>
            <p:nvPr/>
          </p:nvGrpSpPr>
          <p:grpSpPr>
            <a:xfrm>
              <a:off x="265" y="130832"/>
              <a:ext cx="9143470" cy="765156"/>
              <a:chOff x="0" y="130640"/>
              <a:chExt cx="9143999" cy="765201"/>
            </a:xfrm>
            <a:effectLst/>
          </p:grpSpPr>
          <p:sp>
            <p:nvSpPr>
              <p:cNvPr id="12" name="직사각형 11"/>
              <p:cNvSpPr/>
              <p:nvPr/>
            </p:nvSpPr>
            <p:spPr>
              <a:xfrm>
                <a:off x="0" y="133498"/>
                <a:ext cx="958537"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3" name="사각형: 둥근 위쪽 모서리 12"/>
              <p:cNvSpPr/>
              <p:nvPr/>
            </p:nvSpPr>
            <p:spPr>
              <a:xfrm>
                <a:off x="7251700" y="284818"/>
                <a:ext cx="1748760" cy="33797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4" name="평행 사변형 13"/>
              <p:cNvSpPr/>
              <p:nvPr/>
            </p:nvSpPr>
            <p:spPr>
              <a:xfrm rot="5400000">
                <a:off x="753153" y="368620"/>
                <a:ext cx="762341" cy="292100"/>
              </a:xfrm>
              <a:prstGeom prst="parallelogram">
                <a:avLst>
                  <a:gd name="adj" fmla="val 41638"/>
                </a:avLst>
              </a:prstGeom>
              <a:solidFill>
                <a:srgbClr val="D53B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5" name="평행 사변형 14"/>
              <p:cNvSpPr/>
              <p:nvPr/>
            </p:nvSpPr>
            <p:spPr>
              <a:xfrm rot="16200000" flipH="1">
                <a:off x="1074990" y="368621"/>
                <a:ext cx="762341" cy="292100"/>
              </a:xfrm>
              <a:prstGeom prst="parallelogram">
                <a:avLst>
                  <a:gd name="adj" fmla="val 41638"/>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6" name="직사각형 15"/>
              <p:cNvSpPr/>
              <p:nvPr/>
            </p:nvSpPr>
            <p:spPr>
              <a:xfrm>
                <a:off x="1631947" y="130640"/>
                <a:ext cx="7512052"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7" name="TextBox 16"/>
              <p:cNvSpPr txBox="1"/>
              <p:nvPr/>
            </p:nvSpPr>
            <p:spPr>
              <a:xfrm>
                <a:off x="1727259" y="239844"/>
                <a:ext cx="3345783" cy="460769"/>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판단 요소 </a:t>
                </a:r>
              </a:p>
            </p:txBody>
          </p:sp>
          <p:sp>
            <p:nvSpPr>
              <p:cNvPr id="18" name="TextBox 17"/>
              <p:cNvSpPr txBox="1"/>
              <p:nvPr/>
            </p:nvSpPr>
            <p:spPr>
              <a:xfrm>
                <a:off x="8403546" y="280991"/>
                <a:ext cx="545802" cy="188777"/>
              </a:xfrm>
              <a:prstGeom prst="roundRect">
                <a:avLst>
                  <a:gd name="adj" fmla="val 50000"/>
                </a:avLst>
              </a:prstGeom>
              <a:solidFill>
                <a:srgbClr val="D53B11"/>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3</a:t>
                </a:r>
                <a:endParaRPr lang="ko-KR" altLang="en-US" sz="1100">
                  <a:solidFill>
                    <a:schemeClr val="bg1"/>
                  </a:solidFill>
                  <a:latin typeface="나눔스퀘어라운드 ExtraBold"/>
                  <a:ea typeface="나눔스퀘어라운드 ExtraBold"/>
                </a:endParaRPr>
              </a:p>
            </p:txBody>
          </p:sp>
          <p:sp>
            <p:nvSpPr>
              <p:cNvPr id="19" name="TextBox 18"/>
              <p:cNvSpPr txBox="1"/>
              <p:nvPr/>
            </p:nvSpPr>
            <p:spPr>
              <a:xfrm>
                <a:off x="6699181" y="429604"/>
                <a:ext cx="2335537" cy="261610"/>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괴롭힘의 판단</a:t>
                </a:r>
              </a:p>
            </p:txBody>
          </p:sp>
        </p:grpSp>
        <p:grpSp>
          <p:nvGrpSpPr>
            <p:cNvPr id="9" name="그룹 8"/>
            <p:cNvGrpSpPr/>
            <p:nvPr/>
          </p:nvGrpSpPr>
          <p:grpSpPr>
            <a:xfrm>
              <a:off x="4985869" y="239106"/>
              <a:ext cx="1548504" cy="461665"/>
              <a:chOff x="4985869" y="239106"/>
              <a:chExt cx="1548504" cy="461665"/>
            </a:xfrm>
          </p:grpSpPr>
          <p:sp>
            <p:nvSpPr>
              <p:cNvPr id="10" name="Rectangle 5"/>
              <p:cNvSpPr>
                <a:spLocks noChangeArrowheads="1"/>
              </p:cNvSpPr>
              <p:nvPr/>
            </p:nvSpPr>
            <p:spPr bwMode="white">
              <a:xfrm>
                <a:off x="5227605" y="240030"/>
                <a:ext cx="1306768" cy="460741"/>
              </a:xfrm>
              <a:prstGeom prst="rect">
                <a:avLst/>
              </a:prstGeom>
              <a:noFill/>
            </p:spPr>
            <p:txBody>
              <a:bodyPr wrap="none" anchor="ctr">
                <a:spAutoFit/>
              </a:bodyPr>
              <a:lstStyle/>
              <a:p>
                <a:pPr lvl="0">
                  <a:defRPr lang="ko-KR" altLang="en-US"/>
                </a:pPr>
                <a:r>
                  <a:rPr lang="ko-KR" altLang="en-US" sz="2400">
                    <a:solidFill>
                      <a:schemeClr val="accent4">
                        <a:lumMod val="40000"/>
                        <a:lumOff val="60000"/>
                      </a:schemeClr>
                    </a:solidFill>
                    <a:latin typeface="나눔스퀘어라운드 ExtraBold"/>
                    <a:ea typeface="나눔스퀘어라운드 ExtraBold"/>
                  </a:rPr>
                  <a:t>행위요건</a:t>
                </a:r>
              </a:p>
            </p:txBody>
          </p:sp>
          <p:sp>
            <p:nvSpPr>
              <p:cNvPr id="11" name="타원 10"/>
              <p:cNvSpPr/>
              <p:nvPr/>
            </p:nvSpPr>
            <p:spPr>
              <a:xfrm>
                <a:off x="4985869" y="331227"/>
                <a:ext cx="277425" cy="27742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2</a:t>
                </a:r>
                <a:endParaRPr lang="ko-KR" altLang="en-US">
                  <a:solidFill>
                    <a:schemeClr val="bg1"/>
                  </a:solidFill>
                  <a:latin typeface="나눔스퀘어라운드 ExtraBold"/>
                  <a:ea typeface="나눔스퀘어라운드 ExtraBold"/>
                </a:endParaRPr>
              </a:p>
            </p:txBody>
          </p:sp>
        </p:grpSp>
      </p:grpSp>
      <p:grpSp>
        <p:nvGrpSpPr>
          <p:cNvPr id="20" name="그룹 19"/>
          <p:cNvGrpSpPr/>
          <p:nvPr/>
        </p:nvGrpSpPr>
        <p:grpSpPr>
          <a:xfrm>
            <a:off x="561675" y="1440111"/>
            <a:ext cx="5872005" cy="529400"/>
            <a:chOff x="561675" y="1589469"/>
            <a:chExt cx="5872005" cy="529400"/>
          </a:xfrm>
          <a:effectLst>
            <a:outerShdw blurRad="50800" dist="38100" dir="2700000" algn="tl" rotWithShape="0">
              <a:prstClr val="black">
                <a:alpha val="40000"/>
              </a:prstClr>
            </a:outerShdw>
          </a:effectLst>
        </p:grpSpPr>
        <p:sp>
          <p:nvSpPr>
            <p:cNvPr id="21" name="사각형: 둥근 한쪽 모서리 20"/>
            <p:cNvSpPr/>
            <p:nvPr/>
          </p:nvSpPr>
          <p:spPr>
            <a:xfrm>
              <a:off x="820205" y="1747210"/>
              <a:ext cx="5511021" cy="357698"/>
            </a:xfrm>
            <a:prstGeom prst="round1Rect">
              <a:avLst>
                <a:gd name="adj" fmla="val 50000"/>
              </a:avLst>
            </a:prstGeom>
            <a:solidFill>
              <a:srgbClr val="DFF0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2" name="Rectangle 4"/>
            <p:cNvSpPr>
              <a:spLocks noChangeArrowheads="1"/>
            </p:cNvSpPr>
            <p:nvPr/>
          </p:nvSpPr>
          <p:spPr bwMode="white">
            <a:xfrm>
              <a:off x="1051151" y="1739956"/>
              <a:ext cx="5382529" cy="369332"/>
            </a:xfrm>
            <a:prstGeom prst="rect">
              <a:avLst/>
            </a:prstGeom>
            <a:noFill/>
            <a:ln w="9525" cmpd="sng">
              <a:noFill/>
              <a:miter/>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spcBef>
                  <a:spcPct val="0"/>
                </a:spcBef>
                <a:defRPr lang="ko-KR" altLang="en-US"/>
              </a:pPr>
              <a:r>
                <a:rPr lang="ko-KR" altLang="en-US" sz="1800" b="1">
                  <a:solidFill>
                    <a:srgbClr val="000000"/>
                  </a:solidFill>
                  <a:latin typeface="나눔바른고딕"/>
                  <a:ea typeface="나눔바른고딕"/>
                  <a:cs typeface="함초롬돋움"/>
                </a:rPr>
                <a:t>신체적</a:t>
              </a:r>
              <a:r>
                <a:rPr lang="en-US" altLang="ko-KR" sz="1800" b="1">
                  <a:solidFill>
                    <a:srgbClr val="000000"/>
                  </a:solidFill>
                  <a:latin typeface="나눔바른고딕"/>
                  <a:ea typeface="나눔바른고딕"/>
                  <a:cs typeface="함초롬돋움"/>
                </a:rPr>
                <a:t>·</a:t>
              </a:r>
              <a:r>
                <a:rPr lang="ko-KR" altLang="en-US" sz="1800" b="1">
                  <a:solidFill>
                    <a:srgbClr val="000000"/>
                  </a:solidFill>
                  <a:latin typeface="나눔바른고딕"/>
                  <a:ea typeface="나눔바른고딕"/>
                  <a:cs typeface="함초롬돋움"/>
                </a:rPr>
                <a:t>정신적 고통을 주거나 근무환경을 악화시켰을 것</a:t>
              </a:r>
            </a:p>
          </p:txBody>
        </p:sp>
        <p:grpSp>
          <p:nvGrpSpPr>
            <p:cNvPr id="23" name="그룹 22"/>
            <p:cNvGrpSpPr/>
            <p:nvPr/>
          </p:nvGrpSpPr>
          <p:grpSpPr>
            <a:xfrm>
              <a:off x="561675" y="1589469"/>
              <a:ext cx="529400" cy="529400"/>
              <a:chOff x="1409464" y="3502803"/>
              <a:chExt cx="1207524" cy="1207524"/>
            </a:xfrm>
          </p:grpSpPr>
          <p:sp>
            <p:nvSpPr>
              <p:cNvPr id="24" name="Oval 24"/>
              <p:cNvSpPr/>
              <p:nvPr/>
            </p:nvSpPr>
            <p:spPr>
              <a:xfrm>
                <a:off x="1409464" y="3502803"/>
                <a:ext cx="1207524" cy="1207524"/>
              </a:xfrm>
              <a:prstGeom prst="ellipse">
                <a:avLst/>
              </a:prstGeom>
              <a:solidFill>
                <a:srgbClr val="63B3DF"/>
              </a:solidFill>
              <a:ln>
                <a:noFill/>
              </a:ln>
            </p:spPr>
            <p:txBody>
              <a:bodyPr lIns="25400" tIns="25400" rIns="25400" bIns="25400" anchor="ctr"/>
              <a:lstStyle>
                <a:lvl1pPr>
                  <a:defRPr sz="2400" baseline="50000">
                    <a:solidFill>
                      <a:srgbClr val="222222"/>
                    </a:solidFill>
                    <a:latin typeface="Open Sans"/>
                    <a:ea typeface="Open Sans"/>
                    <a:cs typeface="Open Sans"/>
                    <a:sym typeface="Open Sans"/>
                  </a:defRPr>
                </a:lvl1pPr>
                <a:lvl2pPr marL="742950" indent="-285750">
                  <a:defRPr sz="2400" baseline="50000">
                    <a:solidFill>
                      <a:srgbClr val="222222"/>
                    </a:solidFill>
                    <a:latin typeface="Open Sans"/>
                    <a:ea typeface="Open Sans"/>
                    <a:cs typeface="Open Sans"/>
                    <a:sym typeface="Open Sans"/>
                  </a:defRPr>
                </a:lvl2pPr>
                <a:lvl3pPr marL="1143000" indent="-228600">
                  <a:defRPr sz="2400" baseline="50000">
                    <a:solidFill>
                      <a:srgbClr val="222222"/>
                    </a:solidFill>
                    <a:latin typeface="Open Sans"/>
                    <a:ea typeface="Open Sans"/>
                    <a:cs typeface="Open Sans"/>
                    <a:sym typeface="Open Sans"/>
                  </a:defRPr>
                </a:lvl3pPr>
                <a:lvl4pPr marL="1600200" indent="-228600">
                  <a:defRPr sz="2400" baseline="50000">
                    <a:solidFill>
                      <a:srgbClr val="222222"/>
                    </a:solidFill>
                    <a:latin typeface="Open Sans"/>
                    <a:ea typeface="Open Sans"/>
                    <a:cs typeface="Open Sans"/>
                    <a:sym typeface="Open Sans"/>
                  </a:defRPr>
                </a:lvl4pPr>
                <a:lvl5pPr marL="2057400" indent="-228600">
                  <a:defRPr sz="2400" baseline="50000">
                    <a:solidFill>
                      <a:srgbClr val="222222"/>
                    </a:solidFill>
                    <a:latin typeface="Open Sans"/>
                    <a:ea typeface="Open Sans"/>
                    <a:cs typeface="Open Sans"/>
                    <a:sym typeface="Open Sans"/>
                  </a:defRPr>
                </a:lvl5pPr>
                <a:lvl6pPr marL="25146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6pPr>
                <a:lvl7pPr marL="29718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7pPr>
                <a:lvl8pPr marL="34290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8pPr>
                <a:lvl9pPr marL="38862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9pPr>
              </a:lstStyle>
              <a:p>
                <a:pPr algn="ctr" defTabSz="399852" eaLnBrk="0" latinLnBrk="0" hangingPunct="0">
                  <a:spcBef>
                    <a:spcPct val="0"/>
                  </a:spcBef>
                  <a:spcAft>
                    <a:spcPct val="0"/>
                  </a:spcAft>
                  <a:defRPr lang="ko-KR" altLang="en-US"/>
                </a:pPr>
                <a:endParaRPr lang="ko-KR" altLang="ko-KR" sz="1600">
                  <a:solidFill>
                    <a:srgbClr val="FFFFFF"/>
                  </a:solidFill>
                  <a:latin typeface="Helvetica Light"/>
                  <a:ea typeface="Helvetica Light"/>
                  <a:cs typeface="Helvetica Light"/>
                  <a:sym typeface="Helvetica Light"/>
                </a:endParaRPr>
              </a:p>
            </p:txBody>
          </p:sp>
          <p:sp>
            <p:nvSpPr>
              <p:cNvPr id="25" name="Oval 25"/>
              <p:cNvSpPr/>
              <p:nvPr/>
            </p:nvSpPr>
            <p:spPr>
              <a:xfrm>
                <a:off x="1605285" y="3703187"/>
                <a:ext cx="815883" cy="815883"/>
              </a:xfrm>
              <a:prstGeom prst="ellipse">
                <a:avLst/>
              </a:prstGeom>
              <a:solidFill>
                <a:srgbClr val="FFFFFF"/>
              </a:solidFill>
              <a:ln>
                <a:noFill/>
              </a:ln>
              <a:effectLst>
                <a:outerShdw blurRad="63500" dist="12700" dir="2700000" algn="ctr" rotWithShape="0">
                  <a:srgbClr val="000000">
                    <a:alpha val="75000"/>
                  </a:srgbClr>
                </a:outerShdw>
              </a:effectLst>
            </p:spPr>
            <p:txBody>
              <a:bodyPr lIns="25400" tIns="25400" rIns="25400" bIns="25400" anchor="ctr"/>
              <a:lstStyle>
                <a:lvl1pPr>
                  <a:defRPr sz="2400" baseline="50000">
                    <a:solidFill>
                      <a:srgbClr val="222222"/>
                    </a:solidFill>
                    <a:latin typeface="Open Sans"/>
                    <a:ea typeface="Open Sans"/>
                    <a:cs typeface="Open Sans"/>
                    <a:sym typeface="Open Sans"/>
                  </a:defRPr>
                </a:lvl1pPr>
                <a:lvl2pPr marL="742950" indent="-285750">
                  <a:defRPr sz="2400" baseline="50000">
                    <a:solidFill>
                      <a:srgbClr val="222222"/>
                    </a:solidFill>
                    <a:latin typeface="Open Sans"/>
                    <a:ea typeface="Open Sans"/>
                    <a:cs typeface="Open Sans"/>
                    <a:sym typeface="Open Sans"/>
                  </a:defRPr>
                </a:lvl2pPr>
                <a:lvl3pPr marL="1143000" indent="-228600">
                  <a:defRPr sz="2400" baseline="50000">
                    <a:solidFill>
                      <a:srgbClr val="222222"/>
                    </a:solidFill>
                    <a:latin typeface="Open Sans"/>
                    <a:ea typeface="Open Sans"/>
                    <a:cs typeface="Open Sans"/>
                    <a:sym typeface="Open Sans"/>
                  </a:defRPr>
                </a:lvl3pPr>
                <a:lvl4pPr marL="1600200" indent="-228600">
                  <a:defRPr sz="2400" baseline="50000">
                    <a:solidFill>
                      <a:srgbClr val="222222"/>
                    </a:solidFill>
                    <a:latin typeface="Open Sans"/>
                    <a:ea typeface="Open Sans"/>
                    <a:cs typeface="Open Sans"/>
                    <a:sym typeface="Open Sans"/>
                  </a:defRPr>
                </a:lvl4pPr>
                <a:lvl5pPr marL="2057400" indent="-228600">
                  <a:defRPr sz="2400" baseline="50000">
                    <a:solidFill>
                      <a:srgbClr val="222222"/>
                    </a:solidFill>
                    <a:latin typeface="Open Sans"/>
                    <a:ea typeface="Open Sans"/>
                    <a:cs typeface="Open Sans"/>
                    <a:sym typeface="Open Sans"/>
                  </a:defRPr>
                </a:lvl5pPr>
                <a:lvl6pPr marL="25146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6pPr>
                <a:lvl7pPr marL="29718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7pPr>
                <a:lvl8pPr marL="34290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8pPr>
                <a:lvl9pPr marL="3886200" indent="-228600" defTabSz="825500" eaLnBrk="0" fontAlgn="base" hangingPunct="0">
                  <a:spcBef>
                    <a:spcPct val="0"/>
                  </a:spcBef>
                  <a:spcAft>
                    <a:spcPct val="0"/>
                  </a:spcAft>
                  <a:defRPr sz="2400" baseline="50000">
                    <a:solidFill>
                      <a:srgbClr val="222222"/>
                    </a:solidFill>
                    <a:latin typeface="Open Sans"/>
                    <a:ea typeface="Open Sans"/>
                    <a:cs typeface="Open Sans"/>
                    <a:sym typeface="Open Sans"/>
                  </a:defRPr>
                </a:lvl9pPr>
              </a:lstStyle>
              <a:p>
                <a:pPr algn="ctr" defTabSz="399852" eaLnBrk="0" latinLnBrk="0" hangingPunct="0">
                  <a:spcBef>
                    <a:spcPct val="0"/>
                  </a:spcBef>
                  <a:spcAft>
                    <a:spcPct val="0"/>
                  </a:spcAft>
                  <a:defRPr lang="ko-KR" altLang="en-US"/>
                </a:pPr>
                <a:endParaRPr lang="ko-KR" altLang="ko-KR" sz="2000">
                  <a:solidFill>
                    <a:srgbClr val="FFFFFF"/>
                  </a:solidFill>
                  <a:latin typeface="Helvetica Light"/>
                  <a:ea typeface="Helvetica Light"/>
                  <a:cs typeface="Helvetica Light"/>
                  <a:sym typeface="Helvetica Light"/>
                </a:endParaRPr>
              </a:p>
            </p:txBody>
          </p:sp>
          <p:sp>
            <p:nvSpPr>
              <p:cNvPr id="26" name="Rectangle 28"/>
              <p:cNvSpPr/>
              <p:nvPr/>
            </p:nvSpPr>
            <p:spPr>
              <a:xfrm>
                <a:off x="1760268" y="3730724"/>
                <a:ext cx="526771" cy="748817"/>
              </a:xfrm>
              <a:prstGeom prst="rect">
                <a:avLst/>
              </a:prstGeom>
              <a:noFill/>
              <a:ln>
                <a:noFill/>
              </a:ln>
              <a:effectLst/>
            </p:spPr>
            <p:txBody>
              <a:bodyPr lIns="25400" tIns="25400" rIns="25400" bIns="25400" anchor="ctr">
                <a:spAutoFit/>
              </a:bodyPr>
              <a:lstStyle/>
              <a:p>
                <a:pPr algn="ctr" defTabSz="399852" eaLnBrk="0" hangingPunct="0">
                  <a:spcBef>
                    <a:spcPct val="0"/>
                  </a:spcBef>
                  <a:spcAft>
                    <a:spcPct val="0"/>
                  </a:spcAft>
                  <a:defRPr lang="ko-KR" altLang="en-US"/>
                </a:pPr>
                <a:r>
                  <a:rPr lang="en-US" altLang="ko-KR" b="1">
                    <a:solidFill>
                      <a:srgbClr val="292929"/>
                    </a:solidFill>
                    <a:latin typeface="나눔바른고딕"/>
                    <a:ea typeface="나눔바른고딕"/>
                    <a:sym typeface="Open Sans"/>
                  </a:rPr>
                  <a:t>3</a:t>
                </a:r>
                <a:endParaRPr lang="x-none" altLang="x-none" b="1">
                  <a:solidFill>
                    <a:srgbClr val="292929"/>
                  </a:solidFill>
                  <a:latin typeface="나눔바른고딕"/>
                  <a:ea typeface="나눔바른고딕"/>
                  <a:sym typeface="Open Sans"/>
                </a:endParaRPr>
              </a:p>
            </p:txBody>
          </p:sp>
        </p:grpSp>
      </p:grpSp>
      <p:grpSp>
        <p:nvGrpSpPr>
          <p:cNvPr id="2" name="그룹 1"/>
          <p:cNvGrpSpPr/>
          <p:nvPr/>
        </p:nvGrpSpPr>
        <p:grpSpPr>
          <a:xfrm>
            <a:off x="1200150" y="2745540"/>
            <a:ext cx="6672042" cy="1108655"/>
            <a:chOff x="765078" y="2685791"/>
            <a:chExt cx="6672042" cy="1108655"/>
          </a:xfrm>
          <a:effectLst>
            <a:outerShdw blurRad="50800" dist="12700" dir="2700000" algn="tl" rotWithShape="0">
              <a:prstClr val="black">
                <a:alpha val="40000"/>
              </a:prstClr>
            </a:outerShdw>
          </a:effectLst>
        </p:grpSpPr>
        <p:sp>
          <p:nvSpPr>
            <p:cNvPr id="3" name="사각형: 둥근 모서리 2"/>
            <p:cNvSpPr/>
            <p:nvPr/>
          </p:nvSpPr>
          <p:spPr>
            <a:xfrm>
              <a:off x="765078" y="2685791"/>
              <a:ext cx="6672042" cy="1108655"/>
            </a:xfrm>
            <a:prstGeom prst="roundRect">
              <a:avLst>
                <a:gd name="adj" fmla="val 16667"/>
              </a:avLst>
            </a:prstGeom>
            <a:solidFill>
              <a:schemeClr val="bg1">
                <a:lumMod val="95000"/>
              </a:schemeClr>
            </a:solidFill>
            <a:ln>
              <a:noFill/>
            </a:ln>
            <a:effectLst>
              <a:outerShdw blurRad="50800" dist="762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a:defRPr lang="ko-KR" altLang="en-US"/>
              </a:pPr>
              <a:endParaRPr lang="ko-KR" altLang="en-US"/>
            </a:p>
          </p:txBody>
        </p:sp>
        <p:sp>
          <p:nvSpPr>
            <p:cNvPr id="48133" name="Rectangle 5"/>
            <p:cNvSpPr>
              <a:spLocks noChangeArrowheads="1"/>
            </p:cNvSpPr>
            <p:nvPr/>
          </p:nvSpPr>
          <p:spPr bwMode="white">
            <a:xfrm>
              <a:off x="2355776" y="2871635"/>
              <a:ext cx="4517924" cy="724311"/>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lnSpc>
                  <a:spcPct val="130000"/>
                </a:lnSpc>
                <a:spcBef>
                  <a:spcPct val="0"/>
                </a:spcBef>
                <a:defRPr lang="ko-KR" altLang="en-US"/>
              </a:pPr>
              <a:r>
                <a:rPr lang="ko-KR" altLang="en-US" sz="1600" dirty="0">
                  <a:solidFill>
                    <a:srgbClr val="000000"/>
                  </a:solidFill>
                  <a:latin typeface="나눔바른고딕"/>
                  <a:ea typeface="나눔바른고딕"/>
                  <a:cs typeface="함초롬돋움"/>
                </a:rPr>
                <a:t>화장실 앞 근무지시 등 근로자가 제대로 된 </a:t>
              </a:r>
            </a:p>
            <a:p>
              <a:pPr algn="ctr" eaLnBrk="1" hangingPunct="1">
                <a:lnSpc>
                  <a:spcPct val="130000"/>
                </a:lnSpc>
                <a:spcBef>
                  <a:spcPct val="0"/>
                </a:spcBef>
                <a:defRPr lang="ko-KR" altLang="en-US"/>
              </a:pPr>
              <a:r>
                <a:rPr lang="ko-KR" altLang="en-US" sz="1600" b="1" dirty="0">
                  <a:solidFill>
                    <a:srgbClr val="C00000"/>
                  </a:solidFill>
                  <a:latin typeface="나눔바른고딕"/>
                  <a:ea typeface="나눔바른고딕"/>
                  <a:cs typeface="함초롬돋움"/>
                </a:rPr>
                <a:t>업무수행을 할 수 없는 환경</a:t>
              </a:r>
              <a:r>
                <a:rPr lang="ko-KR" altLang="en-US" sz="1600" dirty="0">
                  <a:solidFill>
                    <a:srgbClr val="000000"/>
                  </a:solidFill>
                  <a:latin typeface="나눔바른고딕"/>
                  <a:ea typeface="나눔바른고딕"/>
                  <a:cs typeface="함초롬돋움"/>
                </a:rPr>
                <a:t>을 조성하는 경우  </a:t>
              </a:r>
            </a:p>
          </p:txBody>
        </p:sp>
        <p:sp>
          <p:nvSpPr>
            <p:cNvPr id="32" name="Shape"/>
            <p:cNvSpPr/>
            <p:nvPr/>
          </p:nvSpPr>
          <p:spPr>
            <a:xfrm rot="10800000">
              <a:off x="6456797" y="3482417"/>
              <a:ext cx="262150" cy="233250"/>
            </a:xfrm>
            <a:custGeom>
              <a:avLst/>
              <a:gdLst/>
              <a:ahLst/>
              <a:cxnLst>
                <a:cxn ang="0">
                  <a:pos x="wd2" y="hd2"/>
                </a:cxn>
                <a:cxn ang="5400000">
                  <a:pos x="wd2" y="hd2"/>
                </a:cxn>
                <a:cxn ang="10800000">
                  <a:pos x="wd2" y="hd2"/>
                </a:cxn>
                <a:cxn ang="16200000">
                  <a:pos x="wd2" y="hd2"/>
                </a:cxn>
              </a:cxnLst>
              <a:rect l="0" t="0" r="r" b="b"/>
              <a:pathLst>
                <a:path w="21142" h="21086" extrusionOk="0">
                  <a:moveTo>
                    <a:pt x="18202" y="0"/>
                  </a:moveTo>
                  <a:cubicBezTo>
                    <a:pt x="17775" y="24"/>
                    <a:pt x="17354" y="102"/>
                    <a:pt x="16946" y="228"/>
                  </a:cubicBezTo>
                  <a:cubicBezTo>
                    <a:pt x="16562" y="348"/>
                    <a:pt x="16191" y="511"/>
                    <a:pt x="15833" y="705"/>
                  </a:cubicBezTo>
                  <a:cubicBezTo>
                    <a:pt x="15106" y="1099"/>
                    <a:pt x="14433" y="1621"/>
                    <a:pt x="13847" y="2262"/>
                  </a:cubicBezTo>
                  <a:cubicBezTo>
                    <a:pt x="13221" y="2947"/>
                    <a:pt x="12714" y="3744"/>
                    <a:pt x="12351" y="4619"/>
                  </a:cubicBezTo>
                  <a:cubicBezTo>
                    <a:pt x="12172" y="5050"/>
                    <a:pt x="12029" y="5500"/>
                    <a:pt x="11928" y="5963"/>
                  </a:cubicBezTo>
                  <a:cubicBezTo>
                    <a:pt x="11826" y="6433"/>
                    <a:pt x="11768" y="6917"/>
                    <a:pt x="11756" y="7407"/>
                  </a:cubicBezTo>
                  <a:lnTo>
                    <a:pt x="11756" y="15895"/>
                  </a:lnTo>
                  <a:lnTo>
                    <a:pt x="11759" y="15890"/>
                  </a:lnTo>
                  <a:cubicBezTo>
                    <a:pt x="11775" y="17212"/>
                    <a:pt x="12232" y="18529"/>
                    <a:pt x="13132" y="19538"/>
                  </a:cubicBezTo>
                  <a:cubicBezTo>
                    <a:pt x="14964" y="21592"/>
                    <a:pt x="17935" y="21592"/>
                    <a:pt x="19768" y="19538"/>
                  </a:cubicBezTo>
                  <a:cubicBezTo>
                    <a:pt x="21600" y="17484"/>
                    <a:pt x="21600" y="14154"/>
                    <a:pt x="19768" y="12100"/>
                  </a:cubicBezTo>
                  <a:cubicBezTo>
                    <a:pt x="18223" y="10368"/>
                    <a:pt x="15868" y="10096"/>
                    <a:pt x="14069" y="11285"/>
                  </a:cubicBezTo>
                  <a:lnTo>
                    <a:pt x="14069" y="7951"/>
                  </a:lnTo>
                  <a:cubicBezTo>
                    <a:pt x="14067" y="6629"/>
                    <a:pt x="14498" y="5352"/>
                    <a:pt x="15280" y="4363"/>
                  </a:cubicBezTo>
                  <a:cubicBezTo>
                    <a:pt x="15675" y="3863"/>
                    <a:pt x="16145" y="3454"/>
                    <a:pt x="16667" y="3156"/>
                  </a:cubicBezTo>
                  <a:cubicBezTo>
                    <a:pt x="16927" y="3007"/>
                    <a:pt x="17199" y="2886"/>
                    <a:pt x="17481" y="2797"/>
                  </a:cubicBezTo>
                  <a:cubicBezTo>
                    <a:pt x="17760" y="2709"/>
                    <a:pt x="18048" y="2653"/>
                    <a:pt x="18340" y="2630"/>
                  </a:cubicBezTo>
                  <a:lnTo>
                    <a:pt x="19949" y="2630"/>
                  </a:lnTo>
                  <a:lnTo>
                    <a:pt x="19949" y="0"/>
                  </a:lnTo>
                  <a:lnTo>
                    <a:pt x="18202" y="0"/>
                  </a:lnTo>
                  <a:close/>
                  <a:moveTo>
                    <a:pt x="6446" y="8"/>
                  </a:moveTo>
                  <a:cubicBezTo>
                    <a:pt x="6019" y="32"/>
                    <a:pt x="5598" y="109"/>
                    <a:pt x="5190" y="236"/>
                  </a:cubicBezTo>
                  <a:cubicBezTo>
                    <a:pt x="4806" y="355"/>
                    <a:pt x="4435" y="518"/>
                    <a:pt x="4077" y="712"/>
                  </a:cubicBezTo>
                  <a:cubicBezTo>
                    <a:pt x="3350" y="1106"/>
                    <a:pt x="2677" y="1629"/>
                    <a:pt x="2091" y="2270"/>
                  </a:cubicBezTo>
                  <a:cubicBezTo>
                    <a:pt x="1465" y="2954"/>
                    <a:pt x="957" y="3751"/>
                    <a:pt x="595" y="4626"/>
                  </a:cubicBezTo>
                  <a:cubicBezTo>
                    <a:pt x="416" y="5058"/>
                    <a:pt x="273" y="5507"/>
                    <a:pt x="172" y="5971"/>
                  </a:cubicBezTo>
                  <a:cubicBezTo>
                    <a:pt x="70" y="6441"/>
                    <a:pt x="12" y="6925"/>
                    <a:pt x="0" y="7415"/>
                  </a:cubicBezTo>
                  <a:lnTo>
                    <a:pt x="0" y="15903"/>
                  </a:lnTo>
                  <a:lnTo>
                    <a:pt x="3" y="15898"/>
                  </a:lnTo>
                  <a:cubicBezTo>
                    <a:pt x="19" y="17220"/>
                    <a:pt x="476" y="18537"/>
                    <a:pt x="1376" y="19546"/>
                  </a:cubicBezTo>
                  <a:cubicBezTo>
                    <a:pt x="3208" y="21600"/>
                    <a:pt x="6179" y="21600"/>
                    <a:pt x="8012" y="19546"/>
                  </a:cubicBezTo>
                  <a:cubicBezTo>
                    <a:pt x="9844" y="17492"/>
                    <a:pt x="9844" y="14162"/>
                    <a:pt x="8012" y="12108"/>
                  </a:cubicBezTo>
                  <a:cubicBezTo>
                    <a:pt x="6467" y="10376"/>
                    <a:pt x="4112" y="10104"/>
                    <a:pt x="2313" y="11293"/>
                  </a:cubicBezTo>
                  <a:lnTo>
                    <a:pt x="2313" y="7959"/>
                  </a:lnTo>
                  <a:cubicBezTo>
                    <a:pt x="2311" y="6637"/>
                    <a:pt x="2742" y="5360"/>
                    <a:pt x="3524" y="4370"/>
                  </a:cubicBezTo>
                  <a:cubicBezTo>
                    <a:pt x="3919" y="3871"/>
                    <a:pt x="4389" y="3462"/>
                    <a:pt x="4910" y="3163"/>
                  </a:cubicBezTo>
                  <a:cubicBezTo>
                    <a:pt x="5171" y="3014"/>
                    <a:pt x="5443" y="2893"/>
                    <a:pt x="5725" y="2804"/>
                  </a:cubicBezTo>
                  <a:cubicBezTo>
                    <a:pt x="6004" y="2717"/>
                    <a:pt x="6292" y="2660"/>
                    <a:pt x="6584" y="2638"/>
                  </a:cubicBezTo>
                  <a:lnTo>
                    <a:pt x="8193" y="2638"/>
                  </a:lnTo>
                  <a:lnTo>
                    <a:pt x="8193" y="8"/>
                  </a:lnTo>
                  <a:lnTo>
                    <a:pt x="6446" y="8"/>
                  </a:lnTo>
                  <a:close/>
                </a:path>
              </a:pathLst>
            </a:custGeom>
            <a:solidFill>
              <a:schemeClr val="bg1">
                <a:lumMod val="85000"/>
              </a:schemeClr>
            </a:solidFill>
            <a:ln w="12700">
              <a:miter/>
            </a:ln>
          </p:spPr>
          <p:txBody>
            <a:bodyPr lIns="15478" tIns="15478" rIns="15478" bIns="15478" anchor="ctr"/>
            <a:lstStyle/>
            <a:p>
              <a:pPr algn="ctr">
                <a:lnSpc>
                  <a:spcPct val="100000"/>
                </a:lnSpc>
                <a:defRPr lang="ko-KR" sz="3000">
                  <a:solidFill>
                    <a:srgbClr val="000000"/>
                  </a:solidFill>
                  <a:latin typeface="Helvetica Light"/>
                  <a:ea typeface="Helvetica Light"/>
                  <a:cs typeface="Helvetica Light"/>
                  <a:sym typeface="Helvetica Light"/>
                </a:defRPr>
              </a:pPr>
              <a:endParaRPr lang="ko-KR" sz="1219"/>
            </a:p>
          </p:txBody>
        </p:sp>
        <p:sp>
          <p:nvSpPr>
            <p:cNvPr id="33" name="Shape"/>
            <p:cNvSpPr/>
            <p:nvPr/>
          </p:nvSpPr>
          <p:spPr>
            <a:xfrm>
              <a:off x="2546746" y="2888395"/>
              <a:ext cx="263764" cy="234684"/>
            </a:xfrm>
            <a:custGeom>
              <a:avLst/>
              <a:gdLst/>
              <a:ahLst/>
              <a:cxnLst>
                <a:cxn ang="0">
                  <a:pos x="wd2" y="hd2"/>
                </a:cxn>
                <a:cxn ang="5400000">
                  <a:pos x="wd2" y="hd2"/>
                </a:cxn>
                <a:cxn ang="10800000">
                  <a:pos x="wd2" y="hd2"/>
                </a:cxn>
                <a:cxn ang="16200000">
                  <a:pos x="wd2" y="hd2"/>
                </a:cxn>
              </a:cxnLst>
              <a:rect l="0" t="0" r="r" b="b"/>
              <a:pathLst>
                <a:path w="21142" h="21086" extrusionOk="0">
                  <a:moveTo>
                    <a:pt x="18202" y="0"/>
                  </a:moveTo>
                  <a:cubicBezTo>
                    <a:pt x="17775" y="24"/>
                    <a:pt x="17354" y="102"/>
                    <a:pt x="16946" y="228"/>
                  </a:cubicBezTo>
                  <a:cubicBezTo>
                    <a:pt x="16562" y="348"/>
                    <a:pt x="16191" y="511"/>
                    <a:pt x="15833" y="705"/>
                  </a:cubicBezTo>
                  <a:cubicBezTo>
                    <a:pt x="15106" y="1099"/>
                    <a:pt x="14433" y="1621"/>
                    <a:pt x="13847" y="2262"/>
                  </a:cubicBezTo>
                  <a:cubicBezTo>
                    <a:pt x="13221" y="2947"/>
                    <a:pt x="12714" y="3744"/>
                    <a:pt x="12351" y="4619"/>
                  </a:cubicBezTo>
                  <a:cubicBezTo>
                    <a:pt x="12172" y="5050"/>
                    <a:pt x="12029" y="5500"/>
                    <a:pt x="11928" y="5963"/>
                  </a:cubicBezTo>
                  <a:cubicBezTo>
                    <a:pt x="11826" y="6433"/>
                    <a:pt x="11768" y="6917"/>
                    <a:pt x="11756" y="7407"/>
                  </a:cubicBezTo>
                  <a:lnTo>
                    <a:pt x="11756" y="15895"/>
                  </a:lnTo>
                  <a:lnTo>
                    <a:pt x="11759" y="15890"/>
                  </a:lnTo>
                  <a:cubicBezTo>
                    <a:pt x="11775" y="17212"/>
                    <a:pt x="12232" y="18529"/>
                    <a:pt x="13132" y="19538"/>
                  </a:cubicBezTo>
                  <a:cubicBezTo>
                    <a:pt x="14964" y="21592"/>
                    <a:pt x="17935" y="21592"/>
                    <a:pt x="19768" y="19538"/>
                  </a:cubicBezTo>
                  <a:cubicBezTo>
                    <a:pt x="21600" y="17484"/>
                    <a:pt x="21600" y="14154"/>
                    <a:pt x="19768" y="12100"/>
                  </a:cubicBezTo>
                  <a:cubicBezTo>
                    <a:pt x="18223" y="10368"/>
                    <a:pt x="15868" y="10096"/>
                    <a:pt x="14069" y="11285"/>
                  </a:cubicBezTo>
                  <a:lnTo>
                    <a:pt x="14069" y="7951"/>
                  </a:lnTo>
                  <a:cubicBezTo>
                    <a:pt x="14067" y="6629"/>
                    <a:pt x="14498" y="5352"/>
                    <a:pt x="15280" y="4363"/>
                  </a:cubicBezTo>
                  <a:cubicBezTo>
                    <a:pt x="15675" y="3863"/>
                    <a:pt x="16145" y="3454"/>
                    <a:pt x="16667" y="3156"/>
                  </a:cubicBezTo>
                  <a:cubicBezTo>
                    <a:pt x="16927" y="3007"/>
                    <a:pt x="17199" y="2886"/>
                    <a:pt x="17481" y="2797"/>
                  </a:cubicBezTo>
                  <a:cubicBezTo>
                    <a:pt x="17760" y="2709"/>
                    <a:pt x="18048" y="2653"/>
                    <a:pt x="18340" y="2630"/>
                  </a:cubicBezTo>
                  <a:lnTo>
                    <a:pt x="19949" y="2630"/>
                  </a:lnTo>
                  <a:lnTo>
                    <a:pt x="19949" y="0"/>
                  </a:lnTo>
                  <a:lnTo>
                    <a:pt x="18202" y="0"/>
                  </a:lnTo>
                  <a:close/>
                  <a:moveTo>
                    <a:pt x="6446" y="8"/>
                  </a:moveTo>
                  <a:cubicBezTo>
                    <a:pt x="6019" y="32"/>
                    <a:pt x="5598" y="109"/>
                    <a:pt x="5190" y="236"/>
                  </a:cubicBezTo>
                  <a:cubicBezTo>
                    <a:pt x="4806" y="355"/>
                    <a:pt x="4435" y="518"/>
                    <a:pt x="4077" y="712"/>
                  </a:cubicBezTo>
                  <a:cubicBezTo>
                    <a:pt x="3350" y="1106"/>
                    <a:pt x="2677" y="1629"/>
                    <a:pt x="2091" y="2270"/>
                  </a:cubicBezTo>
                  <a:cubicBezTo>
                    <a:pt x="1465" y="2954"/>
                    <a:pt x="957" y="3751"/>
                    <a:pt x="595" y="4626"/>
                  </a:cubicBezTo>
                  <a:cubicBezTo>
                    <a:pt x="416" y="5058"/>
                    <a:pt x="273" y="5507"/>
                    <a:pt x="172" y="5971"/>
                  </a:cubicBezTo>
                  <a:cubicBezTo>
                    <a:pt x="70" y="6441"/>
                    <a:pt x="12" y="6925"/>
                    <a:pt x="0" y="7415"/>
                  </a:cubicBezTo>
                  <a:lnTo>
                    <a:pt x="0" y="15903"/>
                  </a:lnTo>
                  <a:lnTo>
                    <a:pt x="3" y="15898"/>
                  </a:lnTo>
                  <a:cubicBezTo>
                    <a:pt x="19" y="17220"/>
                    <a:pt x="476" y="18537"/>
                    <a:pt x="1376" y="19546"/>
                  </a:cubicBezTo>
                  <a:cubicBezTo>
                    <a:pt x="3208" y="21600"/>
                    <a:pt x="6179" y="21600"/>
                    <a:pt x="8012" y="19546"/>
                  </a:cubicBezTo>
                  <a:cubicBezTo>
                    <a:pt x="9844" y="17492"/>
                    <a:pt x="9844" y="14162"/>
                    <a:pt x="8012" y="12108"/>
                  </a:cubicBezTo>
                  <a:cubicBezTo>
                    <a:pt x="6467" y="10376"/>
                    <a:pt x="4112" y="10104"/>
                    <a:pt x="2313" y="11293"/>
                  </a:cubicBezTo>
                  <a:lnTo>
                    <a:pt x="2313" y="7959"/>
                  </a:lnTo>
                  <a:cubicBezTo>
                    <a:pt x="2311" y="6637"/>
                    <a:pt x="2742" y="5360"/>
                    <a:pt x="3524" y="4370"/>
                  </a:cubicBezTo>
                  <a:cubicBezTo>
                    <a:pt x="3919" y="3871"/>
                    <a:pt x="4389" y="3462"/>
                    <a:pt x="4910" y="3163"/>
                  </a:cubicBezTo>
                  <a:cubicBezTo>
                    <a:pt x="5171" y="3014"/>
                    <a:pt x="5443" y="2893"/>
                    <a:pt x="5725" y="2804"/>
                  </a:cubicBezTo>
                  <a:cubicBezTo>
                    <a:pt x="6004" y="2717"/>
                    <a:pt x="6292" y="2660"/>
                    <a:pt x="6584" y="2638"/>
                  </a:cubicBezTo>
                  <a:lnTo>
                    <a:pt x="8193" y="2638"/>
                  </a:lnTo>
                  <a:lnTo>
                    <a:pt x="8193" y="8"/>
                  </a:lnTo>
                  <a:lnTo>
                    <a:pt x="6446" y="8"/>
                  </a:lnTo>
                  <a:close/>
                </a:path>
              </a:pathLst>
            </a:custGeom>
            <a:solidFill>
              <a:schemeClr val="bg1">
                <a:lumMod val="85000"/>
              </a:schemeClr>
            </a:solidFill>
            <a:ln w="12700">
              <a:miter/>
            </a:ln>
          </p:spPr>
          <p:txBody>
            <a:bodyPr lIns="15478" tIns="15478" rIns="15478" bIns="15478" anchor="ctr"/>
            <a:lstStyle/>
            <a:p>
              <a:pPr algn="ctr">
                <a:lnSpc>
                  <a:spcPct val="100000"/>
                </a:lnSpc>
                <a:defRPr lang="ko-KR" sz="3000">
                  <a:solidFill>
                    <a:srgbClr val="000000"/>
                  </a:solidFill>
                  <a:latin typeface="Helvetica Light"/>
                  <a:ea typeface="Helvetica Light"/>
                  <a:cs typeface="Helvetica Light"/>
                  <a:sym typeface="Helvetica Light"/>
                </a:defRPr>
              </a:pPr>
              <a:endParaRPr lang="ko-KR" sz="1219"/>
            </a:p>
          </p:txBody>
        </p:sp>
      </p:grpSp>
      <p:grpSp>
        <p:nvGrpSpPr>
          <p:cNvPr id="28" name="그룹 27"/>
          <p:cNvGrpSpPr/>
          <p:nvPr/>
        </p:nvGrpSpPr>
        <p:grpSpPr>
          <a:xfrm>
            <a:off x="1200150" y="4705063"/>
            <a:ext cx="6672042" cy="1341473"/>
            <a:chOff x="1112948" y="4568242"/>
            <a:chExt cx="6672042" cy="1341473"/>
          </a:xfrm>
          <a:effectLst>
            <a:outerShdw blurRad="50800" dist="12700" dir="2700000" algn="tl" rotWithShape="0">
              <a:prstClr val="black">
                <a:alpha val="40000"/>
              </a:prstClr>
            </a:outerShdw>
          </a:effectLst>
        </p:grpSpPr>
        <p:sp>
          <p:nvSpPr>
            <p:cNvPr id="31" name="사각형: 둥근 모서리 30"/>
            <p:cNvSpPr/>
            <p:nvPr/>
          </p:nvSpPr>
          <p:spPr>
            <a:xfrm>
              <a:off x="1112948" y="4568242"/>
              <a:ext cx="6672042" cy="1341473"/>
            </a:xfrm>
            <a:prstGeom prst="roundRect">
              <a:avLst>
                <a:gd name="adj" fmla="val 16667"/>
              </a:avLst>
            </a:prstGeom>
            <a:solidFill>
              <a:schemeClr val="bg1">
                <a:lumMod val="95000"/>
              </a:schemeClr>
            </a:solidFill>
            <a:ln>
              <a:noFill/>
            </a:ln>
            <a:effectLst>
              <a:outerShdw blurRad="50800" dist="762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a:defRPr lang="ko-KR" altLang="en-US"/>
              </a:pPr>
              <a:endParaRPr lang="ko-KR" altLang="en-US"/>
            </a:p>
          </p:txBody>
        </p:sp>
        <p:sp>
          <p:nvSpPr>
            <p:cNvPr id="48134" name="Rectangle 6"/>
            <p:cNvSpPr>
              <a:spLocks noChangeArrowheads="1"/>
            </p:cNvSpPr>
            <p:nvPr/>
          </p:nvSpPr>
          <p:spPr bwMode="white">
            <a:xfrm>
              <a:off x="2760874" y="4701883"/>
              <a:ext cx="4403469" cy="1036316"/>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lnSpc>
                  <a:spcPct val="130000"/>
                </a:lnSpc>
                <a:spcBef>
                  <a:spcPct val="0"/>
                </a:spcBef>
                <a:defRPr lang="ko-KR" altLang="en-US"/>
              </a:pPr>
              <a:r>
                <a:rPr lang="ko-KR" altLang="en-US" sz="1600" dirty="0">
                  <a:solidFill>
                    <a:srgbClr val="000000"/>
                  </a:solidFill>
                  <a:latin typeface="나눔바른고딕"/>
                  <a:ea typeface="나눔바른고딕"/>
                  <a:cs typeface="함초롬돋움"/>
                </a:rPr>
                <a:t>행위자의 의도가 </a:t>
              </a:r>
              <a:r>
                <a:rPr lang="ko-KR" altLang="en-US" sz="1600" dirty="0" err="1">
                  <a:solidFill>
                    <a:srgbClr val="000000"/>
                  </a:solidFill>
                  <a:latin typeface="나눔바른고딕"/>
                  <a:ea typeface="나눔바른고딕"/>
                  <a:cs typeface="함초롬돋움"/>
                </a:rPr>
                <a:t>없었어도</a:t>
              </a:r>
              <a:r>
                <a:rPr lang="ko-KR" altLang="en-US" sz="1600" dirty="0">
                  <a:solidFill>
                    <a:srgbClr val="000000"/>
                  </a:solidFill>
                  <a:latin typeface="나눔바른고딕"/>
                  <a:ea typeface="나눔바른고딕"/>
                  <a:cs typeface="함초롬돋움"/>
                </a:rPr>
                <a:t> 그 행위로 </a:t>
              </a:r>
            </a:p>
            <a:p>
              <a:pPr algn="ctr" eaLnBrk="1" hangingPunct="1">
                <a:lnSpc>
                  <a:spcPct val="130000"/>
                </a:lnSpc>
                <a:spcBef>
                  <a:spcPct val="0"/>
                </a:spcBef>
                <a:defRPr lang="ko-KR" altLang="en-US"/>
              </a:pPr>
              <a:r>
                <a:rPr lang="ko-KR" altLang="en-US" sz="1600" b="1" dirty="0" err="1">
                  <a:solidFill>
                    <a:srgbClr val="C00000"/>
                  </a:solidFill>
                  <a:latin typeface="나눔바른고딕"/>
                  <a:ea typeface="나눔바른고딕"/>
                  <a:cs typeface="함초롬돋움"/>
                </a:rPr>
                <a:t>신체적·정신적</a:t>
              </a:r>
              <a:r>
                <a:rPr lang="ko-KR" altLang="en-US" sz="1600" b="1" dirty="0">
                  <a:solidFill>
                    <a:srgbClr val="C00000"/>
                  </a:solidFill>
                  <a:latin typeface="나눔바른고딕"/>
                  <a:ea typeface="나눔바른고딕"/>
                  <a:cs typeface="함초롬돋움"/>
                </a:rPr>
                <a:t> 고통</a:t>
              </a:r>
              <a:r>
                <a:rPr lang="ko-KR" altLang="en-US" sz="1600" dirty="0">
                  <a:solidFill>
                    <a:srgbClr val="000000"/>
                  </a:solidFill>
                  <a:latin typeface="나눔바른고딕"/>
                  <a:ea typeface="나눔바른고딕"/>
                  <a:cs typeface="함초롬돋움"/>
                </a:rPr>
                <a:t>을 느꼈거나 </a:t>
              </a:r>
            </a:p>
            <a:p>
              <a:pPr algn="ctr" eaLnBrk="1" hangingPunct="1">
                <a:lnSpc>
                  <a:spcPct val="130000"/>
                </a:lnSpc>
                <a:spcBef>
                  <a:spcPct val="0"/>
                </a:spcBef>
                <a:defRPr lang="ko-KR" altLang="en-US"/>
              </a:pPr>
              <a:r>
                <a:rPr lang="ko-KR" altLang="en-US" sz="1600" b="1" dirty="0">
                  <a:solidFill>
                    <a:srgbClr val="C00000"/>
                  </a:solidFill>
                  <a:latin typeface="나눔바른고딕"/>
                  <a:ea typeface="나눔바른고딕"/>
                  <a:cs typeface="함초롬돋움"/>
                </a:rPr>
                <a:t>근무환경</a:t>
              </a:r>
              <a:r>
                <a:rPr lang="ko-KR" altLang="en-US" sz="1600" dirty="0">
                  <a:solidFill>
                    <a:srgbClr val="000000"/>
                  </a:solidFill>
                  <a:latin typeface="나눔바른고딕"/>
                  <a:ea typeface="나눔바른고딕"/>
                  <a:cs typeface="함초롬돋움"/>
                </a:rPr>
                <a:t>이 예전보다 나빠진 경우</a:t>
              </a:r>
            </a:p>
          </p:txBody>
        </p:sp>
        <p:sp>
          <p:nvSpPr>
            <p:cNvPr id="36" name="Shape"/>
            <p:cNvSpPr/>
            <p:nvPr/>
          </p:nvSpPr>
          <p:spPr>
            <a:xfrm rot="10800000">
              <a:off x="6444993" y="5581032"/>
              <a:ext cx="262150" cy="233250"/>
            </a:xfrm>
            <a:custGeom>
              <a:avLst/>
              <a:gdLst/>
              <a:ahLst/>
              <a:cxnLst>
                <a:cxn ang="0">
                  <a:pos x="wd2" y="hd2"/>
                </a:cxn>
                <a:cxn ang="5400000">
                  <a:pos x="wd2" y="hd2"/>
                </a:cxn>
                <a:cxn ang="10800000">
                  <a:pos x="wd2" y="hd2"/>
                </a:cxn>
                <a:cxn ang="16200000">
                  <a:pos x="wd2" y="hd2"/>
                </a:cxn>
              </a:cxnLst>
              <a:rect l="0" t="0" r="r" b="b"/>
              <a:pathLst>
                <a:path w="21142" h="21086" extrusionOk="0">
                  <a:moveTo>
                    <a:pt x="18202" y="0"/>
                  </a:moveTo>
                  <a:cubicBezTo>
                    <a:pt x="17775" y="24"/>
                    <a:pt x="17354" y="102"/>
                    <a:pt x="16946" y="228"/>
                  </a:cubicBezTo>
                  <a:cubicBezTo>
                    <a:pt x="16562" y="348"/>
                    <a:pt x="16191" y="511"/>
                    <a:pt x="15833" y="705"/>
                  </a:cubicBezTo>
                  <a:cubicBezTo>
                    <a:pt x="15106" y="1099"/>
                    <a:pt x="14433" y="1621"/>
                    <a:pt x="13847" y="2262"/>
                  </a:cubicBezTo>
                  <a:cubicBezTo>
                    <a:pt x="13221" y="2947"/>
                    <a:pt x="12714" y="3744"/>
                    <a:pt x="12351" y="4619"/>
                  </a:cubicBezTo>
                  <a:cubicBezTo>
                    <a:pt x="12172" y="5050"/>
                    <a:pt x="12029" y="5500"/>
                    <a:pt x="11928" y="5963"/>
                  </a:cubicBezTo>
                  <a:cubicBezTo>
                    <a:pt x="11826" y="6433"/>
                    <a:pt x="11768" y="6917"/>
                    <a:pt x="11756" y="7407"/>
                  </a:cubicBezTo>
                  <a:lnTo>
                    <a:pt x="11756" y="15895"/>
                  </a:lnTo>
                  <a:lnTo>
                    <a:pt x="11759" y="15890"/>
                  </a:lnTo>
                  <a:cubicBezTo>
                    <a:pt x="11775" y="17212"/>
                    <a:pt x="12232" y="18529"/>
                    <a:pt x="13132" y="19538"/>
                  </a:cubicBezTo>
                  <a:cubicBezTo>
                    <a:pt x="14964" y="21592"/>
                    <a:pt x="17935" y="21592"/>
                    <a:pt x="19768" y="19538"/>
                  </a:cubicBezTo>
                  <a:cubicBezTo>
                    <a:pt x="21600" y="17484"/>
                    <a:pt x="21600" y="14154"/>
                    <a:pt x="19768" y="12100"/>
                  </a:cubicBezTo>
                  <a:cubicBezTo>
                    <a:pt x="18223" y="10368"/>
                    <a:pt x="15868" y="10096"/>
                    <a:pt x="14069" y="11285"/>
                  </a:cubicBezTo>
                  <a:lnTo>
                    <a:pt x="14069" y="7951"/>
                  </a:lnTo>
                  <a:cubicBezTo>
                    <a:pt x="14067" y="6629"/>
                    <a:pt x="14498" y="5352"/>
                    <a:pt x="15280" y="4363"/>
                  </a:cubicBezTo>
                  <a:cubicBezTo>
                    <a:pt x="15675" y="3863"/>
                    <a:pt x="16145" y="3454"/>
                    <a:pt x="16667" y="3156"/>
                  </a:cubicBezTo>
                  <a:cubicBezTo>
                    <a:pt x="16927" y="3007"/>
                    <a:pt x="17199" y="2886"/>
                    <a:pt x="17481" y="2797"/>
                  </a:cubicBezTo>
                  <a:cubicBezTo>
                    <a:pt x="17760" y="2709"/>
                    <a:pt x="18048" y="2653"/>
                    <a:pt x="18340" y="2630"/>
                  </a:cubicBezTo>
                  <a:lnTo>
                    <a:pt x="19949" y="2630"/>
                  </a:lnTo>
                  <a:lnTo>
                    <a:pt x="19949" y="0"/>
                  </a:lnTo>
                  <a:lnTo>
                    <a:pt x="18202" y="0"/>
                  </a:lnTo>
                  <a:close/>
                  <a:moveTo>
                    <a:pt x="6446" y="8"/>
                  </a:moveTo>
                  <a:cubicBezTo>
                    <a:pt x="6019" y="32"/>
                    <a:pt x="5598" y="109"/>
                    <a:pt x="5190" y="236"/>
                  </a:cubicBezTo>
                  <a:cubicBezTo>
                    <a:pt x="4806" y="355"/>
                    <a:pt x="4435" y="518"/>
                    <a:pt x="4077" y="712"/>
                  </a:cubicBezTo>
                  <a:cubicBezTo>
                    <a:pt x="3350" y="1106"/>
                    <a:pt x="2677" y="1629"/>
                    <a:pt x="2091" y="2270"/>
                  </a:cubicBezTo>
                  <a:cubicBezTo>
                    <a:pt x="1465" y="2954"/>
                    <a:pt x="957" y="3751"/>
                    <a:pt x="595" y="4626"/>
                  </a:cubicBezTo>
                  <a:cubicBezTo>
                    <a:pt x="416" y="5058"/>
                    <a:pt x="273" y="5507"/>
                    <a:pt x="172" y="5971"/>
                  </a:cubicBezTo>
                  <a:cubicBezTo>
                    <a:pt x="70" y="6441"/>
                    <a:pt x="12" y="6925"/>
                    <a:pt x="0" y="7415"/>
                  </a:cubicBezTo>
                  <a:lnTo>
                    <a:pt x="0" y="15903"/>
                  </a:lnTo>
                  <a:lnTo>
                    <a:pt x="3" y="15898"/>
                  </a:lnTo>
                  <a:cubicBezTo>
                    <a:pt x="19" y="17220"/>
                    <a:pt x="476" y="18537"/>
                    <a:pt x="1376" y="19546"/>
                  </a:cubicBezTo>
                  <a:cubicBezTo>
                    <a:pt x="3208" y="21600"/>
                    <a:pt x="6179" y="21600"/>
                    <a:pt x="8012" y="19546"/>
                  </a:cubicBezTo>
                  <a:cubicBezTo>
                    <a:pt x="9844" y="17492"/>
                    <a:pt x="9844" y="14162"/>
                    <a:pt x="8012" y="12108"/>
                  </a:cubicBezTo>
                  <a:cubicBezTo>
                    <a:pt x="6467" y="10376"/>
                    <a:pt x="4112" y="10104"/>
                    <a:pt x="2313" y="11293"/>
                  </a:cubicBezTo>
                  <a:lnTo>
                    <a:pt x="2313" y="7959"/>
                  </a:lnTo>
                  <a:cubicBezTo>
                    <a:pt x="2311" y="6637"/>
                    <a:pt x="2742" y="5360"/>
                    <a:pt x="3524" y="4370"/>
                  </a:cubicBezTo>
                  <a:cubicBezTo>
                    <a:pt x="3919" y="3871"/>
                    <a:pt x="4389" y="3462"/>
                    <a:pt x="4910" y="3163"/>
                  </a:cubicBezTo>
                  <a:cubicBezTo>
                    <a:pt x="5171" y="3014"/>
                    <a:pt x="5443" y="2893"/>
                    <a:pt x="5725" y="2804"/>
                  </a:cubicBezTo>
                  <a:cubicBezTo>
                    <a:pt x="6004" y="2717"/>
                    <a:pt x="6292" y="2660"/>
                    <a:pt x="6584" y="2638"/>
                  </a:cubicBezTo>
                  <a:lnTo>
                    <a:pt x="8193" y="2638"/>
                  </a:lnTo>
                  <a:lnTo>
                    <a:pt x="8193" y="8"/>
                  </a:lnTo>
                  <a:lnTo>
                    <a:pt x="6446" y="8"/>
                  </a:lnTo>
                  <a:close/>
                </a:path>
              </a:pathLst>
            </a:custGeom>
            <a:solidFill>
              <a:schemeClr val="bg1">
                <a:lumMod val="85000"/>
              </a:schemeClr>
            </a:solidFill>
            <a:ln w="12700">
              <a:miter/>
            </a:ln>
          </p:spPr>
          <p:txBody>
            <a:bodyPr lIns="15478" tIns="15478" rIns="15478" bIns="15478" anchor="ctr"/>
            <a:lstStyle/>
            <a:p>
              <a:pPr algn="ctr">
                <a:lnSpc>
                  <a:spcPct val="100000"/>
                </a:lnSpc>
                <a:defRPr lang="ko-KR" sz="3000">
                  <a:solidFill>
                    <a:srgbClr val="000000"/>
                  </a:solidFill>
                  <a:latin typeface="Helvetica Light"/>
                  <a:ea typeface="Helvetica Light"/>
                  <a:cs typeface="Helvetica Light"/>
                  <a:sym typeface="Helvetica Light"/>
                </a:defRPr>
              </a:pPr>
              <a:endParaRPr lang="ko-KR" sz="1219"/>
            </a:p>
          </p:txBody>
        </p:sp>
        <p:sp>
          <p:nvSpPr>
            <p:cNvPr id="37" name="Shape"/>
            <p:cNvSpPr/>
            <p:nvPr/>
          </p:nvSpPr>
          <p:spPr>
            <a:xfrm>
              <a:off x="3075591" y="4779335"/>
              <a:ext cx="263764" cy="234684"/>
            </a:xfrm>
            <a:custGeom>
              <a:avLst/>
              <a:gdLst/>
              <a:ahLst/>
              <a:cxnLst>
                <a:cxn ang="0">
                  <a:pos x="wd2" y="hd2"/>
                </a:cxn>
                <a:cxn ang="5400000">
                  <a:pos x="wd2" y="hd2"/>
                </a:cxn>
                <a:cxn ang="10800000">
                  <a:pos x="wd2" y="hd2"/>
                </a:cxn>
                <a:cxn ang="16200000">
                  <a:pos x="wd2" y="hd2"/>
                </a:cxn>
              </a:cxnLst>
              <a:rect l="0" t="0" r="r" b="b"/>
              <a:pathLst>
                <a:path w="21142" h="21086" extrusionOk="0">
                  <a:moveTo>
                    <a:pt x="18202" y="0"/>
                  </a:moveTo>
                  <a:cubicBezTo>
                    <a:pt x="17775" y="24"/>
                    <a:pt x="17354" y="102"/>
                    <a:pt x="16946" y="228"/>
                  </a:cubicBezTo>
                  <a:cubicBezTo>
                    <a:pt x="16562" y="348"/>
                    <a:pt x="16191" y="511"/>
                    <a:pt x="15833" y="705"/>
                  </a:cubicBezTo>
                  <a:cubicBezTo>
                    <a:pt x="15106" y="1099"/>
                    <a:pt x="14433" y="1621"/>
                    <a:pt x="13847" y="2262"/>
                  </a:cubicBezTo>
                  <a:cubicBezTo>
                    <a:pt x="13221" y="2947"/>
                    <a:pt x="12714" y="3744"/>
                    <a:pt x="12351" y="4619"/>
                  </a:cubicBezTo>
                  <a:cubicBezTo>
                    <a:pt x="12172" y="5050"/>
                    <a:pt x="12029" y="5500"/>
                    <a:pt x="11928" y="5963"/>
                  </a:cubicBezTo>
                  <a:cubicBezTo>
                    <a:pt x="11826" y="6433"/>
                    <a:pt x="11768" y="6917"/>
                    <a:pt x="11756" y="7407"/>
                  </a:cubicBezTo>
                  <a:lnTo>
                    <a:pt x="11756" y="15895"/>
                  </a:lnTo>
                  <a:lnTo>
                    <a:pt x="11759" y="15890"/>
                  </a:lnTo>
                  <a:cubicBezTo>
                    <a:pt x="11775" y="17212"/>
                    <a:pt x="12232" y="18529"/>
                    <a:pt x="13132" y="19538"/>
                  </a:cubicBezTo>
                  <a:cubicBezTo>
                    <a:pt x="14964" y="21592"/>
                    <a:pt x="17935" y="21592"/>
                    <a:pt x="19768" y="19538"/>
                  </a:cubicBezTo>
                  <a:cubicBezTo>
                    <a:pt x="21600" y="17484"/>
                    <a:pt x="21600" y="14154"/>
                    <a:pt x="19768" y="12100"/>
                  </a:cubicBezTo>
                  <a:cubicBezTo>
                    <a:pt x="18223" y="10368"/>
                    <a:pt x="15868" y="10096"/>
                    <a:pt x="14069" y="11285"/>
                  </a:cubicBezTo>
                  <a:lnTo>
                    <a:pt x="14069" y="7951"/>
                  </a:lnTo>
                  <a:cubicBezTo>
                    <a:pt x="14067" y="6629"/>
                    <a:pt x="14498" y="5352"/>
                    <a:pt x="15280" y="4363"/>
                  </a:cubicBezTo>
                  <a:cubicBezTo>
                    <a:pt x="15675" y="3863"/>
                    <a:pt x="16145" y="3454"/>
                    <a:pt x="16667" y="3156"/>
                  </a:cubicBezTo>
                  <a:cubicBezTo>
                    <a:pt x="16927" y="3007"/>
                    <a:pt x="17199" y="2886"/>
                    <a:pt x="17481" y="2797"/>
                  </a:cubicBezTo>
                  <a:cubicBezTo>
                    <a:pt x="17760" y="2709"/>
                    <a:pt x="18048" y="2653"/>
                    <a:pt x="18340" y="2630"/>
                  </a:cubicBezTo>
                  <a:lnTo>
                    <a:pt x="19949" y="2630"/>
                  </a:lnTo>
                  <a:lnTo>
                    <a:pt x="19949" y="0"/>
                  </a:lnTo>
                  <a:lnTo>
                    <a:pt x="18202" y="0"/>
                  </a:lnTo>
                  <a:close/>
                  <a:moveTo>
                    <a:pt x="6446" y="8"/>
                  </a:moveTo>
                  <a:cubicBezTo>
                    <a:pt x="6019" y="32"/>
                    <a:pt x="5598" y="109"/>
                    <a:pt x="5190" y="236"/>
                  </a:cubicBezTo>
                  <a:cubicBezTo>
                    <a:pt x="4806" y="355"/>
                    <a:pt x="4435" y="518"/>
                    <a:pt x="4077" y="712"/>
                  </a:cubicBezTo>
                  <a:cubicBezTo>
                    <a:pt x="3350" y="1106"/>
                    <a:pt x="2677" y="1629"/>
                    <a:pt x="2091" y="2270"/>
                  </a:cubicBezTo>
                  <a:cubicBezTo>
                    <a:pt x="1465" y="2954"/>
                    <a:pt x="957" y="3751"/>
                    <a:pt x="595" y="4626"/>
                  </a:cubicBezTo>
                  <a:cubicBezTo>
                    <a:pt x="416" y="5058"/>
                    <a:pt x="273" y="5507"/>
                    <a:pt x="172" y="5971"/>
                  </a:cubicBezTo>
                  <a:cubicBezTo>
                    <a:pt x="70" y="6441"/>
                    <a:pt x="12" y="6925"/>
                    <a:pt x="0" y="7415"/>
                  </a:cubicBezTo>
                  <a:lnTo>
                    <a:pt x="0" y="15903"/>
                  </a:lnTo>
                  <a:lnTo>
                    <a:pt x="3" y="15898"/>
                  </a:lnTo>
                  <a:cubicBezTo>
                    <a:pt x="19" y="17220"/>
                    <a:pt x="476" y="18537"/>
                    <a:pt x="1376" y="19546"/>
                  </a:cubicBezTo>
                  <a:cubicBezTo>
                    <a:pt x="3208" y="21600"/>
                    <a:pt x="6179" y="21600"/>
                    <a:pt x="8012" y="19546"/>
                  </a:cubicBezTo>
                  <a:cubicBezTo>
                    <a:pt x="9844" y="17492"/>
                    <a:pt x="9844" y="14162"/>
                    <a:pt x="8012" y="12108"/>
                  </a:cubicBezTo>
                  <a:cubicBezTo>
                    <a:pt x="6467" y="10376"/>
                    <a:pt x="4112" y="10104"/>
                    <a:pt x="2313" y="11293"/>
                  </a:cubicBezTo>
                  <a:lnTo>
                    <a:pt x="2313" y="7959"/>
                  </a:lnTo>
                  <a:cubicBezTo>
                    <a:pt x="2311" y="6637"/>
                    <a:pt x="2742" y="5360"/>
                    <a:pt x="3524" y="4370"/>
                  </a:cubicBezTo>
                  <a:cubicBezTo>
                    <a:pt x="3919" y="3871"/>
                    <a:pt x="4389" y="3462"/>
                    <a:pt x="4910" y="3163"/>
                  </a:cubicBezTo>
                  <a:cubicBezTo>
                    <a:pt x="5171" y="3014"/>
                    <a:pt x="5443" y="2893"/>
                    <a:pt x="5725" y="2804"/>
                  </a:cubicBezTo>
                  <a:cubicBezTo>
                    <a:pt x="6004" y="2717"/>
                    <a:pt x="6292" y="2660"/>
                    <a:pt x="6584" y="2638"/>
                  </a:cubicBezTo>
                  <a:lnTo>
                    <a:pt x="8193" y="2638"/>
                  </a:lnTo>
                  <a:lnTo>
                    <a:pt x="8193" y="8"/>
                  </a:lnTo>
                  <a:lnTo>
                    <a:pt x="6446" y="8"/>
                  </a:lnTo>
                  <a:close/>
                </a:path>
              </a:pathLst>
            </a:custGeom>
            <a:solidFill>
              <a:schemeClr val="bg1">
                <a:lumMod val="85000"/>
              </a:schemeClr>
            </a:solidFill>
            <a:ln w="12700">
              <a:miter/>
            </a:ln>
          </p:spPr>
          <p:txBody>
            <a:bodyPr lIns="15478" tIns="15478" rIns="15478" bIns="15478" anchor="ctr"/>
            <a:lstStyle/>
            <a:p>
              <a:pPr algn="ctr">
                <a:lnSpc>
                  <a:spcPct val="100000"/>
                </a:lnSpc>
                <a:defRPr lang="ko-KR" sz="3000">
                  <a:solidFill>
                    <a:srgbClr val="000000"/>
                  </a:solidFill>
                  <a:latin typeface="Helvetica Light"/>
                  <a:ea typeface="Helvetica Light"/>
                  <a:cs typeface="Helvetica Light"/>
                  <a:sym typeface="Helvetica Light"/>
                </a:defRPr>
              </a:pPr>
              <a:endParaRPr lang="ko-KR" sz="1219"/>
            </a:p>
          </p:txBody>
        </p:sp>
      </p:grpSp>
      <p:sp>
        <p:nvSpPr>
          <p:cNvPr id="34"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43</a:t>
            </a:fld>
            <a:endParaRPr lang="en-US" altLang="en-US" sz="999">
              <a:solidFill>
                <a:schemeClr val="tx1"/>
              </a:solidFill>
              <a:latin typeface="나눔스퀘어라운드 Bold"/>
              <a:ea typeface="나눔스퀘어라운드 Bold"/>
            </a:endParaRPr>
          </a:p>
        </p:txBody>
      </p:sp>
      <p:pic>
        <p:nvPicPr>
          <p:cNvPr id="35" name="그림 34" descr="장난감, 레고이(가) 표시된 사진  자동 생성된 설명"/>
          <p:cNvPicPr>
            <a:picLocks noChangeAspect="1"/>
          </p:cNvPicPr>
          <p:nvPr/>
        </p:nvPicPr>
        <p:blipFill rotWithShape="1">
          <a:blip r:embed="rId2"/>
          <a:stretch>
            <a:fillRect/>
          </a:stretch>
        </p:blipFill>
        <p:spPr>
          <a:xfrm>
            <a:off x="1594132" y="4738223"/>
            <a:ext cx="1206867" cy="1115404"/>
          </a:xfrm>
          <a:prstGeom prst="rect">
            <a:avLst/>
          </a:prstGeom>
          <a:effectLst>
            <a:outerShdw blurRad="50800" dist="12700" dir="2700000" algn="tl" rotWithShape="0">
              <a:prstClr val="black">
                <a:alpha val="40000"/>
              </a:prstClr>
            </a:outerShdw>
          </a:effectLst>
        </p:spPr>
      </p:pic>
      <p:pic>
        <p:nvPicPr>
          <p:cNvPr id="40" name="그림 39"/>
          <p:cNvPicPr>
            <a:picLocks noChangeAspect="1"/>
          </p:cNvPicPr>
          <p:nvPr/>
        </p:nvPicPr>
        <p:blipFill rotWithShape="1">
          <a:blip r:embed="rId3"/>
          <a:srcRect l="15950"/>
          <a:stretch>
            <a:fillRect/>
          </a:stretch>
        </p:blipFill>
        <p:spPr>
          <a:xfrm>
            <a:off x="1921125" y="2396375"/>
            <a:ext cx="654802" cy="1434077"/>
          </a:xfrm>
          <a:prstGeom prst="rect">
            <a:avLst/>
          </a:prstGeom>
        </p:spPr>
      </p:pic>
      <p:pic>
        <p:nvPicPr>
          <p:cNvPr id="4" name="그림 3">
            <a:extLst>
              <a:ext uri="{FF2B5EF4-FFF2-40B4-BE49-F238E27FC236}">
                <a16:creationId xmlns:a16="http://schemas.microsoft.com/office/drawing/2014/main" id="{1F726128-8584-DDE2-9726-BE7B61F201D6}"/>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5" name="그림 4">
            <a:extLst>
              <a:ext uri="{FF2B5EF4-FFF2-40B4-BE49-F238E27FC236}">
                <a16:creationId xmlns:a16="http://schemas.microsoft.com/office/drawing/2014/main" id="{CC94D52C-3945-04C5-FE9E-1E26FB3C220E}"/>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그룹 9"/>
          <p:cNvGrpSpPr/>
          <p:nvPr/>
        </p:nvGrpSpPr>
        <p:grpSpPr>
          <a:xfrm>
            <a:off x="265" y="130832"/>
            <a:ext cx="9143470" cy="765156"/>
            <a:chOff x="265" y="130832"/>
            <a:chExt cx="9143470" cy="765156"/>
          </a:xfrm>
        </p:grpSpPr>
        <p:grpSp>
          <p:nvGrpSpPr>
            <p:cNvPr id="11" name="그룹 10"/>
            <p:cNvGrpSpPr/>
            <p:nvPr/>
          </p:nvGrpSpPr>
          <p:grpSpPr>
            <a:xfrm>
              <a:off x="265" y="130832"/>
              <a:ext cx="9143470" cy="765156"/>
              <a:chOff x="0" y="130640"/>
              <a:chExt cx="9143999" cy="765201"/>
            </a:xfrm>
            <a:effectLst/>
          </p:grpSpPr>
          <p:sp>
            <p:nvSpPr>
              <p:cNvPr id="15" name="직사각형 14"/>
              <p:cNvSpPr/>
              <p:nvPr/>
            </p:nvSpPr>
            <p:spPr>
              <a:xfrm>
                <a:off x="0" y="133498"/>
                <a:ext cx="958537"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6" name="사각형: 둥근 위쪽 모서리 15"/>
              <p:cNvSpPr/>
              <p:nvPr/>
            </p:nvSpPr>
            <p:spPr>
              <a:xfrm>
                <a:off x="7251700" y="284818"/>
                <a:ext cx="1748760" cy="33797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7" name="평행 사변형 16"/>
              <p:cNvSpPr/>
              <p:nvPr/>
            </p:nvSpPr>
            <p:spPr>
              <a:xfrm rot="5400000">
                <a:off x="753153" y="368620"/>
                <a:ext cx="762341" cy="292100"/>
              </a:xfrm>
              <a:prstGeom prst="parallelogram">
                <a:avLst>
                  <a:gd name="adj" fmla="val 41638"/>
                </a:avLst>
              </a:prstGeom>
              <a:solidFill>
                <a:srgbClr val="D53B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8" name="평행 사변형 17"/>
              <p:cNvSpPr/>
              <p:nvPr/>
            </p:nvSpPr>
            <p:spPr>
              <a:xfrm rot="16200000" flipH="1">
                <a:off x="1074990" y="368621"/>
                <a:ext cx="762341" cy="292100"/>
              </a:xfrm>
              <a:prstGeom prst="parallelogram">
                <a:avLst>
                  <a:gd name="adj" fmla="val 41638"/>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9" name="직사각형 18"/>
              <p:cNvSpPr/>
              <p:nvPr/>
            </p:nvSpPr>
            <p:spPr>
              <a:xfrm>
                <a:off x="1631947" y="130640"/>
                <a:ext cx="7512052"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20" name="TextBox 19"/>
              <p:cNvSpPr txBox="1"/>
              <p:nvPr/>
            </p:nvSpPr>
            <p:spPr>
              <a:xfrm>
                <a:off x="1727260" y="239844"/>
                <a:ext cx="3345782" cy="460770"/>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판단 요소 </a:t>
                </a:r>
              </a:p>
            </p:txBody>
          </p:sp>
          <p:sp>
            <p:nvSpPr>
              <p:cNvPr id="21" name="TextBox 20"/>
              <p:cNvSpPr txBox="1"/>
              <p:nvPr/>
            </p:nvSpPr>
            <p:spPr>
              <a:xfrm>
                <a:off x="8403546" y="280991"/>
                <a:ext cx="545802" cy="188777"/>
              </a:xfrm>
              <a:prstGeom prst="roundRect">
                <a:avLst>
                  <a:gd name="adj" fmla="val 50000"/>
                </a:avLst>
              </a:prstGeom>
              <a:solidFill>
                <a:srgbClr val="D53B11"/>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3</a:t>
                </a:r>
                <a:endParaRPr lang="ko-KR" altLang="en-US" sz="1100">
                  <a:solidFill>
                    <a:schemeClr val="bg1"/>
                  </a:solidFill>
                  <a:latin typeface="나눔스퀘어라운드 ExtraBold"/>
                  <a:ea typeface="나눔스퀘어라운드 ExtraBold"/>
                </a:endParaRPr>
              </a:p>
            </p:txBody>
          </p:sp>
          <p:sp>
            <p:nvSpPr>
              <p:cNvPr id="22" name="TextBox 21"/>
              <p:cNvSpPr txBox="1"/>
              <p:nvPr/>
            </p:nvSpPr>
            <p:spPr>
              <a:xfrm>
                <a:off x="6699182" y="429605"/>
                <a:ext cx="2335537" cy="261610"/>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괴롭힘의 판단</a:t>
                </a:r>
              </a:p>
            </p:txBody>
          </p:sp>
        </p:grpSp>
        <p:grpSp>
          <p:nvGrpSpPr>
            <p:cNvPr id="12" name="그룹 11"/>
            <p:cNvGrpSpPr/>
            <p:nvPr/>
          </p:nvGrpSpPr>
          <p:grpSpPr>
            <a:xfrm>
              <a:off x="4985869" y="239106"/>
              <a:ext cx="1548504" cy="461665"/>
              <a:chOff x="4985869" y="239106"/>
              <a:chExt cx="1548504" cy="461665"/>
            </a:xfrm>
          </p:grpSpPr>
          <p:sp>
            <p:nvSpPr>
              <p:cNvPr id="13" name="Rectangle 5"/>
              <p:cNvSpPr>
                <a:spLocks noChangeArrowheads="1"/>
              </p:cNvSpPr>
              <p:nvPr/>
            </p:nvSpPr>
            <p:spPr bwMode="white">
              <a:xfrm>
                <a:off x="5227605" y="240030"/>
                <a:ext cx="1306768" cy="460741"/>
              </a:xfrm>
              <a:prstGeom prst="rect">
                <a:avLst/>
              </a:prstGeom>
              <a:noFill/>
            </p:spPr>
            <p:txBody>
              <a:bodyPr wrap="none" anchor="ctr">
                <a:spAutoFit/>
              </a:bodyPr>
              <a:lstStyle/>
              <a:p>
                <a:pPr lvl="0">
                  <a:defRPr lang="ko-KR" altLang="en-US"/>
                </a:pPr>
                <a:r>
                  <a:rPr lang="ko-KR" altLang="en-US" sz="2400">
                    <a:solidFill>
                      <a:schemeClr val="accent4">
                        <a:lumMod val="40000"/>
                        <a:lumOff val="60000"/>
                      </a:schemeClr>
                    </a:solidFill>
                    <a:latin typeface="나눔스퀘어라운드 ExtraBold"/>
                    <a:ea typeface="나눔스퀘어라운드 ExtraBold"/>
                  </a:rPr>
                  <a:t>행위장소</a:t>
                </a:r>
              </a:p>
            </p:txBody>
          </p:sp>
          <p:sp>
            <p:nvSpPr>
              <p:cNvPr id="14" name="타원 13"/>
              <p:cNvSpPr/>
              <p:nvPr/>
            </p:nvSpPr>
            <p:spPr>
              <a:xfrm>
                <a:off x="4985869" y="331227"/>
                <a:ext cx="277425" cy="27742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3</a:t>
                </a:r>
                <a:endParaRPr lang="ko-KR" altLang="en-US">
                  <a:solidFill>
                    <a:schemeClr val="bg1"/>
                  </a:solidFill>
                  <a:latin typeface="나눔스퀘어라운드 ExtraBold"/>
                  <a:ea typeface="나눔스퀘어라운드 ExtraBold"/>
                </a:endParaRPr>
              </a:p>
            </p:txBody>
          </p:sp>
        </p:grpSp>
      </p:grpSp>
      <p:sp>
        <p:nvSpPr>
          <p:cNvPr id="31"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44</a:t>
            </a:fld>
            <a:endParaRPr lang="en-US" altLang="en-US" sz="999">
              <a:solidFill>
                <a:schemeClr val="tx1"/>
              </a:solidFill>
              <a:latin typeface="나눔스퀘어라운드 Bold"/>
              <a:ea typeface="나눔스퀘어라운드 Bold"/>
            </a:endParaRPr>
          </a:p>
        </p:txBody>
      </p:sp>
      <p:grpSp>
        <p:nvGrpSpPr>
          <p:cNvPr id="93" name="Group 17"/>
          <p:cNvGrpSpPr/>
          <p:nvPr/>
        </p:nvGrpSpPr>
        <p:grpSpPr>
          <a:xfrm>
            <a:off x="1901992" y="2970930"/>
            <a:ext cx="5296765" cy="5371435"/>
            <a:chOff x="1754163" y="2276872"/>
            <a:chExt cx="5616624" cy="5616624"/>
          </a:xfrm>
          <a:effectLst>
            <a:outerShdw blurRad="38100" dist="76200" dir="16200000" algn="ctr" rotWithShape="0">
              <a:srgbClr val="000000">
                <a:alpha val="50000"/>
              </a:srgbClr>
            </a:outerShdw>
          </a:effectLst>
        </p:grpSpPr>
        <p:grpSp>
          <p:nvGrpSpPr>
            <p:cNvPr id="94" name="Group 12"/>
            <p:cNvGrpSpPr/>
            <p:nvPr/>
          </p:nvGrpSpPr>
          <p:grpSpPr>
            <a:xfrm>
              <a:off x="2068835" y="2581270"/>
              <a:ext cx="4999062" cy="4999063"/>
              <a:chOff x="1754163" y="2276872"/>
              <a:chExt cx="5616624" cy="5616624"/>
            </a:xfrm>
          </p:grpSpPr>
          <p:sp>
            <p:nvSpPr>
              <p:cNvPr id="100" name="Block Arc 13"/>
              <p:cNvSpPr/>
              <p:nvPr/>
            </p:nvSpPr>
            <p:spPr>
              <a:xfrm>
                <a:off x="1754163" y="2276872"/>
                <a:ext cx="5616624" cy="5616624"/>
              </a:xfrm>
              <a:prstGeom prst="blockArc">
                <a:avLst>
                  <a:gd name="adj1" fmla="val 10800000"/>
                  <a:gd name="adj2" fmla="val 21586788"/>
                  <a:gd name="adj3" fmla="val 6977"/>
                </a:avLst>
              </a:prstGeom>
              <a:solidFill>
                <a:srgbClr val="C3E2F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a:defRPr lang="ko-KR" altLang="en-US"/>
                </a:pPr>
                <a:endParaRPr lang="en-US">
                  <a:solidFill>
                    <a:schemeClr val="tx1"/>
                  </a:solidFill>
                </a:endParaRPr>
              </a:p>
            </p:txBody>
          </p:sp>
          <p:sp>
            <p:nvSpPr>
              <p:cNvPr id="101" name="Block Arc 14"/>
              <p:cNvSpPr/>
              <p:nvPr/>
            </p:nvSpPr>
            <p:spPr>
              <a:xfrm>
                <a:off x="1754163" y="2276872"/>
                <a:ext cx="5616624" cy="5616624"/>
              </a:xfrm>
              <a:prstGeom prst="blockArc">
                <a:avLst>
                  <a:gd name="adj1" fmla="val 13437981"/>
                  <a:gd name="adj2" fmla="val 21586788"/>
                  <a:gd name="adj3" fmla="val 6977"/>
                </a:avLst>
              </a:prstGeom>
              <a:solidFill>
                <a:srgbClr val="C3E7E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a:defRPr lang="ko-KR" altLang="en-US"/>
                </a:pPr>
                <a:endParaRPr lang="en-US">
                  <a:solidFill>
                    <a:schemeClr val="tx1"/>
                  </a:solidFill>
                </a:endParaRPr>
              </a:p>
            </p:txBody>
          </p:sp>
          <p:sp>
            <p:nvSpPr>
              <p:cNvPr id="102" name="Block Arc 15"/>
              <p:cNvSpPr/>
              <p:nvPr/>
            </p:nvSpPr>
            <p:spPr>
              <a:xfrm>
                <a:off x="1754163" y="2276872"/>
                <a:ext cx="5616624" cy="5616624"/>
              </a:xfrm>
              <a:prstGeom prst="blockArc">
                <a:avLst>
                  <a:gd name="adj1" fmla="val 16201919"/>
                  <a:gd name="adj2" fmla="val 21586788"/>
                  <a:gd name="adj3" fmla="val 6977"/>
                </a:avLst>
              </a:prstGeom>
              <a:solidFill>
                <a:srgbClr val="FEE8CA"/>
              </a:solidFill>
              <a:ln>
                <a:noFill/>
              </a:ln>
              <a:effectLst>
                <a:outerShdw blurRad="76200" dist="76200" dir="162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a:defRPr lang="ko-KR" altLang="en-US"/>
                </a:pPr>
                <a:endParaRPr lang="en-US">
                  <a:solidFill>
                    <a:schemeClr val="tx1"/>
                  </a:solidFill>
                </a:endParaRPr>
              </a:p>
            </p:txBody>
          </p:sp>
          <p:sp>
            <p:nvSpPr>
              <p:cNvPr id="103" name="Block Arc 16"/>
              <p:cNvSpPr/>
              <p:nvPr/>
            </p:nvSpPr>
            <p:spPr>
              <a:xfrm>
                <a:off x="1754163" y="2276872"/>
                <a:ext cx="5616624" cy="5616624"/>
              </a:xfrm>
              <a:prstGeom prst="blockArc">
                <a:avLst>
                  <a:gd name="adj1" fmla="val 19030955"/>
                  <a:gd name="adj2" fmla="val 21586788"/>
                  <a:gd name="adj3" fmla="val 6977"/>
                </a:avLst>
              </a:prstGeom>
              <a:solidFill>
                <a:srgbClr val="FACBBE"/>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a:defRPr lang="ko-KR" altLang="en-US"/>
                </a:pPr>
                <a:endParaRPr lang="en-US">
                  <a:solidFill>
                    <a:schemeClr val="tx1"/>
                  </a:solidFill>
                </a:endParaRPr>
              </a:p>
            </p:txBody>
          </p:sp>
        </p:grpSp>
        <p:grpSp>
          <p:nvGrpSpPr>
            <p:cNvPr id="95" name="Group 11"/>
            <p:cNvGrpSpPr/>
            <p:nvPr/>
          </p:nvGrpSpPr>
          <p:grpSpPr>
            <a:xfrm>
              <a:off x="1754163" y="2276872"/>
              <a:ext cx="5616624" cy="5616624"/>
              <a:chOff x="1754163" y="2276872"/>
              <a:chExt cx="5616624" cy="5616624"/>
            </a:xfrm>
          </p:grpSpPr>
          <p:sp>
            <p:nvSpPr>
              <p:cNvPr id="96" name="Block Arc 3"/>
              <p:cNvSpPr/>
              <p:nvPr/>
            </p:nvSpPr>
            <p:spPr>
              <a:xfrm>
                <a:off x="1754163" y="2276872"/>
                <a:ext cx="5616624" cy="5616624"/>
              </a:xfrm>
              <a:prstGeom prst="blockArc">
                <a:avLst>
                  <a:gd name="adj1" fmla="val 10800000"/>
                  <a:gd name="adj2" fmla="val 21586788"/>
                  <a:gd name="adj3" fmla="val 6977"/>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a:defRPr lang="ko-KR" altLang="en-US"/>
                </a:pPr>
                <a:endParaRPr lang="en-US">
                  <a:solidFill>
                    <a:schemeClr val="tx1"/>
                  </a:solidFill>
                </a:endParaRPr>
              </a:p>
            </p:txBody>
          </p:sp>
          <p:sp>
            <p:nvSpPr>
              <p:cNvPr id="97" name="Block Arc 4"/>
              <p:cNvSpPr/>
              <p:nvPr/>
            </p:nvSpPr>
            <p:spPr>
              <a:xfrm>
                <a:off x="1754163" y="2276872"/>
                <a:ext cx="5616624" cy="5616624"/>
              </a:xfrm>
              <a:prstGeom prst="blockArc">
                <a:avLst>
                  <a:gd name="adj1" fmla="val 13427380"/>
                  <a:gd name="adj2" fmla="val 21586788"/>
                  <a:gd name="adj3" fmla="val 6977"/>
                </a:avLst>
              </a:prstGeom>
              <a:solidFill>
                <a:srgbClr val="56BCC7"/>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a:defRPr lang="ko-KR" altLang="en-US"/>
                </a:pPr>
                <a:endParaRPr lang="en-US">
                  <a:solidFill>
                    <a:schemeClr val="tx1"/>
                  </a:solidFill>
                </a:endParaRPr>
              </a:p>
            </p:txBody>
          </p:sp>
          <p:sp>
            <p:nvSpPr>
              <p:cNvPr id="98" name="Block Arc 5"/>
              <p:cNvSpPr/>
              <p:nvPr/>
            </p:nvSpPr>
            <p:spPr>
              <a:xfrm>
                <a:off x="1754163" y="2276872"/>
                <a:ext cx="5616624" cy="5616624"/>
              </a:xfrm>
              <a:prstGeom prst="blockArc">
                <a:avLst>
                  <a:gd name="adj1" fmla="val 16201919"/>
                  <a:gd name="adj2" fmla="val 21586788"/>
                  <a:gd name="adj3" fmla="val 6977"/>
                </a:avLst>
              </a:prstGeom>
              <a:solidFill>
                <a:srgbClr val="FDAE48"/>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a:defRPr lang="ko-KR" altLang="en-US"/>
                </a:pPr>
                <a:endParaRPr lang="en-US">
                  <a:solidFill>
                    <a:schemeClr val="tx1"/>
                  </a:solidFill>
                </a:endParaRPr>
              </a:p>
            </p:txBody>
          </p:sp>
          <p:sp>
            <p:nvSpPr>
              <p:cNvPr id="99" name="Block Arc 6"/>
              <p:cNvSpPr/>
              <p:nvPr/>
            </p:nvSpPr>
            <p:spPr>
              <a:xfrm>
                <a:off x="1754163" y="2276872"/>
                <a:ext cx="5616624" cy="5616624"/>
              </a:xfrm>
              <a:prstGeom prst="blockArc">
                <a:avLst>
                  <a:gd name="adj1" fmla="val 19047701"/>
                  <a:gd name="adj2" fmla="val 21586788"/>
                  <a:gd name="adj3" fmla="val 6977"/>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a:defRPr lang="ko-KR" altLang="en-US"/>
                </a:pPr>
                <a:endParaRPr lang="en-US">
                  <a:solidFill>
                    <a:schemeClr val="tx1"/>
                  </a:solidFill>
                </a:endParaRPr>
              </a:p>
            </p:txBody>
          </p:sp>
        </p:grpSp>
      </p:grpSp>
      <p:cxnSp>
        <p:nvCxnSpPr>
          <p:cNvPr id="115" name="Elbow Connector 34"/>
          <p:cNvCxnSpPr/>
          <p:nvPr/>
        </p:nvCxnSpPr>
        <p:spPr>
          <a:xfrm rot="16200000" flipH="1">
            <a:off x="1203296" y="4203982"/>
            <a:ext cx="720000" cy="1116000"/>
          </a:xfrm>
          <a:prstGeom prst="bentConnector3">
            <a:avLst>
              <a:gd name="adj1" fmla="val 100392"/>
            </a:avLst>
          </a:prstGeom>
          <a:ln>
            <a:solidFill>
              <a:schemeClr val="tx1">
                <a:lumMod val="50000"/>
                <a:lumOff val="50000"/>
              </a:schemeClr>
            </a:solidFill>
            <a:headEnd type="triangle"/>
            <a:tailEnd type="oval"/>
          </a:ln>
        </p:spPr>
        <p:style>
          <a:lnRef idx="1">
            <a:schemeClr val="accent1"/>
          </a:lnRef>
          <a:fillRef idx="0">
            <a:schemeClr val="accent1"/>
          </a:fillRef>
          <a:effectRef idx="0">
            <a:schemeClr val="accent1"/>
          </a:effectRef>
          <a:fontRef idx="minor">
            <a:schemeClr val="tx1"/>
          </a:fontRef>
        </p:style>
      </p:cxnSp>
      <p:cxnSp>
        <p:nvCxnSpPr>
          <p:cNvPr id="122" name="Elbow Connector 49"/>
          <p:cNvCxnSpPr/>
          <p:nvPr/>
        </p:nvCxnSpPr>
        <p:spPr>
          <a:xfrm>
            <a:off x="2734941" y="2053002"/>
            <a:ext cx="1368000" cy="1188000"/>
          </a:xfrm>
          <a:prstGeom prst="bentConnector3">
            <a:avLst>
              <a:gd name="adj1" fmla="val 99779"/>
            </a:avLst>
          </a:prstGeom>
          <a:ln>
            <a:solidFill>
              <a:schemeClr val="tx1">
                <a:lumMod val="50000"/>
                <a:lumOff val="50000"/>
              </a:schemeClr>
            </a:solidFill>
            <a:headEnd type="triangle"/>
            <a:tailEnd type="oval"/>
          </a:ln>
        </p:spPr>
        <p:style>
          <a:lnRef idx="1">
            <a:schemeClr val="accent1"/>
          </a:lnRef>
          <a:fillRef idx="0">
            <a:schemeClr val="accent1"/>
          </a:fillRef>
          <a:effectRef idx="0">
            <a:schemeClr val="accent1"/>
          </a:effectRef>
          <a:fontRef idx="minor">
            <a:schemeClr val="tx1"/>
          </a:fontRef>
        </p:style>
      </p:cxnSp>
      <p:cxnSp>
        <p:nvCxnSpPr>
          <p:cNvPr id="129" name="Elbow Connector 58"/>
          <p:cNvCxnSpPr/>
          <p:nvPr/>
        </p:nvCxnSpPr>
        <p:spPr>
          <a:xfrm rot="10800000" flipV="1">
            <a:off x="4998127" y="2053283"/>
            <a:ext cx="1368000" cy="1188000"/>
          </a:xfrm>
          <a:prstGeom prst="bentConnector3">
            <a:avLst>
              <a:gd name="adj1" fmla="val 100262"/>
            </a:avLst>
          </a:prstGeom>
          <a:ln>
            <a:solidFill>
              <a:schemeClr val="tx1">
                <a:lumMod val="50000"/>
                <a:lumOff val="50000"/>
              </a:schemeClr>
            </a:solidFill>
            <a:headEnd type="triangle"/>
            <a:tailEnd type="oval"/>
          </a:ln>
        </p:spPr>
        <p:style>
          <a:lnRef idx="1">
            <a:schemeClr val="accent1"/>
          </a:lnRef>
          <a:fillRef idx="0">
            <a:schemeClr val="accent1"/>
          </a:fillRef>
          <a:effectRef idx="0">
            <a:schemeClr val="accent1"/>
          </a:effectRef>
          <a:fontRef idx="minor">
            <a:schemeClr val="tx1"/>
          </a:fontRef>
        </p:style>
      </p:cxnSp>
      <p:sp>
        <p:nvSpPr>
          <p:cNvPr id="131" name="Rectangle 9"/>
          <p:cNvSpPr>
            <a:spLocks noChangeArrowheads="1"/>
          </p:cNvSpPr>
          <p:nvPr/>
        </p:nvSpPr>
        <p:spPr bwMode="white">
          <a:xfrm>
            <a:off x="3126901" y="5069205"/>
            <a:ext cx="3044093" cy="644304"/>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1800" b="1">
                <a:solidFill>
                  <a:srgbClr val="D53B11"/>
                </a:solidFill>
                <a:latin typeface="나눔바른고딕"/>
                <a:ea typeface="나눔바른고딕"/>
                <a:cs typeface="함초롬돋움"/>
              </a:rPr>
              <a:t>괴롭힘 행위 </a:t>
            </a:r>
            <a:r>
              <a:rPr lang="ko-KR" altLang="en-US" sz="1800" b="1">
                <a:solidFill>
                  <a:srgbClr val="000000"/>
                </a:solidFill>
                <a:latin typeface="나눔바른고딕"/>
                <a:ea typeface="나눔바른고딕"/>
                <a:cs typeface="함초롬돋움"/>
              </a:rPr>
              <a:t>발생장소로</a:t>
            </a:r>
          </a:p>
          <a:p>
            <a:pPr algn="ctr" eaLnBrk="1" hangingPunct="1">
              <a:spcBef>
                <a:spcPct val="0"/>
              </a:spcBef>
              <a:defRPr lang="ko-KR" altLang="en-US"/>
            </a:pPr>
            <a:r>
              <a:rPr lang="ko-KR" altLang="en-US" sz="1800" b="1">
                <a:solidFill>
                  <a:srgbClr val="000000"/>
                </a:solidFill>
                <a:latin typeface="나눔바른고딕"/>
                <a:ea typeface="나눔바른고딕"/>
                <a:cs typeface="함초롬돋움"/>
              </a:rPr>
              <a:t>인정될 수 있는 곳</a:t>
            </a:r>
          </a:p>
        </p:txBody>
      </p:sp>
      <p:sp>
        <p:nvSpPr>
          <p:cNvPr id="132" name="Rectangle 5"/>
          <p:cNvSpPr>
            <a:spLocks noChangeArrowheads="1"/>
          </p:cNvSpPr>
          <p:nvPr/>
        </p:nvSpPr>
        <p:spPr bwMode="white">
          <a:xfrm>
            <a:off x="1141832" y="1547001"/>
            <a:ext cx="1551556" cy="1041894"/>
          </a:xfrm>
          <a:prstGeom prst="rect">
            <a:avLst/>
          </a:prstGeom>
          <a:noFill/>
          <a:ln w="9525" cmpd="sng">
            <a:noFill/>
            <a:miter/>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lnSpc>
                <a:spcPct val="130000"/>
              </a:lnSpc>
              <a:spcBef>
                <a:spcPct val="0"/>
              </a:spcBef>
              <a:defRPr lang="ko-KR" altLang="en-US"/>
            </a:pPr>
            <a:r>
              <a:rPr lang="ko-KR" altLang="en-US" sz="1600" dirty="0" err="1">
                <a:solidFill>
                  <a:srgbClr val="000000"/>
                </a:solidFill>
                <a:latin typeface="나눔바른고딕"/>
                <a:ea typeface="나눔바른고딕"/>
                <a:cs typeface="함초롬돋움"/>
              </a:rPr>
              <a:t>외근·출장지</a:t>
            </a:r>
            <a:r>
              <a:rPr lang="ko-KR" altLang="en-US" sz="1600" dirty="0">
                <a:solidFill>
                  <a:srgbClr val="000000"/>
                </a:solidFill>
                <a:latin typeface="나눔바른고딕"/>
                <a:ea typeface="나눔바른고딕"/>
                <a:cs typeface="함초롬돋움"/>
              </a:rPr>
              <a:t> 등</a:t>
            </a:r>
          </a:p>
          <a:p>
            <a:pPr eaLnBrk="1" hangingPunct="1">
              <a:lnSpc>
                <a:spcPct val="130000"/>
              </a:lnSpc>
              <a:spcBef>
                <a:spcPct val="0"/>
              </a:spcBef>
              <a:defRPr lang="ko-KR" altLang="en-US"/>
            </a:pPr>
            <a:r>
              <a:rPr lang="ko-KR" altLang="en-US" sz="1600" dirty="0">
                <a:solidFill>
                  <a:srgbClr val="000000"/>
                </a:solidFill>
                <a:latin typeface="나눔바른고딕"/>
                <a:ea typeface="나눔바른고딕"/>
                <a:cs typeface="함초롬돋움"/>
              </a:rPr>
              <a:t>업무수행이 </a:t>
            </a:r>
          </a:p>
          <a:p>
            <a:pPr eaLnBrk="1" hangingPunct="1">
              <a:lnSpc>
                <a:spcPct val="130000"/>
              </a:lnSpc>
              <a:spcBef>
                <a:spcPct val="0"/>
              </a:spcBef>
              <a:defRPr lang="ko-KR" altLang="en-US"/>
            </a:pPr>
            <a:r>
              <a:rPr lang="ko-KR" altLang="en-US" sz="1600" dirty="0">
                <a:solidFill>
                  <a:srgbClr val="000000"/>
                </a:solidFill>
                <a:latin typeface="나눔바른고딕"/>
                <a:ea typeface="나눔바른고딕"/>
                <a:cs typeface="함초롬돋움"/>
              </a:rPr>
              <a:t>이루어지는 곳</a:t>
            </a:r>
          </a:p>
        </p:txBody>
      </p:sp>
      <p:sp>
        <p:nvSpPr>
          <p:cNvPr id="133" name="Rectangle 6"/>
          <p:cNvSpPr>
            <a:spLocks noChangeArrowheads="1"/>
          </p:cNvSpPr>
          <p:nvPr/>
        </p:nvSpPr>
        <p:spPr bwMode="white">
          <a:xfrm>
            <a:off x="1141832" y="3306401"/>
            <a:ext cx="1008609" cy="1035094"/>
          </a:xfrm>
          <a:prstGeom prst="rect">
            <a:avLst/>
          </a:prstGeom>
          <a:noFill/>
          <a:ln w="9525" cmpd="sng">
            <a:noFill/>
            <a:miter/>
          </a:ln>
          <a:effectLst/>
        </p:spPr>
        <p:txBody>
          <a:bodyPr wrap="non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lnSpc>
                <a:spcPct val="130000"/>
              </a:lnSpc>
              <a:spcBef>
                <a:spcPct val="0"/>
              </a:spcBef>
              <a:defRPr lang="ko-KR" altLang="en-US"/>
            </a:pPr>
            <a:r>
              <a:rPr lang="ko-KR" altLang="en-US" sz="1600">
                <a:solidFill>
                  <a:srgbClr val="000000"/>
                </a:solidFill>
                <a:latin typeface="나눔바른고딕"/>
                <a:ea typeface="나눔바른고딕"/>
                <a:cs typeface="함초롬돋움"/>
              </a:rPr>
              <a:t>회식이나 </a:t>
            </a:r>
          </a:p>
          <a:p>
            <a:pPr eaLnBrk="1" hangingPunct="1">
              <a:lnSpc>
                <a:spcPct val="130000"/>
              </a:lnSpc>
              <a:spcBef>
                <a:spcPct val="0"/>
              </a:spcBef>
              <a:defRPr lang="ko-KR" altLang="en-US"/>
            </a:pPr>
            <a:r>
              <a:rPr lang="ko-KR" altLang="en-US" sz="1600">
                <a:solidFill>
                  <a:srgbClr val="000000"/>
                </a:solidFill>
                <a:latin typeface="나눔바른고딕"/>
                <a:ea typeface="나눔바른고딕"/>
                <a:cs typeface="함초롬돋움"/>
              </a:rPr>
              <a:t>기업 행사 </a:t>
            </a:r>
          </a:p>
          <a:p>
            <a:pPr eaLnBrk="1" hangingPunct="1">
              <a:lnSpc>
                <a:spcPct val="130000"/>
              </a:lnSpc>
              <a:spcBef>
                <a:spcPct val="0"/>
              </a:spcBef>
              <a:defRPr lang="ko-KR" altLang="en-US"/>
            </a:pPr>
            <a:r>
              <a:rPr lang="ko-KR" altLang="en-US" sz="1600">
                <a:solidFill>
                  <a:srgbClr val="000000"/>
                </a:solidFill>
                <a:latin typeface="나눔바른고딕"/>
                <a:ea typeface="나눔바른고딕"/>
                <a:cs typeface="함초롬돋움"/>
              </a:rPr>
              <a:t>현장 등</a:t>
            </a:r>
          </a:p>
        </p:txBody>
      </p:sp>
      <p:sp>
        <p:nvSpPr>
          <p:cNvPr id="134" name="Rectangle 7"/>
          <p:cNvSpPr>
            <a:spLocks noChangeArrowheads="1"/>
          </p:cNvSpPr>
          <p:nvPr/>
        </p:nvSpPr>
        <p:spPr bwMode="white">
          <a:xfrm>
            <a:off x="7172494" y="1906535"/>
            <a:ext cx="968322" cy="396610"/>
          </a:xfrm>
          <a:prstGeom prst="rect">
            <a:avLst/>
          </a:prstGeom>
          <a:noFill/>
          <a:ln w="9525" cmpd="sng">
            <a:noFill/>
            <a:miter/>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lnSpc>
                <a:spcPct val="130000"/>
              </a:lnSpc>
              <a:spcBef>
                <a:spcPct val="0"/>
              </a:spcBef>
              <a:defRPr lang="ko-KR" altLang="en-US"/>
            </a:pPr>
            <a:r>
              <a:rPr lang="ko-KR" altLang="en-US" sz="1600">
                <a:solidFill>
                  <a:srgbClr val="000000"/>
                </a:solidFill>
                <a:latin typeface="나눔바른고딕"/>
                <a:ea typeface="나눔바른고딕"/>
                <a:cs typeface="함초롬돋움"/>
              </a:rPr>
              <a:t>사적 공간</a:t>
            </a:r>
          </a:p>
        </p:txBody>
      </p:sp>
      <p:sp>
        <p:nvSpPr>
          <p:cNvPr id="135" name="Rectangle 8"/>
          <p:cNvSpPr>
            <a:spLocks noChangeArrowheads="1"/>
          </p:cNvSpPr>
          <p:nvPr/>
        </p:nvSpPr>
        <p:spPr bwMode="white">
          <a:xfrm>
            <a:off x="7322041" y="2890899"/>
            <a:ext cx="1902706" cy="1041021"/>
          </a:xfrm>
          <a:prstGeom prst="rect">
            <a:avLst/>
          </a:prstGeom>
          <a:noFill/>
          <a:ln w="9525" cmpd="sng">
            <a:noFill/>
            <a:miter/>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lnSpc>
                <a:spcPct val="130000"/>
              </a:lnSpc>
              <a:spcBef>
                <a:spcPct val="0"/>
              </a:spcBef>
              <a:defRPr lang="ko-KR" altLang="en-US"/>
            </a:pPr>
            <a:r>
              <a:rPr lang="ko-KR" altLang="en-US" sz="1600">
                <a:solidFill>
                  <a:srgbClr val="000000"/>
                </a:solidFill>
                <a:latin typeface="나눔바른고딕"/>
                <a:ea typeface="나눔바른고딕"/>
                <a:cs typeface="함초롬돋움"/>
              </a:rPr>
              <a:t>사내 메신저</a:t>
            </a:r>
          </a:p>
          <a:p>
            <a:pPr eaLnBrk="1" hangingPunct="1">
              <a:lnSpc>
                <a:spcPct val="130000"/>
              </a:lnSpc>
              <a:spcBef>
                <a:spcPct val="0"/>
              </a:spcBef>
              <a:defRPr lang="ko-KR" altLang="en-US"/>
            </a:pPr>
            <a:r>
              <a:rPr lang="ko-KR" altLang="en-US" sz="1600">
                <a:solidFill>
                  <a:srgbClr val="000000"/>
                </a:solidFill>
                <a:latin typeface="나눔바른고딕"/>
                <a:ea typeface="나눔바른고딕"/>
                <a:cs typeface="함초롬돋움"/>
              </a:rPr>
              <a:t>·SNS 등</a:t>
            </a:r>
          </a:p>
          <a:p>
            <a:pPr eaLnBrk="1" hangingPunct="1">
              <a:lnSpc>
                <a:spcPct val="130000"/>
              </a:lnSpc>
              <a:spcBef>
                <a:spcPct val="0"/>
              </a:spcBef>
              <a:defRPr lang="ko-KR" altLang="en-US"/>
            </a:pPr>
            <a:r>
              <a:rPr lang="ko-KR" altLang="en-US" sz="1600">
                <a:solidFill>
                  <a:srgbClr val="000000"/>
                </a:solidFill>
                <a:latin typeface="나눔바른고딕"/>
                <a:ea typeface="나눔바른고딕"/>
                <a:cs typeface="함초롬돋움"/>
              </a:rPr>
              <a:t>온라인상의 공간</a:t>
            </a:r>
          </a:p>
        </p:txBody>
      </p:sp>
      <p:pic>
        <p:nvPicPr>
          <p:cNvPr id="136" name="그림 135"/>
          <p:cNvPicPr>
            <a:picLocks noChangeAspect="1"/>
          </p:cNvPicPr>
          <p:nvPr/>
        </p:nvPicPr>
        <p:blipFill rotWithShape="1">
          <a:blip r:embed="rId2"/>
          <a:stretch>
            <a:fillRect/>
          </a:stretch>
        </p:blipFill>
        <p:spPr>
          <a:xfrm>
            <a:off x="6718886" y="3127571"/>
            <a:ext cx="612000" cy="612000"/>
          </a:xfrm>
          <a:prstGeom prst="rect">
            <a:avLst/>
          </a:prstGeom>
        </p:spPr>
      </p:pic>
      <p:pic>
        <p:nvPicPr>
          <p:cNvPr id="137" name="그림 136"/>
          <p:cNvPicPr>
            <a:picLocks noChangeAspect="1"/>
          </p:cNvPicPr>
          <p:nvPr/>
        </p:nvPicPr>
        <p:blipFill rotWithShape="1">
          <a:blip r:embed="rId3"/>
          <a:stretch>
            <a:fillRect/>
          </a:stretch>
        </p:blipFill>
        <p:spPr>
          <a:xfrm>
            <a:off x="545142" y="3481308"/>
            <a:ext cx="612000" cy="612000"/>
          </a:xfrm>
          <a:prstGeom prst="rect">
            <a:avLst/>
          </a:prstGeom>
        </p:spPr>
      </p:pic>
      <p:pic>
        <p:nvPicPr>
          <p:cNvPr id="138" name="그림 137"/>
          <p:cNvPicPr>
            <a:picLocks noChangeAspect="1"/>
          </p:cNvPicPr>
          <p:nvPr/>
        </p:nvPicPr>
        <p:blipFill rotWithShape="1">
          <a:blip r:embed="rId4"/>
          <a:stretch>
            <a:fillRect/>
          </a:stretch>
        </p:blipFill>
        <p:spPr>
          <a:xfrm>
            <a:off x="6534373" y="1795270"/>
            <a:ext cx="612000" cy="612000"/>
          </a:xfrm>
          <a:prstGeom prst="rect">
            <a:avLst/>
          </a:prstGeom>
        </p:spPr>
      </p:pic>
      <p:pic>
        <p:nvPicPr>
          <p:cNvPr id="139" name="그림 138"/>
          <p:cNvPicPr>
            <a:picLocks noChangeAspect="1"/>
          </p:cNvPicPr>
          <p:nvPr/>
        </p:nvPicPr>
        <p:blipFill rotWithShape="1">
          <a:blip r:embed="rId5"/>
          <a:stretch>
            <a:fillRect/>
          </a:stretch>
        </p:blipFill>
        <p:spPr>
          <a:xfrm>
            <a:off x="545142" y="1776430"/>
            <a:ext cx="612000" cy="612000"/>
          </a:xfrm>
          <a:prstGeom prst="rect">
            <a:avLst/>
          </a:prstGeom>
        </p:spPr>
      </p:pic>
      <p:cxnSp>
        <p:nvCxnSpPr>
          <p:cNvPr id="140" name="Elbow Connector 63"/>
          <p:cNvCxnSpPr/>
          <p:nvPr/>
        </p:nvCxnSpPr>
        <p:spPr>
          <a:xfrm rot="5400000">
            <a:off x="7042164" y="3841981"/>
            <a:ext cx="1008000" cy="1282320"/>
          </a:xfrm>
          <a:prstGeom prst="bentConnector3">
            <a:avLst>
              <a:gd name="adj1" fmla="val 98348"/>
            </a:avLst>
          </a:prstGeom>
          <a:ln>
            <a:solidFill>
              <a:schemeClr val="tx1">
                <a:lumMod val="50000"/>
                <a:lumOff val="50000"/>
              </a:schemeClr>
            </a:solidFill>
            <a:headEnd type="triangle"/>
            <a:tailEnd type="oval"/>
          </a:ln>
        </p:spPr>
        <p:style>
          <a:lnRef idx="1">
            <a:schemeClr val="accent1"/>
          </a:lnRef>
          <a:fillRef idx="0">
            <a:schemeClr val="accent1"/>
          </a:fillRef>
          <a:effectRef idx="0">
            <a:schemeClr val="accent1"/>
          </a:effectRef>
          <a:fontRef idx="minor">
            <a:schemeClr val="tx1"/>
          </a:fontRef>
        </p:style>
      </p:cxnSp>
      <p:pic>
        <p:nvPicPr>
          <p:cNvPr id="23" name="그림 22"/>
          <p:cNvPicPr>
            <a:picLocks noChangeAspect="1"/>
          </p:cNvPicPr>
          <p:nvPr/>
        </p:nvPicPr>
        <p:blipFill rotWithShape="1">
          <a:blip r:embed="rId6"/>
          <a:stretch>
            <a:fillRect/>
          </a:stretch>
        </p:blipFill>
        <p:spPr>
          <a:xfrm>
            <a:off x="3568254" y="4340531"/>
            <a:ext cx="941621" cy="621650"/>
          </a:xfrm>
          <a:prstGeom prst="rect">
            <a:avLst/>
          </a:prstGeom>
        </p:spPr>
      </p:pic>
      <p:pic>
        <p:nvPicPr>
          <p:cNvPr id="2" name="그림 1">
            <a:extLst>
              <a:ext uri="{FF2B5EF4-FFF2-40B4-BE49-F238E27FC236}">
                <a16:creationId xmlns:a16="http://schemas.microsoft.com/office/drawing/2014/main" id="{CB5889E8-B885-888C-18AB-197EA0E844B3}"/>
              </a:ext>
            </a:extLst>
          </p:cNvPr>
          <p:cNvPicPr>
            <a:picLocks noChangeAspect="1"/>
          </p:cNvPicPr>
          <p:nvPr/>
        </p:nvPicPr>
        <p:blipFill>
          <a:blip r:embed="rId7"/>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FA5E9DE4-BD2E-30C8-50A3-0117F6647A7A}"/>
              </a:ext>
            </a:extLst>
          </p:cNvPr>
          <p:cNvPicPr>
            <a:picLocks noChangeAspect="1"/>
          </p:cNvPicPr>
          <p:nvPr/>
        </p:nvPicPr>
        <p:blipFill>
          <a:blip r:embed="rId8"/>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그룹 9"/>
          <p:cNvGrpSpPr/>
          <p:nvPr/>
        </p:nvGrpSpPr>
        <p:grpSpPr>
          <a:xfrm>
            <a:off x="265" y="130832"/>
            <a:ext cx="9143470" cy="765156"/>
            <a:chOff x="0" y="130640"/>
            <a:chExt cx="9143999" cy="765201"/>
          </a:xfrm>
          <a:effectLst/>
        </p:grpSpPr>
        <p:sp>
          <p:nvSpPr>
            <p:cNvPr id="14" name="직사각형 13"/>
            <p:cNvSpPr/>
            <p:nvPr/>
          </p:nvSpPr>
          <p:spPr>
            <a:xfrm>
              <a:off x="0" y="133498"/>
              <a:ext cx="958537"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5" name="사각형: 둥근 위쪽 모서리 14"/>
            <p:cNvSpPr/>
            <p:nvPr/>
          </p:nvSpPr>
          <p:spPr>
            <a:xfrm>
              <a:off x="7251700" y="284818"/>
              <a:ext cx="1748760" cy="33797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6" name="평행 사변형 15"/>
            <p:cNvSpPr/>
            <p:nvPr/>
          </p:nvSpPr>
          <p:spPr>
            <a:xfrm rot="5400000">
              <a:off x="753153" y="368620"/>
              <a:ext cx="762341" cy="292100"/>
            </a:xfrm>
            <a:prstGeom prst="parallelogram">
              <a:avLst>
                <a:gd name="adj" fmla="val 41638"/>
              </a:avLst>
            </a:prstGeom>
            <a:solidFill>
              <a:srgbClr val="D53B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7" name="평행 사변형 16"/>
            <p:cNvSpPr/>
            <p:nvPr/>
          </p:nvSpPr>
          <p:spPr>
            <a:xfrm rot="16200000" flipH="1">
              <a:off x="1074990" y="368621"/>
              <a:ext cx="762341" cy="292100"/>
            </a:xfrm>
            <a:prstGeom prst="parallelogram">
              <a:avLst>
                <a:gd name="adj" fmla="val 41638"/>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8" name="직사각형 17"/>
            <p:cNvSpPr/>
            <p:nvPr/>
          </p:nvSpPr>
          <p:spPr>
            <a:xfrm>
              <a:off x="1631947" y="130640"/>
              <a:ext cx="7512052"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9" name="TextBox 18"/>
            <p:cNvSpPr txBox="1"/>
            <p:nvPr/>
          </p:nvSpPr>
          <p:spPr>
            <a:xfrm>
              <a:off x="1727259" y="239844"/>
              <a:ext cx="2917133" cy="460769"/>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괴롭힘의 판단</a:t>
              </a:r>
            </a:p>
          </p:txBody>
        </p:sp>
        <p:sp>
          <p:nvSpPr>
            <p:cNvPr id="20" name="TextBox 19"/>
            <p:cNvSpPr txBox="1"/>
            <p:nvPr/>
          </p:nvSpPr>
          <p:spPr>
            <a:xfrm>
              <a:off x="8403546" y="280991"/>
              <a:ext cx="545802" cy="188777"/>
            </a:xfrm>
            <a:prstGeom prst="roundRect">
              <a:avLst>
                <a:gd name="adj" fmla="val 50000"/>
              </a:avLst>
            </a:prstGeom>
            <a:solidFill>
              <a:srgbClr val="D53B11"/>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3</a:t>
              </a:r>
              <a:endParaRPr lang="ko-KR" altLang="en-US" sz="1100">
                <a:solidFill>
                  <a:schemeClr val="bg1"/>
                </a:solidFill>
                <a:latin typeface="나눔스퀘어라운드 ExtraBold"/>
                <a:ea typeface="나눔스퀘어라운드 ExtraBold"/>
              </a:endParaRPr>
            </a:p>
          </p:txBody>
        </p:sp>
        <p:sp>
          <p:nvSpPr>
            <p:cNvPr id="21" name="TextBox 20"/>
            <p:cNvSpPr txBox="1"/>
            <p:nvPr/>
          </p:nvSpPr>
          <p:spPr>
            <a:xfrm>
              <a:off x="6699181" y="429604"/>
              <a:ext cx="2335537" cy="261610"/>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괴롭힘의 판단</a:t>
              </a:r>
            </a:p>
          </p:txBody>
        </p:sp>
      </p:grpSp>
      <p:sp>
        <p:nvSpPr>
          <p:cNvPr id="28"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45</a:t>
            </a:fld>
            <a:endParaRPr lang="en-US" altLang="en-US" sz="999">
              <a:solidFill>
                <a:schemeClr val="tx1"/>
              </a:solidFill>
              <a:latin typeface="나눔스퀘어라운드 Bold"/>
              <a:ea typeface="나눔스퀘어라운드 Bold"/>
            </a:endParaRPr>
          </a:p>
        </p:txBody>
      </p:sp>
      <p:pic>
        <p:nvPicPr>
          <p:cNvPr id="100" name="그림 99"/>
          <p:cNvPicPr>
            <a:picLocks noChangeAspect="1"/>
          </p:cNvPicPr>
          <p:nvPr/>
        </p:nvPicPr>
        <p:blipFill rotWithShape="1">
          <a:blip r:embed="rId2"/>
          <a:stretch>
            <a:fillRect/>
          </a:stretch>
        </p:blipFill>
        <p:spPr>
          <a:xfrm>
            <a:off x="6895133" y="4393111"/>
            <a:ext cx="1022273" cy="2223126"/>
          </a:xfrm>
          <a:prstGeom prst="rect">
            <a:avLst/>
          </a:prstGeom>
          <a:effectLst>
            <a:outerShdw blurRad="50800" dist="38100" dir="2700000" algn="tl" rotWithShape="0">
              <a:prstClr val="black">
                <a:alpha val="40000"/>
              </a:prstClr>
            </a:outerShdw>
          </a:effectLst>
        </p:spPr>
      </p:pic>
      <p:sp>
        <p:nvSpPr>
          <p:cNvPr id="101" name="Rectangle 10"/>
          <p:cNvSpPr>
            <a:spLocks noChangeArrowheads="1"/>
          </p:cNvSpPr>
          <p:nvPr/>
        </p:nvSpPr>
        <p:spPr bwMode="white">
          <a:xfrm>
            <a:off x="5535267" y="2870187"/>
            <a:ext cx="3825542" cy="1185558"/>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lnSpc>
                <a:spcPct val="150000"/>
              </a:lnSpc>
              <a:spcBef>
                <a:spcPct val="0"/>
              </a:spcBef>
              <a:defRPr lang="ko-KR" altLang="en-US"/>
            </a:pPr>
            <a:r>
              <a:rPr lang="ko-KR" altLang="en-US" sz="2001" b="1">
                <a:solidFill>
                  <a:schemeClr val="tx1"/>
                </a:solidFill>
                <a:latin typeface="나눔바른고딕"/>
                <a:ea typeface="나눔바른고딕"/>
                <a:cs typeface="함초롬돋움"/>
              </a:rPr>
              <a:t>구체적인 사정을 참작하여</a:t>
            </a:r>
            <a:endParaRPr lang="ko-KR" altLang="en-US" sz="2001" b="1">
              <a:solidFill>
                <a:srgbClr val="C00000"/>
              </a:solidFill>
              <a:latin typeface="나눔바른고딕"/>
              <a:ea typeface="나눔바른고딕"/>
              <a:cs typeface="함초롬돋움"/>
            </a:endParaRPr>
          </a:p>
          <a:p>
            <a:pPr algn="ctr" eaLnBrk="1" hangingPunct="1">
              <a:lnSpc>
                <a:spcPct val="150000"/>
              </a:lnSpc>
              <a:spcBef>
                <a:spcPct val="0"/>
              </a:spcBef>
              <a:defRPr lang="ko-KR" altLang="en-US"/>
            </a:pPr>
            <a:r>
              <a:rPr lang="ko-KR" altLang="en-US" sz="2800" b="1">
                <a:solidFill>
                  <a:srgbClr val="C00000"/>
                </a:solidFill>
                <a:latin typeface="나눔바른고딕"/>
                <a:ea typeface="나눔바른고딕"/>
                <a:cs typeface="함초롬돋움"/>
              </a:rPr>
              <a:t>종합적   </a:t>
            </a:r>
            <a:r>
              <a:rPr lang="ko-KR" altLang="en-US" sz="2001" b="1">
                <a:solidFill>
                  <a:schemeClr val="tx1"/>
                </a:solidFill>
                <a:latin typeface="나눔바른고딕"/>
                <a:ea typeface="나눔바른고딕"/>
                <a:cs typeface="함초롬돋움"/>
              </a:rPr>
              <a:t>으로 판단</a:t>
            </a:r>
          </a:p>
        </p:txBody>
      </p:sp>
      <p:pic>
        <p:nvPicPr>
          <p:cNvPr id="102" name="그래픽 101"/>
          <p:cNvPicPr>
            <a:picLocks noChangeAspect="1"/>
          </p:cNvPicPr>
          <p:nvPr/>
        </p:nvPicPr>
        <p:blipFill rotWithShape="1">
          <a:blip r:embed="rId3"/>
          <a:stretch>
            <a:fillRect/>
          </a:stretch>
        </p:blipFill>
        <p:spPr>
          <a:xfrm rot="10800000">
            <a:off x="6190680" y="3424672"/>
            <a:ext cx="1358594" cy="858180"/>
          </a:xfrm>
          <a:prstGeom prst="rect">
            <a:avLst/>
          </a:prstGeom>
        </p:spPr>
      </p:pic>
      <p:pic>
        <p:nvPicPr>
          <p:cNvPr id="47" name="Picture 3" descr="C:\Users\admin\Desktop\wavearrow-blue.png"/>
          <p:cNvPicPr>
            <a:picLocks noChangeAspect="1" noChangeArrowheads="1"/>
          </p:cNvPicPr>
          <p:nvPr/>
        </p:nvPicPr>
        <p:blipFill rotWithShape="1">
          <a:blip r:embed="rId4">
            <a:duotone>
              <a:schemeClr val="bg2">
                <a:shade val="45000"/>
                <a:satMod val="135000"/>
              </a:schemeClr>
              <a:prstClr val="white"/>
            </a:duotone>
          </a:blip>
          <a:srcRect/>
          <a:stretch>
            <a:fillRect/>
          </a:stretch>
        </p:blipFill>
        <p:spPr>
          <a:xfrm rot="16200000">
            <a:off x="3555844" y="3658218"/>
            <a:ext cx="3980825" cy="589570"/>
          </a:xfrm>
          <a:prstGeom prst="rect">
            <a:avLst/>
          </a:prstGeom>
          <a:noFill/>
        </p:spPr>
      </p:pic>
      <p:grpSp>
        <p:nvGrpSpPr>
          <p:cNvPr id="27" name="그룹 26"/>
          <p:cNvGrpSpPr/>
          <p:nvPr/>
        </p:nvGrpSpPr>
        <p:grpSpPr>
          <a:xfrm>
            <a:off x="809323" y="1937727"/>
            <a:ext cx="4231553" cy="722716"/>
            <a:chOff x="809323" y="1937727"/>
            <a:chExt cx="4231553" cy="722716"/>
          </a:xfrm>
          <a:effectLst>
            <a:outerShdw blurRad="76200" dist="76200" dir="2700000" algn="ctr" rotWithShape="0">
              <a:srgbClr val="000000">
                <a:alpha val="50000"/>
              </a:srgbClr>
            </a:outerShdw>
          </a:effectLst>
        </p:grpSpPr>
        <p:sp>
          <p:nvSpPr>
            <p:cNvPr id="56" name="Round Same Side Corner Rectangle 4"/>
            <p:cNvSpPr/>
            <p:nvPr/>
          </p:nvSpPr>
          <p:spPr>
            <a:xfrm rot="5400000">
              <a:off x="2591810" y="211377"/>
              <a:ext cx="720000" cy="4178133"/>
            </a:xfrm>
            <a:prstGeom prst="round2SameRect">
              <a:avLst>
                <a:gd name="adj1" fmla="val 16667"/>
                <a:gd name="adj2" fmla="val 50000"/>
              </a:avLst>
            </a:prstGeom>
            <a:gradFill flip="none" rotWithShape="1">
              <a:gsLst>
                <a:gs pos="0">
                  <a:schemeClr val="bg1">
                    <a:lumMod val="92000"/>
                  </a:schemeClr>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sp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a:p>
          </p:txBody>
        </p:sp>
        <p:sp>
          <p:nvSpPr>
            <p:cNvPr id="58" name="Rectangle 5"/>
            <p:cNvSpPr>
              <a:spLocks noChangeArrowheads="1"/>
            </p:cNvSpPr>
            <p:nvPr/>
          </p:nvSpPr>
          <p:spPr bwMode="white">
            <a:xfrm>
              <a:off x="1708347" y="2107148"/>
              <a:ext cx="2261646" cy="369332"/>
            </a:xfrm>
            <a:prstGeom prst="rect">
              <a:avLst/>
            </a:prstGeom>
            <a:noFill/>
            <a:ln>
              <a:noFill/>
            </a:ln>
            <a:effectLst/>
          </p:spPr>
          <p:txBody>
            <a:bodyPr vert="horz" wrap="square" lIns="91440" tIns="45720" rIns="91440" bIns="45720"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eaLnBrk="1" hangingPunct="1">
                <a:spcBef>
                  <a:spcPct val="0"/>
                </a:spcBef>
                <a:defRPr lang="ko-KR" altLang="en-US"/>
              </a:pPr>
              <a:r>
                <a:rPr lang="ko-KR" altLang="en-US" sz="1800" dirty="0">
                  <a:solidFill>
                    <a:schemeClr val="tx1">
                      <a:lumMod val="85000"/>
                      <a:lumOff val="15000"/>
                    </a:schemeClr>
                  </a:solidFill>
                  <a:latin typeface="나눔바른고딕"/>
                  <a:ea typeface="나눔바른고딕"/>
                  <a:cs typeface="함초롬돋움"/>
                </a:rPr>
                <a:t>당사자와의 관계</a:t>
              </a:r>
            </a:p>
          </p:txBody>
        </p:sp>
        <p:sp>
          <p:nvSpPr>
            <p:cNvPr id="36" name="Rectangle 2"/>
            <p:cNvSpPr/>
            <p:nvPr/>
          </p:nvSpPr>
          <p:spPr>
            <a:xfrm rot="16200000">
              <a:off x="809322" y="1937728"/>
              <a:ext cx="720002" cy="720000"/>
            </a:xfrm>
            <a:prstGeom prst="round2SameRect">
              <a:avLst>
                <a:gd name="adj1" fmla="val 16667"/>
                <a:gd name="adj2" fmla="val 0"/>
              </a:avLst>
            </a:prstGeom>
            <a:solidFill>
              <a:srgbClr val="FCE4D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sp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a:solidFill>
                  <a:schemeClr val="tx1"/>
                </a:solidFill>
              </a:endParaRPr>
            </a:p>
          </p:txBody>
        </p:sp>
        <p:pic>
          <p:nvPicPr>
            <p:cNvPr id="3" name="그림 2" descr="벡터그래픽이(가) 표시된 사진  자동 생성된 설명"/>
            <p:cNvPicPr>
              <a:picLocks noChangeAspect="1"/>
            </p:cNvPicPr>
            <p:nvPr/>
          </p:nvPicPr>
          <p:blipFill rotWithShape="1">
            <a:blip r:embed="rId5"/>
            <a:stretch>
              <a:fillRect/>
            </a:stretch>
          </p:blipFill>
          <p:spPr>
            <a:xfrm>
              <a:off x="907148" y="2035848"/>
              <a:ext cx="495926" cy="495926"/>
            </a:xfrm>
            <a:prstGeom prst="rect">
              <a:avLst/>
            </a:prstGeom>
            <a:effectLst/>
          </p:spPr>
        </p:pic>
      </p:grpSp>
      <p:grpSp>
        <p:nvGrpSpPr>
          <p:cNvPr id="24" name="그룹 23"/>
          <p:cNvGrpSpPr/>
          <p:nvPr/>
        </p:nvGrpSpPr>
        <p:grpSpPr>
          <a:xfrm>
            <a:off x="809323" y="4457523"/>
            <a:ext cx="4231554" cy="721404"/>
            <a:chOff x="809323" y="4457898"/>
            <a:chExt cx="4231554" cy="721404"/>
          </a:xfrm>
          <a:effectLst>
            <a:outerShdw blurRad="76200" dist="76200" dir="2700000" algn="ctr" rotWithShape="0">
              <a:srgbClr val="000000">
                <a:alpha val="50000"/>
              </a:srgbClr>
            </a:outerShdw>
          </a:effectLst>
        </p:grpSpPr>
        <p:sp>
          <p:nvSpPr>
            <p:cNvPr id="61" name="Round Same Side Corner Rectangle 4"/>
            <p:cNvSpPr/>
            <p:nvPr/>
          </p:nvSpPr>
          <p:spPr>
            <a:xfrm rot="5400000">
              <a:off x="2591810" y="2728831"/>
              <a:ext cx="720000" cy="4178134"/>
            </a:xfrm>
            <a:prstGeom prst="round2SameRect">
              <a:avLst>
                <a:gd name="adj1" fmla="val 16667"/>
                <a:gd name="adj2" fmla="val 50000"/>
              </a:avLst>
            </a:prstGeom>
            <a:gradFill flip="none" rotWithShape="1">
              <a:gsLst>
                <a:gs pos="0">
                  <a:schemeClr val="bg1">
                    <a:lumMod val="92000"/>
                  </a:schemeClr>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sp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a:p>
          </p:txBody>
        </p:sp>
        <p:sp>
          <p:nvSpPr>
            <p:cNvPr id="65" name="Rectangle 8"/>
            <p:cNvSpPr>
              <a:spLocks noChangeArrowheads="1"/>
            </p:cNvSpPr>
            <p:nvPr/>
          </p:nvSpPr>
          <p:spPr bwMode="white">
            <a:xfrm>
              <a:off x="1708347" y="4624337"/>
              <a:ext cx="3200295" cy="369332"/>
            </a:xfrm>
            <a:prstGeom prst="rect">
              <a:avLst/>
            </a:prstGeom>
            <a:noFill/>
            <a:ln>
              <a:noFill/>
            </a:ln>
            <a:effectLst/>
          </p:spPr>
          <p:txBody>
            <a:bodyPr vert="horz" wrap="square" lIns="91440" tIns="45720" rIns="91440" bIns="45720"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eaLnBrk="1" hangingPunct="1">
                <a:spcBef>
                  <a:spcPct val="0"/>
                </a:spcBef>
                <a:defRPr lang="ko-KR" altLang="en-US"/>
              </a:pPr>
              <a:r>
                <a:rPr lang="ko-KR" altLang="en-US" sz="1800">
                  <a:solidFill>
                    <a:schemeClr val="tx1">
                      <a:lumMod val="85000"/>
                      <a:lumOff val="15000"/>
                    </a:schemeClr>
                  </a:solidFill>
                  <a:latin typeface="나눔바른고딕"/>
                  <a:ea typeface="나눔바른고딕"/>
                  <a:cs typeface="함초롬돋움"/>
                </a:rPr>
                <a:t>행위 내용 및 정도</a:t>
              </a:r>
            </a:p>
          </p:txBody>
        </p:sp>
        <p:sp>
          <p:nvSpPr>
            <p:cNvPr id="39" name="Rectangle 2"/>
            <p:cNvSpPr/>
            <p:nvPr/>
          </p:nvSpPr>
          <p:spPr>
            <a:xfrm rot="16200000">
              <a:off x="809323" y="4459302"/>
              <a:ext cx="720000" cy="720000"/>
            </a:xfrm>
            <a:prstGeom prst="round2SameRect">
              <a:avLst>
                <a:gd name="adj1" fmla="val 16667"/>
                <a:gd name="adj2" fmla="val 0"/>
              </a:avLst>
            </a:prstGeom>
            <a:solidFill>
              <a:srgbClr val="FCE4D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sp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a:solidFill>
                  <a:schemeClr val="tx1"/>
                </a:solidFill>
              </a:endParaRPr>
            </a:p>
          </p:txBody>
        </p:sp>
        <p:pic>
          <p:nvPicPr>
            <p:cNvPr id="7" name="그림 6"/>
            <p:cNvPicPr>
              <a:picLocks noChangeAspect="1"/>
            </p:cNvPicPr>
            <p:nvPr/>
          </p:nvPicPr>
          <p:blipFill rotWithShape="1">
            <a:blip r:embed="rId6"/>
            <a:stretch>
              <a:fillRect/>
            </a:stretch>
          </p:blipFill>
          <p:spPr>
            <a:xfrm>
              <a:off x="907148" y="4569933"/>
              <a:ext cx="495926" cy="495926"/>
            </a:xfrm>
            <a:prstGeom prst="rect">
              <a:avLst/>
            </a:prstGeom>
            <a:effectLst/>
          </p:spPr>
        </p:pic>
      </p:grpSp>
      <p:grpSp>
        <p:nvGrpSpPr>
          <p:cNvPr id="25" name="그룹 24"/>
          <p:cNvGrpSpPr/>
          <p:nvPr/>
        </p:nvGrpSpPr>
        <p:grpSpPr>
          <a:xfrm>
            <a:off x="809323" y="3619401"/>
            <a:ext cx="4231554" cy="720002"/>
            <a:chOff x="809323" y="3618744"/>
            <a:chExt cx="4231554" cy="720002"/>
          </a:xfrm>
          <a:effectLst>
            <a:outerShdw blurRad="76200" dist="76200" dir="2700000" algn="ctr" rotWithShape="0">
              <a:srgbClr val="000000">
                <a:alpha val="50000"/>
              </a:srgbClr>
            </a:outerShdw>
          </a:effectLst>
        </p:grpSpPr>
        <p:sp>
          <p:nvSpPr>
            <p:cNvPr id="60" name="Round Same Side Corner Rectangle 4"/>
            <p:cNvSpPr/>
            <p:nvPr/>
          </p:nvSpPr>
          <p:spPr>
            <a:xfrm rot="5400000">
              <a:off x="2591810" y="1889679"/>
              <a:ext cx="720000" cy="4178134"/>
            </a:xfrm>
            <a:prstGeom prst="round2SameRect">
              <a:avLst>
                <a:gd name="adj1" fmla="val 16667"/>
                <a:gd name="adj2" fmla="val 50000"/>
              </a:avLst>
            </a:prstGeom>
            <a:gradFill flip="none" rotWithShape="1">
              <a:gsLst>
                <a:gs pos="0">
                  <a:schemeClr val="bg1">
                    <a:lumMod val="92000"/>
                  </a:schemeClr>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sp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a:p>
          </p:txBody>
        </p:sp>
        <p:sp>
          <p:nvSpPr>
            <p:cNvPr id="64" name="Rectangle 7"/>
            <p:cNvSpPr>
              <a:spLocks noChangeArrowheads="1"/>
            </p:cNvSpPr>
            <p:nvPr/>
          </p:nvSpPr>
          <p:spPr bwMode="white">
            <a:xfrm>
              <a:off x="1708347" y="3786606"/>
              <a:ext cx="3216177" cy="369332"/>
            </a:xfrm>
            <a:prstGeom prst="rect">
              <a:avLst/>
            </a:prstGeom>
            <a:noFill/>
            <a:ln>
              <a:noFill/>
            </a:ln>
            <a:effectLst/>
          </p:spPr>
          <p:txBody>
            <a:bodyPr vert="horz" wrap="square" lIns="91440" tIns="45720" rIns="91440" bIns="45720"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eaLnBrk="1" hangingPunct="1">
                <a:spcBef>
                  <a:spcPct val="0"/>
                </a:spcBef>
                <a:defRPr lang="ko-KR" altLang="en-US"/>
              </a:pPr>
              <a:r>
                <a:rPr lang="ko-KR" altLang="en-US" sz="1800">
                  <a:solidFill>
                    <a:schemeClr val="tx1">
                      <a:lumMod val="85000"/>
                      <a:lumOff val="15000"/>
                    </a:schemeClr>
                  </a:solidFill>
                  <a:latin typeface="나눔바른고딕"/>
                  <a:ea typeface="나눔바른고딕"/>
                  <a:cs typeface="함초롬돋움"/>
                </a:rPr>
                <a:t>행위에 대한 피해자의 반응</a:t>
              </a:r>
            </a:p>
          </p:txBody>
        </p:sp>
        <p:sp>
          <p:nvSpPr>
            <p:cNvPr id="38" name="Rectangle 2"/>
            <p:cNvSpPr/>
            <p:nvPr/>
          </p:nvSpPr>
          <p:spPr>
            <a:xfrm rot="16200000">
              <a:off x="809323" y="3618744"/>
              <a:ext cx="720000" cy="720000"/>
            </a:xfrm>
            <a:prstGeom prst="round2SameRect">
              <a:avLst>
                <a:gd name="adj1" fmla="val 16667"/>
                <a:gd name="adj2" fmla="val 0"/>
              </a:avLst>
            </a:prstGeom>
            <a:solidFill>
              <a:srgbClr val="FCE4D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sp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a:solidFill>
                  <a:schemeClr val="tx1"/>
                </a:solidFill>
              </a:endParaRPr>
            </a:p>
          </p:txBody>
        </p:sp>
        <p:pic>
          <p:nvPicPr>
            <p:cNvPr id="9" name="그림 8"/>
            <p:cNvPicPr>
              <a:picLocks noChangeAspect="1"/>
            </p:cNvPicPr>
            <p:nvPr/>
          </p:nvPicPr>
          <p:blipFill rotWithShape="1">
            <a:blip r:embed="rId7"/>
            <a:stretch>
              <a:fillRect/>
            </a:stretch>
          </p:blipFill>
          <p:spPr>
            <a:xfrm>
              <a:off x="907148" y="3723308"/>
              <a:ext cx="495926" cy="495926"/>
            </a:xfrm>
            <a:prstGeom prst="rect">
              <a:avLst/>
            </a:prstGeom>
            <a:effectLst/>
          </p:spPr>
        </p:pic>
      </p:grpSp>
      <p:grpSp>
        <p:nvGrpSpPr>
          <p:cNvPr id="23" name="그룹 22"/>
          <p:cNvGrpSpPr/>
          <p:nvPr/>
        </p:nvGrpSpPr>
        <p:grpSpPr>
          <a:xfrm>
            <a:off x="809323" y="5297047"/>
            <a:ext cx="4231554" cy="720000"/>
            <a:chOff x="809323" y="5297047"/>
            <a:chExt cx="4231554" cy="720000"/>
          </a:xfrm>
          <a:effectLst>
            <a:outerShdw blurRad="76200" dist="76200" dir="2700000" algn="ctr" rotWithShape="0">
              <a:srgbClr val="000000">
                <a:alpha val="50000"/>
              </a:srgbClr>
            </a:outerShdw>
          </a:effectLst>
        </p:grpSpPr>
        <p:sp>
          <p:nvSpPr>
            <p:cNvPr id="62" name="Round Same Side Corner Rectangle 4"/>
            <p:cNvSpPr/>
            <p:nvPr/>
          </p:nvSpPr>
          <p:spPr>
            <a:xfrm rot="5400000">
              <a:off x="2591810" y="3567980"/>
              <a:ext cx="720000" cy="4178134"/>
            </a:xfrm>
            <a:prstGeom prst="round2SameRect">
              <a:avLst>
                <a:gd name="adj1" fmla="val 16667"/>
                <a:gd name="adj2" fmla="val 25400"/>
              </a:avLst>
            </a:prstGeom>
            <a:gradFill flip="none" rotWithShape="1">
              <a:gsLst>
                <a:gs pos="0">
                  <a:schemeClr val="bg1">
                    <a:lumMod val="92000"/>
                  </a:schemeClr>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sp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a:p>
          </p:txBody>
        </p:sp>
        <p:sp>
          <p:nvSpPr>
            <p:cNvPr id="66" name="Rectangle 9"/>
            <p:cNvSpPr>
              <a:spLocks noChangeArrowheads="1"/>
            </p:cNvSpPr>
            <p:nvPr/>
          </p:nvSpPr>
          <p:spPr bwMode="white">
            <a:xfrm>
              <a:off x="1708347" y="5463487"/>
              <a:ext cx="3299881" cy="369332"/>
            </a:xfrm>
            <a:prstGeom prst="rect">
              <a:avLst/>
            </a:prstGeom>
            <a:noFill/>
            <a:ln>
              <a:noFill/>
            </a:ln>
            <a:effectLst/>
          </p:spPr>
          <p:txBody>
            <a:bodyPr vert="horz" wrap="square" lIns="91440" tIns="45720" rIns="91440" bIns="45720"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eaLnBrk="1" hangingPunct="1">
                <a:spcBef>
                  <a:spcPct val="0"/>
                </a:spcBef>
                <a:defRPr lang="ko-KR" altLang="en-US"/>
              </a:pPr>
              <a:r>
                <a:rPr lang="ko-KR" altLang="en-US" sz="1800">
                  <a:solidFill>
                    <a:schemeClr val="tx1">
                      <a:lumMod val="85000"/>
                      <a:lumOff val="15000"/>
                    </a:schemeClr>
                  </a:solidFill>
                  <a:latin typeface="나눔바른고딕"/>
                  <a:ea typeface="나눔바른고딕"/>
                  <a:cs typeface="함초롬돋움"/>
                </a:rPr>
                <a:t>행위기간(일회적/단기간/지속적)</a:t>
              </a:r>
            </a:p>
          </p:txBody>
        </p:sp>
        <p:sp>
          <p:nvSpPr>
            <p:cNvPr id="40" name="Rectangle 2"/>
            <p:cNvSpPr/>
            <p:nvPr/>
          </p:nvSpPr>
          <p:spPr>
            <a:xfrm rot="16200000">
              <a:off x="809323" y="5297047"/>
              <a:ext cx="720000" cy="720000"/>
            </a:xfrm>
            <a:prstGeom prst="round2SameRect">
              <a:avLst>
                <a:gd name="adj1" fmla="val 16667"/>
                <a:gd name="adj2" fmla="val 0"/>
              </a:avLst>
            </a:prstGeom>
            <a:solidFill>
              <a:srgbClr val="FCE4D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sp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a:solidFill>
                  <a:schemeClr val="tx1"/>
                </a:solidFill>
              </a:endParaRPr>
            </a:p>
          </p:txBody>
        </p:sp>
        <p:pic>
          <p:nvPicPr>
            <p:cNvPr id="12" name="그림 11"/>
            <p:cNvPicPr>
              <a:picLocks noChangeAspect="1"/>
            </p:cNvPicPr>
            <p:nvPr/>
          </p:nvPicPr>
          <p:blipFill rotWithShape="1">
            <a:blip r:embed="rId8"/>
            <a:stretch>
              <a:fillRect/>
            </a:stretch>
          </p:blipFill>
          <p:spPr>
            <a:xfrm>
              <a:off x="916823" y="5433170"/>
              <a:ext cx="476576" cy="476576"/>
            </a:xfrm>
            <a:prstGeom prst="rect">
              <a:avLst/>
            </a:prstGeom>
            <a:effectLst/>
          </p:spPr>
        </p:pic>
      </p:grpSp>
      <p:grpSp>
        <p:nvGrpSpPr>
          <p:cNvPr id="26" name="그룹 25"/>
          <p:cNvGrpSpPr/>
          <p:nvPr/>
        </p:nvGrpSpPr>
        <p:grpSpPr>
          <a:xfrm>
            <a:off x="809323" y="2778564"/>
            <a:ext cx="4231554" cy="722717"/>
            <a:chOff x="809323" y="2776878"/>
            <a:chExt cx="4231554" cy="722717"/>
          </a:xfrm>
          <a:effectLst>
            <a:outerShdw blurRad="76200" dist="76200" dir="2700000" algn="ctr" rotWithShape="0">
              <a:srgbClr val="000000">
                <a:alpha val="50000"/>
              </a:srgbClr>
            </a:outerShdw>
          </a:effectLst>
        </p:grpSpPr>
        <p:sp>
          <p:nvSpPr>
            <p:cNvPr id="59" name="Round Same Side Corner Rectangle 4"/>
            <p:cNvSpPr/>
            <p:nvPr/>
          </p:nvSpPr>
          <p:spPr>
            <a:xfrm rot="5400000">
              <a:off x="2591810" y="1050528"/>
              <a:ext cx="720000" cy="4178134"/>
            </a:xfrm>
            <a:prstGeom prst="round2SameRect">
              <a:avLst>
                <a:gd name="adj1" fmla="val 16667"/>
                <a:gd name="adj2" fmla="val 50000"/>
              </a:avLst>
            </a:prstGeom>
            <a:gradFill flip="none" rotWithShape="1">
              <a:gsLst>
                <a:gs pos="0">
                  <a:schemeClr val="bg1">
                    <a:lumMod val="92000"/>
                  </a:schemeClr>
                </a:gs>
                <a:gs pos="100000">
                  <a:schemeClr val="bg1"/>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sp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a:p>
          </p:txBody>
        </p:sp>
        <p:sp>
          <p:nvSpPr>
            <p:cNvPr id="63" name="Rectangle 6"/>
            <p:cNvSpPr>
              <a:spLocks noChangeArrowheads="1"/>
            </p:cNvSpPr>
            <p:nvPr/>
          </p:nvSpPr>
          <p:spPr bwMode="white">
            <a:xfrm>
              <a:off x="1708347" y="2946035"/>
              <a:ext cx="2261647" cy="369332"/>
            </a:xfrm>
            <a:prstGeom prst="rect">
              <a:avLst/>
            </a:prstGeom>
            <a:noFill/>
            <a:ln>
              <a:noFill/>
            </a:ln>
            <a:effectLst/>
          </p:spPr>
          <p:txBody>
            <a:bodyPr vert="horz" wrap="square" lIns="91440" tIns="45720" rIns="91440" bIns="45720"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eaLnBrk="1" hangingPunct="1">
                <a:spcBef>
                  <a:spcPct val="0"/>
                </a:spcBef>
                <a:defRPr lang="ko-KR" altLang="en-US"/>
              </a:pPr>
              <a:r>
                <a:rPr lang="ko-KR" altLang="en-US" sz="1800">
                  <a:solidFill>
                    <a:schemeClr val="tx1">
                      <a:lumMod val="85000"/>
                      <a:lumOff val="15000"/>
                    </a:schemeClr>
                  </a:solidFill>
                  <a:latin typeface="나눔바른고딕"/>
                  <a:ea typeface="나눔바른고딕"/>
                  <a:cs typeface="함초롬돋움"/>
                </a:rPr>
                <a:t>행위 장소 및 상황</a:t>
              </a:r>
            </a:p>
          </p:txBody>
        </p:sp>
        <p:sp>
          <p:nvSpPr>
            <p:cNvPr id="37" name="Rectangle 2"/>
            <p:cNvSpPr/>
            <p:nvPr/>
          </p:nvSpPr>
          <p:spPr>
            <a:xfrm rot="16200000">
              <a:off x="809322" y="2776879"/>
              <a:ext cx="720002" cy="720000"/>
            </a:xfrm>
            <a:prstGeom prst="round2SameRect">
              <a:avLst>
                <a:gd name="adj1" fmla="val 16667"/>
                <a:gd name="adj2" fmla="val 0"/>
              </a:avLst>
            </a:prstGeom>
            <a:solidFill>
              <a:srgbClr val="FCE4D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sp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a:solidFill>
                  <a:schemeClr val="tx1"/>
                </a:solidFill>
              </a:endParaRPr>
            </a:p>
          </p:txBody>
        </p:sp>
        <p:pic>
          <p:nvPicPr>
            <p:cNvPr id="22" name="그림 21"/>
            <p:cNvPicPr>
              <a:picLocks noChangeAspect="1"/>
            </p:cNvPicPr>
            <p:nvPr/>
          </p:nvPicPr>
          <p:blipFill rotWithShape="1">
            <a:blip r:embed="rId9"/>
            <a:stretch>
              <a:fillRect/>
            </a:stretch>
          </p:blipFill>
          <p:spPr>
            <a:xfrm>
              <a:off x="907148" y="2907380"/>
              <a:ext cx="495926" cy="495926"/>
            </a:xfrm>
            <a:prstGeom prst="rect">
              <a:avLst/>
            </a:prstGeom>
            <a:effectLst/>
          </p:spPr>
        </p:pic>
      </p:grpSp>
      <p:pic>
        <p:nvPicPr>
          <p:cNvPr id="2" name="그림 1">
            <a:extLst>
              <a:ext uri="{FF2B5EF4-FFF2-40B4-BE49-F238E27FC236}">
                <a16:creationId xmlns:a16="http://schemas.microsoft.com/office/drawing/2014/main" id="{1B2D2ACB-422F-EF3F-8058-BA60A85CE6ED}"/>
              </a:ext>
            </a:extLst>
          </p:cNvPr>
          <p:cNvPicPr>
            <a:picLocks noChangeAspect="1"/>
          </p:cNvPicPr>
          <p:nvPr/>
        </p:nvPicPr>
        <p:blipFill>
          <a:blip r:embed="rId10"/>
          <a:stretch>
            <a:fillRect/>
          </a:stretch>
        </p:blipFill>
        <p:spPr>
          <a:xfrm>
            <a:off x="184639" y="6294716"/>
            <a:ext cx="685800" cy="416006"/>
          </a:xfrm>
          <a:prstGeom prst="rect">
            <a:avLst/>
          </a:prstGeom>
        </p:spPr>
      </p:pic>
      <p:pic>
        <p:nvPicPr>
          <p:cNvPr id="4" name="그림 3">
            <a:extLst>
              <a:ext uri="{FF2B5EF4-FFF2-40B4-BE49-F238E27FC236}">
                <a16:creationId xmlns:a16="http://schemas.microsoft.com/office/drawing/2014/main" id="{4E3700E4-A04E-BFEF-BA47-3DF453679DF3}"/>
              </a:ext>
            </a:extLst>
          </p:cNvPr>
          <p:cNvPicPr>
            <a:picLocks noChangeAspect="1"/>
          </p:cNvPicPr>
          <p:nvPr/>
        </p:nvPicPr>
        <p:blipFill>
          <a:blip r:embed="rId11"/>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4"/>
          <p:cNvSpPr>
            <a:spLocks noChangeArrowheads="1"/>
          </p:cNvSpPr>
          <p:nvPr/>
        </p:nvSpPr>
        <p:spPr bwMode="white">
          <a:xfrm>
            <a:off x="1478024" y="1429372"/>
            <a:ext cx="6849726" cy="1111898"/>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lnSpc>
                <a:spcPct val="130000"/>
              </a:lnSpc>
              <a:spcBef>
                <a:spcPct val="0"/>
              </a:spcBef>
              <a:defRPr lang="ko-KR" altLang="en-US"/>
            </a:pPr>
            <a:r>
              <a:rPr lang="ko-KR" altLang="en-US" sz="1600" dirty="0">
                <a:solidFill>
                  <a:srgbClr val="000000"/>
                </a:solidFill>
                <a:latin typeface="나눔바른고딕"/>
                <a:ea typeface="나눔바른고딕"/>
                <a:cs typeface="함초롬돋움"/>
              </a:rPr>
              <a:t>문제된 행위를 피해자와 같은 처지에 있는 일반적이고도 평균적인 사람의 입장에서 바라보았을 때 </a:t>
            </a:r>
            <a:r>
              <a:rPr lang="ko-KR" altLang="en-US" sz="1800" dirty="0" err="1">
                <a:solidFill>
                  <a:srgbClr val="D53B11"/>
                </a:solidFill>
                <a:latin typeface="나눔바른고딕"/>
                <a:ea typeface="나눔바른고딕"/>
                <a:cs typeface="함초롬돋움"/>
              </a:rPr>
              <a:t>신체적·정신적</a:t>
            </a:r>
            <a:r>
              <a:rPr lang="ko-KR" altLang="en-US" sz="1800" dirty="0">
                <a:solidFill>
                  <a:srgbClr val="D53B11"/>
                </a:solidFill>
                <a:latin typeface="나눔바른고딕"/>
                <a:ea typeface="나눔바른고딕"/>
                <a:cs typeface="함초롬돋움"/>
              </a:rPr>
              <a:t> 고통이나 근무환경 악화가 발생할 수 있다는 점이 인정</a:t>
            </a:r>
            <a:r>
              <a:rPr lang="ko-KR" altLang="en-US" sz="1600" dirty="0">
                <a:solidFill>
                  <a:srgbClr val="000000"/>
                </a:solidFill>
                <a:latin typeface="나눔바른고딕"/>
                <a:ea typeface="나눔바른고딕"/>
                <a:cs typeface="함초롬돋움"/>
              </a:rPr>
              <a:t>되어야 함</a:t>
            </a:r>
          </a:p>
        </p:txBody>
      </p:sp>
      <p:sp>
        <p:nvSpPr>
          <p:cNvPr id="51207" name="Rectangle 7"/>
          <p:cNvSpPr>
            <a:spLocks noChangeArrowheads="1"/>
          </p:cNvSpPr>
          <p:nvPr/>
        </p:nvSpPr>
        <p:spPr bwMode="white">
          <a:xfrm>
            <a:off x="1478024" y="2769543"/>
            <a:ext cx="7054306" cy="800427"/>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lnSpc>
                <a:spcPct val="130000"/>
              </a:lnSpc>
              <a:spcBef>
                <a:spcPct val="0"/>
              </a:spcBef>
              <a:defRPr lang="ko-KR" altLang="en-US"/>
            </a:pPr>
            <a:r>
              <a:rPr lang="ko-KR" altLang="en-US" sz="1600">
                <a:solidFill>
                  <a:srgbClr val="000000"/>
                </a:solidFill>
                <a:latin typeface="나눔바른고딕"/>
                <a:ea typeface="나눔바른고딕"/>
                <a:cs typeface="함초롬돋움"/>
              </a:rPr>
              <a:t>피해자가 </a:t>
            </a:r>
            <a:r>
              <a:rPr lang="ko-KR" altLang="en-US" sz="1800">
                <a:solidFill>
                  <a:srgbClr val="D53B11"/>
                </a:solidFill>
                <a:latin typeface="나눔바른고딕"/>
                <a:ea typeface="나눔바른고딕"/>
                <a:cs typeface="함초롬돋움"/>
              </a:rPr>
              <a:t>실제로 신체적·정신적 고통을 받았거나 근무환경이 악화되었다는 결과가 발생</a:t>
            </a:r>
            <a:r>
              <a:rPr lang="ko-KR" altLang="en-US" sz="1600">
                <a:solidFill>
                  <a:srgbClr val="000000"/>
                </a:solidFill>
                <a:latin typeface="나눔바른고딕"/>
                <a:ea typeface="나눔바른고딕"/>
                <a:cs typeface="함초롬돋움"/>
              </a:rPr>
              <a:t>해야 함</a:t>
            </a:r>
          </a:p>
        </p:txBody>
      </p:sp>
      <p:grpSp>
        <p:nvGrpSpPr>
          <p:cNvPr id="7" name="그룹 6"/>
          <p:cNvGrpSpPr/>
          <p:nvPr/>
        </p:nvGrpSpPr>
        <p:grpSpPr>
          <a:xfrm>
            <a:off x="265" y="130832"/>
            <a:ext cx="9143470" cy="765156"/>
            <a:chOff x="0" y="130640"/>
            <a:chExt cx="9143999" cy="765201"/>
          </a:xfrm>
          <a:effectLst/>
        </p:grpSpPr>
        <p:sp>
          <p:nvSpPr>
            <p:cNvPr id="8" name="직사각형 7"/>
            <p:cNvSpPr/>
            <p:nvPr/>
          </p:nvSpPr>
          <p:spPr>
            <a:xfrm>
              <a:off x="0" y="133498"/>
              <a:ext cx="958537"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9" name="사각형: 둥근 위쪽 모서리 8"/>
            <p:cNvSpPr/>
            <p:nvPr/>
          </p:nvSpPr>
          <p:spPr>
            <a:xfrm>
              <a:off x="7251700" y="284818"/>
              <a:ext cx="1748760" cy="33797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0" name="평행 사변형 9"/>
            <p:cNvSpPr/>
            <p:nvPr/>
          </p:nvSpPr>
          <p:spPr>
            <a:xfrm rot="5400000">
              <a:off x="753153" y="368620"/>
              <a:ext cx="762341" cy="292100"/>
            </a:xfrm>
            <a:prstGeom prst="parallelogram">
              <a:avLst>
                <a:gd name="adj" fmla="val 41638"/>
              </a:avLst>
            </a:prstGeom>
            <a:solidFill>
              <a:srgbClr val="D53B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1" name="평행 사변형 10"/>
            <p:cNvSpPr/>
            <p:nvPr/>
          </p:nvSpPr>
          <p:spPr>
            <a:xfrm rot="16200000" flipH="1">
              <a:off x="1074990" y="368621"/>
              <a:ext cx="762341" cy="292100"/>
            </a:xfrm>
            <a:prstGeom prst="parallelogram">
              <a:avLst>
                <a:gd name="adj" fmla="val 41638"/>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2" name="직사각형 11"/>
            <p:cNvSpPr/>
            <p:nvPr/>
          </p:nvSpPr>
          <p:spPr>
            <a:xfrm>
              <a:off x="1631947" y="130640"/>
              <a:ext cx="7512052" cy="640612"/>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3" name="TextBox 12"/>
            <p:cNvSpPr txBox="1"/>
            <p:nvPr/>
          </p:nvSpPr>
          <p:spPr>
            <a:xfrm>
              <a:off x="1727257" y="239844"/>
              <a:ext cx="4193559" cy="460770"/>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괴롭힘으로 인정되려면</a:t>
              </a:r>
              <a:r>
                <a:rPr lang="en-US" altLang="ko-KR" sz="2400">
                  <a:solidFill>
                    <a:schemeClr val="bg1"/>
                  </a:solidFill>
                  <a:latin typeface="나눔스퀘어라운드 ExtraBold"/>
                  <a:ea typeface="나눔스퀘어라운드 ExtraBold"/>
                </a:rPr>
                <a:t>?</a:t>
              </a:r>
            </a:p>
          </p:txBody>
        </p:sp>
        <p:sp>
          <p:nvSpPr>
            <p:cNvPr id="14" name="TextBox 13"/>
            <p:cNvSpPr txBox="1"/>
            <p:nvPr/>
          </p:nvSpPr>
          <p:spPr>
            <a:xfrm>
              <a:off x="8403546" y="280991"/>
              <a:ext cx="545802" cy="188777"/>
            </a:xfrm>
            <a:prstGeom prst="roundRect">
              <a:avLst>
                <a:gd name="adj" fmla="val 50000"/>
              </a:avLst>
            </a:prstGeom>
            <a:solidFill>
              <a:srgbClr val="D53B11"/>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3</a:t>
              </a:r>
              <a:endParaRPr lang="ko-KR" altLang="en-US" sz="1100">
                <a:solidFill>
                  <a:schemeClr val="bg1"/>
                </a:solidFill>
                <a:latin typeface="나눔스퀘어라운드 ExtraBold"/>
                <a:ea typeface="나눔스퀘어라운드 ExtraBold"/>
              </a:endParaRPr>
            </a:p>
          </p:txBody>
        </p:sp>
        <p:sp>
          <p:nvSpPr>
            <p:cNvPr id="15" name="TextBox 14"/>
            <p:cNvSpPr txBox="1"/>
            <p:nvPr/>
          </p:nvSpPr>
          <p:spPr>
            <a:xfrm>
              <a:off x="6699182" y="429605"/>
              <a:ext cx="2335537" cy="261610"/>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괴롭힘의 판단</a:t>
              </a:r>
            </a:p>
          </p:txBody>
        </p:sp>
      </p:grpSp>
      <p:grpSp>
        <p:nvGrpSpPr>
          <p:cNvPr id="16" name="그룹 15"/>
          <p:cNvGrpSpPr/>
          <p:nvPr/>
        </p:nvGrpSpPr>
        <p:grpSpPr>
          <a:xfrm>
            <a:off x="948178" y="1333232"/>
            <a:ext cx="476250" cy="476250"/>
            <a:chOff x="658273" y="1548999"/>
            <a:chExt cx="476250" cy="476250"/>
          </a:xfrm>
        </p:grpSpPr>
        <p:pic>
          <p:nvPicPr>
            <p:cNvPr id="5" name="그래픽 4"/>
            <p:cNvPicPr>
              <a:picLocks noChangeAspect="1"/>
            </p:cNvPicPr>
            <p:nvPr/>
          </p:nvPicPr>
          <p:blipFill rotWithShape="1">
            <a:blip r:embed="rId2"/>
            <a:stretch>
              <a:fillRect/>
            </a:stretch>
          </p:blipFill>
          <p:spPr>
            <a:xfrm>
              <a:off x="658273" y="1548999"/>
              <a:ext cx="476250" cy="476250"/>
            </a:xfrm>
            <a:prstGeom prst="rect">
              <a:avLst/>
            </a:prstGeom>
          </p:spPr>
        </p:pic>
        <p:sp>
          <p:nvSpPr>
            <p:cNvPr id="6" name="TextBox 5"/>
            <p:cNvSpPr txBox="1"/>
            <p:nvPr/>
          </p:nvSpPr>
          <p:spPr>
            <a:xfrm>
              <a:off x="751967" y="1611289"/>
              <a:ext cx="333746" cy="400110"/>
            </a:xfrm>
            <a:prstGeom prst="rect">
              <a:avLst/>
            </a:prstGeom>
            <a:noFill/>
          </p:spPr>
          <p:txBody>
            <a:bodyPr wrap="none">
              <a:spAutoFit/>
            </a:bodyPr>
            <a:lstStyle/>
            <a:p>
              <a:pPr algn="ctr">
                <a:defRPr lang="ko-KR" altLang="en-US"/>
              </a:pPr>
              <a:r>
                <a:rPr lang="en-US" altLang="ko-KR" sz="2000" b="1" dirty="0">
                  <a:solidFill>
                    <a:schemeClr val="bg1"/>
                  </a:solidFill>
                  <a:latin typeface="나눔바른고딕"/>
                  <a:ea typeface="나눔바른고딕"/>
                </a:rPr>
                <a:t>1</a:t>
              </a:r>
              <a:endParaRPr lang="ko-KR" altLang="en-US" sz="2000" b="1" dirty="0">
                <a:solidFill>
                  <a:schemeClr val="bg1"/>
                </a:solidFill>
                <a:latin typeface="나눔바른고딕"/>
                <a:ea typeface="나눔바른고딕"/>
              </a:endParaRPr>
            </a:p>
          </p:txBody>
        </p:sp>
      </p:grpSp>
      <p:grpSp>
        <p:nvGrpSpPr>
          <p:cNvPr id="21" name="그룹 20"/>
          <p:cNvGrpSpPr/>
          <p:nvPr/>
        </p:nvGrpSpPr>
        <p:grpSpPr>
          <a:xfrm>
            <a:off x="948178" y="2692177"/>
            <a:ext cx="476250" cy="476250"/>
            <a:chOff x="658273" y="1548999"/>
            <a:chExt cx="476250" cy="476250"/>
          </a:xfrm>
        </p:grpSpPr>
        <p:pic>
          <p:nvPicPr>
            <p:cNvPr id="22" name="그래픽 21"/>
            <p:cNvPicPr>
              <a:picLocks noChangeAspect="1"/>
            </p:cNvPicPr>
            <p:nvPr/>
          </p:nvPicPr>
          <p:blipFill rotWithShape="1">
            <a:blip r:embed="rId2"/>
            <a:stretch>
              <a:fillRect/>
            </a:stretch>
          </p:blipFill>
          <p:spPr>
            <a:xfrm>
              <a:off x="658273" y="1548999"/>
              <a:ext cx="476250" cy="476250"/>
            </a:xfrm>
            <a:prstGeom prst="rect">
              <a:avLst/>
            </a:prstGeom>
          </p:spPr>
        </p:pic>
        <p:sp>
          <p:nvSpPr>
            <p:cNvPr id="23" name="TextBox 22"/>
            <p:cNvSpPr txBox="1"/>
            <p:nvPr/>
          </p:nvSpPr>
          <p:spPr>
            <a:xfrm>
              <a:off x="766859" y="1624452"/>
              <a:ext cx="333746" cy="400110"/>
            </a:xfrm>
            <a:prstGeom prst="rect">
              <a:avLst/>
            </a:prstGeom>
            <a:noFill/>
          </p:spPr>
          <p:txBody>
            <a:bodyPr wrap="none" anchor="ctr">
              <a:spAutoFit/>
            </a:bodyPr>
            <a:lstStyle/>
            <a:p>
              <a:pPr algn="ctr">
                <a:defRPr lang="ko-KR" altLang="en-US"/>
              </a:pPr>
              <a:r>
                <a:rPr lang="en-US" altLang="ko-KR" sz="2000" b="1" dirty="0">
                  <a:solidFill>
                    <a:schemeClr val="bg1"/>
                  </a:solidFill>
                  <a:latin typeface="나눔바른고딕"/>
                  <a:ea typeface="나눔바른고딕"/>
                </a:rPr>
                <a:t>2</a:t>
              </a:r>
              <a:endParaRPr lang="ko-KR" altLang="en-US" sz="2000" b="1" dirty="0">
                <a:solidFill>
                  <a:schemeClr val="bg1"/>
                </a:solidFill>
                <a:latin typeface="나눔바른고딕"/>
                <a:ea typeface="나눔바른고딕"/>
              </a:endParaRPr>
            </a:p>
          </p:txBody>
        </p:sp>
      </p:grpSp>
      <p:sp>
        <p:nvSpPr>
          <p:cNvPr id="28"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46</a:t>
            </a:fld>
            <a:endParaRPr lang="en-US" altLang="en-US" sz="999">
              <a:solidFill>
                <a:schemeClr val="tx1"/>
              </a:solidFill>
              <a:latin typeface="나눔스퀘어라운드 Bold"/>
              <a:ea typeface="나눔스퀘어라운드 Bold"/>
            </a:endParaRPr>
          </a:p>
        </p:txBody>
      </p:sp>
      <p:grpSp>
        <p:nvGrpSpPr>
          <p:cNvPr id="29" name="그룹 28"/>
          <p:cNvGrpSpPr/>
          <p:nvPr/>
        </p:nvGrpSpPr>
        <p:grpSpPr>
          <a:xfrm>
            <a:off x="5812915" y="3879861"/>
            <a:ext cx="2218764" cy="1332000"/>
            <a:chOff x="5842298" y="3640259"/>
            <a:chExt cx="2218764" cy="1332000"/>
          </a:xfrm>
        </p:grpSpPr>
        <p:pic>
          <p:nvPicPr>
            <p:cNvPr id="17" name="그림 16"/>
            <p:cNvPicPr>
              <a:picLocks noChangeAspect="1"/>
            </p:cNvPicPr>
            <p:nvPr/>
          </p:nvPicPr>
          <p:blipFill rotWithShape="1">
            <a:blip r:embed="rId3"/>
            <a:stretch>
              <a:fillRect/>
            </a:stretch>
          </p:blipFill>
          <p:spPr>
            <a:xfrm>
              <a:off x="6048461" y="3640259"/>
              <a:ext cx="1806438" cy="1332000"/>
            </a:xfrm>
            <a:prstGeom prst="rect">
              <a:avLst/>
            </a:prstGeom>
            <a:effectLst>
              <a:outerShdw blurRad="76200" dist="76200" dir="2700000" algn="ctr" rotWithShape="0">
                <a:srgbClr val="000000">
                  <a:alpha val="50000"/>
                </a:srgbClr>
              </a:outerShdw>
            </a:effectLst>
          </p:spPr>
        </p:pic>
        <p:sp>
          <p:nvSpPr>
            <p:cNvPr id="33" name="Rectangle 5"/>
            <p:cNvSpPr>
              <a:spLocks noChangeArrowheads="1"/>
            </p:cNvSpPr>
            <p:nvPr/>
          </p:nvSpPr>
          <p:spPr bwMode="white">
            <a:xfrm>
              <a:off x="5842298" y="3811723"/>
              <a:ext cx="2218764" cy="747370"/>
            </a:xfrm>
            <a:prstGeom prst="rect">
              <a:avLst/>
            </a:prstGeom>
            <a:noFill/>
            <a:ln>
              <a:noFill/>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lnSpc>
                  <a:spcPct val="120000"/>
                </a:lnSpc>
                <a:spcBef>
                  <a:spcPct val="0"/>
                </a:spcBef>
                <a:defRPr lang="ko-KR" altLang="en-US"/>
              </a:pPr>
              <a:r>
                <a:rPr lang="ko-KR" altLang="en-US" sz="1801" b="1">
                  <a:solidFill>
                    <a:schemeClr val="bg1"/>
                  </a:solidFill>
                  <a:latin typeface="휴먼편지체"/>
                  <a:ea typeface="휴먼편지체"/>
                </a:rPr>
                <a:t>근무환경이</a:t>
              </a:r>
            </a:p>
            <a:p>
              <a:pPr algn="ctr" eaLnBrk="1" hangingPunct="1">
                <a:lnSpc>
                  <a:spcPct val="120000"/>
                </a:lnSpc>
                <a:spcBef>
                  <a:spcPct val="0"/>
                </a:spcBef>
                <a:defRPr lang="ko-KR" altLang="en-US"/>
              </a:pPr>
              <a:r>
                <a:rPr lang="ko-KR" altLang="en-US" sz="1801" b="1">
                  <a:solidFill>
                    <a:schemeClr val="bg1"/>
                  </a:solidFill>
                  <a:latin typeface="휴먼편지체"/>
                  <a:ea typeface="휴먼편지체"/>
                </a:rPr>
                <a:t>악화되었어요</a:t>
              </a:r>
            </a:p>
          </p:txBody>
        </p:sp>
      </p:grpSp>
      <p:grpSp>
        <p:nvGrpSpPr>
          <p:cNvPr id="20" name="그룹 19"/>
          <p:cNvGrpSpPr/>
          <p:nvPr/>
        </p:nvGrpSpPr>
        <p:grpSpPr>
          <a:xfrm>
            <a:off x="1484507" y="3879861"/>
            <a:ext cx="2218764" cy="1332000"/>
            <a:chOff x="1513890" y="3640259"/>
            <a:chExt cx="2218764" cy="1332000"/>
          </a:xfrm>
        </p:grpSpPr>
        <p:pic>
          <p:nvPicPr>
            <p:cNvPr id="19" name="그림 18"/>
            <p:cNvPicPr>
              <a:picLocks noChangeAspect="1"/>
            </p:cNvPicPr>
            <p:nvPr/>
          </p:nvPicPr>
          <p:blipFill rotWithShape="1">
            <a:blip r:embed="rId4"/>
            <a:stretch>
              <a:fillRect/>
            </a:stretch>
          </p:blipFill>
          <p:spPr>
            <a:xfrm>
              <a:off x="1720056" y="3640259"/>
              <a:ext cx="1806433" cy="1332000"/>
            </a:xfrm>
            <a:prstGeom prst="rect">
              <a:avLst/>
            </a:prstGeom>
            <a:effectLst>
              <a:outerShdw blurRad="76200" dist="76200" dir="2700000" algn="ctr" rotWithShape="0">
                <a:srgbClr val="000000">
                  <a:alpha val="50000"/>
                </a:srgbClr>
              </a:outerShdw>
            </a:effectLst>
          </p:spPr>
        </p:pic>
        <p:sp>
          <p:nvSpPr>
            <p:cNvPr id="34" name="Rectangle 5"/>
            <p:cNvSpPr>
              <a:spLocks noChangeArrowheads="1"/>
            </p:cNvSpPr>
            <p:nvPr/>
          </p:nvSpPr>
          <p:spPr bwMode="white">
            <a:xfrm>
              <a:off x="1513890" y="3856414"/>
              <a:ext cx="2218764" cy="744883"/>
            </a:xfrm>
            <a:prstGeom prst="rect">
              <a:avLst/>
            </a:prstGeom>
            <a:noFill/>
            <a:ln>
              <a:noFill/>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lnSpc>
                  <a:spcPct val="120000"/>
                </a:lnSpc>
                <a:spcBef>
                  <a:spcPct val="0"/>
                </a:spcBef>
                <a:defRPr lang="ko-KR" altLang="en-US"/>
              </a:pPr>
              <a:r>
                <a:rPr lang="ko-KR" altLang="en-US" sz="1801" b="1">
                  <a:solidFill>
                    <a:schemeClr val="bg1"/>
                  </a:solidFill>
                  <a:latin typeface="휴먼편지체"/>
                  <a:ea typeface="휴먼편지체"/>
                </a:rPr>
                <a:t>신체적</a:t>
              </a:r>
              <a:r>
                <a:rPr lang="ko-KR" altLang="en-US" sz="1801" b="1">
                  <a:solidFill>
                    <a:schemeClr val="bg1"/>
                  </a:solidFill>
                  <a:latin typeface="바탕"/>
                  <a:ea typeface="휴먼편지체"/>
                </a:rPr>
                <a:t>·</a:t>
              </a:r>
              <a:r>
                <a:rPr lang="ko-KR" altLang="en-US" sz="1801" b="1">
                  <a:solidFill>
                    <a:schemeClr val="bg1"/>
                  </a:solidFill>
                  <a:latin typeface="휴먼편지체"/>
                  <a:ea typeface="휴먼편지체"/>
                </a:rPr>
                <a:t>정신적으로</a:t>
              </a:r>
            </a:p>
            <a:p>
              <a:pPr algn="ctr" eaLnBrk="1" hangingPunct="1">
                <a:lnSpc>
                  <a:spcPct val="120000"/>
                </a:lnSpc>
                <a:spcBef>
                  <a:spcPct val="0"/>
                </a:spcBef>
                <a:defRPr lang="ko-KR" altLang="en-US"/>
              </a:pPr>
              <a:r>
                <a:rPr lang="ko-KR" altLang="en-US" sz="1801" b="1">
                  <a:solidFill>
                    <a:schemeClr val="bg1"/>
                  </a:solidFill>
                  <a:latin typeface="휴먼편지체"/>
                  <a:ea typeface="휴먼편지체"/>
                </a:rPr>
                <a:t>고통받았어요</a:t>
              </a:r>
            </a:p>
          </p:txBody>
        </p:sp>
      </p:grpSp>
      <p:sp>
        <p:nvSpPr>
          <p:cNvPr id="18" name="Rectangle 6"/>
          <p:cNvSpPr>
            <a:spLocks noChangeArrowheads="1"/>
          </p:cNvSpPr>
          <p:nvPr/>
        </p:nvSpPr>
        <p:spPr>
          <a:xfrm>
            <a:off x="0" y="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pic>
        <p:nvPicPr>
          <p:cNvPr id="24" name="그림 23"/>
          <p:cNvPicPr>
            <a:picLocks noChangeAspect="1"/>
          </p:cNvPicPr>
          <p:nvPr/>
        </p:nvPicPr>
        <p:blipFill rotWithShape="1">
          <a:blip r:embed="rId5"/>
          <a:stretch>
            <a:fillRect/>
          </a:stretch>
        </p:blipFill>
        <p:spPr>
          <a:xfrm>
            <a:off x="2284499" y="5239904"/>
            <a:ext cx="1534546" cy="1249359"/>
          </a:xfrm>
          <a:prstGeom prst="rect">
            <a:avLst/>
          </a:prstGeom>
          <a:effectLst>
            <a:outerShdw blurRad="50800" dist="12700" dir="2700000" algn="tl" rotWithShape="0">
              <a:prstClr val="black">
                <a:alpha val="40000"/>
              </a:prstClr>
            </a:outerShdw>
          </a:effectLst>
        </p:spPr>
      </p:pic>
      <p:pic>
        <p:nvPicPr>
          <p:cNvPr id="26" name="그림 25"/>
          <p:cNvPicPr>
            <a:picLocks noChangeAspect="1"/>
          </p:cNvPicPr>
          <p:nvPr/>
        </p:nvPicPr>
        <p:blipFill rotWithShape="1">
          <a:blip r:embed="rId6"/>
          <a:stretch>
            <a:fillRect/>
          </a:stretch>
        </p:blipFill>
        <p:spPr>
          <a:xfrm flipH="1">
            <a:off x="5823914" y="4794862"/>
            <a:ext cx="1258578" cy="1781691"/>
          </a:xfrm>
          <a:prstGeom prst="rect">
            <a:avLst/>
          </a:prstGeom>
          <a:effectLst>
            <a:outerShdw blurRad="50800" dist="12700" dir="2700000" algn="tl" rotWithShape="0">
              <a:prstClr val="black">
                <a:alpha val="40000"/>
              </a:prstClr>
            </a:outerShdw>
          </a:effectLst>
        </p:spPr>
      </p:pic>
      <p:pic>
        <p:nvPicPr>
          <p:cNvPr id="2" name="그림 1">
            <a:extLst>
              <a:ext uri="{FF2B5EF4-FFF2-40B4-BE49-F238E27FC236}">
                <a16:creationId xmlns:a16="http://schemas.microsoft.com/office/drawing/2014/main" id="{8A7B5D04-AC6B-776C-3CFB-476A56813EB5}"/>
              </a:ext>
            </a:extLst>
          </p:cNvPr>
          <p:cNvPicPr>
            <a:picLocks noChangeAspect="1"/>
          </p:cNvPicPr>
          <p:nvPr/>
        </p:nvPicPr>
        <p:blipFill>
          <a:blip r:embed="rId7"/>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501308C8-E801-C1CB-3832-B1AF18F58DE6}"/>
              </a:ext>
            </a:extLst>
          </p:cNvPr>
          <p:cNvPicPr>
            <a:picLocks noChangeAspect="1"/>
          </p:cNvPicPr>
          <p:nvPr/>
        </p:nvPicPr>
        <p:blipFill>
          <a:blip r:embed="rId8"/>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0"/>
            <a:ext cx="9144000" cy="6858000"/>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400">
              <a:latin typeface="나눔스퀘어라운드 ExtraBold"/>
              <a:ea typeface="나눔스퀘어라운드 ExtraBold"/>
            </a:endParaRPr>
          </a:p>
        </p:txBody>
      </p:sp>
      <p:sp>
        <p:nvSpPr>
          <p:cNvPr id="6" name="직사각형 5"/>
          <p:cNvSpPr/>
          <p:nvPr/>
        </p:nvSpPr>
        <p:spPr>
          <a:xfrm>
            <a:off x="3495212" y="1910617"/>
            <a:ext cx="2053541" cy="687981"/>
          </a:xfrm>
          <a:prstGeom prst="rect">
            <a:avLst/>
          </a:prstGeom>
          <a:solidFill>
            <a:srgbClr val="3D384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400">
              <a:latin typeface="나눔스퀘어라운드 ExtraBold"/>
              <a:ea typeface="나눔스퀘어라운드 ExtraBold"/>
            </a:endParaRPr>
          </a:p>
        </p:txBody>
      </p:sp>
      <p:grpSp>
        <p:nvGrpSpPr>
          <p:cNvPr id="11" name="그룹 10"/>
          <p:cNvGrpSpPr/>
          <p:nvPr/>
        </p:nvGrpSpPr>
        <p:grpSpPr>
          <a:xfrm>
            <a:off x="1642293" y="3684816"/>
            <a:ext cx="5859413" cy="491490"/>
            <a:chOff x="1908630" y="3783896"/>
            <a:chExt cx="5326739" cy="491490"/>
          </a:xfrm>
          <a:effectLst>
            <a:outerShdw blurRad="50800" dist="38100" dir="5400000" algn="t" rotWithShape="0">
              <a:prstClr val="black">
                <a:alpha val="40000"/>
              </a:prstClr>
            </a:outerShdw>
          </a:effectLst>
        </p:grpSpPr>
        <p:sp>
          <p:nvSpPr>
            <p:cNvPr id="8" name="사각형: 둥근 모서리 7"/>
            <p:cNvSpPr/>
            <p:nvPr/>
          </p:nvSpPr>
          <p:spPr>
            <a:xfrm>
              <a:off x="2397626" y="3851321"/>
              <a:ext cx="4348747" cy="372740"/>
            </a:xfrm>
            <a:prstGeom prst="roundRect">
              <a:avLst>
                <a:gd name="adj" fmla="val 50000"/>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400">
                <a:latin typeface="나눔스퀘어라운드 ExtraBold"/>
                <a:ea typeface="나눔스퀘어라운드 ExtraBold"/>
              </a:endParaRPr>
            </a:p>
          </p:txBody>
        </p:sp>
        <p:sp>
          <p:nvSpPr>
            <p:cNvPr id="12" name="Rectangle 4"/>
            <p:cNvSpPr>
              <a:spLocks noChangeArrowheads="1"/>
            </p:cNvSpPr>
            <p:nvPr/>
          </p:nvSpPr>
          <p:spPr bwMode="white">
            <a:xfrm>
              <a:off x="1908630" y="3783896"/>
              <a:ext cx="5326739" cy="491490"/>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lnSpc>
                  <a:spcPct val="130000"/>
                </a:lnSpc>
                <a:spcBef>
                  <a:spcPct val="0"/>
                </a:spcBef>
                <a:defRPr lang="ko-KR" altLang="en-US"/>
              </a:pPr>
              <a:r>
                <a:rPr lang="ko-KR" altLang="en-US" sz="2000" dirty="0">
                  <a:solidFill>
                    <a:schemeClr val="bg1"/>
                  </a:solidFill>
                  <a:latin typeface="나눔스퀘어라운드 ExtraBold"/>
                  <a:ea typeface="나눔스퀘어라운드 ExtraBold"/>
                  <a:cs typeface="함초롬돋움"/>
                </a:rPr>
                <a:t>직장 내 괴롭힘으로 볼 수 있는 구체적 사례</a:t>
              </a:r>
            </a:p>
          </p:txBody>
        </p:sp>
      </p:grpSp>
      <p:grpSp>
        <p:nvGrpSpPr>
          <p:cNvPr id="14" name="그룹 13"/>
          <p:cNvGrpSpPr/>
          <p:nvPr/>
        </p:nvGrpSpPr>
        <p:grpSpPr>
          <a:xfrm>
            <a:off x="2180188" y="4255500"/>
            <a:ext cx="4783622" cy="491490"/>
            <a:chOff x="2397626" y="3787768"/>
            <a:chExt cx="4348747" cy="491490"/>
          </a:xfrm>
          <a:effectLst>
            <a:outerShdw blurRad="50800" dist="38100" dir="5400000" algn="t" rotWithShape="0">
              <a:prstClr val="black">
                <a:alpha val="40000"/>
              </a:prstClr>
            </a:outerShdw>
          </a:effectLst>
        </p:grpSpPr>
        <p:sp>
          <p:nvSpPr>
            <p:cNvPr id="15" name="사각형: 둥근 모서리 14"/>
            <p:cNvSpPr/>
            <p:nvPr/>
          </p:nvSpPr>
          <p:spPr>
            <a:xfrm>
              <a:off x="2397626" y="3851321"/>
              <a:ext cx="4348747" cy="372740"/>
            </a:xfrm>
            <a:prstGeom prst="roundRect">
              <a:avLst>
                <a:gd name="adj" fmla="val 50000"/>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400">
                <a:latin typeface="나눔스퀘어라운드 ExtraBold"/>
                <a:ea typeface="나눔스퀘어라운드 ExtraBold"/>
              </a:endParaRPr>
            </a:p>
          </p:txBody>
        </p:sp>
        <p:sp>
          <p:nvSpPr>
            <p:cNvPr id="16" name="Rectangle 4"/>
            <p:cNvSpPr>
              <a:spLocks noChangeArrowheads="1"/>
            </p:cNvSpPr>
            <p:nvPr/>
          </p:nvSpPr>
          <p:spPr bwMode="white">
            <a:xfrm>
              <a:off x="2570970" y="3787768"/>
              <a:ext cx="4002058" cy="491490"/>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lnSpc>
                  <a:spcPct val="130000"/>
                </a:lnSpc>
                <a:spcBef>
                  <a:spcPct val="0"/>
                </a:spcBef>
                <a:defRPr lang="ko-KR" altLang="en-US"/>
              </a:pPr>
              <a:r>
                <a:rPr lang="ko-KR" altLang="en-US" sz="2000" dirty="0">
                  <a:solidFill>
                    <a:schemeClr val="bg1"/>
                  </a:solidFill>
                  <a:latin typeface="나눔스퀘어라운드 ExtraBold"/>
                  <a:ea typeface="나눔스퀘어라운드 ExtraBold"/>
                  <a:cs typeface="함초롬돋움"/>
                </a:rPr>
                <a:t>직장 내 괴롭힘 사례 연구</a:t>
              </a:r>
            </a:p>
          </p:txBody>
        </p:sp>
      </p:grpSp>
      <p:pic>
        <p:nvPicPr>
          <p:cNvPr id="2" name="그래픽 1"/>
          <p:cNvPicPr>
            <a:picLocks noChangeAspect="1"/>
          </p:cNvPicPr>
          <p:nvPr/>
        </p:nvPicPr>
        <p:blipFill rotWithShape="1">
          <a:blip r:embed="rId2"/>
          <a:srcRect l="20670"/>
          <a:stretch>
            <a:fillRect/>
          </a:stretch>
        </p:blipFill>
        <p:spPr>
          <a:xfrm>
            <a:off x="0" y="267889"/>
            <a:ext cx="3174814" cy="4381959"/>
          </a:xfrm>
          <a:prstGeom prst="rect">
            <a:avLst/>
          </a:prstGeom>
          <a:effectLst>
            <a:outerShdw blurRad="50800" dist="38100" dir="5400000" algn="t" rotWithShape="0">
              <a:prstClr val="black">
                <a:alpha val="40000"/>
              </a:prstClr>
            </a:outerShdw>
          </a:effectLst>
        </p:spPr>
      </p:pic>
      <p:sp>
        <p:nvSpPr>
          <p:cNvPr id="18" name="Rectangle 4"/>
          <p:cNvSpPr>
            <a:spLocks noChangeArrowheads="1"/>
          </p:cNvSpPr>
          <p:nvPr/>
        </p:nvSpPr>
        <p:spPr bwMode="white">
          <a:xfrm>
            <a:off x="1594853" y="1640205"/>
            <a:ext cx="5905059" cy="1834515"/>
          </a:xfrm>
          <a:prstGeom prst="rect">
            <a:avLst/>
          </a:prstGeom>
          <a:noFill/>
          <a:ln>
            <a:noFill/>
          </a:ln>
          <a:effectLst/>
        </p:spPr>
        <p:txBody>
          <a:bodyPr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lnSpc>
                <a:spcPct val="130000"/>
              </a:lnSpc>
              <a:spcBef>
                <a:spcPct val="0"/>
              </a:spcBef>
              <a:defRPr lang="ko-KR" altLang="en-US"/>
            </a:pPr>
            <a:r>
              <a:rPr lang="en-US" altLang="ko-KR" sz="4400" dirty="0">
                <a:solidFill>
                  <a:schemeClr val="bg1"/>
                </a:solidFill>
                <a:latin typeface="나눔스퀘어라운드 ExtraBold"/>
                <a:ea typeface="나눔스퀘어라운드 ExtraBold"/>
                <a:cs typeface="함초롬돋움"/>
              </a:rPr>
              <a:t>PART 4</a:t>
            </a:r>
          </a:p>
          <a:p>
            <a:pPr algn="ctr">
              <a:lnSpc>
                <a:spcPct val="130000"/>
              </a:lnSpc>
              <a:spcBef>
                <a:spcPct val="0"/>
              </a:spcBef>
              <a:defRPr lang="ko-KR" altLang="en-US"/>
            </a:pPr>
            <a:r>
              <a:rPr lang="ko-KR" altLang="en-US" sz="4400" dirty="0">
                <a:solidFill>
                  <a:schemeClr val="bg1"/>
                </a:solidFill>
                <a:latin typeface="나눔스퀘어라운드 ExtraBold"/>
                <a:ea typeface="나눔스퀘어라운드 ExtraBold"/>
                <a:cs typeface="함초롬돋움"/>
              </a:rPr>
              <a:t>직장 내 괴롭힘 행위 예시</a:t>
            </a:r>
          </a:p>
        </p:txBody>
      </p:sp>
      <p:pic>
        <p:nvPicPr>
          <p:cNvPr id="26" name="그림 25"/>
          <p:cNvPicPr>
            <a:picLocks noChangeAspect="1"/>
          </p:cNvPicPr>
          <p:nvPr/>
        </p:nvPicPr>
        <p:blipFill rotWithShape="1">
          <a:blip r:embed="rId3"/>
          <a:stretch>
            <a:fillRect/>
          </a:stretch>
        </p:blipFill>
        <p:spPr>
          <a:xfrm>
            <a:off x="6909834" y="4691793"/>
            <a:ext cx="1952130" cy="1991969"/>
          </a:xfrm>
          <a:prstGeom prst="rect">
            <a:avLst/>
          </a:prstGeom>
          <a:effectLst>
            <a:outerShdw blurRad="76200" dist="76200" dir="2700000" algn="ctr" rotWithShape="0">
              <a:srgbClr val="000000">
                <a:alpha val="50000"/>
              </a:srgbClr>
            </a:outerShdw>
          </a:effectLst>
        </p:spPr>
      </p:pic>
      <p:pic>
        <p:nvPicPr>
          <p:cNvPr id="27" name="그림 26"/>
          <p:cNvPicPr>
            <a:picLocks noChangeAspect="1"/>
          </p:cNvPicPr>
          <p:nvPr/>
        </p:nvPicPr>
        <p:blipFill rotWithShape="1">
          <a:blip r:embed="rId4"/>
          <a:stretch>
            <a:fillRect/>
          </a:stretch>
        </p:blipFill>
        <p:spPr>
          <a:xfrm rot="1017102">
            <a:off x="7173316" y="4332452"/>
            <a:ext cx="354621" cy="314475"/>
          </a:xfrm>
          <a:prstGeom prst="rect">
            <a:avLst/>
          </a:prstGeom>
        </p:spPr>
      </p:pic>
      <p:pic>
        <p:nvPicPr>
          <p:cNvPr id="28" name="그림 27"/>
          <p:cNvPicPr>
            <a:picLocks noChangeAspect="1"/>
          </p:cNvPicPr>
          <p:nvPr/>
        </p:nvPicPr>
        <p:blipFill rotWithShape="1">
          <a:blip r:embed="rId5"/>
          <a:stretch>
            <a:fillRect/>
          </a:stretch>
        </p:blipFill>
        <p:spPr>
          <a:xfrm>
            <a:off x="8402827" y="4806990"/>
            <a:ext cx="430905" cy="284480"/>
          </a:xfrm>
          <a:prstGeom prst="rect">
            <a:avLst/>
          </a:prstGeom>
        </p:spPr>
      </p:pic>
      <p:pic>
        <p:nvPicPr>
          <p:cNvPr id="4" name="그림 3">
            <a:extLst>
              <a:ext uri="{FF2B5EF4-FFF2-40B4-BE49-F238E27FC236}">
                <a16:creationId xmlns:a16="http://schemas.microsoft.com/office/drawing/2014/main" id="{F384B2FE-CE47-58D5-1EF3-1487741927C2}"/>
              </a:ext>
            </a:extLst>
          </p:cNvPr>
          <p:cNvPicPr>
            <a:picLocks noChangeAspect="1"/>
          </p:cNvPicPr>
          <p:nvPr/>
        </p:nvPicPr>
        <p:blipFill>
          <a:blip r:embed="rId6"/>
          <a:stretch>
            <a:fillRect/>
          </a:stretch>
        </p:blipFill>
        <p:spPr>
          <a:xfrm>
            <a:off x="184639" y="6294716"/>
            <a:ext cx="685800" cy="416006"/>
          </a:xfrm>
          <a:prstGeom prst="rect">
            <a:avLst/>
          </a:prstGeom>
        </p:spPr>
      </p:pic>
      <p:pic>
        <p:nvPicPr>
          <p:cNvPr id="5" name="그림 4">
            <a:extLst>
              <a:ext uri="{FF2B5EF4-FFF2-40B4-BE49-F238E27FC236}">
                <a16:creationId xmlns:a16="http://schemas.microsoft.com/office/drawing/2014/main" id="{B56EF76C-0B3F-FF04-356C-8E8AA0724947}"/>
              </a:ext>
            </a:extLst>
          </p:cNvPr>
          <p:cNvPicPr>
            <a:picLocks noChangeAspect="1"/>
          </p:cNvPicPr>
          <p:nvPr/>
        </p:nvPicPr>
        <p:blipFill>
          <a:blip r:embed="rId7"/>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그룹 26"/>
          <p:cNvGrpSpPr/>
          <p:nvPr/>
        </p:nvGrpSpPr>
        <p:grpSpPr>
          <a:xfrm>
            <a:off x="265" y="199"/>
            <a:ext cx="9143471" cy="6857603"/>
            <a:chOff x="265" y="199"/>
            <a:chExt cx="9143471" cy="6857603"/>
          </a:xfrm>
        </p:grpSpPr>
        <p:grpSp>
          <p:nvGrpSpPr>
            <p:cNvPr id="14" name="그룹 13"/>
            <p:cNvGrpSpPr/>
            <p:nvPr/>
          </p:nvGrpSpPr>
          <p:grpSpPr>
            <a:xfrm>
              <a:off x="265" y="199"/>
              <a:ext cx="9143471" cy="6857603"/>
              <a:chOff x="265" y="199"/>
              <a:chExt cx="9143471" cy="6857603"/>
            </a:xfrm>
          </p:grpSpPr>
          <p:grpSp>
            <p:nvGrpSpPr>
              <p:cNvPr id="15" name="그룹 14"/>
              <p:cNvGrpSpPr/>
              <p:nvPr/>
            </p:nvGrpSpPr>
            <p:grpSpPr>
              <a:xfrm>
                <a:off x="265" y="199"/>
                <a:ext cx="9143471" cy="6857603"/>
                <a:chOff x="265" y="199"/>
                <a:chExt cx="9143471" cy="6857603"/>
              </a:xfrm>
            </p:grpSpPr>
            <p:sp>
              <p:nvSpPr>
                <p:cNvPr id="17" name="직사각형 16"/>
                <p:cNvSpPr/>
                <p:nvPr/>
              </p:nvSpPr>
              <p:spPr>
                <a:xfrm>
                  <a:off x="265" y="199"/>
                  <a:ext cx="9143471" cy="6857603"/>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nvGrpSpPr>
                <p:cNvPr id="18" name="그룹 17"/>
                <p:cNvGrpSpPr/>
                <p:nvPr/>
              </p:nvGrpSpPr>
              <p:grpSpPr>
                <a:xfrm>
                  <a:off x="265" y="199"/>
                  <a:ext cx="9143471" cy="6857603"/>
                  <a:chOff x="265" y="199"/>
                  <a:chExt cx="9143471" cy="6857603"/>
                </a:xfrm>
              </p:grpSpPr>
              <p:sp>
                <p:nvSpPr>
                  <p:cNvPr id="19" name="직각 삼각형 18"/>
                  <p:cNvSpPr/>
                  <p:nvPr/>
                </p:nvSpPr>
                <p:spPr>
                  <a:xfrm>
                    <a:off x="265" y="199"/>
                    <a:ext cx="9143471" cy="6857603"/>
                  </a:xfrm>
                  <a:prstGeom prst="rtTriangle">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20" name="직사각형 19"/>
                  <p:cNvSpPr/>
                  <p:nvPr/>
                </p:nvSpPr>
                <p:spPr>
                  <a:xfrm>
                    <a:off x="153723" y="130185"/>
                    <a:ext cx="8836557" cy="65976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21" name="TextBox 20"/>
                  <p:cNvSpPr txBox="1"/>
                  <p:nvPr/>
                </p:nvSpPr>
                <p:spPr>
                  <a:xfrm>
                    <a:off x="1148454" y="474923"/>
                    <a:ext cx="3048261" cy="523220"/>
                  </a:xfrm>
                  <a:prstGeom prst="rect">
                    <a:avLst/>
                  </a:prstGeom>
                  <a:noFill/>
                </p:spPr>
                <p:txBody>
                  <a:bodyPr wrap="none" anchor="ctr">
                    <a:spAutoFit/>
                  </a:bodyPr>
                  <a:lstStyle/>
                  <a:p>
                    <a:pPr lvl="0">
                      <a:defRPr lang="ko-KR" altLang="en-US"/>
                    </a:pPr>
                    <a:r>
                      <a:rPr lang="ko-KR" altLang="en-US" sz="2800">
                        <a:latin typeface="나눔스퀘어라운드 ExtraBold"/>
                        <a:ea typeface="나눔스퀘어라운드 ExtraBold"/>
                      </a:rPr>
                      <a:t>직장 내 괴롭힘 행위</a:t>
                    </a:r>
                  </a:p>
                </p:txBody>
              </p:sp>
            </p:grpSp>
          </p:grpSp>
          <p:sp>
            <p:nvSpPr>
              <p:cNvPr id="16" name="사각형: 둥근 모서리 15"/>
              <p:cNvSpPr/>
              <p:nvPr/>
            </p:nvSpPr>
            <p:spPr>
              <a:xfrm>
                <a:off x="4249485" y="503360"/>
                <a:ext cx="892966" cy="443784"/>
              </a:xfrm>
              <a:prstGeom prst="roundRect">
                <a:avLst>
                  <a:gd name="adj" fmla="val 50000"/>
                </a:avLst>
              </a:prstGeom>
              <a:solidFill>
                <a:srgbClr val="3D384A"/>
              </a:solidFill>
              <a:effectLst>
                <a:outerShdw blurRad="50800" dist="38100" dir="5400000" algn="t" rotWithShape="0">
                  <a:prstClr val="black">
                    <a:alpha val="40000"/>
                  </a:prstClr>
                </a:outerShdw>
              </a:effectLst>
            </p:spPr>
            <p:txBody>
              <a:bodyPr wrap="none" anchor="ctr">
                <a:noAutofit/>
              </a:bodyPr>
              <a:lstStyle/>
              <a:p>
                <a:pPr algn="ctr">
                  <a:defRPr lang="ko-KR" altLang="en-US"/>
                </a:pPr>
                <a:r>
                  <a:rPr lang="ko-KR" altLang="en-US" sz="2800">
                    <a:solidFill>
                      <a:schemeClr val="bg1"/>
                    </a:solidFill>
                    <a:latin typeface="나눔스퀘어라운드 ExtraBold"/>
                    <a:ea typeface="나눔스퀘어라운드 ExtraBold"/>
                  </a:rPr>
                  <a:t>예시</a:t>
                </a:r>
              </a:p>
            </p:txBody>
          </p:sp>
        </p:grpSp>
        <p:pic>
          <p:nvPicPr>
            <p:cNvPr id="3" name="그림 2" descr="개체이(가) 표시된 사진  자동 생성된 설명"/>
            <p:cNvPicPr>
              <a:picLocks noChangeAspect="1"/>
            </p:cNvPicPr>
            <p:nvPr/>
          </p:nvPicPr>
          <p:blipFill rotWithShape="1">
            <a:blip r:embed="rId2"/>
            <a:stretch>
              <a:fillRect/>
            </a:stretch>
          </p:blipFill>
          <p:spPr>
            <a:xfrm flipH="1">
              <a:off x="469783" y="401466"/>
              <a:ext cx="647711" cy="647711"/>
            </a:xfrm>
            <a:prstGeom prst="rect">
              <a:avLst/>
            </a:prstGeom>
            <a:effectLst>
              <a:outerShdw blurRad="50800" dist="38100" dir="5400000" algn="t" rotWithShape="0">
                <a:prstClr val="black">
                  <a:alpha val="40000"/>
                </a:prstClr>
              </a:outerShdw>
            </a:effectLst>
          </p:spPr>
        </p:pic>
      </p:grpSp>
      <p:grpSp>
        <p:nvGrpSpPr>
          <p:cNvPr id="52" name="그룹 51"/>
          <p:cNvGrpSpPr/>
          <p:nvPr/>
        </p:nvGrpSpPr>
        <p:grpSpPr>
          <a:xfrm>
            <a:off x="651088" y="1313323"/>
            <a:ext cx="8032914" cy="4661661"/>
            <a:chOff x="651088" y="1515751"/>
            <a:chExt cx="8032914" cy="4661661"/>
          </a:xfrm>
        </p:grpSpPr>
        <p:sp>
          <p:nvSpPr>
            <p:cNvPr id="53253" name="Rectangle 5"/>
            <p:cNvSpPr>
              <a:spLocks noChangeArrowheads="1"/>
            </p:cNvSpPr>
            <p:nvPr/>
          </p:nvSpPr>
          <p:spPr bwMode="white">
            <a:xfrm>
              <a:off x="858766" y="1528308"/>
              <a:ext cx="7825235" cy="4634865"/>
            </a:xfrm>
            <a:prstGeom prst="rect">
              <a:avLst/>
            </a:prstGeom>
            <a:noFill/>
            <a:ln>
              <a:noFill/>
            </a:ln>
            <a:effectLst/>
          </p:spPr>
          <p:txBody>
            <a:bodyPr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eaLnBrk="1" hangingPunct="1">
                <a:lnSpc>
                  <a:spcPct val="130000"/>
                </a:lnSpc>
                <a:spcBef>
                  <a:spcPct val="0"/>
                </a:spcBef>
                <a:spcAft>
                  <a:spcPts val="1200"/>
                </a:spcAft>
                <a:defRPr lang="ko-KR" altLang="en-US"/>
              </a:pPr>
              <a:r>
                <a:rPr lang="ko-KR" altLang="en-US" sz="1601" dirty="0">
                  <a:solidFill>
                    <a:srgbClr val="000000"/>
                  </a:solidFill>
                  <a:latin typeface="나눔바른고딕"/>
                  <a:ea typeface="나눔바른고딕"/>
                  <a:cs typeface="함초롬돋움"/>
                </a:rPr>
                <a:t>정당한 이유 없이 업무 능력이나 성과를 인정하지 않거나 조롱함</a:t>
              </a:r>
            </a:p>
            <a:p>
              <a:pPr algn="just" eaLnBrk="1" hangingPunct="1">
                <a:lnSpc>
                  <a:spcPct val="130000"/>
                </a:lnSpc>
                <a:spcBef>
                  <a:spcPct val="0"/>
                </a:spcBef>
                <a:spcAft>
                  <a:spcPts val="1200"/>
                </a:spcAft>
                <a:defRPr lang="ko-KR" altLang="en-US"/>
              </a:pPr>
              <a:r>
                <a:rPr lang="ko-KR" altLang="en-US" sz="1601" dirty="0">
                  <a:solidFill>
                    <a:srgbClr val="000000"/>
                  </a:solidFill>
                  <a:latin typeface="나눔바른고딕"/>
                  <a:ea typeface="나눔바른고딕"/>
                  <a:cs typeface="함초롬돋움"/>
                </a:rPr>
                <a:t>정당한 이유 없이 훈련, 승진, 보상, 일상적인 대우 등에서 차별함</a:t>
              </a:r>
            </a:p>
            <a:p>
              <a:pPr algn="just" eaLnBrk="1" hangingPunct="1">
                <a:lnSpc>
                  <a:spcPct val="130000"/>
                </a:lnSpc>
                <a:spcBef>
                  <a:spcPct val="0"/>
                </a:spcBef>
                <a:spcAft>
                  <a:spcPts val="1200"/>
                </a:spcAft>
                <a:defRPr lang="ko-KR" altLang="en-US"/>
              </a:pPr>
              <a:r>
                <a:rPr lang="ko-KR" altLang="en-US" sz="1601" dirty="0">
                  <a:solidFill>
                    <a:srgbClr val="000000"/>
                  </a:solidFill>
                  <a:latin typeface="나눔바른고딕"/>
                  <a:ea typeface="나눔바른고딕"/>
                  <a:cs typeface="함초롬돋움"/>
                </a:rPr>
                <a:t>특정 근로자에게 근로계약서 등에 명시되지 않은 모두가 꺼리는 힘든 업무를 반복적으로 부여함</a:t>
              </a:r>
            </a:p>
            <a:p>
              <a:pPr algn="just" eaLnBrk="1" hangingPunct="1">
                <a:lnSpc>
                  <a:spcPct val="130000"/>
                </a:lnSpc>
                <a:spcBef>
                  <a:spcPct val="0"/>
                </a:spcBef>
                <a:spcAft>
                  <a:spcPts val="1200"/>
                </a:spcAft>
                <a:defRPr lang="ko-KR" altLang="en-US"/>
              </a:pPr>
              <a:r>
                <a:rPr lang="ko-KR" altLang="en-US" sz="1601" dirty="0">
                  <a:solidFill>
                    <a:srgbClr val="000000"/>
                  </a:solidFill>
                  <a:latin typeface="나눔바른고딕"/>
                  <a:ea typeface="나눔바른고딕"/>
                  <a:cs typeface="함초롬돋움"/>
                </a:rPr>
                <a:t>근로계약서 등에 명시되어 있지 않은 허드렛일만 시키거나 일을 거의 주지 않음</a:t>
              </a:r>
            </a:p>
            <a:p>
              <a:pPr algn="just" eaLnBrk="1" hangingPunct="1">
                <a:lnSpc>
                  <a:spcPct val="130000"/>
                </a:lnSpc>
                <a:spcBef>
                  <a:spcPct val="0"/>
                </a:spcBef>
                <a:spcAft>
                  <a:spcPts val="1200"/>
                </a:spcAft>
                <a:defRPr lang="ko-KR" altLang="en-US"/>
              </a:pPr>
              <a:r>
                <a:rPr lang="ko-KR" altLang="en-US" sz="1601" dirty="0">
                  <a:solidFill>
                    <a:srgbClr val="000000"/>
                  </a:solidFill>
                  <a:latin typeface="나눔바른고딕"/>
                  <a:ea typeface="나눔바른고딕"/>
                  <a:cs typeface="함초롬돋움"/>
                </a:rPr>
                <a:t>정당한 이유 없이 업무와 관련된 중요한 정보제공이나 의사결정 과정에서 배제시킴</a:t>
              </a:r>
            </a:p>
            <a:p>
              <a:pPr algn="just" eaLnBrk="1" hangingPunct="1">
                <a:lnSpc>
                  <a:spcPct val="130000"/>
                </a:lnSpc>
                <a:spcBef>
                  <a:spcPct val="0"/>
                </a:spcBef>
                <a:spcAft>
                  <a:spcPts val="1200"/>
                </a:spcAft>
                <a:defRPr lang="ko-KR" altLang="en-US"/>
              </a:pPr>
              <a:r>
                <a:rPr lang="ko-KR" altLang="en-US" sz="1601" dirty="0">
                  <a:solidFill>
                    <a:srgbClr val="000000"/>
                  </a:solidFill>
                  <a:latin typeface="나눔바른고딕"/>
                  <a:ea typeface="나눔바른고딕"/>
                  <a:cs typeface="함초롬돋움"/>
                </a:rPr>
                <a:t>정당한 이유 없이 휴가나 병가, 각종 복지혜택 등을 쓰지 못하도록 압력 행사</a:t>
              </a:r>
            </a:p>
            <a:p>
              <a:pPr algn="just" eaLnBrk="1" hangingPunct="1">
                <a:lnSpc>
                  <a:spcPct val="130000"/>
                </a:lnSpc>
                <a:spcBef>
                  <a:spcPct val="0"/>
                </a:spcBef>
                <a:spcAft>
                  <a:spcPts val="1200"/>
                </a:spcAft>
                <a:defRPr lang="ko-KR" altLang="en-US"/>
              </a:pPr>
              <a:r>
                <a:rPr lang="ko-KR" altLang="en-US" sz="1601" dirty="0">
                  <a:solidFill>
                    <a:srgbClr val="000000"/>
                  </a:solidFill>
                  <a:latin typeface="나눔바른고딕"/>
                  <a:ea typeface="나눔바른고딕"/>
                  <a:cs typeface="함초롬돋움"/>
                </a:rPr>
                <a:t>다른 근로자들과 달리 특정 근로자가 일하거나 휴식하는 모습을 지나치게 감시</a:t>
              </a:r>
            </a:p>
            <a:p>
              <a:pPr algn="just" eaLnBrk="1" hangingPunct="1">
                <a:lnSpc>
                  <a:spcPct val="130000"/>
                </a:lnSpc>
                <a:spcBef>
                  <a:spcPct val="0"/>
                </a:spcBef>
                <a:spcAft>
                  <a:spcPts val="1200"/>
                </a:spcAft>
                <a:defRPr lang="ko-KR" altLang="en-US"/>
              </a:pPr>
              <a:r>
                <a:rPr lang="ko-KR" altLang="en-US" sz="1601" dirty="0">
                  <a:solidFill>
                    <a:srgbClr val="000000"/>
                  </a:solidFill>
                  <a:latin typeface="나눔바른고딕"/>
                  <a:ea typeface="나눔바른고딕"/>
                  <a:cs typeface="함초롬돋움"/>
                </a:rPr>
                <a:t>사적 심부름 등 일상생활과 관련된 일을 하도록 </a:t>
              </a:r>
              <a:r>
                <a:rPr lang="ko-KR" altLang="en-US" sz="1601" dirty="0" err="1">
                  <a:solidFill>
                    <a:srgbClr val="000000"/>
                  </a:solidFill>
                  <a:latin typeface="나눔바른고딕"/>
                  <a:ea typeface="나눔바른고딕"/>
                  <a:cs typeface="함초롬돋움"/>
                </a:rPr>
                <a:t>지속적·반복적으로</a:t>
              </a:r>
              <a:r>
                <a:rPr lang="ko-KR" altLang="en-US" sz="1601" dirty="0">
                  <a:solidFill>
                    <a:srgbClr val="000000"/>
                  </a:solidFill>
                  <a:latin typeface="나눔바른고딕"/>
                  <a:ea typeface="나눔바른고딕"/>
                  <a:cs typeface="함초롬돋움"/>
                </a:rPr>
                <a:t> 지시</a:t>
              </a:r>
            </a:p>
            <a:p>
              <a:pPr algn="just" eaLnBrk="1" hangingPunct="1">
                <a:lnSpc>
                  <a:spcPct val="130000"/>
                </a:lnSpc>
                <a:spcBef>
                  <a:spcPct val="0"/>
                </a:spcBef>
                <a:spcAft>
                  <a:spcPts val="1200"/>
                </a:spcAft>
                <a:defRPr lang="ko-KR" altLang="en-US"/>
              </a:pPr>
              <a:r>
                <a:rPr lang="ko-KR" altLang="en-US" sz="1601" dirty="0">
                  <a:solidFill>
                    <a:srgbClr val="000000"/>
                  </a:solidFill>
                  <a:latin typeface="나눔바른고딕"/>
                  <a:ea typeface="나눔바른고딕"/>
                  <a:cs typeface="함초롬돋움"/>
                </a:rPr>
                <a:t>정당한 이유 없이 부서이동 또는 퇴사를 강요함</a:t>
              </a:r>
            </a:p>
            <a:p>
              <a:pPr algn="just" eaLnBrk="1" hangingPunct="1">
                <a:lnSpc>
                  <a:spcPct val="130000"/>
                </a:lnSpc>
                <a:spcBef>
                  <a:spcPct val="0"/>
                </a:spcBef>
                <a:spcAft>
                  <a:spcPts val="1200"/>
                </a:spcAft>
                <a:defRPr lang="ko-KR" altLang="en-US"/>
              </a:pPr>
              <a:r>
                <a:rPr lang="ko-KR" altLang="en-US" sz="1601" dirty="0">
                  <a:solidFill>
                    <a:srgbClr val="000000"/>
                  </a:solidFill>
                  <a:latin typeface="나눔바른고딕"/>
                  <a:ea typeface="나눔바른고딕"/>
                  <a:cs typeface="함초롬돋움"/>
                </a:rPr>
                <a:t>개인사에 대한 뒷담화나 소문을 퍼뜨림</a:t>
              </a:r>
            </a:p>
          </p:txBody>
        </p:sp>
        <p:pic>
          <p:nvPicPr>
            <p:cNvPr id="13" name="그림 12"/>
            <p:cNvPicPr>
              <a:picLocks noChangeAspect="1"/>
            </p:cNvPicPr>
            <p:nvPr/>
          </p:nvPicPr>
          <p:blipFill rotWithShape="1">
            <a:blip r:embed="rId3">
              <a:grayscl/>
            </a:blip>
            <a:stretch>
              <a:fillRect/>
            </a:stretch>
          </p:blipFill>
          <p:spPr>
            <a:xfrm>
              <a:off x="665403" y="1673815"/>
              <a:ext cx="171627" cy="171627"/>
            </a:xfrm>
            <a:prstGeom prst="rect">
              <a:avLst/>
            </a:prstGeom>
          </p:spPr>
        </p:pic>
        <p:pic>
          <p:nvPicPr>
            <p:cNvPr id="30" name="그림 29"/>
            <p:cNvPicPr>
              <a:picLocks noChangeAspect="1"/>
            </p:cNvPicPr>
            <p:nvPr/>
          </p:nvPicPr>
          <p:blipFill rotWithShape="1">
            <a:blip r:embed="rId3">
              <a:grayscl/>
            </a:blip>
            <a:stretch>
              <a:fillRect/>
            </a:stretch>
          </p:blipFill>
          <p:spPr>
            <a:xfrm>
              <a:off x="665403" y="2142527"/>
              <a:ext cx="171627" cy="171627"/>
            </a:xfrm>
            <a:prstGeom prst="rect">
              <a:avLst/>
            </a:prstGeom>
          </p:spPr>
        </p:pic>
        <p:pic>
          <p:nvPicPr>
            <p:cNvPr id="31" name="그림 30"/>
            <p:cNvPicPr>
              <a:picLocks noChangeAspect="1"/>
            </p:cNvPicPr>
            <p:nvPr/>
          </p:nvPicPr>
          <p:blipFill rotWithShape="1">
            <a:blip r:embed="rId3">
              <a:grayscl/>
            </a:blip>
            <a:stretch>
              <a:fillRect/>
            </a:stretch>
          </p:blipFill>
          <p:spPr>
            <a:xfrm>
              <a:off x="665403" y="2611239"/>
              <a:ext cx="171627" cy="171627"/>
            </a:xfrm>
            <a:prstGeom prst="rect">
              <a:avLst/>
            </a:prstGeom>
          </p:spPr>
        </p:pic>
        <p:pic>
          <p:nvPicPr>
            <p:cNvPr id="45" name="그림 44"/>
            <p:cNvPicPr>
              <a:picLocks noChangeAspect="1"/>
            </p:cNvPicPr>
            <p:nvPr/>
          </p:nvPicPr>
          <p:blipFill rotWithShape="1">
            <a:blip r:embed="rId3">
              <a:grayscl/>
            </a:blip>
            <a:stretch>
              <a:fillRect/>
            </a:stretch>
          </p:blipFill>
          <p:spPr>
            <a:xfrm>
              <a:off x="665403" y="3079951"/>
              <a:ext cx="171627" cy="171627"/>
            </a:xfrm>
            <a:prstGeom prst="rect">
              <a:avLst/>
            </a:prstGeom>
          </p:spPr>
        </p:pic>
        <p:pic>
          <p:nvPicPr>
            <p:cNvPr id="46" name="그림 45"/>
            <p:cNvPicPr>
              <a:picLocks noChangeAspect="1"/>
            </p:cNvPicPr>
            <p:nvPr/>
          </p:nvPicPr>
          <p:blipFill rotWithShape="1">
            <a:blip r:embed="rId3">
              <a:grayscl/>
            </a:blip>
            <a:stretch>
              <a:fillRect/>
            </a:stretch>
          </p:blipFill>
          <p:spPr>
            <a:xfrm>
              <a:off x="665403" y="3548663"/>
              <a:ext cx="171627" cy="171627"/>
            </a:xfrm>
            <a:prstGeom prst="rect">
              <a:avLst/>
            </a:prstGeom>
          </p:spPr>
        </p:pic>
        <p:pic>
          <p:nvPicPr>
            <p:cNvPr id="47" name="그림 46"/>
            <p:cNvPicPr>
              <a:picLocks noChangeAspect="1"/>
            </p:cNvPicPr>
            <p:nvPr/>
          </p:nvPicPr>
          <p:blipFill rotWithShape="1">
            <a:blip r:embed="rId3">
              <a:grayscl/>
            </a:blip>
            <a:stretch>
              <a:fillRect/>
            </a:stretch>
          </p:blipFill>
          <p:spPr>
            <a:xfrm>
              <a:off x="665403" y="4017375"/>
              <a:ext cx="171627" cy="171627"/>
            </a:xfrm>
            <a:prstGeom prst="rect">
              <a:avLst/>
            </a:prstGeom>
          </p:spPr>
        </p:pic>
        <p:pic>
          <p:nvPicPr>
            <p:cNvPr id="48" name="그림 47"/>
            <p:cNvPicPr>
              <a:picLocks noChangeAspect="1"/>
            </p:cNvPicPr>
            <p:nvPr/>
          </p:nvPicPr>
          <p:blipFill rotWithShape="1">
            <a:blip r:embed="rId3">
              <a:grayscl/>
            </a:blip>
            <a:stretch>
              <a:fillRect/>
            </a:stretch>
          </p:blipFill>
          <p:spPr>
            <a:xfrm>
              <a:off x="665403" y="4486087"/>
              <a:ext cx="171627" cy="171627"/>
            </a:xfrm>
            <a:prstGeom prst="rect">
              <a:avLst/>
            </a:prstGeom>
          </p:spPr>
        </p:pic>
        <p:pic>
          <p:nvPicPr>
            <p:cNvPr id="49" name="그림 48"/>
            <p:cNvPicPr>
              <a:picLocks noChangeAspect="1"/>
            </p:cNvPicPr>
            <p:nvPr/>
          </p:nvPicPr>
          <p:blipFill rotWithShape="1">
            <a:blip r:embed="rId3">
              <a:grayscl/>
            </a:blip>
            <a:stretch>
              <a:fillRect/>
            </a:stretch>
          </p:blipFill>
          <p:spPr>
            <a:xfrm>
              <a:off x="665403" y="4954799"/>
              <a:ext cx="171627" cy="171627"/>
            </a:xfrm>
            <a:prstGeom prst="rect">
              <a:avLst/>
            </a:prstGeom>
          </p:spPr>
        </p:pic>
        <p:pic>
          <p:nvPicPr>
            <p:cNvPr id="50" name="그림 49"/>
            <p:cNvPicPr>
              <a:picLocks noChangeAspect="1"/>
            </p:cNvPicPr>
            <p:nvPr/>
          </p:nvPicPr>
          <p:blipFill rotWithShape="1">
            <a:blip r:embed="rId3">
              <a:grayscl/>
            </a:blip>
            <a:stretch>
              <a:fillRect/>
            </a:stretch>
          </p:blipFill>
          <p:spPr>
            <a:xfrm>
              <a:off x="665403" y="5423511"/>
              <a:ext cx="171627" cy="171627"/>
            </a:xfrm>
            <a:prstGeom prst="rect">
              <a:avLst/>
            </a:prstGeom>
          </p:spPr>
        </p:pic>
        <p:pic>
          <p:nvPicPr>
            <p:cNvPr id="51" name="그림 50"/>
            <p:cNvPicPr>
              <a:picLocks noChangeAspect="1"/>
            </p:cNvPicPr>
            <p:nvPr/>
          </p:nvPicPr>
          <p:blipFill rotWithShape="1">
            <a:blip r:embed="rId3">
              <a:grayscl/>
            </a:blip>
            <a:stretch>
              <a:fillRect/>
            </a:stretch>
          </p:blipFill>
          <p:spPr>
            <a:xfrm>
              <a:off x="665403" y="5892219"/>
              <a:ext cx="171627" cy="171627"/>
            </a:xfrm>
            <a:prstGeom prst="rect">
              <a:avLst/>
            </a:prstGeom>
          </p:spPr>
        </p:pic>
        <p:cxnSp>
          <p:nvCxnSpPr>
            <p:cNvPr id="29" name="직선 연결선 28"/>
            <p:cNvCxnSpPr/>
            <p:nvPr/>
          </p:nvCxnSpPr>
          <p:spPr>
            <a:xfrm>
              <a:off x="651088" y="1928699"/>
              <a:ext cx="787646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직선 연결선 53"/>
            <p:cNvCxnSpPr/>
            <p:nvPr/>
          </p:nvCxnSpPr>
          <p:spPr>
            <a:xfrm>
              <a:off x="651088" y="2398637"/>
              <a:ext cx="787646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직선 연결선 54"/>
            <p:cNvCxnSpPr/>
            <p:nvPr/>
          </p:nvCxnSpPr>
          <p:spPr>
            <a:xfrm>
              <a:off x="651088" y="2868575"/>
              <a:ext cx="787646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직선 연결선 55"/>
            <p:cNvCxnSpPr/>
            <p:nvPr/>
          </p:nvCxnSpPr>
          <p:spPr>
            <a:xfrm>
              <a:off x="651088" y="3338513"/>
              <a:ext cx="787646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직선 연결선 56"/>
            <p:cNvCxnSpPr/>
            <p:nvPr/>
          </p:nvCxnSpPr>
          <p:spPr>
            <a:xfrm>
              <a:off x="651088" y="3808451"/>
              <a:ext cx="787646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직선 연결선 57"/>
            <p:cNvCxnSpPr/>
            <p:nvPr/>
          </p:nvCxnSpPr>
          <p:spPr>
            <a:xfrm>
              <a:off x="651088" y="4278389"/>
              <a:ext cx="787646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직선 연결선 58"/>
            <p:cNvCxnSpPr/>
            <p:nvPr/>
          </p:nvCxnSpPr>
          <p:spPr>
            <a:xfrm>
              <a:off x="651088" y="4748327"/>
              <a:ext cx="787646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직선 연결선 59"/>
            <p:cNvCxnSpPr/>
            <p:nvPr/>
          </p:nvCxnSpPr>
          <p:spPr>
            <a:xfrm>
              <a:off x="651088" y="5218265"/>
              <a:ext cx="787646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직선 연결선 60"/>
            <p:cNvCxnSpPr/>
            <p:nvPr/>
          </p:nvCxnSpPr>
          <p:spPr>
            <a:xfrm>
              <a:off x="651088" y="5688203"/>
              <a:ext cx="787646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직선 연결선 61"/>
            <p:cNvCxnSpPr/>
            <p:nvPr/>
          </p:nvCxnSpPr>
          <p:spPr>
            <a:xfrm>
              <a:off x="651088" y="6158138"/>
              <a:ext cx="787646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4"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48</a:t>
            </a:fld>
            <a:endParaRPr lang="en-US" altLang="en-US" sz="999">
              <a:solidFill>
                <a:schemeClr val="tx1"/>
              </a:solidFill>
              <a:latin typeface="나눔스퀘어라운드 Bold"/>
              <a:ea typeface="나눔스퀘어라운드 Bold"/>
            </a:endParaRPr>
          </a:p>
        </p:txBody>
      </p:sp>
      <p:grpSp>
        <p:nvGrpSpPr>
          <p:cNvPr id="53260" name="그룹 53259"/>
          <p:cNvGrpSpPr/>
          <p:nvPr/>
        </p:nvGrpSpPr>
        <p:grpSpPr>
          <a:xfrm>
            <a:off x="6785225" y="4094524"/>
            <a:ext cx="1766875" cy="2453825"/>
            <a:chOff x="6785225" y="4094524"/>
            <a:chExt cx="1766875" cy="2453825"/>
          </a:xfrm>
          <a:effectLst>
            <a:outerShdw blurRad="76200" dist="76200" dir="2700000" algn="ctr" rotWithShape="0">
              <a:srgbClr val="000000">
                <a:alpha val="50000"/>
              </a:srgbClr>
            </a:outerShdw>
          </a:effectLst>
        </p:grpSpPr>
        <p:pic>
          <p:nvPicPr>
            <p:cNvPr id="53255" name="그림 53254"/>
            <p:cNvPicPr>
              <a:picLocks noChangeAspect="1"/>
            </p:cNvPicPr>
            <p:nvPr/>
          </p:nvPicPr>
          <p:blipFill rotWithShape="1">
            <a:blip r:embed="rId4"/>
            <a:stretch>
              <a:fillRect/>
            </a:stretch>
          </p:blipFill>
          <p:spPr>
            <a:xfrm>
              <a:off x="6785225" y="4749322"/>
              <a:ext cx="1766875" cy="1799027"/>
            </a:xfrm>
            <a:prstGeom prst="rect">
              <a:avLst/>
            </a:prstGeom>
          </p:spPr>
        </p:pic>
        <p:pic>
          <p:nvPicPr>
            <p:cNvPr id="53256" name="그림 53255"/>
            <p:cNvPicPr>
              <a:picLocks noChangeAspect="1"/>
            </p:cNvPicPr>
            <p:nvPr/>
          </p:nvPicPr>
          <p:blipFill rotWithShape="1">
            <a:blip r:embed="rId5"/>
            <a:stretch>
              <a:fillRect/>
            </a:stretch>
          </p:blipFill>
          <p:spPr>
            <a:xfrm>
              <a:off x="7547609" y="4094524"/>
              <a:ext cx="802008" cy="499193"/>
            </a:xfrm>
            <a:prstGeom prst="rect">
              <a:avLst/>
            </a:prstGeom>
          </p:spPr>
        </p:pic>
        <p:pic>
          <p:nvPicPr>
            <p:cNvPr id="53259" name="그림 53258"/>
            <p:cNvPicPr>
              <a:picLocks noChangeAspect="1"/>
            </p:cNvPicPr>
            <p:nvPr/>
          </p:nvPicPr>
          <p:blipFill rotWithShape="1">
            <a:blip r:embed="rId6"/>
            <a:stretch>
              <a:fillRect/>
            </a:stretch>
          </p:blipFill>
          <p:spPr>
            <a:xfrm>
              <a:off x="7873524" y="4421886"/>
              <a:ext cx="216850" cy="405415"/>
            </a:xfrm>
            <a:prstGeom prst="rect">
              <a:avLst/>
            </a:prstGeom>
          </p:spPr>
        </p:pic>
      </p:grpSp>
      <p:pic>
        <p:nvPicPr>
          <p:cNvPr id="2" name="그림 1">
            <a:extLst>
              <a:ext uri="{FF2B5EF4-FFF2-40B4-BE49-F238E27FC236}">
                <a16:creationId xmlns:a16="http://schemas.microsoft.com/office/drawing/2014/main" id="{7DFD8ED2-3117-7F14-ABE3-14F7DB4DA009}"/>
              </a:ext>
            </a:extLst>
          </p:cNvPr>
          <p:cNvPicPr>
            <a:picLocks noChangeAspect="1"/>
          </p:cNvPicPr>
          <p:nvPr/>
        </p:nvPicPr>
        <p:blipFill>
          <a:blip r:embed="rId7"/>
          <a:stretch>
            <a:fillRect/>
          </a:stretch>
        </p:blipFill>
        <p:spPr>
          <a:xfrm>
            <a:off x="184639" y="6294716"/>
            <a:ext cx="685800" cy="416006"/>
          </a:xfrm>
          <a:prstGeom prst="rect">
            <a:avLst/>
          </a:prstGeom>
        </p:spPr>
      </p:pic>
      <p:pic>
        <p:nvPicPr>
          <p:cNvPr id="4" name="그림 3">
            <a:extLst>
              <a:ext uri="{FF2B5EF4-FFF2-40B4-BE49-F238E27FC236}">
                <a16:creationId xmlns:a16="http://schemas.microsoft.com/office/drawing/2014/main" id="{DE3E8A4C-A153-4B22-D8C6-5E767384892A}"/>
              </a:ext>
            </a:extLst>
          </p:cNvPr>
          <p:cNvPicPr>
            <a:picLocks noChangeAspect="1"/>
          </p:cNvPicPr>
          <p:nvPr/>
        </p:nvPicPr>
        <p:blipFill>
          <a:blip r:embed="rId8"/>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그룹 76"/>
          <p:cNvGrpSpPr/>
          <p:nvPr/>
        </p:nvGrpSpPr>
        <p:grpSpPr>
          <a:xfrm>
            <a:off x="0" y="198"/>
            <a:ext cx="9143471" cy="6857603"/>
            <a:chOff x="265" y="199"/>
            <a:chExt cx="9143471" cy="6857603"/>
          </a:xfrm>
        </p:grpSpPr>
        <p:sp>
          <p:nvSpPr>
            <p:cNvPr id="79" name="직사각형 78"/>
            <p:cNvSpPr/>
            <p:nvPr/>
          </p:nvSpPr>
          <p:spPr>
            <a:xfrm>
              <a:off x="265" y="199"/>
              <a:ext cx="9143471" cy="6857603"/>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nvGrpSpPr>
            <p:cNvPr id="80" name="그룹 79"/>
            <p:cNvGrpSpPr/>
            <p:nvPr/>
          </p:nvGrpSpPr>
          <p:grpSpPr>
            <a:xfrm>
              <a:off x="265" y="199"/>
              <a:ext cx="9143471" cy="6857603"/>
              <a:chOff x="265" y="199"/>
              <a:chExt cx="9143471" cy="6857603"/>
            </a:xfrm>
          </p:grpSpPr>
          <p:sp>
            <p:nvSpPr>
              <p:cNvPr id="81" name="직각 삼각형 80"/>
              <p:cNvSpPr/>
              <p:nvPr/>
            </p:nvSpPr>
            <p:spPr>
              <a:xfrm>
                <a:off x="265" y="199"/>
                <a:ext cx="9143471" cy="6857603"/>
              </a:xfrm>
              <a:prstGeom prst="rtTriangle">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82" name="직사각형 81"/>
              <p:cNvSpPr/>
              <p:nvPr/>
            </p:nvSpPr>
            <p:spPr>
              <a:xfrm>
                <a:off x="153723" y="130185"/>
                <a:ext cx="8836557" cy="65976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grpSp>
      <p:grpSp>
        <p:nvGrpSpPr>
          <p:cNvPr id="5" name="그룹 4"/>
          <p:cNvGrpSpPr/>
          <p:nvPr/>
        </p:nvGrpSpPr>
        <p:grpSpPr>
          <a:xfrm>
            <a:off x="651088" y="1313323"/>
            <a:ext cx="8032914" cy="2764988"/>
            <a:chOff x="651088" y="1467433"/>
            <a:chExt cx="8032914" cy="2764988"/>
          </a:xfrm>
        </p:grpSpPr>
        <p:sp>
          <p:nvSpPr>
            <p:cNvPr id="53253" name="Rectangle 5"/>
            <p:cNvSpPr>
              <a:spLocks noChangeArrowheads="1"/>
            </p:cNvSpPr>
            <p:nvPr/>
          </p:nvSpPr>
          <p:spPr bwMode="white">
            <a:xfrm>
              <a:off x="858766" y="1467433"/>
              <a:ext cx="7825234" cy="2751947"/>
            </a:xfrm>
            <a:prstGeom prst="rect">
              <a:avLst/>
            </a:prstGeom>
            <a:noFill/>
            <a:ln>
              <a:noFill/>
            </a:ln>
            <a:effectLst/>
          </p:spPr>
          <p:txBody>
            <a:bodyPr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30000"/>
                </a:lnSpc>
                <a:spcBef>
                  <a:spcPct val="0"/>
                </a:spcBef>
                <a:spcAft>
                  <a:spcPts val="1200"/>
                </a:spcAft>
                <a:defRPr lang="ko-KR" altLang="en-US"/>
              </a:pPr>
              <a:r>
                <a:rPr lang="ko-KR" altLang="en-US" sz="1601" dirty="0">
                  <a:solidFill>
                    <a:srgbClr val="000000"/>
                  </a:solidFill>
                  <a:latin typeface="나눔바른고딕"/>
                  <a:ea typeface="나눔바른고딕"/>
                  <a:cs typeface="함초롬돋움"/>
                </a:rPr>
                <a:t>신체적인 위협이나 폭력을 가함</a:t>
              </a:r>
            </a:p>
            <a:p>
              <a:pPr algn="just">
                <a:lnSpc>
                  <a:spcPct val="130000"/>
                </a:lnSpc>
                <a:spcBef>
                  <a:spcPct val="0"/>
                </a:spcBef>
                <a:spcAft>
                  <a:spcPts val="1200"/>
                </a:spcAft>
                <a:defRPr lang="ko-KR" altLang="en-US"/>
              </a:pPr>
              <a:r>
                <a:rPr lang="ko-KR" altLang="en-US" sz="1601" dirty="0">
                  <a:solidFill>
                    <a:srgbClr val="000000"/>
                  </a:solidFill>
                  <a:latin typeface="나눔바른고딕"/>
                  <a:ea typeface="나눔바른고딕"/>
                  <a:cs typeface="함초롬돋움"/>
                </a:rPr>
                <a:t>욕설이나 위협적인 말을 함</a:t>
              </a:r>
            </a:p>
            <a:p>
              <a:pPr algn="just">
                <a:lnSpc>
                  <a:spcPct val="130000"/>
                </a:lnSpc>
                <a:spcBef>
                  <a:spcPct val="0"/>
                </a:spcBef>
                <a:spcAft>
                  <a:spcPts val="1200"/>
                </a:spcAft>
                <a:defRPr lang="ko-KR" altLang="en-US"/>
              </a:pPr>
              <a:r>
                <a:rPr lang="ko-KR" altLang="en-US" sz="1601" dirty="0">
                  <a:solidFill>
                    <a:srgbClr val="000000"/>
                  </a:solidFill>
                  <a:latin typeface="나눔바른고딕"/>
                  <a:ea typeface="나눔바른고딕"/>
                  <a:cs typeface="함초롬돋움"/>
                </a:rPr>
                <a:t>다른 사람들 앞이나 온라인상에서 모욕감을 주는 언행을 함</a:t>
              </a:r>
            </a:p>
            <a:p>
              <a:pPr algn="just">
                <a:lnSpc>
                  <a:spcPct val="130000"/>
                </a:lnSpc>
                <a:spcBef>
                  <a:spcPct val="0"/>
                </a:spcBef>
                <a:spcAft>
                  <a:spcPts val="1200"/>
                </a:spcAft>
                <a:defRPr lang="ko-KR" altLang="en-US"/>
              </a:pPr>
              <a:r>
                <a:rPr lang="ko-KR" altLang="en-US" sz="1601" dirty="0">
                  <a:solidFill>
                    <a:srgbClr val="000000"/>
                  </a:solidFill>
                  <a:latin typeface="나눔바른고딕"/>
                  <a:ea typeface="나눔바른고딕"/>
                  <a:cs typeface="함초롬돋움"/>
                </a:rPr>
                <a:t>의사와 상관없이 음주</a:t>
              </a:r>
              <a:r>
                <a:rPr lang="en-US" altLang="ko-KR" sz="1601" dirty="0">
                  <a:solidFill>
                    <a:srgbClr val="000000"/>
                  </a:solidFill>
                  <a:latin typeface="나눔바른고딕"/>
                  <a:ea typeface="나눔바른고딕"/>
                  <a:cs typeface="함초롬돋움"/>
                </a:rPr>
                <a:t>·</a:t>
              </a:r>
              <a:r>
                <a:rPr lang="ko-KR" altLang="en-US" sz="1601" dirty="0">
                  <a:solidFill>
                    <a:srgbClr val="000000"/>
                  </a:solidFill>
                  <a:latin typeface="나눔바른고딕"/>
                  <a:ea typeface="나눔바른고딕"/>
                  <a:cs typeface="함초롬돋움"/>
                </a:rPr>
                <a:t>흡연</a:t>
              </a:r>
              <a:r>
                <a:rPr lang="en-US" altLang="ko-KR" sz="1601" dirty="0">
                  <a:solidFill>
                    <a:srgbClr val="000000"/>
                  </a:solidFill>
                  <a:latin typeface="나눔바른고딕"/>
                  <a:ea typeface="나눔바른고딕"/>
                  <a:cs typeface="함초롬돋움"/>
                </a:rPr>
                <a:t>·</a:t>
              </a:r>
              <a:r>
                <a:rPr lang="ko-KR" altLang="en-US" sz="1601" dirty="0">
                  <a:solidFill>
                    <a:srgbClr val="000000"/>
                  </a:solidFill>
                  <a:latin typeface="나눔바른고딕"/>
                  <a:ea typeface="나눔바른고딕"/>
                  <a:cs typeface="함초롬돋움"/>
                </a:rPr>
                <a:t>회식 참여를 강요함</a:t>
              </a:r>
            </a:p>
            <a:p>
              <a:pPr algn="just">
                <a:lnSpc>
                  <a:spcPct val="130000"/>
                </a:lnSpc>
                <a:spcBef>
                  <a:spcPct val="0"/>
                </a:spcBef>
                <a:spcAft>
                  <a:spcPts val="1200"/>
                </a:spcAft>
                <a:defRPr lang="ko-KR" altLang="en-US"/>
              </a:pPr>
              <a:r>
                <a:rPr lang="ko-KR" altLang="en-US" sz="1601" dirty="0">
                  <a:solidFill>
                    <a:srgbClr val="000000"/>
                  </a:solidFill>
                  <a:latin typeface="나눔바른고딕"/>
                  <a:ea typeface="나눔바른고딕"/>
                  <a:cs typeface="함초롬돋움"/>
                </a:rPr>
                <a:t>집단 따돌림</a:t>
              </a:r>
            </a:p>
            <a:p>
              <a:pPr algn="just">
                <a:lnSpc>
                  <a:spcPct val="130000"/>
                </a:lnSpc>
                <a:spcBef>
                  <a:spcPct val="0"/>
                </a:spcBef>
                <a:spcAft>
                  <a:spcPts val="1200"/>
                </a:spcAft>
                <a:defRPr lang="ko-KR" altLang="en-US"/>
              </a:pPr>
              <a:r>
                <a:rPr lang="ko-KR" altLang="en-US" sz="1601" dirty="0">
                  <a:solidFill>
                    <a:srgbClr val="000000"/>
                  </a:solidFill>
                  <a:latin typeface="나눔바른고딕"/>
                  <a:ea typeface="나눔바른고딕"/>
                  <a:cs typeface="함초롬돋움"/>
                </a:rPr>
                <a:t>업무에 필요한 주요 비품</a:t>
              </a:r>
              <a:r>
                <a:rPr lang="en-US" altLang="ko-KR" sz="1601" dirty="0">
                  <a:solidFill>
                    <a:srgbClr val="000000"/>
                  </a:solidFill>
                  <a:latin typeface="나눔바른고딕"/>
                  <a:ea typeface="나눔바른고딕"/>
                  <a:cs typeface="함초롬돋움"/>
                </a:rPr>
                <a:t>(</a:t>
              </a:r>
              <a:r>
                <a:rPr lang="ko-KR" altLang="en-US" sz="1601" dirty="0">
                  <a:solidFill>
                    <a:srgbClr val="000000"/>
                  </a:solidFill>
                  <a:latin typeface="나눔바른고딕"/>
                  <a:ea typeface="나눔바른고딕"/>
                  <a:cs typeface="함초롬돋움"/>
                </a:rPr>
                <a:t>컴퓨터</a:t>
              </a:r>
              <a:r>
                <a:rPr lang="en-US" altLang="ko-KR" sz="1601" dirty="0">
                  <a:solidFill>
                    <a:srgbClr val="000000"/>
                  </a:solidFill>
                  <a:latin typeface="나눔바른고딕"/>
                  <a:ea typeface="나눔바른고딕"/>
                  <a:cs typeface="함초롬돋움"/>
                </a:rPr>
                <a:t>, </a:t>
              </a:r>
              <a:r>
                <a:rPr lang="ko-KR" altLang="en-US" sz="1601" dirty="0">
                  <a:solidFill>
                    <a:srgbClr val="000000"/>
                  </a:solidFill>
                  <a:latin typeface="나눔바른고딕"/>
                  <a:ea typeface="나눔바른고딕"/>
                  <a:cs typeface="함초롬돋움"/>
                </a:rPr>
                <a:t>전화 등</a:t>
              </a:r>
              <a:r>
                <a:rPr lang="en-US" altLang="ko-KR" sz="1601" dirty="0">
                  <a:solidFill>
                    <a:srgbClr val="000000"/>
                  </a:solidFill>
                  <a:latin typeface="나눔바른고딕"/>
                  <a:ea typeface="나눔바른고딕"/>
                  <a:cs typeface="함초롬돋움"/>
                </a:rPr>
                <a:t>) </a:t>
              </a:r>
              <a:r>
                <a:rPr lang="ko-KR" altLang="en-US" sz="1601" dirty="0" err="1">
                  <a:solidFill>
                    <a:srgbClr val="000000"/>
                  </a:solidFill>
                  <a:latin typeface="나눔바른고딕"/>
                  <a:ea typeface="나눔바른고딕"/>
                  <a:cs typeface="함초롬돋움"/>
                </a:rPr>
                <a:t>미제공</a:t>
              </a:r>
              <a:r>
                <a:rPr lang="en-US" altLang="ko-KR" sz="1601" dirty="0">
                  <a:solidFill>
                    <a:srgbClr val="000000"/>
                  </a:solidFill>
                  <a:latin typeface="나눔바른고딕"/>
                  <a:ea typeface="나눔바른고딕"/>
                  <a:cs typeface="함초롬돋움"/>
                </a:rPr>
                <a:t>, </a:t>
              </a:r>
              <a:r>
                <a:rPr lang="ko-KR" altLang="en-US" sz="1601" dirty="0">
                  <a:solidFill>
                    <a:srgbClr val="000000"/>
                  </a:solidFill>
                  <a:latin typeface="나눔바른고딕"/>
                  <a:ea typeface="나눔바른고딕"/>
                  <a:cs typeface="함초롬돋움"/>
                </a:rPr>
                <a:t>인터넷</a:t>
              </a:r>
              <a:r>
                <a:rPr lang="en-US" altLang="ko-KR" sz="1601" dirty="0">
                  <a:solidFill>
                    <a:srgbClr val="000000"/>
                  </a:solidFill>
                  <a:latin typeface="나눔바른고딕"/>
                  <a:ea typeface="나눔바른고딕"/>
                  <a:cs typeface="함초롬돋움"/>
                </a:rPr>
                <a:t>·</a:t>
              </a:r>
              <a:r>
                <a:rPr lang="ko-KR" altLang="en-US" sz="1601" dirty="0">
                  <a:solidFill>
                    <a:srgbClr val="000000"/>
                  </a:solidFill>
                  <a:latin typeface="나눔바른고딕"/>
                  <a:ea typeface="나눔바른고딕"/>
                  <a:cs typeface="함초롬돋움"/>
                </a:rPr>
                <a:t>사내 네트워크 접속 차단</a:t>
              </a:r>
            </a:p>
          </p:txBody>
        </p:sp>
        <p:pic>
          <p:nvPicPr>
            <p:cNvPr id="13" name="그림 12"/>
            <p:cNvPicPr>
              <a:picLocks noChangeAspect="1"/>
            </p:cNvPicPr>
            <p:nvPr/>
          </p:nvPicPr>
          <p:blipFill rotWithShape="1">
            <a:blip r:embed="rId2">
              <a:grayscl/>
            </a:blip>
            <a:stretch>
              <a:fillRect/>
            </a:stretch>
          </p:blipFill>
          <p:spPr>
            <a:xfrm>
              <a:off x="665403" y="1625497"/>
              <a:ext cx="171627" cy="171627"/>
            </a:xfrm>
            <a:prstGeom prst="rect">
              <a:avLst/>
            </a:prstGeom>
          </p:spPr>
        </p:pic>
        <p:pic>
          <p:nvPicPr>
            <p:cNvPr id="30" name="그림 29"/>
            <p:cNvPicPr>
              <a:picLocks noChangeAspect="1"/>
            </p:cNvPicPr>
            <p:nvPr/>
          </p:nvPicPr>
          <p:blipFill rotWithShape="1">
            <a:blip r:embed="rId2">
              <a:grayscl/>
            </a:blip>
            <a:stretch>
              <a:fillRect/>
            </a:stretch>
          </p:blipFill>
          <p:spPr>
            <a:xfrm>
              <a:off x="665403" y="2094209"/>
              <a:ext cx="171627" cy="171627"/>
            </a:xfrm>
            <a:prstGeom prst="rect">
              <a:avLst/>
            </a:prstGeom>
          </p:spPr>
        </p:pic>
        <p:pic>
          <p:nvPicPr>
            <p:cNvPr id="31" name="그림 30"/>
            <p:cNvPicPr>
              <a:picLocks noChangeAspect="1"/>
            </p:cNvPicPr>
            <p:nvPr/>
          </p:nvPicPr>
          <p:blipFill rotWithShape="1">
            <a:blip r:embed="rId2">
              <a:grayscl/>
            </a:blip>
            <a:stretch>
              <a:fillRect/>
            </a:stretch>
          </p:blipFill>
          <p:spPr>
            <a:xfrm>
              <a:off x="665403" y="2562921"/>
              <a:ext cx="171627" cy="171627"/>
            </a:xfrm>
            <a:prstGeom prst="rect">
              <a:avLst/>
            </a:prstGeom>
          </p:spPr>
        </p:pic>
        <p:pic>
          <p:nvPicPr>
            <p:cNvPr id="45" name="그림 44"/>
            <p:cNvPicPr>
              <a:picLocks noChangeAspect="1"/>
            </p:cNvPicPr>
            <p:nvPr/>
          </p:nvPicPr>
          <p:blipFill rotWithShape="1">
            <a:blip r:embed="rId2">
              <a:grayscl/>
            </a:blip>
            <a:stretch>
              <a:fillRect/>
            </a:stretch>
          </p:blipFill>
          <p:spPr>
            <a:xfrm>
              <a:off x="665403" y="3031633"/>
              <a:ext cx="171627" cy="171627"/>
            </a:xfrm>
            <a:prstGeom prst="rect">
              <a:avLst/>
            </a:prstGeom>
          </p:spPr>
        </p:pic>
        <p:pic>
          <p:nvPicPr>
            <p:cNvPr id="46" name="그림 45"/>
            <p:cNvPicPr>
              <a:picLocks noChangeAspect="1"/>
            </p:cNvPicPr>
            <p:nvPr/>
          </p:nvPicPr>
          <p:blipFill rotWithShape="1">
            <a:blip r:embed="rId2">
              <a:grayscl/>
            </a:blip>
            <a:stretch>
              <a:fillRect/>
            </a:stretch>
          </p:blipFill>
          <p:spPr>
            <a:xfrm>
              <a:off x="665403" y="3500345"/>
              <a:ext cx="171627" cy="171627"/>
            </a:xfrm>
            <a:prstGeom prst="rect">
              <a:avLst/>
            </a:prstGeom>
          </p:spPr>
        </p:pic>
        <p:pic>
          <p:nvPicPr>
            <p:cNvPr id="47" name="그림 46"/>
            <p:cNvPicPr>
              <a:picLocks noChangeAspect="1"/>
            </p:cNvPicPr>
            <p:nvPr/>
          </p:nvPicPr>
          <p:blipFill rotWithShape="1">
            <a:blip r:embed="rId2">
              <a:grayscl/>
            </a:blip>
            <a:stretch>
              <a:fillRect/>
            </a:stretch>
          </p:blipFill>
          <p:spPr>
            <a:xfrm>
              <a:off x="665403" y="3969057"/>
              <a:ext cx="171627" cy="171627"/>
            </a:xfrm>
            <a:prstGeom prst="rect">
              <a:avLst/>
            </a:prstGeom>
          </p:spPr>
        </p:pic>
        <p:cxnSp>
          <p:nvCxnSpPr>
            <p:cNvPr id="29" name="직선 연결선 28"/>
            <p:cNvCxnSpPr/>
            <p:nvPr/>
          </p:nvCxnSpPr>
          <p:spPr>
            <a:xfrm>
              <a:off x="651088" y="1880381"/>
              <a:ext cx="787646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직선 연결선 53"/>
            <p:cNvCxnSpPr/>
            <p:nvPr/>
          </p:nvCxnSpPr>
          <p:spPr>
            <a:xfrm>
              <a:off x="651088" y="2350319"/>
              <a:ext cx="787646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직선 연결선 54"/>
            <p:cNvCxnSpPr/>
            <p:nvPr/>
          </p:nvCxnSpPr>
          <p:spPr>
            <a:xfrm>
              <a:off x="651088" y="2820257"/>
              <a:ext cx="787646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직선 연결선 55"/>
            <p:cNvCxnSpPr/>
            <p:nvPr/>
          </p:nvCxnSpPr>
          <p:spPr>
            <a:xfrm>
              <a:off x="651088" y="3290195"/>
              <a:ext cx="787646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직선 연결선 56"/>
            <p:cNvCxnSpPr/>
            <p:nvPr/>
          </p:nvCxnSpPr>
          <p:spPr>
            <a:xfrm>
              <a:off x="651088" y="3760133"/>
              <a:ext cx="787646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직선 연결선 57"/>
            <p:cNvCxnSpPr/>
            <p:nvPr/>
          </p:nvCxnSpPr>
          <p:spPr>
            <a:xfrm>
              <a:off x="651088" y="4230071"/>
              <a:ext cx="787646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1148454" y="474923"/>
            <a:ext cx="3048261" cy="523220"/>
          </a:xfrm>
          <a:prstGeom prst="rect">
            <a:avLst/>
          </a:prstGeom>
          <a:noFill/>
        </p:spPr>
        <p:txBody>
          <a:bodyPr wrap="none" anchor="ctr">
            <a:spAutoFit/>
          </a:bodyPr>
          <a:lstStyle/>
          <a:p>
            <a:pPr lvl="0">
              <a:defRPr lang="ko-KR" altLang="en-US"/>
            </a:pPr>
            <a:r>
              <a:rPr lang="ko-KR" altLang="en-US" sz="2800">
                <a:latin typeface="나눔스퀘어라운드 ExtraBold"/>
                <a:ea typeface="나눔스퀘어라운드 ExtraBold"/>
              </a:rPr>
              <a:t>직장 내 괴롭힘 행위</a:t>
            </a:r>
          </a:p>
        </p:txBody>
      </p:sp>
      <p:sp>
        <p:nvSpPr>
          <p:cNvPr id="37" name="사각형: 둥근 모서리 36"/>
          <p:cNvSpPr/>
          <p:nvPr/>
        </p:nvSpPr>
        <p:spPr>
          <a:xfrm>
            <a:off x="4249485" y="503360"/>
            <a:ext cx="892966" cy="443784"/>
          </a:xfrm>
          <a:prstGeom prst="roundRect">
            <a:avLst>
              <a:gd name="adj" fmla="val 50000"/>
            </a:avLst>
          </a:prstGeom>
          <a:solidFill>
            <a:srgbClr val="3D384A"/>
          </a:solidFill>
          <a:effectLst>
            <a:outerShdw blurRad="50800" dist="38100" dir="5400000" algn="t" rotWithShape="0">
              <a:prstClr val="black">
                <a:alpha val="40000"/>
              </a:prstClr>
            </a:outerShdw>
          </a:effectLst>
        </p:spPr>
        <p:txBody>
          <a:bodyPr wrap="none" anchor="ctr">
            <a:noAutofit/>
          </a:bodyPr>
          <a:lstStyle/>
          <a:p>
            <a:pPr algn="ctr">
              <a:defRPr lang="ko-KR" altLang="en-US"/>
            </a:pPr>
            <a:r>
              <a:rPr lang="ko-KR" altLang="en-US" sz="2800">
                <a:solidFill>
                  <a:schemeClr val="bg1"/>
                </a:solidFill>
                <a:latin typeface="나눔스퀘어라운드 ExtraBold"/>
                <a:ea typeface="나눔스퀘어라운드 ExtraBold"/>
              </a:rPr>
              <a:t>예시</a:t>
            </a:r>
          </a:p>
        </p:txBody>
      </p:sp>
      <p:pic>
        <p:nvPicPr>
          <p:cNvPr id="38" name="그림 37" descr="개체이(가) 표시된 사진  자동 생성된 설명"/>
          <p:cNvPicPr>
            <a:picLocks noChangeAspect="1"/>
          </p:cNvPicPr>
          <p:nvPr/>
        </p:nvPicPr>
        <p:blipFill rotWithShape="1">
          <a:blip r:embed="rId3"/>
          <a:stretch>
            <a:fillRect/>
          </a:stretch>
        </p:blipFill>
        <p:spPr>
          <a:xfrm flipH="1">
            <a:off x="469783" y="401466"/>
            <a:ext cx="647711" cy="647711"/>
          </a:xfrm>
          <a:prstGeom prst="rect">
            <a:avLst/>
          </a:prstGeom>
          <a:effectLst>
            <a:outerShdw blurRad="50800" dist="38100" dir="5400000" algn="t" rotWithShape="0">
              <a:prstClr val="black">
                <a:alpha val="40000"/>
              </a:prstClr>
            </a:outerShdw>
          </a:effectLst>
        </p:spPr>
      </p:pic>
      <p:grpSp>
        <p:nvGrpSpPr>
          <p:cNvPr id="6" name="그룹 5"/>
          <p:cNvGrpSpPr/>
          <p:nvPr/>
        </p:nvGrpSpPr>
        <p:grpSpPr>
          <a:xfrm>
            <a:off x="773781" y="4398061"/>
            <a:ext cx="7665543" cy="900001"/>
            <a:chOff x="706669" y="4481951"/>
            <a:chExt cx="7665543" cy="900001"/>
          </a:xfrm>
          <a:effectLst>
            <a:outerShdw blurRad="76200" dist="76200" dir="2700000" algn="ctr" rotWithShape="0">
              <a:srgbClr val="000000">
                <a:alpha val="50000"/>
              </a:srgbClr>
            </a:outerShdw>
          </a:effectLst>
        </p:grpSpPr>
        <p:sp>
          <p:nvSpPr>
            <p:cNvPr id="65" name="Round Same Side Corner Rectangle 4"/>
            <p:cNvSpPr/>
            <p:nvPr/>
          </p:nvSpPr>
          <p:spPr>
            <a:xfrm rot="5400000">
              <a:off x="4140801" y="1150539"/>
              <a:ext cx="900000" cy="7562823"/>
            </a:xfrm>
            <a:prstGeom prst="round2SameRect">
              <a:avLst>
                <a:gd name="adj1" fmla="val 16667"/>
                <a:gd name="adj2" fmla="val 0"/>
              </a:avLst>
            </a:prstGeom>
            <a:gradFill flip="none" rotWithShape="1">
              <a:gsLst>
                <a:gs pos="0">
                  <a:schemeClr val="bg1">
                    <a:lumMod val="92000"/>
                  </a:schemeClr>
                </a:gs>
                <a:gs pos="100000">
                  <a:schemeClr val="bg1"/>
                </a:gs>
              </a:gsLst>
              <a:lin ang="5400000" scaled="1"/>
              <a:tileRect/>
            </a:grad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sp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a:p>
          </p:txBody>
        </p:sp>
        <p:sp>
          <p:nvSpPr>
            <p:cNvPr id="66" name="Rectangle 2"/>
            <p:cNvSpPr/>
            <p:nvPr/>
          </p:nvSpPr>
          <p:spPr>
            <a:xfrm>
              <a:off x="706669" y="4481952"/>
              <a:ext cx="108000" cy="900000"/>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sp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a:solidFill>
                  <a:schemeClr val="tx1"/>
                </a:solidFill>
              </a:endParaRPr>
            </a:p>
          </p:txBody>
        </p:sp>
        <p:sp>
          <p:nvSpPr>
            <p:cNvPr id="85" name="Rectangle 6"/>
            <p:cNvSpPr>
              <a:spLocks noChangeArrowheads="1"/>
            </p:cNvSpPr>
            <p:nvPr/>
          </p:nvSpPr>
          <p:spPr bwMode="white">
            <a:xfrm>
              <a:off x="903174" y="4684298"/>
              <a:ext cx="7372707" cy="484037"/>
            </a:xfrm>
            <a:prstGeom prst="rect">
              <a:avLst/>
            </a:prstGeom>
            <a:noFill/>
            <a:ln>
              <a:noFill/>
            </a:ln>
            <a:effectLst/>
          </p:spPr>
          <p:txBody>
            <a:bodyPr vert="horz" wrap="square" lIns="91440" tIns="45720" rIns="91440" bIns="45720"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lnSpc>
                  <a:spcPct val="130000"/>
                </a:lnSpc>
                <a:spcBef>
                  <a:spcPct val="0"/>
                </a:spcBef>
                <a:defRPr lang="ko-KR" altLang="en-US"/>
              </a:pPr>
              <a:r>
                <a:rPr lang="ko-KR" altLang="en-US" sz="1800" dirty="0">
                  <a:solidFill>
                    <a:srgbClr val="000000"/>
                  </a:solidFill>
                  <a:latin typeface="나눔바른고딕"/>
                  <a:ea typeface="나눔바른고딕"/>
                  <a:cs typeface="함초롬돋움"/>
                </a:rPr>
                <a:t>해당 행위가 발생한 경우 </a:t>
              </a:r>
              <a:r>
                <a:rPr lang="ko-KR" altLang="en-US" sz="2000" b="1" dirty="0">
                  <a:solidFill>
                    <a:srgbClr val="3D384A"/>
                  </a:solidFill>
                  <a:latin typeface="나눔바른고딕"/>
                  <a:ea typeface="나눔바른고딕"/>
                  <a:cs typeface="함초롬돋움"/>
                </a:rPr>
                <a:t>법상 직장 내 괴롭힘 요건에 부합하는지 판단</a:t>
              </a:r>
              <a:endParaRPr lang="ko-KR" altLang="en-US" sz="1800" b="1" dirty="0">
                <a:solidFill>
                  <a:srgbClr val="3D384A"/>
                </a:solidFill>
                <a:latin typeface="나눔바른고딕"/>
                <a:ea typeface="나눔바른고딕"/>
                <a:cs typeface="함초롬돋움"/>
              </a:endParaRPr>
            </a:p>
          </p:txBody>
        </p:sp>
      </p:grpSp>
      <p:grpSp>
        <p:nvGrpSpPr>
          <p:cNvPr id="7" name="그룹 6"/>
          <p:cNvGrpSpPr/>
          <p:nvPr/>
        </p:nvGrpSpPr>
        <p:grpSpPr>
          <a:xfrm>
            <a:off x="764004" y="5565529"/>
            <a:ext cx="7675320" cy="900002"/>
            <a:chOff x="696892" y="5649419"/>
            <a:chExt cx="7675320" cy="900002"/>
          </a:xfrm>
          <a:effectLst>
            <a:outerShdw blurRad="76200" dist="76200" dir="2700000" algn="ctr" rotWithShape="0">
              <a:srgbClr val="000000">
                <a:alpha val="50000"/>
              </a:srgbClr>
            </a:outerShdw>
          </a:effectLst>
        </p:grpSpPr>
        <p:sp>
          <p:nvSpPr>
            <p:cNvPr id="90" name="Round Same Side Corner Rectangle 4"/>
            <p:cNvSpPr/>
            <p:nvPr/>
          </p:nvSpPr>
          <p:spPr>
            <a:xfrm rot="5400000">
              <a:off x="4140801" y="2318007"/>
              <a:ext cx="900000" cy="7562823"/>
            </a:xfrm>
            <a:prstGeom prst="round2SameRect">
              <a:avLst>
                <a:gd name="adj1" fmla="val 16667"/>
                <a:gd name="adj2" fmla="val 0"/>
              </a:avLst>
            </a:prstGeom>
            <a:gradFill flip="none" rotWithShape="1">
              <a:gsLst>
                <a:gs pos="0">
                  <a:schemeClr val="bg1">
                    <a:lumMod val="92000"/>
                  </a:schemeClr>
                </a:gs>
                <a:gs pos="100000">
                  <a:schemeClr val="bg1"/>
                </a:gs>
              </a:gsLst>
              <a:lin ang="5400000" scaled="1"/>
              <a:tileRect/>
            </a:grad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sp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a:p>
          </p:txBody>
        </p:sp>
        <p:sp>
          <p:nvSpPr>
            <p:cNvPr id="91" name="Rectangle 2"/>
            <p:cNvSpPr/>
            <p:nvPr/>
          </p:nvSpPr>
          <p:spPr>
            <a:xfrm>
              <a:off x="696892" y="5649421"/>
              <a:ext cx="108000" cy="900000"/>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sp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a:solidFill>
                  <a:schemeClr val="tx1"/>
                </a:solidFill>
              </a:endParaRPr>
            </a:p>
          </p:txBody>
        </p:sp>
        <p:sp>
          <p:nvSpPr>
            <p:cNvPr id="93" name="Rectangle 6"/>
            <p:cNvSpPr>
              <a:spLocks noChangeArrowheads="1"/>
            </p:cNvSpPr>
            <p:nvPr/>
          </p:nvSpPr>
          <p:spPr bwMode="white">
            <a:xfrm>
              <a:off x="903175" y="5682325"/>
              <a:ext cx="6851363" cy="839802"/>
            </a:xfrm>
            <a:prstGeom prst="rect">
              <a:avLst/>
            </a:prstGeom>
            <a:noFill/>
            <a:ln>
              <a:noFill/>
            </a:ln>
            <a:effectLst/>
          </p:spPr>
          <p:txBody>
            <a:bodyPr vert="horz" wrap="square" lIns="91440" tIns="45720" rIns="91440" bIns="45720"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30000"/>
                </a:lnSpc>
                <a:spcBef>
                  <a:spcPct val="0"/>
                </a:spcBef>
                <a:defRPr lang="ko-KR" altLang="en-US"/>
              </a:pPr>
              <a:r>
                <a:rPr lang="ko-KR" altLang="en-US" sz="1800" dirty="0">
                  <a:solidFill>
                    <a:srgbClr val="000000"/>
                  </a:solidFill>
                  <a:latin typeface="나눔바른고딕"/>
                  <a:ea typeface="나눔바른고딕"/>
                  <a:cs typeface="함초롬돋움"/>
                </a:rPr>
                <a:t>징계 등으로 규제할 행위</a:t>
              </a:r>
              <a:r>
                <a:rPr lang="en-US" altLang="ko-KR" sz="1800" dirty="0">
                  <a:solidFill>
                    <a:srgbClr val="000000"/>
                  </a:solidFill>
                  <a:latin typeface="나눔바른고딕"/>
                  <a:ea typeface="나눔바른고딕"/>
                  <a:cs typeface="함초롬돋움"/>
                </a:rPr>
                <a:t>, </a:t>
              </a:r>
              <a:r>
                <a:rPr lang="ko-KR" altLang="en-US" sz="1800" dirty="0">
                  <a:solidFill>
                    <a:srgbClr val="000000"/>
                  </a:solidFill>
                  <a:latin typeface="나눔바른고딕"/>
                  <a:ea typeface="나눔바른고딕"/>
                  <a:cs typeface="함초롬돋움"/>
                </a:rPr>
                <a:t>규제대상 행위에 대한 징계 양정 결정은 </a:t>
              </a:r>
            </a:p>
            <a:p>
              <a:pPr>
                <a:lnSpc>
                  <a:spcPct val="130000"/>
                </a:lnSpc>
                <a:spcBef>
                  <a:spcPct val="0"/>
                </a:spcBef>
                <a:defRPr lang="ko-KR" altLang="en-US"/>
              </a:pPr>
              <a:r>
                <a:rPr lang="ko-KR" altLang="en-US" sz="2000" b="1" dirty="0">
                  <a:solidFill>
                    <a:srgbClr val="3D384A"/>
                  </a:solidFill>
                  <a:latin typeface="나눔바른고딕"/>
                  <a:ea typeface="나눔바른고딕"/>
                  <a:cs typeface="함초롬돋움"/>
                </a:rPr>
                <a:t>사업장 상황에 맞게 취업규칙 등에 명확히 규정할 필요</a:t>
              </a:r>
            </a:p>
          </p:txBody>
        </p:sp>
      </p:grpSp>
      <p:sp>
        <p:nvSpPr>
          <p:cNvPr id="32"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49</a:t>
            </a:fld>
            <a:endParaRPr lang="en-US" altLang="en-US" sz="999">
              <a:solidFill>
                <a:schemeClr val="tx1"/>
              </a:solidFill>
              <a:latin typeface="나눔스퀘어라운드 Bold"/>
              <a:ea typeface="나눔스퀘어라운드 Bold"/>
            </a:endParaRPr>
          </a:p>
        </p:txBody>
      </p:sp>
      <p:grpSp>
        <p:nvGrpSpPr>
          <p:cNvPr id="53264" name="그룹 53263"/>
          <p:cNvGrpSpPr/>
          <p:nvPr/>
        </p:nvGrpSpPr>
        <p:grpSpPr>
          <a:xfrm>
            <a:off x="6643877" y="1308606"/>
            <a:ext cx="1733170" cy="2310894"/>
            <a:chOff x="6643876" y="1308606"/>
            <a:chExt cx="1733170" cy="2310894"/>
          </a:xfrm>
          <a:effectLst>
            <a:outerShdw blurRad="76200" dist="76200" dir="2700000" algn="ctr" rotWithShape="0">
              <a:srgbClr val="000000">
                <a:alpha val="50000"/>
              </a:srgbClr>
            </a:outerShdw>
          </a:effectLst>
        </p:grpSpPr>
        <p:pic>
          <p:nvPicPr>
            <p:cNvPr id="53262" name="그림 53261"/>
            <p:cNvPicPr>
              <a:picLocks noChangeAspect="1"/>
            </p:cNvPicPr>
            <p:nvPr/>
          </p:nvPicPr>
          <p:blipFill rotWithShape="1">
            <a:blip r:embed="rId4"/>
            <a:stretch>
              <a:fillRect/>
            </a:stretch>
          </p:blipFill>
          <p:spPr>
            <a:xfrm>
              <a:off x="6643876" y="1308606"/>
              <a:ext cx="1733170" cy="2310894"/>
            </a:xfrm>
            <a:prstGeom prst="rect">
              <a:avLst/>
            </a:prstGeom>
          </p:spPr>
        </p:pic>
        <p:pic>
          <p:nvPicPr>
            <p:cNvPr id="53263" name="그림 53262"/>
            <p:cNvPicPr>
              <a:picLocks noChangeAspect="1"/>
            </p:cNvPicPr>
            <p:nvPr/>
          </p:nvPicPr>
          <p:blipFill rotWithShape="1">
            <a:blip r:embed="rId5"/>
            <a:stretch>
              <a:fillRect/>
            </a:stretch>
          </p:blipFill>
          <p:spPr>
            <a:xfrm>
              <a:off x="8045195" y="1716785"/>
              <a:ext cx="140208" cy="262128"/>
            </a:xfrm>
            <a:prstGeom prst="rect">
              <a:avLst/>
            </a:prstGeom>
          </p:spPr>
        </p:pic>
      </p:grpSp>
      <p:pic>
        <p:nvPicPr>
          <p:cNvPr id="2" name="그림 1">
            <a:extLst>
              <a:ext uri="{FF2B5EF4-FFF2-40B4-BE49-F238E27FC236}">
                <a16:creationId xmlns:a16="http://schemas.microsoft.com/office/drawing/2014/main" id="{94588E3C-1298-8D16-2FF7-DCBF2BD01696}"/>
              </a:ext>
            </a:extLst>
          </p:cNvPr>
          <p:cNvPicPr>
            <a:picLocks noChangeAspect="1"/>
          </p:cNvPicPr>
          <p:nvPr/>
        </p:nvPicPr>
        <p:blipFill>
          <a:blip r:embed="rId6"/>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7B2FA55D-F40D-FD46-FCE0-75D99B655A27}"/>
              </a:ext>
            </a:extLst>
          </p:cNvPr>
          <p:cNvPicPr>
            <a:picLocks noChangeAspect="1"/>
          </p:cNvPicPr>
          <p:nvPr/>
        </p:nvPicPr>
        <p:blipFill>
          <a:blip r:embed="rId7"/>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그룹 12"/>
          <p:cNvGrpSpPr/>
          <p:nvPr/>
        </p:nvGrpSpPr>
        <p:grpSpPr>
          <a:xfrm>
            <a:off x="0" y="397"/>
            <a:ext cx="9143471" cy="6857603"/>
            <a:chOff x="265" y="199"/>
            <a:chExt cx="9143471" cy="6857603"/>
          </a:xfrm>
        </p:grpSpPr>
        <p:sp>
          <p:nvSpPr>
            <p:cNvPr id="14" name="직사각형 13"/>
            <p:cNvSpPr/>
            <p:nvPr/>
          </p:nvSpPr>
          <p:spPr>
            <a:xfrm>
              <a:off x="265" y="199"/>
              <a:ext cx="9143471" cy="6857603"/>
            </a:xfrm>
            <a:prstGeom prst="rect">
              <a:avLst/>
            </a:prstGeom>
            <a:solidFill>
              <a:srgbClr val="56BC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nvGrpSpPr>
            <p:cNvPr id="15" name="그룹 14"/>
            <p:cNvGrpSpPr/>
            <p:nvPr/>
          </p:nvGrpSpPr>
          <p:grpSpPr>
            <a:xfrm>
              <a:off x="265" y="199"/>
              <a:ext cx="9143471" cy="6857603"/>
              <a:chOff x="265" y="199"/>
              <a:chExt cx="9143471" cy="6857603"/>
            </a:xfrm>
          </p:grpSpPr>
          <p:sp>
            <p:nvSpPr>
              <p:cNvPr id="16" name="직각 삼각형 15"/>
              <p:cNvSpPr/>
              <p:nvPr/>
            </p:nvSpPr>
            <p:spPr>
              <a:xfrm>
                <a:off x="265" y="199"/>
                <a:ext cx="9143471" cy="6857603"/>
              </a:xfrm>
              <a:prstGeom prst="rtTriangle">
                <a:avLst/>
              </a:prstGeom>
              <a:solidFill>
                <a:srgbClr val="1F59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7" name="직사각형 16"/>
              <p:cNvSpPr/>
              <p:nvPr/>
            </p:nvSpPr>
            <p:spPr>
              <a:xfrm>
                <a:off x="153723" y="130185"/>
                <a:ext cx="8836557" cy="65976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grpSp>
      <p:sp>
        <p:nvSpPr>
          <p:cNvPr id="23" name="Rectangle 4"/>
          <p:cNvSpPr>
            <a:spLocks noChangeArrowheads="1"/>
          </p:cNvSpPr>
          <p:nvPr/>
        </p:nvSpPr>
        <p:spPr bwMode="white">
          <a:xfrm>
            <a:off x="818501" y="311939"/>
            <a:ext cx="7452000" cy="687646"/>
          </a:xfrm>
          <a:prstGeom prst="rect">
            <a:avLst/>
          </a:prstGeom>
          <a:noFill/>
          <a:ln>
            <a:noFill/>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lnSpc>
                <a:spcPct val="140000"/>
              </a:lnSpc>
              <a:spcBef>
                <a:spcPct val="0"/>
              </a:spcBef>
              <a:defRPr lang="ko-KR" altLang="en-US"/>
            </a:pPr>
            <a:r>
              <a:rPr lang="en-US" altLang="ko-KR" sz="2801" dirty="0">
                <a:ln w="9525">
                  <a:solidFill>
                    <a:sysClr val="windowText" lastClr="000000"/>
                  </a:solidFill>
                </a:ln>
                <a:solidFill>
                  <a:sysClr val="windowText" lastClr="000000"/>
                </a:solidFill>
                <a:latin typeface="나눔바른고딕"/>
                <a:ea typeface="나눔바른고딕"/>
                <a:cs typeface="함초롬돋움"/>
              </a:rPr>
              <a:t>“</a:t>
            </a:r>
            <a:r>
              <a:rPr lang="ko-KR" altLang="en-US" sz="2801" dirty="0">
                <a:ln w="9525">
                  <a:solidFill>
                    <a:sysClr val="windowText" lastClr="000000"/>
                  </a:solidFill>
                </a:ln>
                <a:solidFill>
                  <a:sysClr val="windowText" lastClr="000000"/>
                </a:solidFill>
                <a:latin typeface="나눔바른고딕"/>
                <a:ea typeface="나눔바른고딕"/>
                <a:cs typeface="함초롬돋움"/>
              </a:rPr>
              <a:t>출근하기가 겁나요!</a:t>
            </a:r>
            <a:r>
              <a:rPr lang="en-US" altLang="ko-KR" sz="2801" dirty="0">
                <a:ln w="9525">
                  <a:solidFill>
                    <a:sysClr val="windowText" lastClr="000000"/>
                  </a:solidFill>
                </a:ln>
                <a:solidFill>
                  <a:sysClr val="windowText" lastClr="000000"/>
                </a:solidFill>
                <a:latin typeface="나눔바른고딕"/>
                <a:ea typeface="나눔바른고딕"/>
                <a:cs typeface="함초롬돋움"/>
              </a:rPr>
              <a:t>”</a:t>
            </a:r>
            <a:endParaRPr lang="en-US" altLang="ko-KR" sz="2801" dirty="0">
              <a:solidFill>
                <a:sysClr val="windowText" lastClr="000000"/>
              </a:solidFill>
              <a:latin typeface="나눔바른고딕"/>
              <a:ea typeface="나눔바른고딕"/>
              <a:cs typeface="함초롬돋움"/>
            </a:endParaRPr>
          </a:p>
        </p:txBody>
      </p:sp>
      <p:pic>
        <p:nvPicPr>
          <p:cNvPr id="9" name="그래픽 8"/>
          <p:cNvPicPr>
            <a:picLocks noChangeAspect="1"/>
          </p:cNvPicPr>
          <p:nvPr/>
        </p:nvPicPr>
        <p:blipFill rotWithShape="1">
          <a:blip r:embed="rId2"/>
          <a:stretch>
            <a:fillRect/>
          </a:stretch>
        </p:blipFill>
        <p:spPr>
          <a:xfrm>
            <a:off x="2009406" y="2722204"/>
            <a:ext cx="2090515" cy="2870114"/>
          </a:xfrm>
          <a:prstGeom prst="rect">
            <a:avLst/>
          </a:prstGeom>
          <a:effectLst>
            <a:outerShdw blurRad="50800" dist="38100" dir="5400000" algn="t" rotWithShape="0">
              <a:prstClr val="black">
                <a:alpha val="40000"/>
              </a:prstClr>
            </a:outerShdw>
          </a:effectLst>
        </p:spPr>
      </p:pic>
      <p:sp>
        <p:nvSpPr>
          <p:cNvPr id="33"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5</a:t>
            </a:fld>
            <a:endParaRPr lang="en-US" altLang="en-US" sz="999">
              <a:solidFill>
                <a:schemeClr val="tx1"/>
              </a:solidFill>
              <a:latin typeface="나눔스퀘어라운드 Bold"/>
              <a:ea typeface="나눔스퀘어라운드 Bold"/>
            </a:endParaRPr>
          </a:p>
        </p:txBody>
      </p:sp>
      <p:sp>
        <p:nvSpPr>
          <p:cNvPr id="35" name="직사각형 2"/>
          <p:cNvSpPr/>
          <p:nvPr/>
        </p:nvSpPr>
        <p:spPr>
          <a:xfrm>
            <a:off x="1571183" y="1125985"/>
            <a:ext cx="5946636" cy="629619"/>
          </a:xfrm>
          <a:prstGeom prst="rect">
            <a:avLst/>
          </a:prstGeom>
          <a:solidFill>
            <a:srgbClr val="1F595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lstStyle/>
          <a:p>
            <a:pPr algn="ctr">
              <a:defRPr lang="ko-KR" altLang="en-US"/>
            </a:pPr>
            <a:r>
              <a:rPr lang="ko-KR" altLang="en-US" sz="2800">
                <a:ln w="9525">
                  <a:solidFill>
                    <a:schemeClr val="bg1"/>
                  </a:solidFill>
                </a:ln>
                <a:solidFill>
                  <a:schemeClr val="bg1"/>
                </a:solidFill>
                <a:latin typeface="나눔바른고딕"/>
                <a:ea typeface="나눔바른고딕"/>
                <a:cs typeface="함초롬돋움"/>
              </a:rPr>
              <a:t>직장인 10명 중 7명이 괴롭힘 당해봤다</a:t>
            </a:r>
            <a:endParaRPr lang="ko-KR" altLang="en-US" sz="2800">
              <a:solidFill>
                <a:schemeClr val="bg1"/>
              </a:solidFill>
              <a:latin typeface="나눔바른고딕"/>
              <a:ea typeface="나눔바른고딕"/>
              <a:cs typeface="함초롬돋움"/>
            </a:endParaRPr>
          </a:p>
        </p:txBody>
      </p:sp>
      <p:sp>
        <p:nvSpPr>
          <p:cNvPr id="31" name="_x723066688">
            <a:extLst>
              <a:ext uri="{FF2B5EF4-FFF2-40B4-BE49-F238E27FC236}">
                <a16:creationId xmlns:a16="http://schemas.microsoft.com/office/drawing/2014/main" id="{8DCBAF1A-6956-4B97-B9EE-676CEB5A7140}"/>
              </a:ext>
            </a:extLst>
          </p:cNvPr>
          <p:cNvSpPr>
            <a:spLocks noChangeArrowheads="1"/>
          </p:cNvSpPr>
          <p:nvPr/>
        </p:nvSpPr>
        <p:spPr bwMode="auto">
          <a:xfrm>
            <a:off x="5158334" y="2654436"/>
            <a:ext cx="2935039" cy="46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ko-KR" altLang="ko-KR" sz="2400" b="1" i="0" strike="noStrike" cap="none" normalizeH="0" baseline="0" dirty="0">
                <a:ln>
                  <a:noFill/>
                </a:ln>
                <a:solidFill>
                  <a:srgbClr val="1F595F"/>
                </a:solidFill>
                <a:effectLst/>
                <a:latin typeface="휴먼편지체" panose="02030504000101010101" pitchFamily="18" charset="-127"/>
                <a:ea typeface="휴먼편지체" panose="02030504000101010101" pitchFamily="18" charset="-127"/>
              </a:rPr>
              <a:t>직장 내 괴롭힘 경험은?</a:t>
            </a:r>
            <a:endParaRPr kumimoji="0" lang="ko-KR" altLang="ko-KR" sz="1800" b="0" i="0" strike="noStrike" cap="none" normalizeH="0" baseline="0" dirty="0">
              <a:ln>
                <a:noFill/>
              </a:ln>
              <a:solidFill>
                <a:schemeClr val="tx1"/>
              </a:solidFill>
              <a:effectLst/>
              <a:latin typeface="Arial" panose="020B0604020202020204" pitchFamily="34" charset="0"/>
            </a:endParaRPr>
          </a:p>
        </p:txBody>
      </p:sp>
      <p:sp>
        <p:nvSpPr>
          <p:cNvPr id="36" name="_x723070288">
            <a:extLst>
              <a:ext uri="{FF2B5EF4-FFF2-40B4-BE49-F238E27FC236}">
                <a16:creationId xmlns:a16="http://schemas.microsoft.com/office/drawing/2014/main" id="{0E35EC11-14DF-4CE5-8AC1-D0B6309BBE40}"/>
              </a:ext>
            </a:extLst>
          </p:cNvPr>
          <p:cNvSpPr>
            <a:spLocks noChangeArrowheads="1"/>
          </p:cNvSpPr>
          <p:nvPr/>
        </p:nvSpPr>
        <p:spPr bwMode="auto">
          <a:xfrm>
            <a:off x="4832437" y="5929751"/>
            <a:ext cx="3586833" cy="33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ko-KR" sz="1600" b="0" i="0" u="none" strike="noStrike" cap="none" normalizeH="0" baseline="0" dirty="0">
                <a:ln>
                  <a:noFill/>
                </a:ln>
                <a:solidFill>
                  <a:srgbClr val="000000"/>
                </a:solidFill>
                <a:effectLst/>
                <a:latin typeface="나눔바른고딕" panose="020B0603020101020101" pitchFamily="50" charset="-127"/>
                <a:ea typeface="나눔바른고딕" panose="020B0603020101020101" pitchFamily="50" charset="-127"/>
              </a:rPr>
              <a:t>* </a:t>
            </a:r>
            <a:r>
              <a:rPr kumimoji="0" lang="ko-KR" altLang="en-US" sz="1600" b="0" i="0" u="none" strike="noStrike" cap="none" normalizeH="0" baseline="0" dirty="0">
                <a:ln>
                  <a:noFill/>
                </a:ln>
                <a:solidFill>
                  <a:srgbClr val="000000"/>
                </a:solidFill>
                <a:effectLst/>
                <a:latin typeface="나눔바른고딕" panose="020B0603020101020101" pitchFamily="50" charset="-127"/>
                <a:ea typeface="나눔바른고딕" panose="020B0603020101020101" pitchFamily="50" charset="-127"/>
              </a:rPr>
              <a:t>국가인권위원회</a:t>
            </a:r>
            <a:r>
              <a:rPr kumimoji="0" lang="en-US" altLang="ko-KR" sz="1600" b="0" i="0" u="none" strike="noStrike" cap="none" normalizeH="0" baseline="0" dirty="0">
                <a:ln>
                  <a:noFill/>
                </a:ln>
                <a:solidFill>
                  <a:srgbClr val="000000"/>
                </a:solidFill>
                <a:effectLst/>
                <a:latin typeface="나눔바른고딕" panose="020B0603020101020101" pitchFamily="50" charset="-127"/>
                <a:ea typeface="나눔바른고딕" panose="020B0603020101020101" pitchFamily="50" charset="-127"/>
              </a:rPr>
              <a:t>, ’2</a:t>
            </a:r>
            <a:r>
              <a:rPr lang="en-US" altLang="ko-KR" sz="1600" dirty="0">
                <a:solidFill>
                  <a:srgbClr val="000000"/>
                </a:solidFill>
                <a:latin typeface="나눔바른고딕" panose="020B0603020101020101" pitchFamily="50" charset="-127"/>
                <a:ea typeface="나눔바른고딕" panose="020B0603020101020101" pitchFamily="50" charset="-127"/>
              </a:rPr>
              <a:t>2</a:t>
            </a:r>
            <a:r>
              <a:rPr kumimoji="0" lang="ko-KR" altLang="en-US" sz="1600" b="0" i="0" u="none" strike="noStrike" cap="none" normalizeH="0" baseline="0" dirty="0">
                <a:ln>
                  <a:noFill/>
                </a:ln>
                <a:solidFill>
                  <a:srgbClr val="000000"/>
                </a:solidFill>
                <a:effectLst/>
                <a:latin typeface="나눔바른고딕" panose="020B0603020101020101" pitchFamily="50" charset="-127"/>
                <a:ea typeface="나눔바른고딕" panose="020B0603020101020101" pitchFamily="50" charset="-127"/>
              </a:rPr>
              <a:t>년</a:t>
            </a:r>
            <a:endParaRPr kumimoji="0" lang="ko-KR" altLang="en-US" sz="1800" b="0" i="0" u="none" strike="noStrike" cap="none" normalizeH="0" baseline="0" dirty="0">
              <a:ln>
                <a:noFill/>
              </a:ln>
              <a:solidFill>
                <a:schemeClr val="tx1"/>
              </a:solidFill>
              <a:effectLst/>
              <a:latin typeface="나눔바른고딕" panose="020B0603020101020101" pitchFamily="50" charset="-127"/>
              <a:ea typeface="나눔바른고딕" panose="020B0603020101020101" pitchFamily="50" charset="-127"/>
            </a:endParaRPr>
          </a:p>
        </p:txBody>
      </p:sp>
      <p:graphicFrame>
        <p:nvGraphicFramePr>
          <p:cNvPr id="4" name="차트 3">
            <a:extLst>
              <a:ext uri="{FF2B5EF4-FFF2-40B4-BE49-F238E27FC236}">
                <a16:creationId xmlns:a16="http://schemas.microsoft.com/office/drawing/2014/main" id="{78EE81C3-1D48-4DD3-AEA7-80B415F066C7}"/>
              </a:ext>
            </a:extLst>
          </p:cNvPr>
          <p:cNvGraphicFramePr/>
          <p:nvPr>
            <p:extLst>
              <p:ext uri="{D42A27DB-BD31-4B8C-83A1-F6EECF244321}">
                <p14:modId xmlns:p14="http://schemas.microsoft.com/office/powerpoint/2010/main" val="1374697422"/>
              </p:ext>
            </p:extLst>
          </p:nvPr>
        </p:nvGraphicFramePr>
        <p:xfrm>
          <a:off x="4668151" y="3177956"/>
          <a:ext cx="3915405" cy="2614727"/>
        </p:xfrm>
        <a:graphic>
          <a:graphicData uri="http://schemas.openxmlformats.org/drawingml/2006/chart">
            <c:chart xmlns:c="http://schemas.openxmlformats.org/drawingml/2006/chart" xmlns:r="http://schemas.openxmlformats.org/officeDocument/2006/relationships" r:id="rId3"/>
          </a:graphicData>
        </a:graphic>
      </p:graphicFrame>
      <p:sp>
        <p:nvSpPr>
          <p:cNvPr id="20" name="_x723067408">
            <a:extLst>
              <a:ext uri="{FF2B5EF4-FFF2-40B4-BE49-F238E27FC236}">
                <a16:creationId xmlns:a16="http://schemas.microsoft.com/office/drawing/2014/main" id="{C357D07B-EF8D-4F4A-B4E8-FFD0EA0DD904}"/>
              </a:ext>
            </a:extLst>
          </p:cNvPr>
          <p:cNvSpPr>
            <a:spLocks noChangeArrowheads="1"/>
          </p:cNvSpPr>
          <p:nvPr/>
        </p:nvSpPr>
        <p:spPr bwMode="auto">
          <a:xfrm>
            <a:off x="6814900" y="3663129"/>
            <a:ext cx="1269302" cy="69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10000"/>
              </a:lnSpc>
              <a:spcBef>
                <a:spcPct val="0"/>
              </a:spcBef>
              <a:spcAft>
                <a:spcPct val="0"/>
              </a:spcAft>
              <a:buClrTx/>
              <a:buSzTx/>
              <a:buFontTx/>
              <a:buNone/>
              <a:tabLst/>
            </a:pPr>
            <a:r>
              <a:rPr kumimoji="0" lang="ko-KR" altLang="ko-KR" sz="2000" i="0" u="none" strike="noStrike" cap="none" normalizeH="0" baseline="0" dirty="0">
                <a:ln>
                  <a:noFill/>
                </a:ln>
                <a:solidFill>
                  <a:srgbClr val="000000"/>
                </a:solidFill>
                <a:effectLst/>
                <a:latin typeface="나눔바른고딕" panose="020B0603020101020101" pitchFamily="50" charset="-127"/>
                <a:ea typeface="나눔바른고딕" panose="020B0603020101020101" pitchFamily="50" charset="-127"/>
              </a:rPr>
              <a:t>없다</a:t>
            </a:r>
            <a:endParaRPr kumimoji="0" lang="ko-KR" altLang="ko-KR" sz="600" i="0" u="none" strike="noStrike" cap="none" normalizeH="0" baseline="0" dirty="0">
              <a:ln>
                <a:noFill/>
              </a:ln>
              <a:solidFill>
                <a:schemeClr val="tx1"/>
              </a:solidFill>
              <a:effectLst/>
              <a:latin typeface="나눔바른고딕" panose="020B0603020101020101" pitchFamily="50" charset="-127"/>
              <a:ea typeface="나눔바른고딕" panose="020B0603020101020101" pitchFamily="50" charset="-127"/>
            </a:endParaRPr>
          </a:p>
          <a:p>
            <a:pPr marL="0" marR="0" lvl="0" indent="0" algn="l" defTabSz="914400" rtl="0" eaLnBrk="0" fontAlgn="base" latinLnBrk="0" hangingPunct="0">
              <a:lnSpc>
                <a:spcPct val="110000"/>
              </a:lnSpc>
              <a:spcBef>
                <a:spcPct val="0"/>
              </a:spcBef>
              <a:spcAft>
                <a:spcPct val="0"/>
              </a:spcAft>
              <a:buClrTx/>
              <a:buSzTx/>
              <a:buFontTx/>
              <a:buNone/>
              <a:tabLst/>
            </a:pPr>
            <a:r>
              <a:rPr kumimoji="0" lang="en-US" altLang="ko-KR" sz="2000" i="0" u="none" strike="noStrike" cap="none" normalizeH="0" baseline="0" dirty="0">
                <a:ln>
                  <a:noFill/>
                </a:ln>
                <a:solidFill>
                  <a:srgbClr val="000000"/>
                </a:solidFill>
                <a:effectLst/>
                <a:latin typeface="나눔바른고딕" panose="020B0603020101020101" pitchFamily="50" charset="-127"/>
                <a:ea typeface="나눔바른고딕" panose="020B0603020101020101" pitchFamily="50" charset="-127"/>
              </a:rPr>
              <a:t>26.7%</a:t>
            </a:r>
            <a:endParaRPr kumimoji="0" lang="en-US" altLang="ko-KR" sz="1800" i="0" u="none" strike="noStrike" cap="none" normalizeH="0" baseline="0" dirty="0">
              <a:ln>
                <a:noFill/>
              </a:ln>
              <a:solidFill>
                <a:schemeClr val="tx1"/>
              </a:solidFill>
              <a:effectLst/>
              <a:latin typeface="나눔바른고딕" panose="020B0603020101020101" pitchFamily="50" charset="-127"/>
              <a:ea typeface="나눔바른고딕" panose="020B0603020101020101" pitchFamily="50" charset="-127"/>
            </a:endParaRPr>
          </a:p>
        </p:txBody>
      </p:sp>
      <p:sp>
        <p:nvSpPr>
          <p:cNvPr id="21" name="_x723070720">
            <a:extLst>
              <a:ext uri="{FF2B5EF4-FFF2-40B4-BE49-F238E27FC236}">
                <a16:creationId xmlns:a16="http://schemas.microsoft.com/office/drawing/2014/main" id="{2ED26884-5C30-47A2-B1E2-F8EF5130D9A3}"/>
              </a:ext>
            </a:extLst>
          </p:cNvPr>
          <p:cNvSpPr>
            <a:spLocks noChangeArrowheads="1"/>
          </p:cNvSpPr>
          <p:nvPr/>
        </p:nvSpPr>
        <p:spPr bwMode="auto">
          <a:xfrm>
            <a:off x="5665305" y="4110719"/>
            <a:ext cx="1921096" cy="116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10000"/>
              </a:lnSpc>
              <a:spcBef>
                <a:spcPct val="0"/>
              </a:spcBef>
              <a:spcAft>
                <a:spcPct val="0"/>
              </a:spcAft>
              <a:buClrTx/>
              <a:buSzTx/>
              <a:buFontTx/>
              <a:buNone/>
              <a:tabLst/>
            </a:pPr>
            <a:r>
              <a:rPr kumimoji="0" lang="ko-KR" altLang="ko-KR" sz="3100" b="1" i="0" u="none" strike="noStrike" cap="none" normalizeH="0" baseline="0" dirty="0">
                <a:ln>
                  <a:noFill/>
                </a:ln>
                <a:solidFill>
                  <a:srgbClr val="FFFFFF"/>
                </a:solidFill>
                <a:effectLst/>
                <a:latin typeface="나눔바른고딕" panose="020B0603020101020101" pitchFamily="50" charset="-127"/>
                <a:ea typeface="나눔바른고딕" panose="020B0603020101020101" pitchFamily="50" charset="-127"/>
              </a:rPr>
              <a:t>있다</a:t>
            </a:r>
            <a:endParaRPr kumimoji="0" lang="ko-KR" altLang="ko-KR" sz="600" b="1" i="0" u="none" strike="noStrike" cap="none" normalizeH="0" baseline="0" dirty="0">
              <a:ln>
                <a:noFill/>
              </a:ln>
              <a:solidFill>
                <a:schemeClr val="tx1"/>
              </a:solidFill>
              <a:effectLst/>
              <a:latin typeface="나눔바른고딕" panose="020B0603020101020101" pitchFamily="50" charset="-127"/>
              <a:ea typeface="나눔바른고딕" panose="020B0603020101020101" pitchFamily="50" charset="-127"/>
            </a:endParaRPr>
          </a:p>
          <a:p>
            <a:pPr marL="0" marR="0" lvl="0" indent="0" algn="l" defTabSz="914400" rtl="0" eaLnBrk="0" fontAlgn="base" latinLnBrk="0" hangingPunct="0">
              <a:lnSpc>
                <a:spcPct val="110000"/>
              </a:lnSpc>
              <a:spcBef>
                <a:spcPct val="0"/>
              </a:spcBef>
              <a:spcAft>
                <a:spcPct val="0"/>
              </a:spcAft>
              <a:buClrTx/>
              <a:buSzTx/>
              <a:buFontTx/>
              <a:buNone/>
              <a:tabLst/>
            </a:pPr>
            <a:r>
              <a:rPr kumimoji="0" lang="en-US" altLang="ko-KR" sz="3300" b="1" i="0" u="none" strike="noStrike" cap="none" normalizeH="0" baseline="0" dirty="0">
                <a:ln>
                  <a:noFill/>
                </a:ln>
                <a:solidFill>
                  <a:srgbClr val="C20000"/>
                </a:solidFill>
                <a:effectLst/>
                <a:latin typeface="나눔바른고딕" panose="020B0603020101020101" pitchFamily="50" charset="-127"/>
                <a:ea typeface="나눔바른고딕" panose="020B0603020101020101" pitchFamily="50" charset="-127"/>
              </a:rPr>
              <a:t>73.3%</a:t>
            </a:r>
            <a:endParaRPr kumimoji="0" lang="en-US" altLang="ko-KR" sz="1800" b="1" i="0" u="none" strike="noStrike" cap="none" normalizeH="0" baseline="0" dirty="0">
              <a:ln>
                <a:noFill/>
              </a:ln>
              <a:solidFill>
                <a:schemeClr val="tx1"/>
              </a:solidFill>
              <a:effectLst/>
              <a:latin typeface="나눔바른고딕" panose="020B0603020101020101" pitchFamily="50" charset="-127"/>
              <a:ea typeface="나눔바른고딕" panose="020B0603020101020101" pitchFamily="50" charset="-127"/>
            </a:endParaRPr>
          </a:p>
        </p:txBody>
      </p:sp>
      <p:pic>
        <p:nvPicPr>
          <p:cNvPr id="2" name="그림 1">
            <a:extLst>
              <a:ext uri="{FF2B5EF4-FFF2-40B4-BE49-F238E27FC236}">
                <a16:creationId xmlns:a16="http://schemas.microsoft.com/office/drawing/2014/main" id="{7647A6C0-F11B-CD23-4234-DB9F2D60C573}"/>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977B9D84-3623-F906-E78F-8362C4D76096}"/>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1" y="0"/>
            <a:ext cx="9144000" cy="6858000"/>
          </a:xfrm>
          <a:prstGeom prst="rect">
            <a:avLst/>
          </a:prstGeom>
          <a:solidFill>
            <a:srgbClr val="675E7C">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400">
              <a:latin typeface="나눔스퀘어라운드 ExtraBold"/>
              <a:ea typeface="나눔스퀘어라운드 ExtraBold"/>
            </a:endParaRPr>
          </a:p>
        </p:txBody>
      </p:sp>
      <p:grpSp>
        <p:nvGrpSpPr>
          <p:cNvPr id="14" name="그룹 13"/>
          <p:cNvGrpSpPr/>
          <p:nvPr/>
        </p:nvGrpSpPr>
        <p:grpSpPr>
          <a:xfrm>
            <a:off x="1892790" y="3822936"/>
            <a:ext cx="6877409" cy="820733"/>
            <a:chOff x="2123736" y="3926269"/>
            <a:chExt cx="4688116" cy="820733"/>
          </a:xfrm>
        </p:grpSpPr>
        <p:sp>
          <p:nvSpPr>
            <p:cNvPr id="13" name="직사각형 12"/>
            <p:cNvSpPr/>
            <p:nvPr/>
          </p:nvSpPr>
          <p:spPr>
            <a:xfrm>
              <a:off x="2123736" y="3926269"/>
              <a:ext cx="4688108" cy="820733"/>
            </a:xfrm>
            <a:prstGeom prst="rect">
              <a:avLst/>
            </a:prstGeom>
            <a:solidFill>
              <a:srgbClr val="675E7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cxnSp>
          <p:nvCxnSpPr>
            <p:cNvPr id="10" name="직선 연결선 9"/>
            <p:cNvCxnSpPr/>
            <p:nvPr/>
          </p:nvCxnSpPr>
          <p:spPr>
            <a:xfrm>
              <a:off x="2123736" y="3926269"/>
              <a:ext cx="0" cy="820733"/>
            </a:xfrm>
            <a:prstGeom prst="line">
              <a:avLst/>
            </a:prstGeom>
            <a:ln w="57150">
              <a:solidFill>
                <a:srgbClr val="675E7C"/>
              </a:solidFill>
            </a:ln>
          </p:spPr>
          <p:style>
            <a:lnRef idx="1">
              <a:schemeClr val="accent1"/>
            </a:lnRef>
            <a:fillRef idx="0">
              <a:schemeClr val="accent1"/>
            </a:fillRef>
            <a:effectRef idx="0">
              <a:schemeClr val="accent1"/>
            </a:effectRef>
            <a:fontRef idx="minor">
              <a:schemeClr val="tx1"/>
            </a:fontRef>
          </p:style>
        </p:cxnSp>
        <p:cxnSp>
          <p:nvCxnSpPr>
            <p:cNvPr id="15" name="직선 연결선 14"/>
            <p:cNvCxnSpPr/>
            <p:nvPr/>
          </p:nvCxnSpPr>
          <p:spPr>
            <a:xfrm>
              <a:off x="6811852" y="3926269"/>
              <a:ext cx="0" cy="820733"/>
            </a:xfrm>
            <a:prstGeom prst="line">
              <a:avLst/>
            </a:prstGeom>
            <a:ln w="57150">
              <a:solidFill>
                <a:srgbClr val="675E7C"/>
              </a:solidFill>
            </a:ln>
          </p:spPr>
          <p:style>
            <a:lnRef idx="1">
              <a:schemeClr val="accent1"/>
            </a:lnRef>
            <a:fillRef idx="0">
              <a:schemeClr val="accent1"/>
            </a:fillRef>
            <a:effectRef idx="0">
              <a:schemeClr val="accent1"/>
            </a:effectRef>
            <a:fontRef idx="minor">
              <a:schemeClr val="tx1"/>
            </a:fontRef>
          </p:style>
        </p:cxnSp>
      </p:grpSp>
      <p:grpSp>
        <p:nvGrpSpPr>
          <p:cNvPr id="21" name="그룹 20"/>
          <p:cNvGrpSpPr/>
          <p:nvPr/>
        </p:nvGrpSpPr>
        <p:grpSpPr>
          <a:xfrm>
            <a:off x="1892789" y="4986910"/>
            <a:ext cx="5437599" cy="820733"/>
            <a:chOff x="2123736" y="3926269"/>
            <a:chExt cx="4688116" cy="820733"/>
          </a:xfrm>
        </p:grpSpPr>
        <p:sp>
          <p:nvSpPr>
            <p:cNvPr id="22" name="직사각형 21"/>
            <p:cNvSpPr/>
            <p:nvPr/>
          </p:nvSpPr>
          <p:spPr>
            <a:xfrm>
              <a:off x="2123736" y="3926269"/>
              <a:ext cx="4688108" cy="820733"/>
            </a:xfrm>
            <a:prstGeom prst="rect">
              <a:avLst/>
            </a:prstGeom>
            <a:solidFill>
              <a:srgbClr val="675E7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cxnSp>
          <p:nvCxnSpPr>
            <p:cNvPr id="23" name="직선 연결선 22"/>
            <p:cNvCxnSpPr/>
            <p:nvPr/>
          </p:nvCxnSpPr>
          <p:spPr>
            <a:xfrm>
              <a:off x="2123736" y="3926269"/>
              <a:ext cx="0" cy="820733"/>
            </a:xfrm>
            <a:prstGeom prst="line">
              <a:avLst/>
            </a:prstGeom>
            <a:ln w="57150">
              <a:solidFill>
                <a:srgbClr val="675E7C"/>
              </a:solidFill>
            </a:ln>
          </p:spPr>
          <p:style>
            <a:lnRef idx="1">
              <a:schemeClr val="accent1"/>
            </a:lnRef>
            <a:fillRef idx="0">
              <a:schemeClr val="accent1"/>
            </a:fillRef>
            <a:effectRef idx="0">
              <a:schemeClr val="accent1"/>
            </a:effectRef>
            <a:fontRef idx="minor">
              <a:schemeClr val="tx1"/>
            </a:fontRef>
          </p:style>
        </p:cxnSp>
        <p:cxnSp>
          <p:nvCxnSpPr>
            <p:cNvPr id="24" name="직선 연결선 23"/>
            <p:cNvCxnSpPr/>
            <p:nvPr/>
          </p:nvCxnSpPr>
          <p:spPr>
            <a:xfrm>
              <a:off x="6811852" y="3926269"/>
              <a:ext cx="0" cy="820733"/>
            </a:xfrm>
            <a:prstGeom prst="line">
              <a:avLst/>
            </a:prstGeom>
            <a:ln w="57150">
              <a:solidFill>
                <a:srgbClr val="675E7C"/>
              </a:solidFill>
            </a:ln>
          </p:spPr>
          <p:style>
            <a:lnRef idx="1">
              <a:schemeClr val="accent1"/>
            </a:lnRef>
            <a:fillRef idx="0">
              <a:schemeClr val="accent1"/>
            </a:fillRef>
            <a:effectRef idx="0">
              <a:schemeClr val="accent1"/>
            </a:effectRef>
            <a:fontRef idx="minor">
              <a:schemeClr val="tx1"/>
            </a:fontRef>
          </p:style>
        </p:cxnSp>
      </p:grpSp>
      <p:sp>
        <p:nvSpPr>
          <p:cNvPr id="55301" name="Rectangle 5"/>
          <p:cNvSpPr>
            <a:spLocks noChangeArrowheads="1"/>
          </p:cNvSpPr>
          <p:nvPr/>
        </p:nvSpPr>
        <p:spPr bwMode="white">
          <a:xfrm>
            <a:off x="1928865" y="3837232"/>
            <a:ext cx="7615457" cy="792140"/>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30000"/>
              </a:lnSpc>
              <a:spcBef>
                <a:spcPct val="0"/>
              </a:spcBef>
              <a:defRPr lang="ko-KR" altLang="en-US"/>
            </a:pPr>
            <a:r>
              <a:rPr lang="ko-KR" altLang="en-US" sz="1801" b="1" dirty="0">
                <a:solidFill>
                  <a:srgbClr val="000000"/>
                </a:solidFill>
                <a:latin typeface="나눔바른고딕"/>
                <a:ea typeface="나눔바른고딕"/>
                <a:cs typeface="함초롬돋움"/>
              </a:rPr>
              <a:t>언론 보도, 판례 </a:t>
            </a:r>
            <a:r>
              <a:rPr lang="ko-KR" altLang="en-US" sz="1800" b="1" dirty="0">
                <a:solidFill>
                  <a:srgbClr val="000000"/>
                </a:solidFill>
                <a:latin typeface="나눔바른고딕" panose="020B0603020101020101" pitchFamily="50" charset="-127"/>
                <a:ea typeface="나눔바른고딕" panose="020B0603020101020101" pitchFamily="50" charset="-127"/>
                <a:cs typeface="함초롬돋움"/>
              </a:rPr>
              <a:t>사안</a:t>
            </a:r>
            <a:r>
              <a:rPr lang="en-US" altLang="ko-KR" sz="1800" b="1" dirty="0">
                <a:solidFill>
                  <a:srgbClr val="000000"/>
                </a:solidFill>
                <a:latin typeface="나눔바른고딕" panose="020B0603020101020101" pitchFamily="50" charset="-127"/>
                <a:ea typeface="나눔바른고딕" panose="020B0603020101020101" pitchFamily="50" charset="-127"/>
                <a:cs typeface="함초롬돋움"/>
              </a:rPr>
              <a:t>, </a:t>
            </a:r>
            <a:r>
              <a:rPr lang="ko-KR" altLang="en-US" sz="1800" b="1" dirty="0">
                <a:latin typeface="나눔바른고딕" panose="020B0603020101020101" pitchFamily="50" charset="-127"/>
                <a:ea typeface="나눔바른고딕" panose="020B0603020101020101" pitchFamily="50" charset="-127"/>
              </a:rPr>
              <a:t>민간공익단체</a:t>
            </a:r>
            <a:r>
              <a:rPr lang="en-US" altLang="ko-KR" sz="1800" b="1" dirty="0">
                <a:latin typeface="나눔바른고딕" panose="020B0603020101020101" pitchFamily="50" charset="-127"/>
                <a:ea typeface="나눔바른고딕" panose="020B0603020101020101" pitchFamily="50" charset="-127"/>
              </a:rPr>
              <a:t>(</a:t>
            </a:r>
            <a:r>
              <a:rPr lang="ko-KR" altLang="en-US" sz="1800" b="1" dirty="0" err="1">
                <a:latin typeface="나눔바른고딕" panose="020B0603020101020101" pitchFamily="50" charset="-127"/>
                <a:ea typeface="나눔바른고딕" panose="020B0603020101020101" pitchFamily="50" charset="-127"/>
              </a:rPr>
              <a:t>직장갑질</a:t>
            </a:r>
            <a:r>
              <a:rPr lang="ko-KR" altLang="en-US" sz="1800" b="1" dirty="0">
                <a:latin typeface="나눔바른고딕" panose="020B0603020101020101" pitchFamily="50" charset="-127"/>
                <a:ea typeface="나눔바른고딕" panose="020B0603020101020101" pitchFamily="50" charset="-127"/>
              </a:rPr>
              <a:t> </a:t>
            </a:r>
            <a:r>
              <a:rPr lang="en-US" altLang="ko-KR" sz="1800" b="1" dirty="0">
                <a:latin typeface="나눔바른고딕" panose="020B0603020101020101" pitchFamily="50" charset="-127"/>
                <a:ea typeface="나눔바른고딕" panose="020B0603020101020101" pitchFamily="50" charset="-127"/>
              </a:rPr>
              <a:t>119) </a:t>
            </a:r>
            <a:r>
              <a:rPr lang="ko-KR" altLang="en-US" sz="1800" b="1" dirty="0">
                <a:latin typeface="나눔바른고딕" panose="020B0603020101020101" pitchFamily="50" charset="-127"/>
                <a:ea typeface="나눔바른고딕" panose="020B0603020101020101" pitchFamily="50" charset="-127"/>
              </a:rPr>
              <a:t>상담사례 </a:t>
            </a:r>
            <a:r>
              <a:rPr lang="ko-KR" altLang="en-US" sz="1800" b="1" dirty="0">
                <a:solidFill>
                  <a:srgbClr val="000000"/>
                </a:solidFill>
                <a:latin typeface="나눔바른고딕" panose="020B0603020101020101" pitchFamily="50" charset="-127"/>
                <a:ea typeface="나눔바른고딕" panose="020B0603020101020101" pitchFamily="50" charset="-127"/>
                <a:cs typeface="함초롬돋움"/>
              </a:rPr>
              <a:t>등 </a:t>
            </a:r>
            <a:endParaRPr lang="en-US" altLang="ko-KR" sz="1800" b="1" dirty="0">
              <a:solidFill>
                <a:srgbClr val="000000"/>
              </a:solidFill>
              <a:latin typeface="나눔바른고딕" panose="020B0603020101020101" pitchFamily="50" charset="-127"/>
              <a:ea typeface="나눔바른고딕" panose="020B0603020101020101" pitchFamily="50" charset="-127"/>
              <a:cs typeface="함초롬돋움"/>
            </a:endParaRPr>
          </a:p>
          <a:p>
            <a:pPr>
              <a:lnSpc>
                <a:spcPct val="130000"/>
              </a:lnSpc>
              <a:spcBef>
                <a:spcPct val="0"/>
              </a:spcBef>
              <a:defRPr lang="ko-KR" altLang="en-US"/>
            </a:pPr>
            <a:r>
              <a:rPr lang="ko-KR" altLang="en-US" sz="1800" b="1" dirty="0">
                <a:solidFill>
                  <a:srgbClr val="000000"/>
                </a:solidFill>
                <a:latin typeface="나눔바른고딕" panose="020B0603020101020101" pitchFamily="50" charset="-127"/>
                <a:ea typeface="나눔바른고딕" panose="020B0603020101020101" pitchFamily="50" charset="-127"/>
                <a:cs typeface="함초롬돋움"/>
              </a:rPr>
              <a:t>실제 발생 사례를 토대로 </a:t>
            </a:r>
            <a:r>
              <a:rPr lang="ko-KR" altLang="en-US" sz="1801" b="1" dirty="0">
                <a:solidFill>
                  <a:srgbClr val="000000"/>
                </a:solidFill>
                <a:latin typeface="나눔바른고딕"/>
                <a:ea typeface="나눔바른고딕"/>
                <a:cs typeface="함초롬돋움"/>
              </a:rPr>
              <a:t>법상 직장 내 괴롭힘으로 볼 수 있는 행위를 예시</a:t>
            </a:r>
          </a:p>
        </p:txBody>
      </p:sp>
      <p:sp>
        <p:nvSpPr>
          <p:cNvPr id="55302" name="Rectangle 6"/>
          <p:cNvSpPr>
            <a:spLocks noChangeArrowheads="1"/>
          </p:cNvSpPr>
          <p:nvPr/>
        </p:nvSpPr>
        <p:spPr bwMode="white">
          <a:xfrm>
            <a:off x="1928865" y="4950943"/>
            <a:ext cx="5930729" cy="857402"/>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lnSpc>
                <a:spcPct val="140000"/>
              </a:lnSpc>
              <a:spcBef>
                <a:spcPct val="0"/>
              </a:spcBef>
              <a:defRPr lang="ko-KR" altLang="en-US"/>
            </a:pPr>
            <a:r>
              <a:rPr lang="ko-KR" altLang="en-US" sz="1801" b="1" dirty="0">
                <a:solidFill>
                  <a:srgbClr val="000000"/>
                </a:solidFill>
                <a:latin typeface="나눔바른고딕"/>
                <a:ea typeface="나눔바른고딕"/>
                <a:cs typeface="함초롬돋움"/>
              </a:rPr>
              <a:t>해당 행위 발생 시 법상 직장 내 괴롭힘 개별요건에 </a:t>
            </a:r>
            <a:br>
              <a:rPr lang="en-US" altLang="ko-KR" sz="1801" b="1" dirty="0">
                <a:solidFill>
                  <a:srgbClr val="000000"/>
                </a:solidFill>
                <a:latin typeface="나눔바른고딕"/>
                <a:ea typeface="나눔바른고딕"/>
                <a:cs typeface="함초롬돋움"/>
              </a:rPr>
            </a:br>
            <a:r>
              <a:rPr lang="ko-KR" altLang="en-US" sz="1801" b="1" dirty="0">
                <a:solidFill>
                  <a:srgbClr val="000000"/>
                </a:solidFill>
                <a:latin typeface="나눔바른고딕"/>
                <a:ea typeface="나눔바른고딕"/>
                <a:cs typeface="함초롬돋움"/>
              </a:rPr>
              <a:t>부합하는지 구체적 행위 내용, 사실관계 등을 토대로 판단</a:t>
            </a:r>
          </a:p>
        </p:txBody>
      </p:sp>
      <p:sp>
        <p:nvSpPr>
          <p:cNvPr id="2" name="사각형: 둥근 모서리 1"/>
          <p:cNvSpPr/>
          <p:nvPr/>
        </p:nvSpPr>
        <p:spPr>
          <a:xfrm>
            <a:off x="1093703" y="962969"/>
            <a:ext cx="6956593" cy="2466031"/>
          </a:xfrm>
          <a:prstGeom prst="roundRect">
            <a:avLst>
              <a:gd name="adj" fmla="val 28102"/>
            </a:avLst>
          </a:prstGeom>
          <a:solidFill>
            <a:srgbClr val="675E7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7" name="Rectangle 4"/>
          <p:cNvSpPr>
            <a:spLocks noChangeArrowheads="1"/>
          </p:cNvSpPr>
          <p:nvPr/>
        </p:nvSpPr>
        <p:spPr bwMode="white">
          <a:xfrm>
            <a:off x="2167271" y="1426543"/>
            <a:ext cx="4896529" cy="1538883"/>
          </a:xfrm>
          <a:prstGeom prst="rect">
            <a:avLst/>
          </a:prstGeom>
          <a:noFill/>
          <a:ln>
            <a:noFill/>
          </a:ln>
          <a:effectLst/>
        </p:spPr>
        <p:txBody>
          <a:bodyPr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lnSpc>
                <a:spcPct val="120000"/>
              </a:lnSpc>
              <a:spcBef>
                <a:spcPct val="0"/>
              </a:spcBef>
              <a:defRPr lang="ko-KR" altLang="en-US"/>
            </a:pPr>
            <a:r>
              <a:rPr lang="ko-KR" altLang="en-US" sz="4000" b="1" dirty="0">
                <a:ln w="9525">
                  <a:solidFill>
                    <a:schemeClr val="bg1"/>
                  </a:solidFill>
                </a:ln>
                <a:solidFill>
                  <a:schemeClr val="bg1"/>
                </a:solidFill>
                <a:latin typeface="나눔바른고딕"/>
                <a:ea typeface="나눔바른고딕"/>
                <a:cs typeface="함초롬바탕"/>
              </a:rPr>
              <a:t>직장 내 괴롭힘으로 </a:t>
            </a:r>
          </a:p>
          <a:p>
            <a:pPr algn="ctr" eaLnBrk="1" hangingPunct="1">
              <a:lnSpc>
                <a:spcPct val="120000"/>
              </a:lnSpc>
              <a:spcBef>
                <a:spcPct val="0"/>
              </a:spcBef>
              <a:defRPr lang="ko-KR" altLang="en-US"/>
            </a:pPr>
            <a:r>
              <a:rPr lang="ko-KR" altLang="en-US" sz="4000" b="1" dirty="0">
                <a:ln w="9525">
                  <a:solidFill>
                    <a:schemeClr val="bg1"/>
                  </a:solidFill>
                </a:ln>
                <a:solidFill>
                  <a:schemeClr val="bg1"/>
                </a:solidFill>
                <a:latin typeface="나눔바른고딕"/>
                <a:ea typeface="나눔바른고딕"/>
                <a:cs typeface="함초롬바탕"/>
              </a:rPr>
              <a:t>볼 수 있는 구체적 사례</a:t>
            </a:r>
          </a:p>
        </p:txBody>
      </p:sp>
      <p:sp>
        <p:nvSpPr>
          <p:cNvPr id="8" name="사각형: 둥근 모서리 7"/>
          <p:cNvSpPr/>
          <p:nvPr/>
        </p:nvSpPr>
        <p:spPr>
          <a:xfrm>
            <a:off x="1215379" y="1151589"/>
            <a:ext cx="6713240" cy="2088790"/>
          </a:xfrm>
          <a:prstGeom prst="roundRect">
            <a:avLst>
              <a:gd name="adj" fmla="val 28102"/>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pic>
        <p:nvPicPr>
          <p:cNvPr id="19" name="그래픽 18"/>
          <p:cNvPicPr>
            <a:picLocks noChangeAspect="1"/>
          </p:cNvPicPr>
          <p:nvPr/>
        </p:nvPicPr>
        <p:blipFill rotWithShape="1">
          <a:blip r:embed="rId2"/>
          <a:stretch>
            <a:fillRect/>
          </a:stretch>
        </p:blipFill>
        <p:spPr>
          <a:xfrm>
            <a:off x="208698" y="3533383"/>
            <a:ext cx="1475393" cy="2632180"/>
          </a:xfrm>
          <a:prstGeom prst="rect">
            <a:avLst/>
          </a:prstGeom>
          <a:effectLst>
            <a:outerShdw blurRad="76200" dist="76200" dir="2700000" algn="ctr" rotWithShape="0">
              <a:srgbClr val="000000">
                <a:alpha val="50000"/>
              </a:srgbClr>
            </a:outerShdw>
          </a:effectLst>
        </p:spPr>
      </p:pic>
      <p:pic>
        <p:nvPicPr>
          <p:cNvPr id="20" name="그래픽 19"/>
          <p:cNvPicPr>
            <a:picLocks noChangeAspect="1"/>
          </p:cNvPicPr>
          <p:nvPr/>
        </p:nvPicPr>
        <p:blipFill rotWithShape="1">
          <a:blip r:embed="rId3"/>
          <a:stretch>
            <a:fillRect/>
          </a:stretch>
        </p:blipFill>
        <p:spPr>
          <a:xfrm>
            <a:off x="7457523" y="4875941"/>
            <a:ext cx="942192" cy="1749786"/>
          </a:xfrm>
          <a:prstGeom prst="rect">
            <a:avLst/>
          </a:prstGeom>
          <a:effectLst>
            <a:outerShdw blurRad="76200" dist="76200" dir="2700000" algn="ctr" rotWithShape="0">
              <a:srgbClr val="000000">
                <a:alpha val="50000"/>
              </a:srgbClr>
            </a:outerShdw>
          </a:effectLst>
        </p:spPr>
      </p:pic>
      <p:pic>
        <p:nvPicPr>
          <p:cNvPr id="3" name="그림 2">
            <a:extLst>
              <a:ext uri="{FF2B5EF4-FFF2-40B4-BE49-F238E27FC236}">
                <a16:creationId xmlns:a16="http://schemas.microsoft.com/office/drawing/2014/main" id="{AC498097-C527-B7D3-DAC6-28D7DCEE581F}"/>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4" name="그림 3">
            <a:extLst>
              <a:ext uri="{FF2B5EF4-FFF2-40B4-BE49-F238E27FC236}">
                <a16:creationId xmlns:a16="http://schemas.microsoft.com/office/drawing/2014/main" id="{33368BFF-0507-CA01-57C1-16D935F5F323}"/>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그룹 5"/>
          <p:cNvGrpSpPr/>
          <p:nvPr/>
        </p:nvGrpSpPr>
        <p:grpSpPr>
          <a:xfrm>
            <a:off x="265" y="130831"/>
            <a:ext cx="9143471" cy="765157"/>
            <a:chOff x="265" y="130831"/>
            <a:chExt cx="9143471" cy="765157"/>
          </a:xfrm>
        </p:grpSpPr>
        <p:sp>
          <p:nvSpPr>
            <p:cNvPr id="7" name="직사각형 6"/>
            <p:cNvSpPr/>
            <p:nvPr/>
          </p:nvSpPr>
          <p:spPr>
            <a:xfrm>
              <a:off x="265" y="133689"/>
              <a:ext cx="958482"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8" name="사각형: 둥근 위쪽 모서리 7"/>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9" name="평행 사변형 8"/>
            <p:cNvSpPr/>
            <p:nvPr/>
          </p:nvSpPr>
          <p:spPr>
            <a:xfrm rot="5400000">
              <a:off x="753374" y="368797"/>
              <a:ext cx="762297" cy="292083"/>
            </a:xfrm>
            <a:prstGeom prst="parallelogram">
              <a:avLst>
                <a:gd name="adj" fmla="val 41638"/>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0" name="평행 사변형 9"/>
            <p:cNvSpPr/>
            <p:nvPr/>
          </p:nvSpPr>
          <p:spPr>
            <a:xfrm rot="16200000" flipH="1">
              <a:off x="1075193" y="368798"/>
              <a:ext cx="762297" cy="292083"/>
            </a:xfrm>
            <a:prstGeom prst="parallelogram">
              <a:avLst>
                <a:gd name="adj" fmla="val 41638"/>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1" name="직사각형 10"/>
            <p:cNvSpPr/>
            <p:nvPr/>
          </p:nvSpPr>
          <p:spPr>
            <a:xfrm>
              <a:off x="1632118" y="130831"/>
              <a:ext cx="7511618"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2" name="TextBox 11"/>
            <p:cNvSpPr txBox="1"/>
            <p:nvPr/>
          </p:nvSpPr>
          <p:spPr>
            <a:xfrm>
              <a:off x="1727426" y="240030"/>
              <a:ext cx="5441088" cy="460743"/>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괴롭힘으로 볼 수 있는 구체적 사례</a:t>
              </a:r>
            </a:p>
          </p:txBody>
        </p:sp>
        <p:sp>
          <p:nvSpPr>
            <p:cNvPr id="13" name="TextBox 12"/>
            <p:cNvSpPr txBox="1"/>
            <p:nvPr/>
          </p:nvSpPr>
          <p:spPr>
            <a:xfrm>
              <a:off x="8403324" y="281174"/>
              <a:ext cx="545771" cy="188766"/>
            </a:xfrm>
            <a:prstGeom prst="roundRect">
              <a:avLst>
                <a:gd name="adj" fmla="val 50000"/>
              </a:avLst>
            </a:prstGeom>
            <a:solidFill>
              <a:srgbClr val="3D384A"/>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4</a:t>
              </a:r>
              <a:endParaRPr lang="ko-KR" altLang="en-US" sz="1100">
                <a:solidFill>
                  <a:schemeClr val="bg1"/>
                </a:solidFill>
                <a:latin typeface="나눔스퀘어라운드 ExtraBold"/>
                <a:ea typeface="나눔스퀘어라운드 ExtraBold"/>
              </a:endParaRPr>
            </a:p>
          </p:txBody>
        </p:sp>
        <p:sp>
          <p:nvSpPr>
            <p:cNvPr id="14" name="TextBox 13"/>
            <p:cNvSpPr txBox="1"/>
            <p:nvPr/>
          </p:nvSpPr>
          <p:spPr>
            <a:xfrm>
              <a:off x="6699060" y="429780"/>
              <a:ext cx="2335402" cy="261595"/>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행위 예시</a:t>
              </a:r>
            </a:p>
          </p:txBody>
        </p:sp>
      </p:grpSp>
      <p:grpSp>
        <p:nvGrpSpPr>
          <p:cNvPr id="16" name="그룹 15"/>
          <p:cNvGrpSpPr/>
          <p:nvPr/>
        </p:nvGrpSpPr>
        <p:grpSpPr>
          <a:xfrm>
            <a:off x="0" y="1539845"/>
            <a:ext cx="3241487" cy="469398"/>
            <a:chOff x="0" y="1081980"/>
            <a:chExt cx="3241674" cy="469425"/>
          </a:xfrm>
        </p:grpSpPr>
        <p:sp>
          <p:nvSpPr>
            <p:cNvPr id="17" name="직사각형 16"/>
            <p:cNvSpPr/>
            <p:nvPr/>
          </p:nvSpPr>
          <p:spPr>
            <a:xfrm>
              <a:off x="0" y="1081980"/>
              <a:ext cx="1310110" cy="469424"/>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grpSp>
          <p:nvGrpSpPr>
            <p:cNvPr id="18" name="그룹 17"/>
            <p:cNvGrpSpPr/>
            <p:nvPr/>
          </p:nvGrpSpPr>
          <p:grpSpPr>
            <a:xfrm>
              <a:off x="108477" y="1081981"/>
              <a:ext cx="3133197" cy="469424"/>
              <a:chOff x="-18523" y="1081981"/>
              <a:chExt cx="3133197" cy="469424"/>
            </a:xfrm>
          </p:grpSpPr>
          <p:sp>
            <p:nvSpPr>
              <p:cNvPr id="19" name="사각형: 둥근 모서리 18"/>
              <p:cNvSpPr/>
              <p:nvPr/>
            </p:nvSpPr>
            <p:spPr>
              <a:xfrm>
                <a:off x="603845" y="1081981"/>
                <a:ext cx="2510829" cy="469424"/>
              </a:xfrm>
              <a:prstGeom prst="roundRect">
                <a:avLst>
                  <a:gd name="adj" fmla="val 50000"/>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grpSp>
            <p:nvGrpSpPr>
              <p:cNvPr id="20" name="그룹 19"/>
              <p:cNvGrpSpPr/>
              <p:nvPr/>
            </p:nvGrpSpPr>
            <p:grpSpPr>
              <a:xfrm>
                <a:off x="2686444" y="1142852"/>
                <a:ext cx="346665" cy="346665"/>
                <a:chOff x="2686444" y="1142852"/>
                <a:chExt cx="346665" cy="346665"/>
              </a:xfrm>
            </p:grpSpPr>
            <p:sp>
              <p:nvSpPr>
                <p:cNvPr id="22" name="타원 21"/>
                <p:cNvSpPr/>
                <p:nvPr/>
              </p:nvSpPr>
              <p:spPr>
                <a:xfrm>
                  <a:off x="2686444" y="1142852"/>
                  <a:ext cx="346665" cy="346665"/>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pic>
              <p:nvPicPr>
                <p:cNvPr id="23" name="그림 22"/>
                <p:cNvPicPr>
                  <a:picLocks noChangeAspect="1"/>
                </p:cNvPicPr>
                <p:nvPr/>
              </p:nvPicPr>
              <p:blipFill rotWithShape="1">
                <a:blip r:embed="rId2"/>
                <a:stretch>
                  <a:fillRect/>
                </a:stretch>
              </p:blipFill>
              <p:spPr>
                <a:xfrm>
                  <a:off x="2750262" y="1185479"/>
                  <a:ext cx="238676" cy="238676"/>
                </a:xfrm>
                <a:prstGeom prst="rect">
                  <a:avLst/>
                </a:prstGeom>
              </p:spPr>
            </p:pic>
          </p:grpSp>
          <p:sp>
            <p:nvSpPr>
              <p:cNvPr id="21" name="직사각형 20"/>
              <p:cNvSpPr/>
              <p:nvPr/>
            </p:nvSpPr>
            <p:spPr>
              <a:xfrm>
                <a:off x="-18408" y="1140149"/>
                <a:ext cx="2745263" cy="369353"/>
              </a:xfrm>
              <a:prstGeom prst="rect">
                <a:avLst/>
              </a:prstGeom>
            </p:spPr>
            <p:txBody>
              <a:bodyPr wrap="none">
                <a:spAutoFit/>
              </a:bodyPr>
              <a:lstStyle/>
              <a:p>
                <a:pPr algn="ctr">
                  <a:spcBef>
                    <a:spcPct val="0"/>
                  </a:spcBef>
                  <a:defRPr lang="ko-KR" altLang="en-US"/>
                </a:pPr>
                <a:r>
                  <a:rPr lang="ko-KR" altLang="en-US" b="1">
                    <a:solidFill>
                      <a:schemeClr val="bg1"/>
                    </a:solidFill>
                    <a:latin typeface="나눔바른고딕"/>
                    <a:ea typeface="나눔바른고딕"/>
                    <a:cs typeface="함초롬돋움"/>
                  </a:rPr>
                  <a:t>폭행, 협박, 폭언, 욕설, 험담 </a:t>
                </a:r>
              </a:p>
            </p:txBody>
          </p:sp>
        </p:grpSp>
      </p:grpSp>
      <p:grpSp>
        <p:nvGrpSpPr>
          <p:cNvPr id="24" name="그룹 23"/>
          <p:cNvGrpSpPr/>
          <p:nvPr/>
        </p:nvGrpSpPr>
        <p:grpSpPr>
          <a:xfrm>
            <a:off x="599851" y="2372502"/>
            <a:ext cx="7944298" cy="2265395"/>
            <a:chOff x="527421" y="1599182"/>
            <a:chExt cx="7944758" cy="2265526"/>
          </a:xfrm>
          <a:effectLst>
            <a:outerShdw blurRad="50800" dist="12700" dir="2700000" algn="tl" rotWithShape="0">
              <a:prstClr val="black">
                <a:alpha val="40000"/>
              </a:prstClr>
            </a:outerShdw>
          </a:effectLst>
        </p:grpSpPr>
        <p:sp>
          <p:nvSpPr>
            <p:cNvPr id="25" name="사각형: 둥근 모서리 24"/>
            <p:cNvSpPr/>
            <p:nvPr/>
          </p:nvSpPr>
          <p:spPr>
            <a:xfrm>
              <a:off x="527421" y="1726363"/>
              <a:ext cx="7944758" cy="2138345"/>
            </a:xfrm>
            <a:prstGeom prst="roundRect">
              <a:avLst>
                <a:gd name="adj" fmla="val 16667"/>
              </a:avLst>
            </a:prstGeom>
            <a:solidFill>
              <a:srgbClr val="F2F2F4">
                <a:alpha val="98820"/>
              </a:srgbClr>
            </a:solidFill>
            <a:ln w="38100">
              <a:solidFill>
                <a:srgbClr val="D1CED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26" name="Rectangle 4"/>
            <p:cNvSpPr>
              <a:spLocks noChangeArrowheads="1"/>
            </p:cNvSpPr>
            <p:nvPr/>
          </p:nvSpPr>
          <p:spPr bwMode="white">
            <a:xfrm>
              <a:off x="758953" y="1961269"/>
              <a:ext cx="7318401" cy="1874467"/>
            </a:xfrm>
            <a:prstGeom prst="rect">
              <a:avLst/>
            </a:prstGeom>
            <a:noFill/>
            <a:ln w="9525" cmpd="sng">
              <a:noFill/>
              <a:miter/>
            </a:ln>
            <a:effectLst/>
          </p:spPr>
          <p:txBody>
            <a:bodyPr wrap="square" anchor="t">
              <a:spAutoFit/>
            </a:bodyPr>
            <a:lstStyle/>
            <a:p>
              <a:pPr defTabSz="884374">
                <a:lnSpc>
                  <a:spcPct val="130000"/>
                </a:lnSpc>
                <a:spcBef>
                  <a:spcPct val="0"/>
                </a:spcBef>
                <a:buClr>
                  <a:srgbClr val="3D384A"/>
                </a:buClr>
                <a:buSzPct val="80000"/>
                <a:defRPr lang="ko-KR" altLang="en-US"/>
              </a:pPr>
              <a:r>
                <a:rPr lang="en-US" altLang="ko-KR" sz="1600" dirty="0">
                  <a:solidFill>
                    <a:srgbClr val="000000"/>
                  </a:solidFill>
                  <a:latin typeface="맑은 고딕" panose="020B0503020000020004" pitchFamily="50" charset="-127"/>
                  <a:cs typeface="함초롬돋움"/>
                </a:rPr>
                <a:t>ㆍ</a:t>
              </a:r>
              <a:r>
                <a:rPr kumimoji="1" lang="ko-KR" altLang="en-US" sz="1600" dirty="0">
                  <a:solidFill>
                    <a:srgbClr val="000000"/>
                  </a:solidFill>
                  <a:latin typeface="나눔바른고딕"/>
                  <a:ea typeface="나눔바른고딕"/>
                  <a:cs typeface="함초롬돋움"/>
                </a:rPr>
                <a:t>대표가 다른 직원들에게 쪽지를 나눠주며 </a:t>
              </a:r>
              <a:r>
                <a:rPr kumimoji="1" lang="en-US" altLang="ko-KR" sz="1600" dirty="0">
                  <a:solidFill>
                    <a:srgbClr val="000000"/>
                  </a:solidFill>
                  <a:latin typeface="나눔바른고딕"/>
                  <a:ea typeface="나눔바른고딕"/>
                  <a:cs typeface="함초롬돋움"/>
                </a:rPr>
                <a:t>5</a:t>
              </a:r>
              <a:r>
                <a:rPr kumimoji="1" lang="ko-KR" altLang="en-US" sz="1600" dirty="0">
                  <a:solidFill>
                    <a:srgbClr val="000000"/>
                  </a:solidFill>
                  <a:latin typeface="나눔바른고딕"/>
                  <a:ea typeface="나눔바른고딕"/>
                  <a:cs typeface="함초롬돋움"/>
                </a:rPr>
                <a:t>명의 직원을 권고사직</a:t>
              </a: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생산직 발령 및         </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3D384A"/>
                </a:buClr>
                <a:buSzPct val="80000"/>
                <a:defRPr lang="ko-KR" altLang="en-US"/>
              </a:pP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급여 강등</a:t>
              </a:r>
              <a:r>
                <a:rPr kumimoji="1" lang="en-US" altLang="ko-KR" sz="1600" dirty="0">
                  <a:solidFill>
                    <a:srgbClr val="000000"/>
                  </a:solidFill>
                  <a:latin typeface="나눔바른고딕"/>
                  <a:ea typeface="나눔바른고딕"/>
                  <a:cs typeface="함초롬돋움"/>
                </a:rPr>
                <a:t>, 6</a:t>
              </a:r>
              <a:r>
                <a:rPr kumimoji="1" lang="ko-KR" altLang="en-US" sz="1600" dirty="0">
                  <a:solidFill>
                    <a:srgbClr val="000000"/>
                  </a:solidFill>
                  <a:latin typeface="나눔바른고딕"/>
                  <a:ea typeface="나눔바른고딕"/>
                  <a:cs typeface="함초롬돋움"/>
                </a:rPr>
                <a:t>개월 감봉 중 어떤 처분이 적절한지 적어 내라고 함</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3D384A"/>
                </a:buClr>
                <a:buSzPct val="80000"/>
                <a:defRPr lang="ko-KR" altLang="en-US"/>
              </a:pPr>
              <a:endParaRPr kumimoji="1" lang="ko-KR" altLang="en-US" sz="800" dirty="0">
                <a:solidFill>
                  <a:srgbClr val="000000"/>
                </a:solidFill>
                <a:latin typeface="나눔바른고딕"/>
                <a:ea typeface="나눔바른고딕"/>
                <a:cs typeface="함초롬돋움"/>
              </a:endParaRPr>
            </a:p>
            <a:p>
              <a:pPr defTabSz="884374">
                <a:lnSpc>
                  <a:spcPct val="130000"/>
                </a:lnSpc>
                <a:spcBef>
                  <a:spcPct val="0"/>
                </a:spcBef>
                <a:buClr>
                  <a:srgbClr val="3D384A"/>
                </a:buClr>
                <a:buSzPct val="80000"/>
                <a:defRPr lang="ko-KR" altLang="en-US"/>
              </a:pPr>
              <a:r>
                <a:rPr lang="en-US" altLang="ko-KR" sz="1600" dirty="0">
                  <a:solidFill>
                    <a:srgbClr val="000000"/>
                  </a:solidFill>
                  <a:latin typeface="맑은 고딕" panose="020B0503020000020004" pitchFamily="50" charset="-127"/>
                  <a:cs typeface="함초롬돋움"/>
                </a:rPr>
                <a:t>ㆍ</a:t>
              </a:r>
              <a:r>
                <a:rPr kumimoji="1" lang="ko-KR" altLang="en-US" sz="1600" dirty="0">
                  <a:solidFill>
                    <a:srgbClr val="000000"/>
                  </a:solidFill>
                  <a:latin typeface="나눔바른고딕"/>
                  <a:ea typeface="나눔바른고딕"/>
                  <a:cs typeface="함초롬돋움"/>
                </a:rPr>
                <a:t>그 결과를 직원들 모바일 메신저 단체 채팅방에 올려 공유하도록 지시하는 등</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3D384A"/>
                </a:buClr>
                <a:buSzPct val="80000"/>
                <a:defRPr lang="ko-KR" altLang="en-US"/>
              </a:pPr>
              <a:r>
                <a:rPr kumimoji="1" lang="ko-KR" altLang="en-US" sz="1600" dirty="0">
                  <a:solidFill>
                    <a:srgbClr val="000000"/>
                  </a:solidFill>
                  <a:latin typeface="나눔바른고딕"/>
                  <a:ea typeface="나눔바른고딕"/>
                  <a:cs typeface="함초롬돋움"/>
                </a:rPr>
                <a:t>    해당 직원들을 모욕하고</a:t>
              </a: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“내가 죽게 되면 너희를 먼저 죽이고 </a:t>
              </a:r>
              <a:r>
                <a:rPr kumimoji="1" lang="ko-KR" altLang="en-US" sz="1600" dirty="0" err="1">
                  <a:solidFill>
                    <a:srgbClr val="000000"/>
                  </a:solidFill>
                  <a:latin typeface="나눔바른고딕"/>
                  <a:ea typeface="나눔바른고딕"/>
                  <a:cs typeface="함초롬돋움"/>
                </a:rPr>
                <a:t>죽겠다”는</a:t>
              </a:r>
              <a:r>
                <a:rPr kumimoji="1" lang="ko-KR" altLang="en-US" sz="1600" dirty="0">
                  <a:solidFill>
                    <a:srgbClr val="000000"/>
                  </a:solidFill>
                  <a:latin typeface="나눔바른고딕"/>
                  <a:ea typeface="나눔바른고딕"/>
                  <a:cs typeface="함초롬돋움"/>
                </a:rPr>
                <a:t> 등</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3D384A"/>
                </a:buClr>
                <a:buSzPct val="80000"/>
                <a:defRPr lang="ko-KR" altLang="en-US"/>
              </a:pPr>
              <a:r>
                <a:rPr kumimoji="1" lang="ko-KR" altLang="en-US" sz="1600" dirty="0">
                  <a:solidFill>
                    <a:srgbClr val="000000"/>
                  </a:solidFill>
                  <a:latin typeface="나눔바른고딕"/>
                  <a:ea typeface="나눔바른고딕"/>
                  <a:cs typeface="함초롬돋움"/>
                </a:rPr>
                <a:t>    입에 담을 수 없는 막말과 욕설을 함</a:t>
              </a:r>
            </a:p>
          </p:txBody>
        </p:sp>
        <p:sp>
          <p:nvSpPr>
            <p:cNvPr id="27" name="Rectangle 7"/>
            <p:cNvSpPr>
              <a:spLocks noChangeArrowheads="1"/>
            </p:cNvSpPr>
            <p:nvPr/>
          </p:nvSpPr>
          <p:spPr bwMode="white">
            <a:xfrm>
              <a:off x="808072" y="1599182"/>
              <a:ext cx="715096" cy="324018"/>
            </a:xfrm>
            <a:prstGeom prst="rect">
              <a:avLst/>
            </a:prstGeom>
            <a:solidFill>
              <a:srgbClr val="675E7C"/>
            </a:solidFill>
            <a:ln>
              <a:noFill/>
            </a:ln>
            <a:effectLst/>
          </p:spPr>
          <p:txBody>
            <a:bodyPr wrap="none" anchor="ctr">
              <a:no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1600" b="1">
                  <a:solidFill>
                    <a:schemeClr val="bg1"/>
                  </a:solidFill>
                  <a:latin typeface="나눔바른고딕"/>
                  <a:ea typeface="나눔바른고딕"/>
                  <a:cs typeface="함초롬돋움"/>
                </a:rPr>
                <a:t>case </a:t>
              </a:r>
              <a:r>
                <a:rPr lang="en-US" altLang="ko-KR" sz="1600" b="1">
                  <a:solidFill>
                    <a:schemeClr val="bg1"/>
                  </a:solidFill>
                  <a:latin typeface="나눔바른고딕"/>
                  <a:ea typeface="나눔바른고딕"/>
                  <a:cs typeface="함초롬돋움"/>
                </a:rPr>
                <a:t>1</a:t>
              </a:r>
              <a:endParaRPr lang="ko-KR" altLang="en-US" sz="1600" b="1">
                <a:solidFill>
                  <a:schemeClr val="bg1"/>
                </a:solidFill>
                <a:latin typeface="나눔바른고딕"/>
                <a:ea typeface="나눔바른고딕"/>
                <a:cs typeface="함초롬돋움"/>
              </a:endParaRPr>
            </a:p>
          </p:txBody>
        </p:sp>
      </p:grpSp>
      <p:sp>
        <p:nvSpPr>
          <p:cNvPr id="2" name="Rectangle 2"/>
          <p:cNvSpPr>
            <a:spLocks noChangeArrowheads="1"/>
          </p:cNvSpPr>
          <p:nvPr/>
        </p:nvSpPr>
        <p:spPr>
          <a:xfrm>
            <a:off x="0" y="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sp>
        <p:nvSpPr>
          <p:cNvPr id="28"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51</a:t>
            </a:fld>
            <a:endParaRPr lang="en-US" altLang="en-US" sz="999">
              <a:solidFill>
                <a:schemeClr val="tx1"/>
              </a:solidFill>
              <a:latin typeface="나눔스퀘어라운드 Bold"/>
              <a:ea typeface="나눔스퀘어라운드 Bold"/>
            </a:endParaRPr>
          </a:p>
        </p:txBody>
      </p:sp>
      <p:pic>
        <p:nvPicPr>
          <p:cNvPr id="29" name="그림 28"/>
          <p:cNvPicPr>
            <a:picLocks noChangeAspect="1"/>
          </p:cNvPicPr>
          <p:nvPr/>
        </p:nvPicPr>
        <p:blipFill rotWithShape="1">
          <a:blip r:embed="rId3"/>
          <a:stretch>
            <a:fillRect/>
          </a:stretch>
        </p:blipFill>
        <p:spPr>
          <a:xfrm>
            <a:off x="5823655" y="4669137"/>
            <a:ext cx="2451771" cy="1979313"/>
          </a:xfrm>
          <a:prstGeom prst="rect">
            <a:avLst/>
          </a:prstGeom>
          <a:effectLst>
            <a:outerShdw blurRad="50800" dist="12700" dir="2700000" algn="tl" rotWithShape="0">
              <a:prstClr val="black">
                <a:alpha val="40000"/>
              </a:prstClr>
            </a:outerShdw>
          </a:effectLst>
        </p:spPr>
      </p:pic>
      <p:pic>
        <p:nvPicPr>
          <p:cNvPr id="3" name="그림 2">
            <a:extLst>
              <a:ext uri="{FF2B5EF4-FFF2-40B4-BE49-F238E27FC236}">
                <a16:creationId xmlns:a16="http://schemas.microsoft.com/office/drawing/2014/main" id="{054283E9-A8CE-D9F1-C4E7-73B59A1A3C74}"/>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4" name="그림 3">
            <a:extLst>
              <a:ext uri="{FF2B5EF4-FFF2-40B4-BE49-F238E27FC236}">
                <a16:creationId xmlns:a16="http://schemas.microsoft.com/office/drawing/2014/main" id="{1FE0F608-D3A7-0DA8-690B-AFB6FC87698E}"/>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52</a:t>
            </a:fld>
            <a:endParaRPr lang="en-US" altLang="en-US" sz="999">
              <a:solidFill>
                <a:schemeClr val="tx1"/>
              </a:solidFill>
              <a:latin typeface="나눔스퀘어라운드 Bold"/>
              <a:ea typeface="나눔스퀘어라운드 Bold"/>
            </a:endParaRPr>
          </a:p>
        </p:txBody>
      </p:sp>
      <p:grpSp>
        <p:nvGrpSpPr>
          <p:cNvPr id="3" name="그룹 2"/>
          <p:cNvGrpSpPr/>
          <p:nvPr/>
        </p:nvGrpSpPr>
        <p:grpSpPr>
          <a:xfrm>
            <a:off x="265" y="130831"/>
            <a:ext cx="9143471" cy="765157"/>
            <a:chOff x="265" y="130831"/>
            <a:chExt cx="9143471" cy="765157"/>
          </a:xfrm>
        </p:grpSpPr>
        <p:sp>
          <p:nvSpPr>
            <p:cNvPr id="5" name="직사각형 4"/>
            <p:cNvSpPr/>
            <p:nvPr/>
          </p:nvSpPr>
          <p:spPr>
            <a:xfrm>
              <a:off x="265" y="133689"/>
              <a:ext cx="958482"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9" name="사각형: 둥근 위쪽 모서리 8"/>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2" name="평행 사변형 1"/>
            <p:cNvSpPr/>
            <p:nvPr/>
          </p:nvSpPr>
          <p:spPr>
            <a:xfrm rot="5400000">
              <a:off x="753374" y="368797"/>
              <a:ext cx="762297" cy="292083"/>
            </a:xfrm>
            <a:prstGeom prst="parallelogram">
              <a:avLst>
                <a:gd name="adj" fmla="val 41638"/>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2" name="평행 사변형 11"/>
            <p:cNvSpPr/>
            <p:nvPr/>
          </p:nvSpPr>
          <p:spPr>
            <a:xfrm rot="16200000" flipH="1">
              <a:off x="1075193" y="368798"/>
              <a:ext cx="762297" cy="292083"/>
            </a:xfrm>
            <a:prstGeom prst="parallelogram">
              <a:avLst>
                <a:gd name="adj" fmla="val 41638"/>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3" name="직사각형 12"/>
            <p:cNvSpPr/>
            <p:nvPr/>
          </p:nvSpPr>
          <p:spPr>
            <a:xfrm>
              <a:off x="1632118" y="130831"/>
              <a:ext cx="7511618"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20" name="TextBox 19"/>
            <p:cNvSpPr txBox="1"/>
            <p:nvPr/>
          </p:nvSpPr>
          <p:spPr>
            <a:xfrm>
              <a:off x="1727426" y="240030"/>
              <a:ext cx="5441088" cy="460730"/>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괴롭힘으로 볼 수 있는 구체적 사례</a:t>
              </a:r>
            </a:p>
          </p:txBody>
        </p:sp>
        <p:sp>
          <p:nvSpPr>
            <p:cNvPr id="21" name="TextBox 20"/>
            <p:cNvSpPr txBox="1"/>
            <p:nvPr/>
          </p:nvSpPr>
          <p:spPr>
            <a:xfrm>
              <a:off x="8403324" y="281174"/>
              <a:ext cx="545771" cy="188766"/>
            </a:xfrm>
            <a:prstGeom prst="roundRect">
              <a:avLst>
                <a:gd name="adj" fmla="val 50000"/>
              </a:avLst>
            </a:prstGeom>
            <a:solidFill>
              <a:srgbClr val="3D384A"/>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4</a:t>
              </a:r>
              <a:endParaRPr lang="ko-KR" altLang="en-US" sz="1100">
                <a:solidFill>
                  <a:schemeClr val="bg1"/>
                </a:solidFill>
                <a:latin typeface="나눔스퀘어라운드 ExtraBold"/>
                <a:ea typeface="나눔스퀘어라운드 ExtraBold"/>
              </a:endParaRPr>
            </a:p>
          </p:txBody>
        </p:sp>
        <p:sp>
          <p:nvSpPr>
            <p:cNvPr id="22" name="TextBox 21"/>
            <p:cNvSpPr txBox="1"/>
            <p:nvPr/>
          </p:nvSpPr>
          <p:spPr>
            <a:xfrm>
              <a:off x="6699060" y="429780"/>
              <a:ext cx="2335402" cy="261595"/>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행위 예시</a:t>
              </a:r>
            </a:p>
          </p:txBody>
        </p:sp>
      </p:grpSp>
      <p:grpSp>
        <p:nvGrpSpPr>
          <p:cNvPr id="69" name="그룹 68"/>
          <p:cNvGrpSpPr/>
          <p:nvPr/>
        </p:nvGrpSpPr>
        <p:grpSpPr>
          <a:xfrm>
            <a:off x="599851" y="2502677"/>
            <a:ext cx="7944298" cy="1965209"/>
            <a:chOff x="527421" y="1599181"/>
            <a:chExt cx="7944758" cy="1965322"/>
          </a:xfrm>
          <a:effectLst>
            <a:outerShdw blurRad="50800" dist="12700" dir="2700000" algn="tl" rotWithShape="0">
              <a:prstClr val="black">
                <a:alpha val="40000"/>
              </a:prstClr>
            </a:outerShdw>
          </a:effectLst>
        </p:grpSpPr>
        <p:sp>
          <p:nvSpPr>
            <p:cNvPr id="49" name="사각형: 둥근 모서리 48"/>
            <p:cNvSpPr/>
            <p:nvPr/>
          </p:nvSpPr>
          <p:spPr>
            <a:xfrm>
              <a:off x="527421" y="1726363"/>
              <a:ext cx="7944758" cy="1838140"/>
            </a:xfrm>
            <a:prstGeom prst="roundRect">
              <a:avLst>
                <a:gd name="adj" fmla="val 16667"/>
              </a:avLst>
            </a:prstGeom>
            <a:solidFill>
              <a:srgbClr val="F2F2F4">
                <a:alpha val="98820"/>
              </a:srgbClr>
            </a:solidFill>
            <a:ln w="38100">
              <a:solidFill>
                <a:srgbClr val="D1CED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50" name="Rectangle 4"/>
            <p:cNvSpPr>
              <a:spLocks noChangeArrowheads="1"/>
            </p:cNvSpPr>
            <p:nvPr/>
          </p:nvSpPr>
          <p:spPr bwMode="white">
            <a:xfrm>
              <a:off x="758862" y="2008781"/>
              <a:ext cx="7563292" cy="1354295"/>
            </a:xfrm>
            <a:prstGeom prst="rect">
              <a:avLst/>
            </a:prstGeom>
            <a:noFill/>
            <a:ln w="9525" cmpd="sng">
              <a:noFill/>
              <a:miter/>
            </a:ln>
            <a:effectLst/>
          </p:spPr>
          <p:txBody>
            <a:bodyPr wrap="square" anchor="t">
              <a:spAutoFit/>
            </a:bodyPr>
            <a:lstStyle/>
            <a:p>
              <a:pPr defTabSz="884374">
                <a:lnSpc>
                  <a:spcPct val="130000"/>
                </a:lnSpc>
                <a:spcBef>
                  <a:spcPct val="0"/>
                </a:spcBef>
                <a:buClr>
                  <a:srgbClr val="3D384A"/>
                </a:buClr>
                <a:buSzPct val="80000"/>
                <a:defRPr lang="ko-KR" altLang="en-US"/>
              </a:pPr>
              <a:r>
                <a:rPr lang="en-US" altLang="ko-KR" sz="1600" dirty="0">
                  <a:solidFill>
                    <a:srgbClr val="000000"/>
                  </a:solidFill>
                  <a:latin typeface="맑은 고딕" panose="020B0503020000020004" pitchFamily="50" charset="-127"/>
                  <a:cs typeface="함초롬돋움"/>
                </a:rPr>
                <a:t>ㆍ</a:t>
              </a:r>
              <a:r>
                <a:rPr kumimoji="1" lang="ko-KR" altLang="en-US" sz="1600" dirty="0">
                  <a:solidFill>
                    <a:srgbClr val="000000"/>
                  </a:solidFill>
                  <a:latin typeface="나눔바른고딕"/>
                  <a:ea typeface="나눔바른고딕"/>
                  <a:cs typeface="함초롬돋움"/>
                </a:rPr>
                <a:t>전자부품 회사에서 우수한 실적으로 본사 영업부로 발탁될 만큼</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3D384A"/>
                </a:buClr>
                <a:buSzPct val="80000"/>
                <a:defRPr lang="ko-KR" altLang="en-US"/>
              </a:pP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인정받았으나 시장 내 점유율이 떨어지자 회복시키라는 압박을 받던 중에 출장 후 </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3D384A"/>
                </a:buClr>
                <a:buSzPct val="80000"/>
                <a:defRPr lang="ko-KR" altLang="en-US"/>
              </a:pP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결과가 좋지 않으면 폭언을 하고</a:t>
              </a: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보고서를 찢고 집기를 던지는 등 상사의 실적 추궁은</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3D384A"/>
                </a:buClr>
                <a:buSzPct val="80000"/>
                <a:defRPr lang="ko-KR" altLang="en-US"/>
              </a:pP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 일반적인 수준을 넘어 폭력적인 행동과 폭언을 동반함</a:t>
              </a:r>
            </a:p>
          </p:txBody>
        </p:sp>
        <p:sp>
          <p:nvSpPr>
            <p:cNvPr id="51" name="Rectangle 7"/>
            <p:cNvSpPr>
              <a:spLocks noChangeArrowheads="1"/>
            </p:cNvSpPr>
            <p:nvPr/>
          </p:nvSpPr>
          <p:spPr bwMode="white">
            <a:xfrm>
              <a:off x="808070" y="1599181"/>
              <a:ext cx="715095" cy="324018"/>
            </a:xfrm>
            <a:prstGeom prst="rect">
              <a:avLst/>
            </a:prstGeom>
            <a:solidFill>
              <a:srgbClr val="675E7C"/>
            </a:solidFill>
            <a:ln>
              <a:noFill/>
            </a:ln>
            <a:effectLst/>
          </p:spPr>
          <p:txBody>
            <a:bodyPr wrap="none" anchor="ctr">
              <a:no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1600" b="1">
                  <a:solidFill>
                    <a:schemeClr val="bg1"/>
                  </a:solidFill>
                  <a:latin typeface="나눔바른고딕"/>
                  <a:ea typeface="나눔바른고딕"/>
                  <a:cs typeface="함초롬돋움"/>
                </a:rPr>
                <a:t>case 2</a:t>
              </a:r>
            </a:p>
          </p:txBody>
        </p:sp>
      </p:grpSp>
      <p:grpSp>
        <p:nvGrpSpPr>
          <p:cNvPr id="33" name="그룹 32"/>
          <p:cNvGrpSpPr/>
          <p:nvPr/>
        </p:nvGrpSpPr>
        <p:grpSpPr>
          <a:xfrm>
            <a:off x="599851" y="4760909"/>
            <a:ext cx="7944298" cy="1636724"/>
            <a:chOff x="527421" y="1599182"/>
            <a:chExt cx="7944758" cy="1636819"/>
          </a:xfrm>
          <a:effectLst>
            <a:outerShdw blurRad="50800" dist="12700" dir="2700000" algn="tl" rotWithShape="0">
              <a:prstClr val="black">
                <a:alpha val="40000"/>
              </a:prstClr>
            </a:outerShdw>
          </a:effectLst>
        </p:grpSpPr>
        <p:sp>
          <p:nvSpPr>
            <p:cNvPr id="34" name="사각형: 둥근 모서리 33"/>
            <p:cNvSpPr/>
            <p:nvPr/>
          </p:nvSpPr>
          <p:spPr>
            <a:xfrm>
              <a:off x="527421" y="1726363"/>
              <a:ext cx="7944758" cy="1509638"/>
            </a:xfrm>
            <a:prstGeom prst="roundRect">
              <a:avLst>
                <a:gd name="adj" fmla="val 16667"/>
              </a:avLst>
            </a:prstGeom>
            <a:solidFill>
              <a:srgbClr val="F2F2F4">
                <a:alpha val="98820"/>
              </a:srgbClr>
            </a:solidFill>
            <a:ln w="38100">
              <a:solidFill>
                <a:srgbClr val="D1CED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35" name="Rectangle 4"/>
            <p:cNvSpPr>
              <a:spLocks noChangeArrowheads="1"/>
            </p:cNvSpPr>
            <p:nvPr/>
          </p:nvSpPr>
          <p:spPr bwMode="white">
            <a:xfrm>
              <a:off x="759000" y="1981194"/>
              <a:ext cx="7644544" cy="1194242"/>
            </a:xfrm>
            <a:prstGeom prst="rect">
              <a:avLst/>
            </a:prstGeom>
            <a:noFill/>
            <a:ln w="9525" cmpd="sng">
              <a:noFill/>
              <a:miter/>
            </a:ln>
            <a:effectLst/>
          </p:spPr>
          <p:txBody>
            <a:bodyPr wrap="square" anchor="t">
              <a:spAutoFit/>
            </a:bodyPr>
            <a:lstStyle/>
            <a:p>
              <a:pPr defTabSz="884374">
                <a:lnSpc>
                  <a:spcPct val="130000"/>
                </a:lnSpc>
                <a:spcBef>
                  <a:spcPct val="0"/>
                </a:spcBef>
                <a:buClr>
                  <a:srgbClr val="3D384A"/>
                </a:buClr>
                <a:buSzPct val="80000"/>
                <a:defRPr lang="ko-KR" altLang="en-US"/>
              </a:pPr>
              <a:r>
                <a:rPr lang="en-US" altLang="ko-KR" sz="1600" dirty="0">
                  <a:solidFill>
                    <a:srgbClr val="000000"/>
                  </a:solidFill>
                  <a:latin typeface="맑은 고딕" panose="020B0503020000020004" pitchFamily="50" charset="-127"/>
                  <a:cs typeface="함초롬돋움"/>
                </a:rPr>
                <a:t>ㆍ</a:t>
              </a:r>
              <a:r>
                <a:rPr kumimoji="1" lang="ko-KR" altLang="en-US" sz="1600" dirty="0">
                  <a:solidFill>
                    <a:srgbClr val="000000"/>
                  </a:solidFill>
                  <a:latin typeface="나눔바른고딕"/>
                  <a:ea typeface="나눔바른고딕"/>
                  <a:cs typeface="함초롬돋움"/>
                </a:rPr>
                <a:t>피해자가 감기에 걸려 겉옷을 입거나 마스크를 착용하는 것에 대해 상사가 지속적으로 비난</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3D384A"/>
                </a:buClr>
                <a:buSzPct val="80000"/>
                <a:defRPr lang="ko-KR" altLang="en-US"/>
              </a:pPr>
              <a:endParaRPr kumimoji="1" lang="ko-KR" altLang="en-US" sz="800" dirty="0">
                <a:solidFill>
                  <a:srgbClr val="000000"/>
                </a:solidFill>
                <a:latin typeface="나눔바른고딕"/>
                <a:ea typeface="나눔바른고딕"/>
                <a:cs typeface="함초롬돋움"/>
              </a:endParaRPr>
            </a:p>
            <a:p>
              <a:pPr defTabSz="884374">
                <a:lnSpc>
                  <a:spcPct val="130000"/>
                </a:lnSpc>
                <a:spcBef>
                  <a:spcPct val="0"/>
                </a:spcBef>
                <a:buClr>
                  <a:srgbClr val="3D384A"/>
                </a:buClr>
                <a:buSzPct val="80000"/>
                <a:defRPr lang="ko-KR" altLang="en-US"/>
              </a:pPr>
              <a:r>
                <a:rPr lang="en-US" altLang="ko-KR" sz="1600" dirty="0">
                  <a:solidFill>
                    <a:srgbClr val="000000"/>
                  </a:solidFill>
                  <a:latin typeface="맑은 고딕" panose="020B0503020000020004" pitchFamily="50" charset="-127"/>
                  <a:cs typeface="함초롬돋움"/>
                </a:rPr>
                <a:t>ㆍ</a:t>
              </a:r>
              <a:r>
                <a:rPr kumimoji="1" lang="ko-KR" altLang="en-US" sz="1600" dirty="0">
                  <a:solidFill>
                    <a:srgbClr val="000000"/>
                  </a:solidFill>
                  <a:latin typeface="나눔바른고딕"/>
                  <a:ea typeface="나눔바른고딕"/>
                  <a:cs typeface="함초롬돋움"/>
                </a:rPr>
                <a:t>“패딩은 세탁해서 입고 다니냐”</a:t>
              </a: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옷에서 냄새 난다”</a:t>
              </a: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시장에서 산 물건만 </a:t>
              </a:r>
              <a:r>
                <a:rPr kumimoji="1" lang="ko-KR" altLang="en-US" sz="1600" dirty="0" err="1">
                  <a:solidFill>
                    <a:srgbClr val="000000"/>
                  </a:solidFill>
                  <a:latin typeface="나눔바른고딕"/>
                  <a:ea typeface="나눔바른고딕"/>
                  <a:cs typeface="함초롬돋움"/>
                </a:rPr>
                <a:t>쓴다”는</a:t>
              </a:r>
              <a:r>
                <a:rPr kumimoji="1" lang="ko-KR" altLang="en-US" sz="1600" dirty="0">
                  <a:solidFill>
                    <a:srgbClr val="000000"/>
                  </a:solidFill>
                  <a:latin typeface="나눔바른고딕"/>
                  <a:ea typeface="나눔바른고딕"/>
                  <a:cs typeface="함초롬돋움"/>
                </a:rPr>
                <a:t> 등</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3D384A"/>
                </a:buClr>
                <a:buSzPct val="80000"/>
                <a:defRPr lang="ko-KR" altLang="en-US"/>
              </a:pP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 직원들 앞에서 모욕감을 줌</a:t>
              </a:r>
            </a:p>
          </p:txBody>
        </p:sp>
        <p:sp>
          <p:nvSpPr>
            <p:cNvPr id="36" name="Rectangle 7"/>
            <p:cNvSpPr>
              <a:spLocks noChangeArrowheads="1"/>
            </p:cNvSpPr>
            <p:nvPr/>
          </p:nvSpPr>
          <p:spPr bwMode="white">
            <a:xfrm>
              <a:off x="808071" y="1599182"/>
              <a:ext cx="715095" cy="324018"/>
            </a:xfrm>
            <a:prstGeom prst="rect">
              <a:avLst/>
            </a:prstGeom>
            <a:solidFill>
              <a:srgbClr val="675E7C"/>
            </a:solidFill>
            <a:ln>
              <a:noFill/>
            </a:ln>
            <a:effectLst/>
          </p:spPr>
          <p:txBody>
            <a:bodyPr wrap="none" anchor="ctr">
              <a:no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1600" b="1">
                  <a:solidFill>
                    <a:schemeClr val="bg1"/>
                  </a:solidFill>
                  <a:latin typeface="나눔바른고딕"/>
                  <a:ea typeface="나눔바른고딕"/>
                  <a:cs typeface="함초롬돋움"/>
                </a:rPr>
                <a:t>case </a:t>
              </a:r>
              <a:r>
                <a:rPr lang="en-US" altLang="ko-KR" sz="1600" b="1">
                  <a:solidFill>
                    <a:schemeClr val="bg1"/>
                  </a:solidFill>
                  <a:latin typeface="나눔바른고딕"/>
                  <a:ea typeface="나눔바른고딕"/>
                  <a:cs typeface="함초롬돋움"/>
                </a:rPr>
                <a:t>3</a:t>
              </a:r>
              <a:endParaRPr lang="ko-KR" altLang="en-US" sz="1600" b="1">
                <a:solidFill>
                  <a:schemeClr val="bg1"/>
                </a:solidFill>
                <a:latin typeface="나눔바른고딕"/>
                <a:ea typeface="나눔바른고딕"/>
                <a:cs typeface="함초롬돋움"/>
              </a:endParaRPr>
            </a:p>
          </p:txBody>
        </p:sp>
      </p:grpSp>
      <p:sp>
        <p:nvSpPr>
          <p:cNvPr id="4" name="Rectangle 2"/>
          <p:cNvSpPr>
            <a:spLocks noChangeArrowheads="1"/>
          </p:cNvSpPr>
          <p:nvPr/>
        </p:nvSpPr>
        <p:spPr>
          <a:xfrm>
            <a:off x="0" y="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grpSp>
        <p:nvGrpSpPr>
          <p:cNvPr id="45" name="그룹 44"/>
          <p:cNvGrpSpPr/>
          <p:nvPr/>
        </p:nvGrpSpPr>
        <p:grpSpPr>
          <a:xfrm>
            <a:off x="0" y="1539845"/>
            <a:ext cx="3241487" cy="469398"/>
            <a:chOff x="0" y="1081980"/>
            <a:chExt cx="3241674" cy="469425"/>
          </a:xfrm>
        </p:grpSpPr>
        <p:sp>
          <p:nvSpPr>
            <p:cNvPr id="46" name="직사각형 45"/>
            <p:cNvSpPr/>
            <p:nvPr/>
          </p:nvSpPr>
          <p:spPr>
            <a:xfrm>
              <a:off x="0" y="1081980"/>
              <a:ext cx="1310110" cy="469424"/>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grpSp>
          <p:nvGrpSpPr>
            <p:cNvPr id="47" name="그룹 46"/>
            <p:cNvGrpSpPr/>
            <p:nvPr/>
          </p:nvGrpSpPr>
          <p:grpSpPr>
            <a:xfrm>
              <a:off x="108477" y="1081981"/>
              <a:ext cx="3133197" cy="469424"/>
              <a:chOff x="-18523" y="1081981"/>
              <a:chExt cx="3133197" cy="469424"/>
            </a:xfrm>
          </p:grpSpPr>
          <p:sp>
            <p:nvSpPr>
              <p:cNvPr id="48" name="사각형: 둥근 모서리 47"/>
              <p:cNvSpPr/>
              <p:nvPr/>
            </p:nvSpPr>
            <p:spPr>
              <a:xfrm>
                <a:off x="603845" y="1081981"/>
                <a:ext cx="2510829" cy="469424"/>
              </a:xfrm>
              <a:prstGeom prst="roundRect">
                <a:avLst>
                  <a:gd name="adj" fmla="val 50000"/>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grpSp>
            <p:nvGrpSpPr>
              <p:cNvPr id="52" name="그룹 51"/>
              <p:cNvGrpSpPr/>
              <p:nvPr/>
            </p:nvGrpSpPr>
            <p:grpSpPr>
              <a:xfrm>
                <a:off x="2686444" y="1142852"/>
                <a:ext cx="346665" cy="346665"/>
                <a:chOff x="2686444" y="1142852"/>
                <a:chExt cx="346665" cy="346665"/>
              </a:xfrm>
            </p:grpSpPr>
            <p:sp>
              <p:nvSpPr>
                <p:cNvPr id="54" name="타원 53"/>
                <p:cNvSpPr/>
                <p:nvPr/>
              </p:nvSpPr>
              <p:spPr>
                <a:xfrm>
                  <a:off x="2686444" y="1142852"/>
                  <a:ext cx="346665" cy="346665"/>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pic>
              <p:nvPicPr>
                <p:cNvPr id="55" name="그림 54"/>
                <p:cNvPicPr>
                  <a:picLocks noChangeAspect="1"/>
                </p:cNvPicPr>
                <p:nvPr/>
              </p:nvPicPr>
              <p:blipFill rotWithShape="1">
                <a:blip r:embed="rId2"/>
                <a:stretch>
                  <a:fillRect/>
                </a:stretch>
              </p:blipFill>
              <p:spPr>
                <a:xfrm>
                  <a:off x="2750262" y="1185479"/>
                  <a:ext cx="238676" cy="238676"/>
                </a:xfrm>
                <a:prstGeom prst="rect">
                  <a:avLst/>
                </a:prstGeom>
              </p:spPr>
            </p:pic>
          </p:grpSp>
          <p:sp>
            <p:nvSpPr>
              <p:cNvPr id="53" name="직사각형 52"/>
              <p:cNvSpPr/>
              <p:nvPr/>
            </p:nvSpPr>
            <p:spPr>
              <a:xfrm>
                <a:off x="-18408" y="1140149"/>
                <a:ext cx="2745263" cy="369353"/>
              </a:xfrm>
              <a:prstGeom prst="rect">
                <a:avLst/>
              </a:prstGeom>
            </p:spPr>
            <p:txBody>
              <a:bodyPr wrap="none">
                <a:spAutoFit/>
              </a:bodyPr>
              <a:lstStyle/>
              <a:p>
                <a:pPr algn="ctr">
                  <a:spcBef>
                    <a:spcPct val="0"/>
                  </a:spcBef>
                  <a:defRPr lang="ko-KR" altLang="en-US"/>
                </a:pPr>
                <a:r>
                  <a:rPr lang="ko-KR" altLang="en-US" b="1">
                    <a:solidFill>
                      <a:schemeClr val="bg1"/>
                    </a:solidFill>
                    <a:latin typeface="나눔바른고딕"/>
                    <a:ea typeface="나눔바른고딕"/>
                    <a:cs typeface="함초롬돋움"/>
                  </a:rPr>
                  <a:t>폭행, 협박, 폭언, 욕설, 험담 </a:t>
                </a:r>
              </a:p>
            </p:txBody>
          </p:sp>
        </p:grpSp>
      </p:grpSp>
      <p:pic>
        <p:nvPicPr>
          <p:cNvPr id="8" name="그림 7" descr="테이블이(가) 표시된 사진  자동 생성된 설명"/>
          <p:cNvPicPr>
            <a:picLocks noChangeAspect="1"/>
          </p:cNvPicPr>
          <p:nvPr/>
        </p:nvPicPr>
        <p:blipFill rotWithShape="1">
          <a:blip r:embed="rId3"/>
          <a:stretch>
            <a:fillRect/>
          </a:stretch>
        </p:blipFill>
        <p:spPr>
          <a:xfrm flipH="1">
            <a:off x="6229486" y="1247431"/>
            <a:ext cx="1971059" cy="1923349"/>
          </a:xfrm>
          <a:prstGeom prst="rect">
            <a:avLst/>
          </a:prstGeom>
          <a:effectLst>
            <a:outerShdw blurRad="50800" dist="12700" dir="2700000" algn="tl" rotWithShape="0">
              <a:prstClr val="black">
                <a:alpha val="40000"/>
              </a:prstClr>
            </a:outerShdw>
          </a:effectLst>
        </p:spPr>
      </p:pic>
      <p:pic>
        <p:nvPicPr>
          <p:cNvPr id="6" name="그림 5">
            <a:extLst>
              <a:ext uri="{FF2B5EF4-FFF2-40B4-BE49-F238E27FC236}">
                <a16:creationId xmlns:a16="http://schemas.microsoft.com/office/drawing/2014/main" id="{81381BEE-C837-8ADF-3060-CE2AED6A77B1}"/>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7" name="그림 6">
            <a:extLst>
              <a:ext uri="{FF2B5EF4-FFF2-40B4-BE49-F238E27FC236}">
                <a16:creationId xmlns:a16="http://schemas.microsoft.com/office/drawing/2014/main" id="{17F0B87C-7C56-9099-6F52-3914658F383E}"/>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그룹 7"/>
          <p:cNvGrpSpPr/>
          <p:nvPr/>
        </p:nvGrpSpPr>
        <p:grpSpPr>
          <a:xfrm>
            <a:off x="265" y="130831"/>
            <a:ext cx="9143471" cy="765157"/>
            <a:chOff x="265" y="130831"/>
            <a:chExt cx="9143471" cy="765157"/>
          </a:xfrm>
        </p:grpSpPr>
        <p:sp>
          <p:nvSpPr>
            <p:cNvPr id="9" name="직사각형 8"/>
            <p:cNvSpPr/>
            <p:nvPr/>
          </p:nvSpPr>
          <p:spPr>
            <a:xfrm>
              <a:off x="265" y="133689"/>
              <a:ext cx="958482"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0" name="사각형: 둥근 위쪽 모서리 9"/>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1" name="평행 사변형 10"/>
            <p:cNvSpPr/>
            <p:nvPr/>
          </p:nvSpPr>
          <p:spPr>
            <a:xfrm rot="5400000">
              <a:off x="753374" y="368797"/>
              <a:ext cx="762297" cy="292083"/>
            </a:xfrm>
            <a:prstGeom prst="parallelogram">
              <a:avLst>
                <a:gd name="adj" fmla="val 41638"/>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2" name="평행 사변형 11"/>
            <p:cNvSpPr/>
            <p:nvPr/>
          </p:nvSpPr>
          <p:spPr>
            <a:xfrm rot="16200000" flipH="1">
              <a:off x="1075193" y="368798"/>
              <a:ext cx="762297" cy="292083"/>
            </a:xfrm>
            <a:prstGeom prst="parallelogram">
              <a:avLst>
                <a:gd name="adj" fmla="val 41638"/>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3" name="직사각형 12"/>
            <p:cNvSpPr/>
            <p:nvPr/>
          </p:nvSpPr>
          <p:spPr>
            <a:xfrm>
              <a:off x="1632118" y="130831"/>
              <a:ext cx="7511618"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4" name="TextBox 13"/>
            <p:cNvSpPr txBox="1"/>
            <p:nvPr/>
          </p:nvSpPr>
          <p:spPr>
            <a:xfrm>
              <a:off x="1727426" y="240029"/>
              <a:ext cx="5441088" cy="460730"/>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괴롭힘으로 볼 수 있는 구체적 사례</a:t>
              </a:r>
            </a:p>
          </p:txBody>
        </p:sp>
        <p:sp>
          <p:nvSpPr>
            <p:cNvPr id="15" name="TextBox 14"/>
            <p:cNvSpPr txBox="1"/>
            <p:nvPr/>
          </p:nvSpPr>
          <p:spPr>
            <a:xfrm>
              <a:off x="8403324" y="281174"/>
              <a:ext cx="545771" cy="188766"/>
            </a:xfrm>
            <a:prstGeom prst="roundRect">
              <a:avLst>
                <a:gd name="adj" fmla="val 50000"/>
              </a:avLst>
            </a:prstGeom>
            <a:solidFill>
              <a:srgbClr val="3D384A"/>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4</a:t>
              </a:r>
              <a:endParaRPr lang="ko-KR" altLang="en-US" sz="1100">
                <a:solidFill>
                  <a:schemeClr val="bg1"/>
                </a:solidFill>
                <a:latin typeface="나눔스퀘어라운드 ExtraBold"/>
                <a:ea typeface="나눔스퀘어라운드 ExtraBold"/>
              </a:endParaRPr>
            </a:p>
          </p:txBody>
        </p:sp>
        <p:sp>
          <p:nvSpPr>
            <p:cNvPr id="16" name="TextBox 15"/>
            <p:cNvSpPr txBox="1"/>
            <p:nvPr/>
          </p:nvSpPr>
          <p:spPr>
            <a:xfrm>
              <a:off x="6699060" y="429780"/>
              <a:ext cx="2335402" cy="261595"/>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행위 예시</a:t>
              </a:r>
            </a:p>
          </p:txBody>
        </p:sp>
      </p:grpSp>
      <p:grpSp>
        <p:nvGrpSpPr>
          <p:cNvPr id="25" name="그룹 24"/>
          <p:cNvGrpSpPr/>
          <p:nvPr/>
        </p:nvGrpSpPr>
        <p:grpSpPr>
          <a:xfrm>
            <a:off x="599851" y="2412392"/>
            <a:ext cx="7944298" cy="1887900"/>
            <a:chOff x="527421" y="1599182"/>
            <a:chExt cx="7944758" cy="1888009"/>
          </a:xfrm>
          <a:effectLst>
            <a:outerShdw blurRad="50800" dist="12700" dir="2700000" algn="tl" rotWithShape="0">
              <a:prstClr val="black">
                <a:alpha val="40000"/>
              </a:prstClr>
            </a:outerShdw>
          </a:effectLst>
        </p:grpSpPr>
        <p:sp>
          <p:nvSpPr>
            <p:cNvPr id="26" name="사각형: 둥근 모서리 25"/>
            <p:cNvSpPr/>
            <p:nvPr/>
          </p:nvSpPr>
          <p:spPr>
            <a:xfrm>
              <a:off x="527421" y="1726365"/>
              <a:ext cx="7944758" cy="1760826"/>
            </a:xfrm>
            <a:prstGeom prst="roundRect">
              <a:avLst>
                <a:gd name="adj" fmla="val 16667"/>
              </a:avLst>
            </a:prstGeom>
            <a:solidFill>
              <a:srgbClr val="F2F2F4">
                <a:alpha val="98820"/>
              </a:srgbClr>
            </a:solidFill>
            <a:ln w="38100">
              <a:solidFill>
                <a:srgbClr val="D1CED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27" name="Rectangle 4"/>
            <p:cNvSpPr>
              <a:spLocks noChangeArrowheads="1"/>
            </p:cNvSpPr>
            <p:nvPr/>
          </p:nvSpPr>
          <p:spPr bwMode="white">
            <a:xfrm>
              <a:off x="758933" y="1941793"/>
              <a:ext cx="7563238" cy="1514349"/>
            </a:xfrm>
            <a:prstGeom prst="rect">
              <a:avLst/>
            </a:prstGeom>
            <a:noFill/>
            <a:ln w="9525" cmpd="sng">
              <a:noFill/>
              <a:miter/>
            </a:ln>
            <a:effectLst/>
          </p:spPr>
          <p:txBody>
            <a:bodyPr wrap="square" anchor="t">
              <a:spAutoFit/>
            </a:bodyPr>
            <a:lstStyle/>
            <a:p>
              <a:pPr defTabSz="884374">
                <a:lnSpc>
                  <a:spcPct val="130000"/>
                </a:lnSpc>
                <a:spcBef>
                  <a:spcPct val="0"/>
                </a:spcBef>
                <a:buClr>
                  <a:srgbClr val="3D384A"/>
                </a:buClr>
                <a:buSzPct val="80000"/>
                <a:defRPr lang="ko-KR" altLang="en-US"/>
              </a:pPr>
              <a:r>
                <a:rPr lang="en-US" altLang="ko-KR" sz="1600" dirty="0">
                  <a:solidFill>
                    <a:srgbClr val="000000"/>
                  </a:solidFill>
                  <a:latin typeface="맑은 고딕" panose="020B0503020000020004" pitchFamily="50" charset="-127"/>
                  <a:cs typeface="함초롬돋움"/>
                </a:rPr>
                <a:t>ㆍ</a:t>
              </a:r>
              <a:r>
                <a:rPr kumimoji="1" lang="ko-KR" altLang="en-US" sz="1600" dirty="0">
                  <a:solidFill>
                    <a:srgbClr val="000000"/>
                  </a:solidFill>
                  <a:latin typeface="나눔바른고딕"/>
                  <a:ea typeface="나눔바른고딕"/>
                  <a:cs typeface="함초롬돋움"/>
                </a:rPr>
                <a:t>가전 배송업무를 하는 부 기사의 사수가 업무 미숙을 이유로</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3D384A"/>
                </a:buClr>
                <a:buSzPct val="80000"/>
                <a:defRPr lang="ko-KR" altLang="en-US"/>
              </a:pPr>
              <a:r>
                <a:rPr kumimoji="1" lang="ko-KR" altLang="en-US" sz="1600" dirty="0">
                  <a:solidFill>
                    <a:srgbClr val="000000"/>
                  </a:solidFill>
                  <a:latin typeface="나눔바른고딕"/>
                  <a:ea typeface="나눔바른고딕"/>
                  <a:cs typeface="함초롬돋움"/>
                </a:rPr>
                <a:t>     수시로 욕하고</a:t>
              </a: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피우던 담배나 라이터를 얼굴에 던지거나 손찌검까지 함</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3D384A"/>
                </a:buClr>
                <a:buSzPct val="80000"/>
                <a:defRPr lang="ko-KR" altLang="en-US"/>
              </a:pPr>
              <a:endParaRPr kumimoji="1" lang="ko-KR" altLang="en-US" sz="700" dirty="0">
                <a:solidFill>
                  <a:srgbClr val="000000"/>
                </a:solidFill>
                <a:latin typeface="나눔바른고딕"/>
                <a:ea typeface="나눔바른고딕"/>
                <a:cs typeface="함초롬돋움"/>
              </a:endParaRPr>
            </a:p>
            <a:p>
              <a:pPr defTabSz="884374">
                <a:lnSpc>
                  <a:spcPct val="130000"/>
                </a:lnSpc>
                <a:spcBef>
                  <a:spcPct val="0"/>
                </a:spcBef>
                <a:buClr>
                  <a:srgbClr val="3D384A"/>
                </a:buClr>
                <a:buSzPct val="80000"/>
                <a:defRPr lang="ko-KR" altLang="en-US"/>
              </a:pPr>
              <a:r>
                <a:rPr lang="en-US" altLang="ko-KR" sz="1600" dirty="0">
                  <a:solidFill>
                    <a:srgbClr val="000000"/>
                  </a:solidFill>
                  <a:latin typeface="맑은 고딕" panose="020B0503020000020004" pitchFamily="50" charset="-127"/>
                  <a:cs typeface="함초롬돋움"/>
                </a:rPr>
                <a:t>ㆍ</a:t>
              </a:r>
              <a:r>
                <a:rPr kumimoji="1" lang="ko-KR" altLang="en-US" sz="1600" dirty="0">
                  <a:solidFill>
                    <a:srgbClr val="000000"/>
                  </a:solidFill>
                  <a:latin typeface="나눔바른고딕"/>
                  <a:ea typeface="나눔바른고딕"/>
                  <a:cs typeface="함초롬돋움"/>
                </a:rPr>
                <a:t>배송하러 갔을 때 고객이 음료수를 줘도 혼자 다 마시고 피해자는 마시지도 못하게 하여</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3D384A"/>
                </a:buClr>
                <a:buSzPct val="80000"/>
                <a:defRPr lang="ko-KR" altLang="en-US"/>
              </a:pP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 화장실에 가서 수돗물을 마신 적도 있음</a:t>
              </a:r>
            </a:p>
          </p:txBody>
        </p:sp>
        <p:sp>
          <p:nvSpPr>
            <p:cNvPr id="28" name="Rectangle 7"/>
            <p:cNvSpPr>
              <a:spLocks noChangeArrowheads="1"/>
            </p:cNvSpPr>
            <p:nvPr/>
          </p:nvSpPr>
          <p:spPr bwMode="white">
            <a:xfrm>
              <a:off x="808071" y="1599182"/>
              <a:ext cx="715096" cy="324018"/>
            </a:xfrm>
            <a:prstGeom prst="rect">
              <a:avLst/>
            </a:prstGeom>
            <a:solidFill>
              <a:srgbClr val="675E7C"/>
            </a:solidFill>
            <a:ln>
              <a:noFill/>
            </a:ln>
            <a:effectLst/>
          </p:spPr>
          <p:txBody>
            <a:bodyPr wrap="none" anchor="ctr">
              <a:no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1600" b="1">
                  <a:solidFill>
                    <a:schemeClr val="bg1"/>
                  </a:solidFill>
                  <a:latin typeface="나눔바른고딕"/>
                  <a:ea typeface="나눔바른고딕"/>
                  <a:cs typeface="함초롬돋움"/>
                </a:rPr>
                <a:t>case </a:t>
              </a:r>
              <a:r>
                <a:rPr lang="en-US" altLang="ko-KR" sz="1600" b="1">
                  <a:solidFill>
                    <a:schemeClr val="bg1"/>
                  </a:solidFill>
                  <a:latin typeface="나눔바른고딕"/>
                  <a:ea typeface="나눔바른고딕"/>
                  <a:cs typeface="함초롬돋움"/>
                </a:rPr>
                <a:t>4</a:t>
              </a:r>
              <a:endParaRPr lang="ko-KR" altLang="en-US" sz="1600" b="1">
                <a:solidFill>
                  <a:schemeClr val="bg1"/>
                </a:solidFill>
                <a:latin typeface="나눔바른고딕"/>
                <a:ea typeface="나눔바른고딕"/>
                <a:cs typeface="함초롬돋움"/>
              </a:endParaRPr>
            </a:p>
          </p:txBody>
        </p:sp>
      </p:grpSp>
      <p:grpSp>
        <p:nvGrpSpPr>
          <p:cNvPr id="29" name="그룹 28"/>
          <p:cNvGrpSpPr/>
          <p:nvPr/>
        </p:nvGrpSpPr>
        <p:grpSpPr>
          <a:xfrm>
            <a:off x="599851" y="4642554"/>
            <a:ext cx="7944298" cy="1959824"/>
            <a:chOff x="527421" y="1599183"/>
            <a:chExt cx="7944758" cy="2202926"/>
          </a:xfrm>
          <a:effectLst>
            <a:outerShdw blurRad="50800" dist="12700" dir="2700000" algn="tl" rotWithShape="0">
              <a:prstClr val="black">
                <a:alpha val="40000"/>
              </a:prstClr>
            </a:outerShdw>
          </a:effectLst>
        </p:grpSpPr>
        <p:sp>
          <p:nvSpPr>
            <p:cNvPr id="30" name="사각형: 둥근 모서리 29"/>
            <p:cNvSpPr/>
            <p:nvPr/>
          </p:nvSpPr>
          <p:spPr>
            <a:xfrm>
              <a:off x="527421" y="1726364"/>
              <a:ext cx="7944758" cy="2075745"/>
            </a:xfrm>
            <a:prstGeom prst="roundRect">
              <a:avLst>
                <a:gd name="adj" fmla="val 16667"/>
              </a:avLst>
            </a:prstGeom>
            <a:solidFill>
              <a:srgbClr val="F2F2F4">
                <a:alpha val="98820"/>
              </a:srgbClr>
            </a:solidFill>
            <a:ln w="38100">
              <a:solidFill>
                <a:srgbClr val="D1CED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31" name="Rectangle 4"/>
            <p:cNvSpPr>
              <a:spLocks noChangeArrowheads="1"/>
            </p:cNvSpPr>
            <p:nvPr/>
          </p:nvSpPr>
          <p:spPr bwMode="white">
            <a:xfrm>
              <a:off x="758999" y="2027801"/>
              <a:ext cx="7563181" cy="1702094"/>
            </a:xfrm>
            <a:prstGeom prst="rect">
              <a:avLst/>
            </a:prstGeom>
            <a:noFill/>
            <a:ln w="9525" cmpd="sng">
              <a:noFill/>
              <a:miter/>
            </a:ln>
            <a:effectLst/>
          </p:spPr>
          <p:txBody>
            <a:bodyPr wrap="square" anchor="t">
              <a:spAutoFit/>
            </a:bodyPr>
            <a:lstStyle/>
            <a:p>
              <a:pPr defTabSz="884374">
                <a:lnSpc>
                  <a:spcPct val="130000"/>
                </a:lnSpc>
                <a:spcBef>
                  <a:spcPct val="0"/>
                </a:spcBef>
                <a:buClr>
                  <a:srgbClr val="3D384A"/>
                </a:buClr>
                <a:buSzPct val="80000"/>
                <a:defRPr lang="ko-KR" altLang="en-US"/>
              </a:pPr>
              <a:r>
                <a:rPr lang="en-US" altLang="ko-KR" sz="1600" dirty="0">
                  <a:solidFill>
                    <a:srgbClr val="000000"/>
                  </a:solidFill>
                  <a:latin typeface="맑은 고딕" panose="020B0503020000020004" pitchFamily="50" charset="-127"/>
                  <a:cs typeface="함초롬돋움"/>
                </a:rPr>
                <a:t>ㆍ</a:t>
              </a:r>
              <a:r>
                <a:rPr kumimoji="1" lang="ko-KR" altLang="en-US" sz="1600" dirty="0">
                  <a:solidFill>
                    <a:srgbClr val="000000"/>
                  </a:solidFill>
                  <a:latin typeface="나눔바른고딕"/>
                  <a:ea typeface="나눔바른고딕"/>
                  <a:cs typeface="함초롬돋움"/>
                </a:rPr>
                <a:t>차장이 사적인 일로 기분 나쁘면 아무나 걸리라 하고 트집 잡아 서류를 던지는 등 괴롭힘</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3D384A"/>
                </a:buClr>
                <a:buSzPct val="80000"/>
                <a:defRPr lang="ko-KR" altLang="en-US"/>
              </a:pPr>
              <a:endParaRPr kumimoji="1" lang="ko-KR" altLang="en-US" sz="700" dirty="0">
                <a:solidFill>
                  <a:srgbClr val="000000"/>
                </a:solidFill>
                <a:latin typeface="나눔바른고딕"/>
                <a:ea typeface="나눔바른고딕"/>
                <a:cs typeface="함초롬돋움"/>
              </a:endParaRPr>
            </a:p>
            <a:p>
              <a:pPr defTabSz="884374">
                <a:lnSpc>
                  <a:spcPct val="130000"/>
                </a:lnSpc>
                <a:spcBef>
                  <a:spcPct val="0"/>
                </a:spcBef>
                <a:buClr>
                  <a:srgbClr val="3D384A"/>
                </a:buClr>
                <a:buSzPct val="80000"/>
                <a:defRPr lang="ko-KR" altLang="en-US"/>
              </a:pPr>
              <a:r>
                <a:rPr lang="en-US" altLang="ko-KR" sz="1600" dirty="0">
                  <a:solidFill>
                    <a:srgbClr val="000000"/>
                  </a:solidFill>
                  <a:latin typeface="맑은 고딕" panose="020B0503020000020004" pitchFamily="50" charset="-127"/>
                  <a:cs typeface="함초롬돋움"/>
                </a:rPr>
                <a:t>ㆍ</a:t>
              </a:r>
              <a:r>
                <a:rPr kumimoji="1" lang="ko-KR" altLang="en-US" sz="1600" dirty="0">
                  <a:solidFill>
                    <a:srgbClr val="000000"/>
                  </a:solidFill>
                  <a:latin typeface="나눔바른고딕"/>
                  <a:ea typeface="나눔바른고딕"/>
                  <a:cs typeface="함초롬돋움"/>
                </a:rPr>
                <a:t>“주둥이가 그게 뭐냐</a:t>
              </a: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쥐 잡아먹었냐”</a:t>
              </a: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부모가 그렇게 가르쳤냐”</a:t>
              </a: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오빠 같아 그러는데</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3D384A"/>
                </a:buClr>
                <a:buSzPct val="80000"/>
                <a:defRPr lang="ko-KR" altLang="en-US"/>
              </a:pP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 남친 만나면 꼭 콘돔 써라” 등 상식에서 벗어난 언행을 반복하고 상부에 괴롭힘 사실을</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3D384A"/>
                </a:buClr>
                <a:buSzPct val="80000"/>
                <a:defRPr lang="ko-KR" altLang="en-US"/>
              </a:pP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 보고해도 다시 보복성 공격을 퍼붓곤 함</a:t>
              </a:r>
            </a:p>
          </p:txBody>
        </p:sp>
        <p:sp>
          <p:nvSpPr>
            <p:cNvPr id="32" name="Rectangle 7"/>
            <p:cNvSpPr>
              <a:spLocks noChangeArrowheads="1"/>
            </p:cNvSpPr>
            <p:nvPr/>
          </p:nvSpPr>
          <p:spPr bwMode="white">
            <a:xfrm>
              <a:off x="808071" y="1599183"/>
              <a:ext cx="715096" cy="364189"/>
            </a:xfrm>
            <a:prstGeom prst="rect">
              <a:avLst/>
            </a:prstGeom>
            <a:solidFill>
              <a:srgbClr val="675E7C"/>
            </a:solidFill>
            <a:ln>
              <a:noFill/>
            </a:ln>
            <a:effectLst/>
          </p:spPr>
          <p:txBody>
            <a:bodyPr wrap="none" anchor="ctr">
              <a:no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1600" b="1">
                  <a:solidFill>
                    <a:schemeClr val="bg1"/>
                  </a:solidFill>
                  <a:latin typeface="나눔바른고딕"/>
                  <a:ea typeface="나눔바른고딕"/>
                  <a:cs typeface="함초롬돋움"/>
                </a:rPr>
                <a:t>case </a:t>
              </a:r>
              <a:r>
                <a:rPr lang="en-US" altLang="ko-KR" sz="1600" b="1">
                  <a:solidFill>
                    <a:schemeClr val="bg1"/>
                  </a:solidFill>
                  <a:latin typeface="나눔바른고딕"/>
                  <a:ea typeface="나눔바른고딕"/>
                  <a:cs typeface="함초롬돋움"/>
                </a:rPr>
                <a:t>5</a:t>
              </a:r>
              <a:endParaRPr lang="ko-KR" altLang="en-US" sz="1600" b="1">
                <a:solidFill>
                  <a:schemeClr val="bg1"/>
                </a:solidFill>
                <a:latin typeface="나눔바른고딕"/>
                <a:ea typeface="나눔바른고딕"/>
                <a:cs typeface="함초롬돋움"/>
              </a:endParaRPr>
            </a:p>
          </p:txBody>
        </p:sp>
      </p:grpSp>
      <p:sp>
        <p:nvSpPr>
          <p:cNvPr id="2" name="Rectangle 2"/>
          <p:cNvSpPr>
            <a:spLocks noChangeArrowheads="1"/>
          </p:cNvSpPr>
          <p:nvPr/>
        </p:nvSpPr>
        <p:spPr>
          <a:xfrm>
            <a:off x="0" y="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grpSp>
        <p:nvGrpSpPr>
          <p:cNvPr id="37" name="그룹 36"/>
          <p:cNvGrpSpPr/>
          <p:nvPr/>
        </p:nvGrpSpPr>
        <p:grpSpPr>
          <a:xfrm>
            <a:off x="0" y="1539845"/>
            <a:ext cx="3241487" cy="469398"/>
            <a:chOff x="0" y="1081980"/>
            <a:chExt cx="3241674" cy="469425"/>
          </a:xfrm>
        </p:grpSpPr>
        <p:sp>
          <p:nvSpPr>
            <p:cNvPr id="42" name="직사각형 41"/>
            <p:cNvSpPr/>
            <p:nvPr/>
          </p:nvSpPr>
          <p:spPr>
            <a:xfrm>
              <a:off x="0" y="1081980"/>
              <a:ext cx="1310110" cy="469424"/>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grpSp>
          <p:nvGrpSpPr>
            <p:cNvPr id="43" name="그룹 42"/>
            <p:cNvGrpSpPr/>
            <p:nvPr/>
          </p:nvGrpSpPr>
          <p:grpSpPr>
            <a:xfrm>
              <a:off x="108477" y="1081981"/>
              <a:ext cx="3133197" cy="469424"/>
              <a:chOff x="-18523" y="1081981"/>
              <a:chExt cx="3133197" cy="469424"/>
            </a:xfrm>
          </p:grpSpPr>
          <p:sp>
            <p:nvSpPr>
              <p:cNvPr id="44" name="사각형: 둥근 모서리 43"/>
              <p:cNvSpPr/>
              <p:nvPr/>
            </p:nvSpPr>
            <p:spPr>
              <a:xfrm>
                <a:off x="603845" y="1081981"/>
                <a:ext cx="2510829" cy="469424"/>
              </a:xfrm>
              <a:prstGeom prst="roundRect">
                <a:avLst>
                  <a:gd name="adj" fmla="val 50000"/>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grpSp>
            <p:nvGrpSpPr>
              <p:cNvPr id="45" name="그룹 44"/>
              <p:cNvGrpSpPr/>
              <p:nvPr/>
            </p:nvGrpSpPr>
            <p:grpSpPr>
              <a:xfrm>
                <a:off x="2686444" y="1142852"/>
                <a:ext cx="346665" cy="346665"/>
                <a:chOff x="2686444" y="1142852"/>
                <a:chExt cx="346665" cy="346665"/>
              </a:xfrm>
            </p:grpSpPr>
            <p:sp>
              <p:nvSpPr>
                <p:cNvPr id="47" name="타원 46"/>
                <p:cNvSpPr/>
                <p:nvPr/>
              </p:nvSpPr>
              <p:spPr>
                <a:xfrm>
                  <a:off x="2686444" y="1142852"/>
                  <a:ext cx="346665" cy="346665"/>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pic>
              <p:nvPicPr>
                <p:cNvPr id="48" name="그림 47"/>
                <p:cNvPicPr>
                  <a:picLocks noChangeAspect="1"/>
                </p:cNvPicPr>
                <p:nvPr/>
              </p:nvPicPr>
              <p:blipFill rotWithShape="1">
                <a:blip r:embed="rId2"/>
                <a:stretch>
                  <a:fillRect/>
                </a:stretch>
              </p:blipFill>
              <p:spPr>
                <a:xfrm>
                  <a:off x="2750262" y="1185479"/>
                  <a:ext cx="238676" cy="238676"/>
                </a:xfrm>
                <a:prstGeom prst="rect">
                  <a:avLst/>
                </a:prstGeom>
              </p:spPr>
            </p:pic>
          </p:grpSp>
          <p:sp>
            <p:nvSpPr>
              <p:cNvPr id="46" name="직사각형 45"/>
              <p:cNvSpPr/>
              <p:nvPr/>
            </p:nvSpPr>
            <p:spPr>
              <a:xfrm>
                <a:off x="-18408" y="1140149"/>
                <a:ext cx="2745263" cy="369353"/>
              </a:xfrm>
              <a:prstGeom prst="rect">
                <a:avLst/>
              </a:prstGeom>
            </p:spPr>
            <p:txBody>
              <a:bodyPr wrap="none">
                <a:spAutoFit/>
              </a:bodyPr>
              <a:lstStyle/>
              <a:p>
                <a:pPr algn="ctr">
                  <a:spcBef>
                    <a:spcPct val="0"/>
                  </a:spcBef>
                  <a:defRPr lang="ko-KR" altLang="en-US"/>
                </a:pPr>
                <a:r>
                  <a:rPr lang="ko-KR" altLang="en-US" b="1">
                    <a:solidFill>
                      <a:schemeClr val="bg1"/>
                    </a:solidFill>
                    <a:latin typeface="나눔바른고딕"/>
                    <a:ea typeface="나눔바른고딕"/>
                    <a:cs typeface="함초롬돋움"/>
                  </a:rPr>
                  <a:t>폭행, 협박, 폭언, 욕설, 험담 </a:t>
                </a:r>
              </a:p>
            </p:txBody>
          </p:sp>
        </p:grpSp>
      </p:grpSp>
      <p:sp>
        <p:nvSpPr>
          <p:cNvPr id="33"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53</a:t>
            </a:fld>
            <a:endParaRPr lang="en-US" altLang="en-US" sz="999">
              <a:solidFill>
                <a:schemeClr val="tx1"/>
              </a:solidFill>
              <a:latin typeface="나눔스퀘어라운드 Bold"/>
              <a:ea typeface="나눔스퀘어라운드 Bold"/>
            </a:endParaRPr>
          </a:p>
        </p:txBody>
      </p:sp>
      <p:pic>
        <p:nvPicPr>
          <p:cNvPr id="49" name="그림 3"/>
          <p:cNvPicPr>
            <a:picLocks noChangeAspect="1"/>
          </p:cNvPicPr>
          <p:nvPr/>
        </p:nvPicPr>
        <p:blipFill rotWithShape="1">
          <a:blip r:embed="rId3"/>
          <a:stretch>
            <a:fillRect/>
          </a:stretch>
        </p:blipFill>
        <p:spPr>
          <a:xfrm flipH="1">
            <a:off x="6438945" y="1347012"/>
            <a:ext cx="2046639" cy="2081987"/>
          </a:xfrm>
          <a:prstGeom prst="rect">
            <a:avLst/>
          </a:prstGeom>
          <a:effectLst/>
        </p:spPr>
      </p:pic>
      <p:pic>
        <p:nvPicPr>
          <p:cNvPr id="3" name="그림 2">
            <a:extLst>
              <a:ext uri="{FF2B5EF4-FFF2-40B4-BE49-F238E27FC236}">
                <a16:creationId xmlns:a16="http://schemas.microsoft.com/office/drawing/2014/main" id="{CAD12958-DB08-EE72-6019-9E346A270CBF}"/>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4" name="그림 3">
            <a:extLst>
              <a:ext uri="{FF2B5EF4-FFF2-40B4-BE49-F238E27FC236}">
                <a16:creationId xmlns:a16="http://schemas.microsoft.com/office/drawing/2014/main" id="{C7449343-44AF-BFDA-F995-E7482BD1927C}"/>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그룹 7"/>
          <p:cNvGrpSpPr/>
          <p:nvPr/>
        </p:nvGrpSpPr>
        <p:grpSpPr>
          <a:xfrm>
            <a:off x="265" y="130831"/>
            <a:ext cx="9143471" cy="765157"/>
            <a:chOff x="265" y="130831"/>
            <a:chExt cx="9143471" cy="765157"/>
          </a:xfrm>
        </p:grpSpPr>
        <p:sp>
          <p:nvSpPr>
            <p:cNvPr id="9" name="직사각형 8"/>
            <p:cNvSpPr/>
            <p:nvPr/>
          </p:nvSpPr>
          <p:spPr>
            <a:xfrm>
              <a:off x="265" y="133689"/>
              <a:ext cx="958482"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0" name="사각형: 둥근 위쪽 모서리 9"/>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1" name="평행 사변형 10"/>
            <p:cNvSpPr/>
            <p:nvPr/>
          </p:nvSpPr>
          <p:spPr>
            <a:xfrm rot="5400000">
              <a:off x="753374" y="368797"/>
              <a:ext cx="762297" cy="292083"/>
            </a:xfrm>
            <a:prstGeom prst="parallelogram">
              <a:avLst>
                <a:gd name="adj" fmla="val 41638"/>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2" name="평행 사변형 11"/>
            <p:cNvSpPr/>
            <p:nvPr/>
          </p:nvSpPr>
          <p:spPr>
            <a:xfrm rot="16200000" flipH="1">
              <a:off x="1075193" y="368798"/>
              <a:ext cx="762297" cy="292083"/>
            </a:xfrm>
            <a:prstGeom prst="parallelogram">
              <a:avLst>
                <a:gd name="adj" fmla="val 41638"/>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3" name="직사각형 12"/>
            <p:cNvSpPr/>
            <p:nvPr/>
          </p:nvSpPr>
          <p:spPr>
            <a:xfrm>
              <a:off x="1632118" y="130831"/>
              <a:ext cx="7511618"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4" name="TextBox 13"/>
            <p:cNvSpPr txBox="1"/>
            <p:nvPr/>
          </p:nvSpPr>
          <p:spPr>
            <a:xfrm>
              <a:off x="1727426" y="240029"/>
              <a:ext cx="5441088" cy="460730"/>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괴롭힘으로 볼 수 있는 구체적 사례</a:t>
              </a:r>
            </a:p>
          </p:txBody>
        </p:sp>
        <p:sp>
          <p:nvSpPr>
            <p:cNvPr id="15" name="TextBox 14"/>
            <p:cNvSpPr txBox="1"/>
            <p:nvPr/>
          </p:nvSpPr>
          <p:spPr>
            <a:xfrm>
              <a:off x="8403324" y="281174"/>
              <a:ext cx="545771" cy="188766"/>
            </a:xfrm>
            <a:prstGeom prst="roundRect">
              <a:avLst>
                <a:gd name="adj" fmla="val 50000"/>
              </a:avLst>
            </a:prstGeom>
            <a:solidFill>
              <a:srgbClr val="3D384A"/>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4</a:t>
              </a:r>
              <a:endParaRPr lang="ko-KR" altLang="en-US" sz="1100">
                <a:solidFill>
                  <a:schemeClr val="bg1"/>
                </a:solidFill>
                <a:latin typeface="나눔스퀘어라운드 ExtraBold"/>
                <a:ea typeface="나눔스퀘어라운드 ExtraBold"/>
              </a:endParaRPr>
            </a:p>
          </p:txBody>
        </p:sp>
        <p:sp>
          <p:nvSpPr>
            <p:cNvPr id="16" name="TextBox 15"/>
            <p:cNvSpPr txBox="1"/>
            <p:nvPr/>
          </p:nvSpPr>
          <p:spPr>
            <a:xfrm>
              <a:off x="6699060" y="429780"/>
              <a:ext cx="2335402" cy="261595"/>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행위 예시</a:t>
              </a:r>
            </a:p>
          </p:txBody>
        </p:sp>
      </p:grpSp>
      <p:grpSp>
        <p:nvGrpSpPr>
          <p:cNvPr id="25" name="그룹 24"/>
          <p:cNvGrpSpPr/>
          <p:nvPr/>
        </p:nvGrpSpPr>
        <p:grpSpPr>
          <a:xfrm>
            <a:off x="477322" y="2578050"/>
            <a:ext cx="8064000" cy="1664399"/>
            <a:chOff x="527421" y="1599183"/>
            <a:chExt cx="8064467" cy="1769948"/>
          </a:xfrm>
          <a:effectLst>
            <a:outerShdw blurRad="50800" dist="12700" dir="2700000" algn="tl" rotWithShape="0">
              <a:prstClr val="black">
                <a:alpha val="40000"/>
              </a:prstClr>
            </a:outerShdw>
          </a:effectLst>
        </p:grpSpPr>
        <p:sp>
          <p:nvSpPr>
            <p:cNvPr id="26" name="사각형: 둥근 모서리 25"/>
            <p:cNvSpPr/>
            <p:nvPr/>
          </p:nvSpPr>
          <p:spPr>
            <a:xfrm>
              <a:off x="527421" y="1726365"/>
              <a:ext cx="8064467" cy="1642766"/>
            </a:xfrm>
            <a:prstGeom prst="roundRect">
              <a:avLst>
                <a:gd name="adj" fmla="val 16667"/>
              </a:avLst>
            </a:prstGeom>
            <a:solidFill>
              <a:srgbClr val="F2F2F4">
                <a:alpha val="98820"/>
              </a:srgbClr>
            </a:solidFill>
            <a:ln w="38100">
              <a:solidFill>
                <a:srgbClr val="D1CED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27" name="Rectangle 4"/>
            <p:cNvSpPr>
              <a:spLocks noChangeArrowheads="1"/>
            </p:cNvSpPr>
            <p:nvPr/>
          </p:nvSpPr>
          <p:spPr bwMode="white">
            <a:xfrm>
              <a:off x="759001" y="1988159"/>
              <a:ext cx="6510807" cy="1269902"/>
            </a:xfrm>
            <a:prstGeom prst="rect">
              <a:avLst/>
            </a:prstGeom>
            <a:noFill/>
            <a:ln w="9525" cmpd="sng">
              <a:noFill/>
              <a:miter/>
            </a:ln>
            <a:effectLst/>
          </p:spPr>
          <p:txBody>
            <a:bodyPr wrap="square" anchor="t">
              <a:spAutoFit/>
            </a:bodyPr>
            <a:lstStyle/>
            <a:p>
              <a:pPr defTabSz="884374">
                <a:lnSpc>
                  <a:spcPct val="130000"/>
                </a:lnSpc>
                <a:spcBef>
                  <a:spcPct val="0"/>
                </a:spcBef>
                <a:buClr>
                  <a:srgbClr val="3D384A"/>
                </a:buClr>
                <a:buSzPct val="80000"/>
                <a:defRPr lang="ko-KR" altLang="en-US"/>
              </a:pPr>
              <a:r>
                <a:rPr lang="en-US" altLang="ko-KR" sz="1600" dirty="0">
                  <a:solidFill>
                    <a:srgbClr val="000000"/>
                  </a:solidFill>
                  <a:latin typeface="맑은 고딕" panose="020B0503020000020004" pitchFamily="50" charset="-127"/>
                  <a:cs typeface="함초롬돋움"/>
                </a:rPr>
                <a:t>ㆍ</a:t>
              </a:r>
              <a:r>
                <a:rPr kumimoji="1" lang="ko-KR" altLang="en-US" sz="1600" dirty="0">
                  <a:solidFill>
                    <a:srgbClr val="000000"/>
                  </a:solidFill>
                  <a:latin typeface="나눔바른고딕"/>
                  <a:ea typeface="나눔바른고딕"/>
                  <a:cs typeface="함초롬돋움"/>
                </a:rPr>
                <a:t>의사가 수술할 때마다 간호사에게 소리 지르거나 욕을 하며 수술기구를 던짐</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3D384A"/>
                </a:buClr>
                <a:buSzPct val="80000"/>
                <a:defRPr lang="ko-KR" altLang="en-US"/>
              </a:pPr>
              <a:endParaRPr kumimoji="1" lang="en-US" altLang="ko-KR" sz="600" dirty="0">
                <a:solidFill>
                  <a:srgbClr val="000000"/>
                </a:solidFill>
                <a:latin typeface="나눔바른고딕"/>
                <a:ea typeface="나눔바른고딕"/>
                <a:cs typeface="함초롬돋움"/>
              </a:endParaRPr>
            </a:p>
            <a:p>
              <a:pPr defTabSz="884374">
                <a:lnSpc>
                  <a:spcPct val="130000"/>
                </a:lnSpc>
                <a:spcBef>
                  <a:spcPct val="0"/>
                </a:spcBef>
                <a:buClr>
                  <a:srgbClr val="3D384A"/>
                </a:buClr>
                <a:buSzPct val="80000"/>
                <a:defRPr lang="ko-KR" altLang="en-US"/>
              </a:pPr>
              <a:r>
                <a:rPr lang="en-US" altLang="ko-KR" sz="1600" dirty="0">
                  <a:solidFill>
                    <a:srgbClr val="000000"/>
                  </a:solidFill>
                  <a:latin typeface="맑은 고딕" panose="020B0503020000020004" pitchFamily="50" charset="-127"/>
                  <a:cs typeface="함초롬돋움"/>
                </a:rPr>
                <a:t>ㆍ</a:t>
              </a:r>
              <a:r>
                <a:rPr kumimoji="1" lang="ko-KR" altLang="en-US" sz="1600" dirty="0">
                  <a:solidFill>
                    <a:srgbClr val="000000"/>
                  </a:solidFill>
                  <a:latin typeface="나눔바른고딕"/>
                  <a:ea typeface="나눔바른고딕"/>
                  <a:cs typeface="함초롬돋움"/>
                </a:rPr>
                <a:t>간호사들이 그 의사 때문에 퇴직을 하다 보니 남은 간호사의 업무가 가중됨</a:t>
              </a:r>
              <a:r>
                <a:rPr kumimoji="1" lang="en-US" altLang="ko-KR" sz="1600" dirty="0">
                  <a:solidFill>
                    <a:srgbClr val="000000"/>
                  </a:solidFill>
                  <a:latin typeface="나눔바른고딕"/>
                  <a:ea typeface="나눔바른고딕"/>
                  <a:cs typeface="함초롬돋움"/>
                </a:rPr>
                <a:t>.</a:t>
              </a:r>
            </a:p>
            <a:p>
              <a:pPr defTabSz="884374">
                <a:lnSpc>
                  <a:spcPct val="130000"/>
                </a:lnSpc>
                <a:spcBef>
                  <a:spcPct val="0"/>
                </a:spcBef>
                <a:buClr>
                  <a:srgbClr val="3D384A"/>
                </a:buClr>
                <a:buSzPct val="80000"/>
                <a:defRPr lang="ko-KR" altLang="en-US"/>
              </a:pP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병원에 해결을 요구했지만</a:t>
              </a: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병원은 의사 편만 들어 제대로 해결해 주지 않음</a:t>
              </a:r>
            </a:p>
          </p:txBody>
        </p:sp>
        <p:sp>
          <p:nvSpPr>
            <p:cNvPr id="28" name="Rectangle 7"/>
            <p:cNvSpPr>
              <a:spLocks noChangeArrowheads="1"/>
            </p:cNvSpPr>
            <p:nvPr/>
          </p:nvSpPr>
          <p:spPr bwMode="white">
            <a:xfrm>
              <a:off x="808073" y="1599183"/>
              <a:ext cx="715096" cy="344546"/>
            </a:xfrm>
            <a:prstGeom prst="rect">
              <a:avLst/>
            </a:prstGeom>
            <a:solidFill>
              <a:srgbClr val="675E7C"/>
            </a:solidFill>
            <a:ln>
              <a:noFill/>
            </a:ln>
            <a:effectLst/>
          </p:spPr>
          <p:txBody>
            <a:bodyPr wrap="none" anchor="ctr">
              <a:no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1600" b="1">
                  <a:solidFill>
                    <a:schemeClr val="bg1"/>
                  </a:solidFill>
                  <a:latin typeface="나눔바른고딕"/>
                  <a:ea typeface="나눔바른고딕"/>
                  <a:cs typeface="함초롬돋움"/>
                </a:rPr>
                <a:t>case </a:t>
              </a:r>
              <a:r>
                <a:rPr lang="en-US" altLang="ko-KR" sz="1600" b="1">
                  <a:solidFill>
                    <a:schemeClr val="bg1"/>
                  </a:solidFill>
                  <a:latin typeface="나눔바른고딕"/>
                  <a:ea typeface="나눔바른고딕"/>
                  <a:cs typeface="함초롬돋움"/>
                </a:rPr>
                <a:t>6</a:t>
              </a:r>
              <a:endParaRPr lang="ko-KR" altLang="en-US" sz="1600" b="1">
                <a:solidFill>
                  <a:schemeClr val="bg1"/>
                </a:solidFill>
                <a:latin typeface="나눔바른고딕"/>
                <a:ea typeface="나눔바른고딕"/>
                <a:cs typeface="함초롬돋움"/>
              </a:endParaRPr>
            </a:p>
          </p:txBody>
        </p:sp>
      </p:grpSp>
      <p:grpSp>
        <p:nvGrpSpPr>
          <p:cNvPr id="29" name="그룹 28"/>
          <p:cNvGrpSpPr/>
          <p:nvPr/>
        </p:nvGrpSpPr>
        <p:grpSpPr>
          <a:xfrm>
            <a:off x="477322" y="4653100"/>
            <a:ext cx="8064000" cy="1616774"/>
            <a:chOff x="527421" y="1599183"/>
            <a:chExt cx="8021190" cy="1609534"/>
          </a:xfrm>
          <a:effectLst>
            <a:outerShdw blurRad="50800" dist="12700" dir="2700000" algn="tl" rotWithShape="0">
              <a:prstClr val="black">
                <a:alpha val="40000"/>
              </a:prstClr>
            </a:outerShdw>
          </a:effectLst>
        </p:grpSpPr>
        <p:sp>
          <p:nvSpPr>
            <p:cNvPr id="30" name="사각형: 둥근 모서리 29"/>
            <p:cNvSpPr/>
            <p:nvPr/>
          </p:nvSpPr>
          <p:spPr>
            <a:xfrm>
              <a:off x="527421" y="1726364"/>
              <a:ext cx="8021190" cy="1482353"/>
            </a:xfrm>
            <a:prstGeom prst="roundRect">
              <a:avLst>
                <a:gd name="adj" fmla="val 16667"/>
              </a:avLst>
            </a:prstGeom>
            <a:solidFill>
              <a:srgbClr val="F2F2F4">
                <a:alpha val="98820"/>
              </a:srgbClr>
            </a:solidFill>
            <a:ln w="38100">
              <a:solidFill>
                <a:srgbClr val="D1CED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31" name="Rectangle 4"/>
            <p:cNvSpPr>
              <a:spLocks noChangeArrowheads="1"/>
            </p:cNvSpPr>
            <p:nvPr/>
          </p:nvSpPr>
          <p:spPr bwMode="white">
            <a:xfrm>
              <a:off x="759001" y="1960887"/>
              <a:ext cx="7789610" cy="1188826"/>
            </a:xfrm>
            <a:prstGeom prst="rect">
              <a:avLst/>
            </a:prstGeom>
            <a:noFill/>
            <a:ln w="9525" cmpd="sng">
              <a:noFill/>
              <a:miter/>
            </a:ln>
            <a:effectLst/>
          </p:spPr>
          <p:txBody>
            <a:bodyPr wrap="square" anchor="t">
              <a:spAutoFit/>
            </a:bodyPr>
            <a:lstStyle/>
            <a:p>
              <a:pPr defTabSz="884374">
                <a:lnSpc>
                  <a:spcPct val="130000"/>
                </a:lnSpc>
                <a:spcBef>
                  <a:spcPct val="0"/>
                </a:spcBef>
                <a:buClr>
                  <a:srgbClr val="3D384A"/>
                </a:buClr>
                <a:buSzPct val="80000"/>
                <a:defRPr lang="ko-KR" altLang="en-US"/>
              </a:pPr>
              <a:r>
                <a:rPr lang="en-US" altLang="ko-KR" sz="1600" dirty="0">
                  <a:solidFill>
                    <a:srgbClr val="000000"/>
                  </a:solidFill>
                  <a:latin typeface="맑은 고딕" panose="020B0503020000020004" pitchFamily="50" charset="-127"/>
                  <a:cs typeface="함초롬돋움"/>
                </a:rPr>
                <a:t>ㆍ</a:t>
              </a:r>
              <a:r>
                <a:rPr kumimoji="1" lang="ko-KR" altLang="en-US" sz="1600" dirty="0">
                  <a:solidFill>
                    <a:srgbClr val="000000"/>
                  </a:solidFill>
                  <a:latin typeface="나눔바른고딕"/>
                  <a:ea typeface="나눔바른고딕"/>
                  <a:cs typeface="함초롬돋움"/>
                </a:rPr>
                <a:t>신규간호사에게 입사 </a:t>
              </a:r>
              <a:r>
                <a:rPr kumimoji="1" lang="en-US" altLang="ko-KR" sz="1600" dirty="0">
                  <a:solidFill>
                    <a:srgbClr val="000000"/>
                  </a:solidFill>
                  <a:latin typeface="나눔바른고딕"/>
                  <a:ea typeface="나눔바른고딕"/>
                  <a:cs typeface="함초롬돋움"/>
                </a:rPr>
                <a:t>3</a:t>
              </a:r>
              <a:r>
                <a:rPr kumimoji="1" lang="ko-KR" altLang="en-US" sz="1600" dirty="0">
                  <a:solidFill>
                    <a:srgbClr val="000000"/>
                  </a:solidFill>
                  <a:latin typeface="나눔바른고딕"/>
                  <a:ea typeface="나눔바른고딕"/>
                  <a:cs typeface="함초롬돋움"/>
                </a:rPr>
                <a:t>일째부터 업무를 가르쳐주는 </a:t>
              </a:r>
              <a:r>
                <a:rPr kumimoji="1" lang="ko-KR" altLang="en-US" sz="1600" dirty="0" err="1">
                  <a:solidFill>
                    <a:srgbClr val="000000"/>
                  </a:solidFill>
                  <a:latin typeface="나눔바른고딕"/>
                  <a:ea typeface="나눔바른고딕"/>
                  <a:cs typeface="함초롬돋움"/>
                </a:rPr>
                <a:t>프리셉터</a:t>
              </a:r>
              <a:r>
                <a:rPr kumimoji="1" lang="en-US" altLang="ko-KR" sz="1600" dirty="0">
                  <a:solidFill>
                    <a:srgbClr val="000000"/>
                  </a:solidFill>
                  <a:latin typeface="나눔바른고딕"/>
                  <a:ea typeface="나눔바른고딕"/>
                  <a:cs typeface="함초롬돋움"/>
                </a:rPr>
                <a:t>(</a:t>
              </a:r>
              <a:r>
                <a:rPr kumimoji="1" lang="ko-KR" altLang="en-US" sz="1600" dirty="0">
                  <a:solidFill>
                    <a:srgbClr val="000000"/>
                  </a:solidFill>
                  <a:latin typeface="나눔바른고딕"/>
                  <a:ea typeface="나눔바른고딕"/>
                  <a:cs typeface="함초롬돋움"/>
                </a:rPr>
                <a:t>일종의 멘토</a:t>
              </a:r>
              <a:r>
                <a:rPr kumimoji="1" lang="en-US" altLang="ko-KR" sz="1600" dirty="0">
                  <a:solidFill>
                    <a:srgbClr val="000000"/>
                  </a:solidFill>
                  <a:latin typeface="나눔바른고딕"/>
                  <a:ea typeface="나눔바른고딕"/>
                  <a:cs typeface="함초롬돋움"/>
                </a:rPr>
                <a:t>)</a:t>
              </a:r>
              <a:r>
                <a:rPr kumimoji="1" lang="ko-KR" altLang="en-US" sz="1600" dirty="0">
                  <a:solidFill>
                    <a:srgbClr val="000000"/>
                  </a:solidFill>
                  <a:latin typeface="나눔바른고딕"/>
                  <a:ea typeface="나눔바른고딕"/>
                  <a:cs typeface="함초롬돋움"/>
                </a:rPr>
                <a:t>의 태움이 시작됨</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3D384A"/>
                </a:buClr>
                <a:buSzPct val="80000"/>
                <a:defRPr lang="ko-KR" altLang="en-US"/>
              </a:pPr>
              <a:endParaRPr kumimoji="1" lang="ko-KR" altLang="en-US" sz="700" dirty="0">
                <a:solidFill>
                  <a:srgbClr val="000000"/>
                </a:solidFill>
                <a:latin typeface="나눔바른고딕"/>
                <a:ea typeface="나눔바른고딕"/>
                <a:cs typeface="함초롬돋움"/>
              </a:endParaRPr>
            </a:p>
            <a:p>
              <a:pPr defTabSz="884374">
                <a:lnSpc>
                  <a:spcPct val="130000"/>
                </a:lnSpc>
                <a:spcBef>
                  <a:spcPct val="0"/>
                </a:spcBef>
                <a:buClr>
                  <a:srgbClr val="3D384A"/>
                </a:buClr>
                <a:buSzPct val="80000"/>
                <a:defRPr lang="ko-KR" altLang="en-US"/>
              </a:pPr>
              <a:r>
                <a:rPr lang="en-US" altLang="ko-KR" sz="1600" dirty="0">
                  <a:solidFill>
                    <a:srgbClr val="000000"/>
                  </a:solidFill>
                  <a:latin typeface="맑은 고딕" panose="020B0503020000020004" pitchFamily="50" charset="-127"/>
                  <a:cs typeface="함초롬돋움"/>
                </a:rPr>
                <a:t>ㆍ</a:t>
              </a:r>
              <a:r>
                <a:rPr kumimoji="1" lang="ko-KR" altLang="en-US" sz="1600" dirty="0">
                  <a:solidFill>
                    <a:srgbClr val="000000"/>
                  </a:solidFill>
                  <a:latin typeface="나눔바른고딕"/>
                  <a:ea typeface="나눔바른고딕"/>
                  <a:cs typeface="함초롬돋움"/>
                </a:rPr>
                <a:t>“그만둘 거면 빨리 그만둬라</a:t>
              </a: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이게 눈에 안 보이냐</a:t>
              </a: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눈깔을 빼서 씻어줄까</a:t>
              </a: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등 폭언을</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3D384A"/>
                </a:buClr>
                <a:buSzPct val="80000"/>
                <a:defRPr lang="ko-KR" altLang="en-US"/>
              </a:pP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 하고 과중한 업무를 부여한 후 못할 경우 욕하기도 함 </a:t>
              </a:r>
            </a:p>
          </p:txBody>
        </p:sp>
        <p:sp>
          <p:nvSpPr>
            <p:cNvPr id="32" name="Rectangle 7"/>
            <p:cNvSpPr>
              <a:spLocks noChangeArrowheads="1"/>
            </p:cNvSpPr>
            <p:nvPr/>
          </p:nvSpPr>
          <p:spPr bwMode="white">
            <a:xfrm>
              <a:off x="808071" y="1599183"/>
              <a:ext cx="715096" cy="322549"/>
            </a:xfrm>
            <a:prstGeom prst="rect">
              <a:avLst/>
            </a:prstGeom>
            <a:solidFill>
              <a:srgbClr val="675E7C"/>
            </a:solidFill>
            <a:ln>
              <a:noFill/>
            </a:ln>
            <a:effectLst/>
          </p:spPr>
          <p:txBody>
            <a:bodyPr wrap="none" anchor="ctr">
              <a:no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1600" b="1">
                  <a:solidFill>
                    <a:schemeClr val="bg1"/>
                  </a:solidFill>
                  <a:latin typeface="나눔바른고딕"/>
                  <a:ea typeface="나눔바른고딕"/>
                  <a:cs typeface="함초롬돋움"/>
                </a:rPr>
                <a:t>case </a:t>
              </a:r>
              <a:r>
                <a:rPr lang="en-US" altLang="ko-KR" sz="1600" b="1">
                  <a:solidFill>
                    <a:schemeClr val="bg1"/>
                  </a:solidFill>
                  <a:latin typeface="나눔바른고딕"/>
                  <a:ea typeface="나눔바른고딕"/>
                  <a:cs typeface="함초롬돋움"/>
                </a:rPr>
                <a:t>7</a:t>
              </a:r>
              <a:endParaRPr lang="ko-KR" altLang="en-US" sz="1600" b="1">
                <a:solidFill>
                  <a:schemeClr val="bg1"/>
                </a:solidFill>
                <a:latin typeface="나눔바른고딕"/>
                <a:ea typeface="나눔바른고딕"/>
                <a:cs typeface="함초롬돋움"/>
              </a:endParaRPr>
            </a:p>
          </p:txBody>
        </p:sp>
      </p:grpSp>
      <p:pic>
        <p:nvPicPr>
          <p:cNvPr id="4" name="그림 3" descr="장난감이(가) 표시된 사진  자동 생성된 설명"/>
          <p:cNvPicPr>
            <a:picLocks noChangeAspect="1"/>
          </p:cNvPicPr>
          <p:nvPr/>
        </p:nvPicPr>
        <p:blipFill rotWithShape="1">
          <a:blip r:embed="rId2"/>
          <a:stretch>
            <a:fillRect/>
          </a:stretch>
        </p:blipFill>
        <p:spPr>
          <a:xfrm>
            <a:off x="7260128" y="1828459"/>
            <a:ext cx="1036322" cy="1822708"/>
          </a:xfrm>
          <a:prstGeom prst="rect">
            <a:avLst/>
          </a:prstGeom>
          <a:effectLst>
            <a:outerShdw blurRad="50800" dist="12700" dir="2700000" algn="tl" rotWithShape="0">
              <a:prstClr val="black">
                <a:alpha val="40000"/>
              </a:prstClr>
            </a:outerShdw>
          </a:effectLst>
        </p:spPr>
      </p:pic>
      <p:pic>
        <p:nvPicPr>
          <p:cNvPr id="6" name="그림 5"/>
          <p:cNvPicPr>
            <a:picLocks noChangeAspect="1"/>
          </p:cNvPicPr>
          <p:nvPr/>
        </p:nvPicPr>
        <p:blipFill rotWithShape="1">
          <a:blip r:embed="rId3"/>
          <a:stretch>
            <a:fillRect/>
          </a:stretch>
        </p:blipFill>
        <p:spPr>
          <a:xfrm>
            <a:off x="7015256" y="1585071"/>
            <a:ext cx="339211" cy="300809"/>
          </a:xfrm>
          <a:prstGeom prst="rect">
            <a:avLst/>
          </a:prstGeom>
        </p:spPr>
      </p:pic>
      <p:pic>
        <p:nvPicPr>
          <p:cNvPr id="33" name="그림 32" descr="톱이(가) 표시된 사진  자동 생성된 설명"/>
          <p:cNvPicPr>
            <a:picLocks noChangeAspect="1"/>
          </p:cNvPicPr>
          <p:nvPr/>
        </p:nvPicPr>
        <p:blipFill rotWithShape="1">
          <a:blip r:embed="rId4"/>
          <a:stretch>
            <a:fillRect/>
          </a:stretch>
        </p:blipFill>
        <p:spPr>
          <a:xfrm>
            <a:off x="8296450" y="1816804"/>
            <a:ext cx="195072" cy="441961"/>
          </a:xfrm>
          <a:prstGeom prst="rect">
            <a:avLst/>
          </a:prstGeom>
        </p:spPr>
      </p:pic>
      <p:grpSp>
        <p:nvGrpSpPr>
          <p:cNvPr id="34" name="그룹 33"/>
          <p:cNvGrpSpPr/>
          <p:nvPr/>
        </p:nvGrpSpPr>
        <p:grpSpPr>
          <a:xfrm>
            <a:off x="0" y="1539845"/>
            <a:ext cx="3241487" cy="469398"/>
            <a:chOff x="0" y="1081980"/>
            <a:chExt cx="3241674" cy="469425"/>
          </a:xfrm>
        </p:grpSpPr>
        <p:sp>
          <p:nvSpPr>
            <p:cNvPr id="37" name="직사각형 36"/>
            <p:cNvSpPr/>
            <p:nvPr/>
          </p:nvSpPr>
          <p:spPr>
            <a:xfrm>
              <a:off x="0" y="1081980"/>
              <a:ext cx="1310110" cy="469424"/>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grpSp>
          <p:nvGrpSpPr>
            <p:cNvPr id="44" name="그룹 43"/>
            <p:cNvGrpSpPr/>
            <p:nvPr/>
          </p:nvGrpSpPr>
          <p:grpSpPr>
            <a:xfrm>
              <a:off x="108477" y="1081981"/>
              <a:ext cx="3133197" cy="469424"/>
              <a:chOff x="-18523" y="1081981"/>
              <a:chExt cx="3133197" cy="469424"/>
            </a:xfrm>
          </p:grpSpPr>
          <p:sp>
            <p:nvSpPr>
              <p:cNvPr id="45" name="사각형: 둥근 모서리 44"/>
              <p:cNvSpPr/>
              <p:nvPr/>
            </p:nvSpPr>
            <p:spPr>
              <a:xfrm>
                <a:off x="603845" y="1081981"/>
                <a:ext cx="2510829" cy="469424"/>
              </a:xfrm>
              <a:prstGeom prst="roundRect">
                <a:avLst>
                  <a:gd name="adj" fmla="val 50000"/>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grpSp>
            <p:nvGrpSpPr>
              <p:cNvPr id="46" name="그룹 45"/>
              <p:cNvGrpSpPr/>
              <p:nvPr/>
            </p:nvGrpSpPr>
            <p:grpSpPr>
              <a:xfrm>
                <a:off x="2686444" y="1142852"/>
                <a:ext cx="346665" cy="346665"/>
                <a:chOff x="2686444" y="1142852"/>
                <a:chExt cx="346665" cy="346665"/>
              </a:xfrm>
            </p:grpSpPr>
            <p:sp>
              <p:nvSpPr>
                <p:cNvPr id="48" name="타원 47"/>
                <p:cNvSpPr/>
                <p:nvPr/>
              </p:nvSpPr>
              <p:spPr>
                <a:xfrm>
                  <a:off x="2686444" y="1142852"/>
                  <a:ext cx="346665" cy="346665"/>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pic>
              <p:nvPicPr>
                <p:cNvPr id="49" name="그림 48"/>
                <p:cNvPicPr>
                  <a:picLocks noChangeAspect="1"/>
                </p:cNvPicPr>
                <p:nvPr/>
              </p:nvPicPr>
              <p:blipFill rotWithShape="1">
                <a:blip r:embed="rId5"/>
                <a:stretch>
                  <a:fillRect/>
                </a:stretch>
              </p:blipFill>
              <p:spPr>
                <a:xfrm>
                  <a:off x="2750262" y="1185479"/>
                  <a:ext cx="238676" cy="238676"/>
                </a:xfrm>
                <a:prstGeom prst="rect">
                  <a:avLst/>
                </a:prstGeom>
              </p:spPr>
            </p:pic>
          </p:grpSp>
          <p:sp>
            <p:nvSpPr>
              <p:cNvPr id="47" name="직사각형 46"/>
              <p:cNvSpPr/>
              <p:nvPr/>
            </p:nvSpPr>
            <p:spPr>
              <a:xfrm>
                <a:off x="-18408" y="1140149"/>
                <a:ext cx="2745263" cy="369353"/>
              </a:xfrm>
              <a:prstGeom prst="rect">
                <a:avLst/>
              </a:prstGeom>
            </p:spPr>
            <p:txBody>
              <a:bodyPr wrap="none">
                <a:spAutoFit/>
              </a:bodyPr>
              <a:lstStyle/>
              <a:p>
                <a:pPr algn="ctr">
                  <a:spcBef>
                    <a:spcPct val="0"/>
                  </a:spcBef>
                  <a:defRPr lang="ko-KR" altLang="en-US"/>
                </a:pPr>
                <a:r>
                  <a:rPr lang="ko-KR" altLang="en-US" b="1">
                    <a:solidFill>
                      <a:schemeClr val="bg1"/>
                    </a:solidFill>
                    <a:latin typeface="나눔바른고딕"/>
                    <a:ea typeface="나눔바른고딕"/>
                    <a:cs typeface="함초롬돋움"/>
                  </a:rPr>
                  <a:t>폭행, 협박, 폭언, 욕설, 험담 </a:t>
                </a:r>
              </a:p>
            </p:txBody>
          </p:sp>
        </p:grpSp>
      </p:grpSp>
      <p:sp>
        <p:nvSpPr>
          <p:cNvPr id="35"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54</a:t>
            </a:fld>
            <a:endParaRPr lang="en-US" altLang="en-US" sz="999">
              <a:solidFill>
                <a:schemeClr val="tx1"/>
              </a:solidFill>
              <a:latin typeface="나눔스퀘어라운드 Bold"/>
              <a:ea typeface="나눔스퀘어라운드 Bold"/>
            </a:endParaRPr>
          </a:p>
        </p:txBody>
      </p:sp>
      <p:pic>
        <p:nvPicPr>
          <p:cNvPr id="2" name="그림 1">
            <a:extLst>
              <a:ext uri="{FF2B5EF4-FFF2-40B4-BE49-F238E27FC236}">
                <a16:creationId xmlns:a16="http://schemas.microsoft.com/office/drawing/2014/main" id="{302F1CCA-6161-D463-9EC8-18A775E2C086}"/>
              </a:ext>
            </a:extLst>
          </p:cNvPr>
          <p:cNvPicPr>
            <a:picLocks noChangeAspect="1"/>
          </p:cNvPicPr>
          <p:nvPr/>
        </p:nvPicPr>
        <p:blipFill>
          <a:blip r:embed="rId6"/>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F0D63EE8-52A4-E5A0-9968-404B3F6596EC}"/>
              </a:ext>
            </a:extLst>
          </p:cNvPr>
          <p:cNvPicPr>
            <a:picLocks noChangeAspect="1"/>
          </p:cNvPicPr>
          <p:nvPr/>
        </p:nvPicPr>
        <p:blipFill>
          <a:blip r:embed="rId7"/>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그룹 5"/>
          <p:cNvGrpSpPr/>
          <p:nvPr/>
        </p:nvGrpSpPr>
        <p:grpSpPr>
          <a:xfrm>
            <a:off x="265" y="130831"/>
            <a:ext cx="9143471" cy="765157"/>
            <a:chOff x="265" y="130831"/>
            <a:chExt cx="9143471" cy="765157"/>
          </a:xfrm>
        </p:grpSpPr>
        <p:sp>
          <p:nvSpPr>
            <p:cNvPr id="7" name="직사각형 6"/>
            <p:cNvSpPr/>
            <p:nvPr/>
          </p:nvSpPr>
          <p:spPr>
            <a:xfrm>
              <a:off x="265" y="133689"/>
              <a:ext cx="958482"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8" name="사각형: 둥근 위쪽 모서리 7"/>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9" name="평행 사변형 8"/>
            <p:cNvSpPr/>
            <p:nvPr/>
          </p:nvSpPr>
          <p:spPr>
            <a:xfrm rot="5400000">
              <a:off x="753374" y="368797"/>
              <a:ext cx="762297" cy="292083"/>
            </a:xfrm>
            <a:prstGeom prst="parallelogram">
              <a:avLst>
                <a:gd name="adj" fmla="val 41638"/>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0" name="평행 사변형 9"/>
            <p:cNvSpPr/>
            <p:nvPr/>
          </p:nvSpPr>
          <p:spPr>
            <a:xfrm rot="16200000" flipH="1">
              <a:off x="1075193" y="368798"/>
              <a:ext cx="762297" cy="292083"/>
            </a:xfrm>
            <a:prstGeom prst="parallelogram">
              <a:avLst>
                <a:gd name="adj" fmla="val 41638"/>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1" name="직사각형 10"/>
            <p:cNvSpPr/>
            <p:nvPr/>
          </p:nvSpPr>
          <p:spPr>
            <a:xfrm>
              <a:off x="1632118" y="130831"/>
              <a:ext cx="7511618"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2" name="TextBox 11"/>
            <p:cNvSpPr txBox="1"/>
            <p:nvPr/>
          </p:nvSpPr>
          <p:spPr>
            <a:xfrm>
              <a:off x="1727426" y="240029"/>
              <a:ext cx="5441088" cy="460730"/>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괴롭힘으로 볼 수 있는 구체적 사례</a:t>
              </a:r>
            </a:p>
          </p:txBody>
        </p:sp>
        <p:sp>
          <p:nvSpPr>
            <p:cNvPr id="13" name="TextBox 12"/>
            <p:cNvSpPr txBox="1"/>
            <p:nvPr/>
          </p:nvSpPr>
          <p:spPr>
            <a:xfrm>
              <a:off x="8403324" y="281174"/>
              <a:ext cx="545771" cy="188766"/>
            </a:xfrm>
            <a:prstGeom prst="roundRect">
              <a:avLst>
                <a:gd name="adj" fmla="val 50000"/>
              </a:avLst>
            </a:prstGeom>
            <a:solidFill>
              <a:srgbClr val="3D384A"/>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4</a:t>
              </a:r>
              <a:endParaRPr lang="ko-KR" altLang="en-US" sz="1100">
                <a:solidFill>
                  <a:schemeClr val="bg1"/>
                </a:solidFill>
                <a:latin typeface="나눔스퀘어라운드 ExtraBold"/>
                <a:ea typeface="나눔스퀘어라운드 ExtraBold"/>
              </a:endParaRPr>
            </a:p>
          </p:txBody>
        </p:sp>
        <p:sp>
          <p:nvSpPr>
            <p:cNvPr id="14" name="TextBox 13"/>
            <p:cNvSpPr txBox="1"/>
            <p:nvPr/>
          </p:nvSpPr>
          <p:spPr>
            <a:xfrm>
              <a:off x="6699060" y="429780"/>
              <a:ext cx="2335402" cy="261595"/>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행위 예시</a:t>
              </a:r>
            </a:p>
          </p:txBody>
        </p:sp>
      </p:grpSp>
      <p:grpSp>
        <p:nvGrpSpPr>
          <p:cNvPr id="15" name="그룹 14"/>
          <p:cNvGrpSpPr/>
          <p:nvPr/>
        </p:nvGrpSpPr>
        <p:grpSpPr>
          <a:xfrm>
            <a:off x="0" y="1413274"/>
            <a:ext cx="3977376" cy="469398"/>
            <a:chOff x="0" y="1081980"/>
            <a:chExt cx="3977606" cy="469425"/>
          </a:xfrm>
        </p:grpSpPr>
        <p:sp>
          <p:nvSpPr>
            <p:cNvPr id="16" name="직사각형 15"/>
            <p:cNvSpPr/>
            <p:nvPr/>
          </p:nvSpPr>
          <p:spPr>
            <a:xfrm>
              <a:off x="0" y="1081980"/>
              <a:ext cx="1310110" cy="469424"/>
            </a:xfrm>
            <a:prstGeom prst="rect">
              <a:avLst/>
            </a:prstGeom>
            <a:solidFill>
              <a:srgbClr val="1F59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grpSp>
          <p:nvGrpSpPr>
            <p:cNvPr id="17" name="그룹 16"/>
            <p:cNvGrpSpPr/>
            <p:nvPr/>
          </p:nvGrpSpPr>
          <p:grpSpPr>
            <a:xfrm>
              <a:off x="92873" y="1081981"/>
              <a:ext cx="3884733" cy="469424"/>
              <a:chOff x="-34127" y="1081981"/>
              <a:chExt cx="3884733" cy="469424"/>
            </a:xfrm>
          </p:grpSpPr>
          <p:sp>
            <p:nvSpPr>
              <p:cNvPr id="18" name="사각형: 둥근 모서리 17"/>
              <p:cNvSpPr/>
              <p:nvPr/>
            </p:nvSpPr>
            <p:spPr>
              <a:xfrm>
                <a:off x="603845" y="1081981"/>
                <a:ext cx="3246761" cy="469424"/>
              </a:xfrm>
              <a:prstGeom prst="roundRect">
                <a:avLst>
                  <a:gd name="adj" fmla="val 50000"/>
                </a:avLst>
              </a:prstGeom>
              <a:solidFill>
                <a:srgbClr val="1F59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21" name="타원 20"/>
              <p:cNvSpPr/>
              <p:nvPr/>
            </p:nvSpPr>
            <p:spPr>
              <a:xfrm>
                <a:off x="3435291" y="1142852"/>
                <a:ext cx="346665" cy="346665"/>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20" name="직사각형 19"/>
              <p:cNvSpPr/>
              <p:nvPr/>
            </p:nvSpPr>
            <p:spPr>
              <a:xfrm>
                <a:off x="-34127" y="1140149"/>
                <a:ext cx="3446822" cy="369353"/>
              </a:xfrm>
              <a:prstGeom prst="rect">
                <a:avLst/>
              </a:prstGeom>
            </p:spPr>
            <p:txBody>
              <a:bodyPr wrap="none">
                <a:spAutoFit/>
              </a:bodyPr>
              <a:lstStyle/>
              <a:p>
                <a:pPr>
                  <a:spcBef>
                    <a:spcPct val="0"/>
                  </a:spcBef>
                  <a:defRPr lang="ko-KR" altLang="en-US"/>
                </a:pPr>
                <a:r>
                  <a:rPr lang="ko-KR" altLang="en-US" b="1">
                    <a:solidFill>
                      <a:schemeClr val="bg1"/>
                    </a:solidFill>
                    <a:latin typeface="나눔바른고딕"/>
                    <a:ea typeface="나눔바른고딕"/>
                    <a:cs typeface="함초롬돋움"/>
                  </a:rPr>
                  <a:t>강요</a:t>
                </a:r>
                <a:r>
                  <a:rPr lang="en-US" altLang="ko-KR" b="1">
                    <a:solidFill>
                      <a:schemeClr val="bg1"/>
                    </a:solidFill>
                    <a:latin typeface="나눔바른고딕"/>
                    <a:ea typeface="나눔바른고딕"/>
                    <a:cs typeface="함초롬돋움"/>
                  </a:rPr>
                  <a:t>(</a:t>
                </a:r>
                <a:r>
                  <a:rPr lang="ko-KR" altLang="en-US" b="1">
                    <a:solidFill>
                      <a:schemeClr val="bg1"/>
                    </a:solidFill>
                    <a:latin typeface="나눔바른고딕"/>
                    <a:ea typeface="나눔바른고딕"/>
                    <a:cs typeface="함초롬돋움"/>
                  </a:rPr>
                  <a:t>음주</a:t>
                </a:r>
                <a:r>
                  <a:rPr lang="en-US" altLang="ko-KR" b="1">
                    <a:solidFill>
                      <a:schemeClr val="bg1"/>
                    </a:solidFill>
                    <a:latin typeface="나눔바른고딕"/>
                    <a:ea typeface="나눔바른고딕"/>
                    <a:cs typeface="함초롬돋움"/>
                  </a:rPr>
                  <a:t>, </a:t>
                </a:r>
                <a:r>
                  <a:rPr lang="ko-KR" altLang="en-US" b="1">
                    <a:solidFill>
                      <a:schemeClr val="bg1"/>
                    </a:solidFill>
                    <a:latin typeface="나눔바른고딕"/>
                    <a:ea typeface="나눔바른고딕"/>
                    <a:cs typeface="함초롬돋움"/>
                  </a:rPr>
                  <a:t>흡연</a:t>
                </a:r>
                <a:r>
                  <a:rPr lang="en-US" altLang="ko-KR" b="1">
                    <a:solidFill>
                      <a:schemeClr val="bg1"/>
                    </a:solidFill>
                    <a:latin typeface="나눔바른고딕"/>
                    <a:ea typeface="나눔바른고딕"/>
                    <a:cs typeface="함초롬돋움"/>
                  </a:rPr>
                  <a:t>, </a:t>
                </a:r>
                <a:r>
                  <a:rPr lang="ko-KR" altLang="en-US" b="1">
                    <a:solidFill>
                      <a:schemeClr val="bg1"/>
                    </a:solidFill>
                    <a:latin typeface="나눔바른고딕"/>
                    <a:ea typeface="나눔바른고딕"/>
                    <a:cs typeface="함초롬돋움"/>
                  </a:rPr>
                  <a:t>회식</a:t>
                </a:r>
                <a:r>
                  <a:rPr lang="en-US" altLang="ko-KR" b="1">
                    <a:solidFill>
                      <a:schemeClr val="bg1"/>
                    </a:solidFill>
                    <a:latin typeface="나눔바른고딕"/>
                    <a:ea typeface="나눔바른고딕"/>
                    <a:cs typeface="함초롬돋움"/>
                  </a:rPr>
                  <a:t>, </a:t>
                </a:r>
                <a:r>
                  <a:rPr lang="ko-KR" altLang="en-US" b="1">
                    <a:solidFill>
                      <a:schemeClr val="bg1"/>
                    </a:solidFill>
                    <a:latin typeface="나눔바른고딕"/>
                    <a:ea typeface="나눔바른고딕"/>
                    <a:cs typeface="함초롬돋움"/>
                  </a:rPr>
                  <a:t>장기자랑 등</a:t>
                </a:r>
                <a:r>
                  <a:rPr lang="en-US" altLang="ko-KR" b="1">
                    <a:solidFill>
                      <a:schemeClr val="bg1"/>
                    </a:solidFill>
                    <a:latin typeface="나눔바른고딕"/>
                    <a:ea typeface="나눔바른고딕"/>
                    <a:cs typeface="함초롬돋움"/>
                  </a:rPr>
                  <a:t>)</a:t>
                </a:r>
              </a:p>
            </p:txBody>
          </p:sp>
        </p:grpSp>
      </p:grpSp>
      <p:pic>
        <p:nvPicPr>
          <p:cNvPr id="3" name="그림 2"/>
          <p:cNvPicPr>
            <a:picLocks noChangeAspect="1"/>
          </p:cNvPicPr>
          <p:nvPr/>
        </p:nvPicPr>
        <p:blipFill rotWithShape="1">
          <a:blip r:embed="rId2"/>
          <a:stretch>
            <a:fillRect/>
          </a:stretch>
        </p:blipFill>
        <p:spPr>
          <a:xfrm>
            <a:off x="3630413" y="1540452"/>
            <a:ext cx="231309" cy="231309"/>
          </a:xfrm>
          <a:prstGeom prst="rect">
            <a:avLst/>
          </a:prstGeom>
        </p:spPr>
      </p:pic>
      <p:sp>
        <p:nvSpPr>
          <p:cNvPr id="25" name="사각형: 둥근 모서리 24"/>
          <p:cNvSpPr/>
          <p:nvPr/>
        </p:nvSpPr>
        <p:spPr>
          <a:xfrm>
            <a:off x="533764" y="2551016"/>
            <a:ext cx="7944298" cy="1761034"/>
          </a:xfrm>
          <a:prstGeom prst="roundRect">
            <a:avLst>
              <a:gd name="adj" fmla="val 16667"/>
            </a:avLst>
          </a:prstGeom>
          <a:solidFill>
            <a:srgbClr val="EBF8F9">
              <a:alpha val="98820"/>
            </a:srgbClr>
          </a:solidFill>
          <a:ln w="38100">
            <a:solidFill>
              <a:srgbClr val="D1CED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26" name="Rectangle 4"/>
          <p:cNvSpPr>
            <a:spLocks noChangeArrowheads="1"/>
          </p:cNvSpPr>
          <p:nvPr/>
        </p:nvSpPr>
        <p:spPr bwMode="white">
          <a:xfrm>
            <a:off x="765331" y="2715776"/>
            <a:ext cx="5263645" cy="722500"/>
          </a:xfrm>
          <a:prstGeom prst="rect">
            <a:avLst/>
          </a:prstGeom>
          <a:noFill/>
          <a:ln w="9525" cmpd="sng">
            <a:noFill/>
            <a:miter/>
          </a:ln>
          <a:effectLst/>
        </p:spPr>
        <p:txBody>
          <a:bodyPr wrap="square" anchor="t">
            <a:spAutoFit/>
          </a:bodyPr>
          <a:lstStyle/>
          <a:p>
            <a:pPr defTabSz="884374">
              <a:lnSpc>
                <a:spcPct val="130000"/>
              </a:lnSpc>
              <a:spcBef>
                <a:spcPct val="0"/>
              </a:spcBef>
              <a:buClr>
                <a:srgbClr val="003B3A"/>
              </a:buClr>
              <a:buSzPct val="80000"/>
              <a:defRPr lang="ko-KR" altLang="en-US"/>
            </a:pPr>
            <a:r>
              <a:rPr lang="en-US" altLang="ko-KR" sz="1600" dirty="0">
                <a:solidFill>
                  <a:srgbClr val="000000"/>
                </a:solidFill>
                <a:latin typeface="맑은 고딕" panose="020B0503020000020004" pitchFamily="50" charset="-127"/>
                <a:cs typeface="함초롬돋움"/>
              </a:rPr>
              <a:t>ㆍ</a:t>
            </a:r>
            <a:r>
              <a:rPr kumimoji="1" lang="ko-KR" altLang="en-US" sz="1600" dirty="0">
                <a:solidFill>
                  <a:srgbClr val="000000"/>
                </a:solidFill>
                <a:latin typeface="나눔바른고딕"/>
                <a:ea typeface="나눔바른고딕"/>
                <a:cs typeface="함초롬돋움"/>
              </a:rPr>
              <a:t>회사에서 행사 때마다 직원들에게 장기자랑 준비를 강요하며</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003B3A"/>
              </a:buClr>
              <a:buSzPct val="80000"/>
              <a:defRPr lang="ko-KR" altLang="en-US"/>
            </a:pP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점심시간 등 휴식시간까지</a:t>
            </a: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연습을 지시함</a:t>
            </a:r>
          </a:p>
        </p:txBody>
      </p:sp>
      <p:sp>
        <p:nvSpPr>
          <p:cNvPr id="27" name="Rectangle 7"/>
          <p:cNvSpPr>
            <a:spLocks noChangeArrowheads="1"/>
          </p:cNvSpPr>
          <p:nvPr/>
        </p:nvSpPr>
        <p:spPr bwMode="white">
          <a:xfrm>
            <a:off x="814398" y="2350124"/>
            <a:ext cx="715054" cy="324000"/>
          </a:xfrm>
          <a:prstGeom prst="rect">
            <a:avLst/>
          </a:prstGeom>
          <a:solidFill>
            <a:srgbClr val="1F595F"/>
          </a:solidFill>
          <a:ln>
            <a:noFill/>
          </a:ln>
          <a:effectLst/>
        </p:spPr>
        <p:txBody>
          <a:bodyPr wrap="none" anchor="ctr">
            <a:no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en-US" altLang="ko-KR" sz="1600" b="1">
                <a:solidFill>
                  <a:schemeClr val="bg1"/>
                </a:solidFill>
                <a:latin typeface="나눔바른고딕"/>
                <a:ea typeface="나눔바른고딕"/>
                <a:cs typeface="함초롬돋움"/>
              </a:rPr>
              <a:t>c</a:t>
            </a:r>
            <a:r>
              <a:rPr lang="ko-KR" altLang="en-US" sz="1600" b="1">
                <a:solidFill>
                  <a:schemeClr val="bg1"/>
                </a:solidFill>
                <a:latin typeface="나눔바른고딕"/>
                <a:ea typeface="나눔바른고딕"/>
                <a:cs typeface="함초롬돋움"/>
              </a:rPr>
              <a:t>ase </a:t>
            </a:r>
            <a:r>
              <a:rPr lang="en-US" altLang="ko-KR" sz="1600" b="1">
                <a:solidFill>
                  <a:schemeClr val="bg1"/>
                </a:solidFill>
                <a:latin typeface="나눔바른고딕"/>
                <a:ea typeface="나눔바른고딕"/>
                <a:cs typeface="함초롬돋움"/>
              </a:rPr>
              <a:t>1</a:t>
            </a:r>
          </a:p>
        </p:txBody>
      </p:sp>
      <p:grpSp>
        <p:nvGrpSpPr>
          <p:cNvPr id="29" name="그룹 28"/>
          <p:cNvGrpSpPr/>
          <p:nvPr/>
        </p:nvGrpSpPr>
        <p:grpSpPr>
          <a:xfrm>
            <a:off x="533764" y="4676512"/>
            <a:ext cx="7944298" cy="1571400"/>
            <a:chOff x="527421" y="1599183"/>
            <a:chExt cx="7944758" cy="1735346"/>
          </a:xfrm>
          <a:effectLst>
            <a:outerShdw blurRad="50800" dist="12700" dir="2700000" algn="tl" rotWithShape="0">
              <a:prstClr val="black">
                <a:alpha val="40000"/>
              </a:prstClr>
            </a:outerShdw>
          </a:effectLst>
        </p:grpSpPr>
        <p:sp>
          <p:nvSpPr>
            <p:cNvPr id="30" name="사각형: 둥근 모서리 29"/>
            <p:cNvSpPr/>
            <p:nvPr/>
          </p:nvSpPr>
          <p:spPr>
            <a:xfrm>
              <a:off x="527421" y="1726364"/>
              <a:ext cx="7944758" cy="1608165"/>
            </a:xfrm>
            <a:prstGeom prst="roundRect">
              <a:avLst>
                <a:gd name="adj" fmla="val 16667"/>
              </a:avLst>
            </a:prstGeom>
            <a:solidFill>
              <a:srgbClr val="EBF8F9">
                <a:alpha val="98820"/>
              </a:srgbClr>
            </a:solidFill>
            <a:ln w="38100">
              <a:solidFill>
                <a:srgbClr val="D1CED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31" name="Rectangle 4"/>
            <p:cNvSpPr>
              <a:spLocks noChangeArrowheads="1"/>
            </p:cNvSpPr>
            <p:nvPr/>
          </p:nvSpPr>
          <p:spPr bwMode="white">
            <a:xfrm>
              <a:off x="758985" y="2025394"/>
              <a:ext cx="7563183" cy="1142470"/>
            </a:xfrm>
            <a:prstGeom prst="rect">
              <a:avLst/>
            </a:prstGeom>
            <a:noFill/>
            <a:ln w="9525" cmpd="sng">
              <a:noFill/>
              <a:miter/>
            </a:ln>
            <a:effectLst/>
          </p:spPr>
          <p:txBody>
            <a:bodyPr wrap="square" anchor="t">
              <a:spAutoFit/>
            </a:bodyPr>
            <a:lstStyle/>
            <a:p>
              <a:pPr defTabSz="884374">
                <a:lnSpc>
                  <a:spcPct val="130000"/>
                </a:lnSpc>
                <a:spcBef>
                  <a:spcPct val="0"/>
                </a:spcBef>
                <a:buClr>
                  <a:srgbClr val="003B3A"/>
                </a:buClr>
                <a:buSzPct val="80000"/>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b="0" kern="0" spc="-20" dirty="0">
                  <a:latin typeface="나눔바른고딕"/>
                  <a:ea typeface="나눔바른고딕"/>
                </a:rPr>
                <a:t>회사 뒤풀이 술자리에서 사장이 전 직원에게 술을 입에서 입으로 넘겨 전달해서 마시게 하는 </a:t>
              </a:r>
              <a:endParaRPr lang="en-US" altLang="ko-KR" sz="1600" b="0" kern="0" spc="-20" dirty="0">
                <a:latin typeface="나눔바른고딕"/>
                <a:ea typeface="나눔바른고딕"/>
              </a:endParaRPr>
            </a:p>
            <a:p>
              <a:pPr defTabSz="884374">
                <a:lnSpc>
                  <a:spcPct val="130000"/>
                </a:lnSpc>
                <a:spcBef>
                  <a:spcPct val="0"/>
                </a:spcBef>
                <a:buClr>
                  <a:srgbClr val="003B3A"/>
                </a:buClr>
                <a:buSzPct val="80000"/>
                <a:defRPr lang="ko-KR" altLang="en-US"/>
              </a:pPr>
              <a:r>
                <a:rPr lang="en-US" altLang="ko-KR" sz="1600" kern="0" spc="-20" dirty="0">
                  <a:latin typeface="나눔바른고딕"/>
                  <a:ea typeface="나눔바른고딕"/>
                </a:rPr>
                <a:t>     </a:t>
              </a:r>
              <a:r>
                <a:rPr lang="ko-KR" altLang="en-US" sz="1600" b="0" kern="0" spc="-20" dirty="0">
                  <a:latin typeface="나눔바른고딕"/>
                  <a:ea typeface="나눔바른고딕"/>
                </a:rPr>
                <a:t>행위를 강요하고, 한 남자직원이 너무 역겨워 입으로 넘겨받은 술을 몰래 뱉자 사장은 </a:t>
              </a:r>
              <a:endParaRPr lang="en-US" altLang="ko-KR" sz="1600" b="0" kern="0" spc="-20" dirty="0">
                <a:latin typeface="나눔바른고딕"/>
                <a:ea typeface="나눔바른고딕"/>
              </a:endParaRPr>
            </a:p>
            <a:p>
              <a:pPr defTabSz="884374">
                <a:lnSpc>
                  <a:spcPct val="130000"/>
                </a:lnSpc>
                <a:spcBef>
                  <a:spcPct val="0"/>
                </a:spcBef>
                <a:buClr>
                  <a:srgbClr val="003B3A"/>
                </a:buClr>
                <a:buSzPct val="80000"/>
                <a:defRPr lang="ko-KR" altLang="en-US"/>
              </a:pPr>
              <a:r>
                <a:rPr lang="en-US" altLang="ko-KR" sz="1600" kern="0" spc="-20" dirty="0">
                  <a:latin typeface="나눔바른고딕"/>
                  <a:ea typeface="나눔바른고딕"/>
                </a:rPr>
                <a:t>     </a:t>
              </a:r>
              <a:r>
                <a:rPr lang="ko-KR" altLang="en-US" sz="1600" b="0" kern="0" spc="-20" dirty="0">
                  <a:latin typeface="나눔바른고딕"/>
                  <a:ea typeface="나눔바른고딕"/>
                </a:rPr>
                <a:t>왜 뱉냐며 똑같은 행위를 다시 시켜 마시게 함</a:t>
              </a:r>
              <a:r>
                <a:rPr lang="en-US" altLang="ko-KR" sz="1600" b="0" kern="0" spc="-20" dirty="0">
                  <a:latin typeface="나눔바른고딕"/>
                  <a:ea typeface="나눔바른고딕"/>
                </a:rPr>
                <a:t> </a:t>
              </a:r>
              <a:endParaRPr lang="ko-KR" altLang="en-US" sz="1600" b="0" kern="0" spc="-20" dirty="0">
                <a:latin typeface="나눔바른고딕"/>
                <a:ea typeface="나눔바른고딕"/>
              </a:endParaRPr>
            </a:p>
          </p:txBody>
        </p:sp>
        <p:sp>
          <p:nvSpPr>
            <p:cNvPr id="32" name="Rectangle 7"/>
            <p:cNvSpPr>
              <a:spLocks noChangeArrowheads="1"/>
            </p:cNvSpPr>
            <p:nvPr/>
          </p:nvSpPr>
          <p:spPr bwMode="white">
            <a:xfrm>
              <a:off x="808071" y="1599183"/>
              <a:ext cx="715096" cy="357803"/>
            </a:xfrm>
            <a:prstGeom prst="rect">
              <a:avLst/>
            </a:prstGeom>
            <a:solidFill>
              <a:srgbClr val="1F595F"/>
            </a:solidFill>
            <a:ln>
              <a:noFill/>
            </a:ln>
            <a:effectLst/>
          </p:spPr>
          <p:txBody>
            <a:bodyPr wrap="none" anchor="ctr">
              <a:no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1600" b="1">
                  <a:solidFill>
                    <a:schemeClr val="bg1"/>
                  </a:solidFill>
                  <a:latin typeface="나눔바른고딕"/>
                  <a:ea typeface="나눔바른고딕"/>
                  <a:cs typeface="함초롬돋움"/>
                </a:rPr>
                <a:t>case </a:t>
              </a:r>
              <a:r>
                <a:rPr lang="en-US" altLang="ko-KR" sz="1600" b="1">
                  <a:solidFill>
                    <a:schemeClr val="bg1"/>
                  </a:solidFill>
                  <a:latin typeface="나눔바른고딕"/>
                  <a:ea typeface="나눔바른고딕"/>
                  <a:cs typeface="함초롬돋움"/>
                </a:rPr>
                <a:t>2</a:t>
              </a:r>
              <a:endParaRPr lang="ko-KR" altLang="en-US" sz="1600" b="1">
                <a:solidFill>
                  <a:schemeClr val="bg1"/>
                </a:solidFill>
                <a:latin typeface="나눔바른고딕"/>
                <a:ea typeface="나눔바른고딕"/>
                <a:cs typeface="함초롬돋움"/>
              </a:endParaRPr>
            </a:p>
          </p:txBody>
        </p:sp>
      </p:grpSp>
      <p:sp>
        <p:nvSpPr>
          <p:cNvPr id="33" name="Rectangle 4"/>
          <p:cNvSpPr>
            <a:spLocks noChangeArrowheads="1"/>
          </p:cNvSpPr>
          <p:nvPr/>
        </p:nvSpPr>
        <p:spPr bwMode="white">
          <a:xfrm>
            <a:off x="713563" y="3523356"/>
            <a:ext cx="5985497" cy="714042"/>
          </a:xfrm>
          <a:prstGeom prst="rect">
            <a:avLst/>
          </a:prstGeom>
          <a:noFill/>
          <a:ln w="9525" cmpd="sng">
            <a:noFill/>
            <a:miter/>
          </a:ln>
          <a:effectLst/>
        </p:spPr>
        <p:txBody>
          <a:bodyPr wrap="square" anchor="t">
            <a:spAutoFit/>
          </a:bodyPr>
          <a:lstStyle/>
          <a:p>
            <a:pPr defTabSz="884374">
              <a:lnSpc>
                <a:spcPct val="130000"/>
              </a:lnSpc>
              <a:spcBef>
                <a:spcPct val="0"/>
              </a:spcBef>
              <a:buClr>
                <a:srgbClr val="003B3A"/>
              </a:buClr>
              <a:buSzPct val="80000"/>
              <a:defRPr lang="ko-KR" altLang="en-US"/>
            </a:pPr>
            <a:r>
              <a:rPr lang="en-US" altLang="ko-KR" sz="1600" dirty="0">
                <a:solidFill>
                  <a:srgbClr val="000000"/>
                </a:solidFill>
                <a:latin typeface="맑은 고딕" panose="020B0503020000020004" pitchFamily="50" charset="-127"/>
                <a:cs typeface="함초롬돋움"/>
              </a:rPr>
              <a:t>ㆍ</a:t>
            </a:r>
            <a:r>
              <a:rPr kumimoji="1" lang="ko-KR" altLang="en-US" sz="1600" dirty="0" err="1">
                <a:solidFill>
                  <a:srgbClr val="000000"/>
                </a:solidFill>
                <a:latin typeface="나눔바른고딕"/>
                <a:ea typeface="나눔바른고딕"/>
                <a:cs typeface="함초롬돋움"/>
              </a:rPr>
              <a:t>복면가왕</a:t>
            </a:r>
            <a:r>
              <a:rPr kumimoji="1" lang="ko-KR" altLang="en-US" sz="1600" dirty="0">
                <a:solidFill>
                  <a:srgbClr val="000000"/>
                </a:solidFill>
                <a:latin typeface="나눔바른고딕"/>
                <a:ea typeface="나눔바른고딕"/>
                <a:cs typeface="함초롬돋움"/>
              </a:rPr>
              <a:t> 같은 장기자랑을 요구하면서 가면이나 복장은 사비로</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003B3A"/>
              </a:buClr>
              <a:buSzPct val="80000"/>
              <a:defRPr lang="ko-KR" altLang="en-US"/>
            </a:pPr>
            <a:r>
              <a:rPr kumimoji="1" lang="ko-KR" altLang="en-US" sz="1600" dirty="0">
                <a:solidFill>
                  <a:srgbClr val="000000"/>
                </a:solidFill>
                <a:latin typeface="나눔바른고딕"/>
                <a:ea typeface="나눔바른고딕"/>
                <a:cs typeface="함초롬돋움"/>
              </a:rPr>
              <a:t>     마련하게 하고 장기자랑을 이사장</a:t>
            </a: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국장</a:t>
            </a: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직원들 앞에서 하도록 강요함</a:t>
            </a:r>
          </a:p>
        </p:txBody>
      </p:sp>
      <p:pic>
        <p:nvPicPr>
          <p:cNvPr id="23" name="그림 22"/>
          <p:cNvPicPr>
            <a:picLocks noChangeAspect="1"/>
          </p:cNvPicPr>
          <p:nvPr/>
        </p:nvPicPr>
        <p:blipFill rotWithShape="1">
          <a:blip r:embed="rId3"/>
          <a:stretch>
            <a:fillRect/>
          </a:stretch>
        </p:blipFill>
        <p:spPr>
          <a:xfrm>
            <a:off x="6217606" y="1648890"/>
            <a:ext cx="1068361" cy="1874671"/>
          </a:xfrm>
          <a:prstGeom prst="rect">
            <a:avLst/>
          </a:prstGeom>
          <a:effectLst>
            <a:outerShdw blurRad="50800" dist="12700" dir="2700000" algn="tl" rotWithShape="0">
              <a:prstClr val="black">
                <a:alpha val="40000"/>
              </a:prstClr>
            </a:outerShdw>
          </a:effectLst>
        </p:spPr>
      </p:pic>
      <p:pic>
        <p:nvPicPr>
          <p:cNvPr id="34" name="그림 33"/>
          <p:cNvPicPr>
            <a:picLocks noChangeAspect="1"/>
          </p:cNvPicPr>
          <p:nvPr/>
        </p:nvPicPr>
        <p:blipFill rotWithShape="1">
          <a:blip r:embed="rId4"/>
          <a:stretch>
            <a:fillRect/>
          </a:stretch>
        </p:blipFill>
        <p:spPr>
          <a:xfrm>
            <a:off x="7384208" y="1642694"/>
            <a:ext cx="965031" cy="1860549"/>
          </a:xfrm>
          <a:prstGeom prst="rect">
            <a:avLst/>
          </a:prstGeom>
          <a:effectLst>
            <a:outerShdw blurRad="50800" dist="12700" dir="2700000" algn="tl" rotWithShape="0">
              <a:prstClr val="black">
                <a:alpha val="40000"/>
              </a:prstClr>
            </a:outerShdw>
          </a:effectLst>
        </p:spPr>
      </p:pic>
      <p:pic>
        <p:nvPicPr>
          <p:cNvPr id="36" name="그림 35"/>
          <p:cNvPicPr>
            <a:picLocks noChangeAspect="1"/>
          </p:cNvPicPr>
          <p:nvPr/>
        </p:nvPicPr>
        <p:blipFill rotWithShape="1">
          <a:blip r:embed="rId5"/>
          <a:stretch>
            <a:fillRect/>
          </a:stretch>
        </p:blipFill>
        <p:spPr>
          <a:xfrm>
            <a:off x="6542087" y="1361595"/>
            <a:ext cx="313945" cy="207264"/>
          </a:xfrm>
          <a:prstGeom prst="rect">
            <a:avLst/>
          </a:prstGeom>
        </p:spPr>
      </p:pic>
      <p:pic>
        <p:nvPicPr>
          <p:cNvPr id="38" name="그림 37" descr="톱이(가) 표시된 사진  자동 생성된 설명"/>
          <p:cNvPicPr>
            <a:picLocks noChangeAspect="1"/>
          </p:cNvPicPr>
          <p:nvPr/>
        </p:nvPicPr>
        <p:blipFill rotWithShape="1">
          <a:blip r:embed="rId6"/>
          <a:stretch>
            <a:fillRect/>
          </a:stretch>
        </p:blipFill>
        <p:spPr>
          <a:xfrm>
            <a:off x="7930802" y="1307586"/>
            <a:ext cx="195072" cy="441961"/>
          </a:xfrm>
          <a:prstGeom prst="rect">
            <a:avLst/>
          </a:prstGeom>
        </p:spPr>
      </p:pic>
      <p:sp>
        <p:nvSpPr>
          <p:cNvPr id="35"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55</a:t>
            </a:fld>
            <a:endParaRPr lang="en-US" altLang="en-US" sz="999">
              <a:solidFill>
                <a:schemeClr val="tx1"/>
              </a:solidFill>
              <a:latin typeface="나눔스퀘어라운드 Bold"/>
              <a:ea typeface="나눔스퀘어라운드 Bold"/>
            </a:endParaRPr>
          </a:p>
        </p:txBody>
      </p:sp>
      <p:pic>
        <p:nvPicPr>
          <p:cNvPr id="2" name="그림 1">
            <a:extLst>
              <a:ext uri="{FF2B5EF4-FFF2-40B4-BE49-F238E27FC236}">
                <a16:creationId xmlns:a16="http://schemas.microsoft.com/office/drawing/2014/main" id="{96EBD074-0E65-BDA9-2B47-391112C35718}"/>
              </a:ext>
            </a:extLst>
          </p:cNvPr>
          <p:cNvPicPr>
            <a:picLocks noChangeAspect="1"/>
          </p:cNvPicPr>
          <p:nvPr/>
        </p:nvPicPr>
        <p:blipFill>
          <a:blip r:embed="rId7"/>
          <a:stretch>
            <a:fillRect/>
          </a:stretch>
        </p:blipFill>
        <p:spPr>
          <a:xfrm>
            <a:off x="184639" y="6294716"/>
            <a:ext cx="685800" cy="416006"/>
          </a:xfrm>
          <a:prstGeom prst="rect">
            <a:avLst/>
          </a:prstGeom>
        </p:spPr>
      </p:pic>
      <p:pic>
        <p:nvPicPr>
          <p:cNvPr id="4" name="그림 3">
            <a:extLst>
              <a:ext uri="{FF2B5EF4-FFF2-40B4-BE49-F238E27FC236}">
                <a16:creationId xmlns:a16="http://schemas.microsoft.com/office/drawing/2014/main" id="{3ADD7AD1-01CA-3122-C46D-67570F5831F6}"/>
              </a:ext>
            </a:extLst>
          </p:cNvPr>
          <p:cNvPicPr>
            <a:picLocks noChangeAspect="1"/>
          </p:cNvPicPr>
          <p:nvPr/>
        </p:nvPicPr>
        <p:blipFill>
          <a:blip r:embed="rId8"/>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그룹 7"/>
          <p:cNvGrpSpPr/>
          <p:nvPr/>
        </p:nvGrpSpPr>
        <p:grpSpPr>
          <a:xfrm>
            <a:off x="265" y="130831"/>
            <a:ext cx="9143471" cy="765157"/>
            <a:chOff x="265" y="130831"/>
            <a:chExt cx="9143471" cy="765157"/>
          </a:xfrm>
        </p:grpSpPr>
        <p:sp>
          <p:nvSpPr>
            <p:cNvPr id="9" name="직사각형 8"/>
            <p:cNvSpPr/>
            <p:nvPr/>
          </p:nvSpPr>
          <p:spPr>
            <a:xfrm>
              <a:off x="265" y="133689"/>
              <a:ext cx="958482"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0" name="사각형: 둥근 위쪽 모서리 9"/>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1" name="평행 사변형 10"/>
            <p:cNvSpPr/>
            <p:nvPr/>
          </p:nvSpPr>
          <p:spPr>
            <a:xfrm rot="5400000">
              <a:off x="753374" y="368797"/>
              <a:ext cx="762297" cy="292083"/>
            </a:xfrm>
            <a:prstGeom prst="parallelogram">
              <a:avLst>
                <a:gd name="adj" fmla="val 41638"/>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2" name="평행 사변형 11"/>
            <p:cNvSpPr/>
            <p:nvPr/>
          </p:nvSpPr>
          <p:spPr>
            <a:xfrm rot="16200000" flipH="1">
              <a:off x="1075193" y="368798"/>
              <a:ext cx="762297" cy="292083"/>
            </a:xfrm>
            <a:prstGeom prst="parallelogram">
              <a:avLst>
                <a:gd name="adj" fmla="val 41638"/>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3" name="직사각형 12"/>
            <p:cNvSpPr/>
            <p:nvPr/>
          </p:nvSpPr>
          <p:spPr>
            <a:xfrm>
              <a:off x="1632118" y="130831"/>
              <a:ext cx="7511618"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4" name="TextBox 13"/>
            <p:cNvSpPr txBox="1"/>
            <p:nvPr/>
          </p:nvSpPr>
          <p:spPr>
            <a:xfrm>
              <a:off x="1727426" y="240029"/>
              <a:ext cx="5441088" cy="460730"/>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괴롭힘으로 볼 수 있는 구체적 사례</a:t>
              </a:r>
            </a:p>
          </p:txBody>
        </p:sp>
        <p:sp>
          <p:nvSpPr>
            <p:cNvPr id="15" name="TextBox 14"/>
            <p:cNvSpPr txBox="1"/>
            <p:nvPr/>
          </p:nvSpPr>
          <p:spPr>
            <a:xfrm>
              <a:off x="8403324" y="281174"/>
              <a:ext cx="545771" cy="188766"/>
            </a:xfrm>
            <a:prstGeom prst="roundRect">
              <a:avLst>
                <a:gd name="adj" fmla="val 50000"/>
              </a:avLst>
            </a:prstGeom>
            <a:solidFill>
              <a:srgbClr val="3D384A"/>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4</a:t>
              </a:r>
              <a:endParaRPr lang="ko-KR" altLang="en-US" sz="1100">
                <a:solidFill>
                  <a:schemeClr val="bg1"/>
                </a:solidFill>
                <a:latin typeface="나눔스퀘어라운드 ExtraBold"/>
                <a:ea typeface="나눔스퀘어라운드 ExtraBold"/>
              </a:endParaRPr>
            </a:p>
          </p:txBody>
        </p:sp>
        <p:sp>
          <p:nvSpPr>
            <p:cNvPr id="16" name="TextBox 15"/>
            <p:cNvSpPr txBox="1"/>
            <p:nvPr/>
          </p:nvSpPr>
          <p:spPr>
            <a:xfrm>
              <a:off x="6699060" y="429780"/>
              <a:ext cx="2335402" cy="261595"/>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행위 예시</a:t>
              </a:r>
            </a:p>
          </p:txBody>
        </p:sp>
      </p:grpSp>
      <p:grpSp>
        <p:nvGrpSpPr>
          <p:cNvPr id="2" name="그룹 1"/>
          <p:cNvGrpSpPr/>
          <p:nvPr/>
        </p:nvGrpSpPr>
        <p:grpSpPr>
          <a:xfrm>
            <a:off x="-5115" y="1555832"/>
            <a:ext cx="3465082" cy="469398"/>
            <a:chOff x="264" y="1059123"/>
            <a:chExt cx="3465082" cy="469398"/>
          </a:xfrm>
        </p:grpSpPr>
        <p:grpSp>
          <p:nvGrpSpPr>
            <p:cNvPr id="17" name="그룹 16"/>
            <p:cNvGrpSpPr/>
            <p:nvPr/>
          </p:nvGrpSpPr>
          <p:grpSpPr>
            <a:xfrm>
              <a:off x="264" y="1059123"/>
              <a:ext cx="3465082" cy="469398"/>
              <a:chOff x="0" y="1081980"/>
              <a:chExt cx="3465282" cy="469425"/>
            </a:xfrm>
          </p:grpSpPr>
          <p:sp>
            <p:nvSpPr>
              <p:cNvPr id="18" name="직사각형 17"/>
              <p:cNvSpPr/>
              <p:nvPr/>
            </p:nvSpPr>
            <p:spPr>
              <a:xfrm>
                <a:off x="0" y="1081980"/>
                <a:ext cx="1310110" cy="469424"/>
              </a:xfrm>
              <a:prstGeom prst="rect">
                <a:avLst/>
              </a:prstGeom>
              <a:solidFill>
                <a:srgbClr val="4A65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grpSp>
            <p:nvGrpSpPr>
              <p:cNvPr id="19" name="그룹 18"/>
              <p:cNvGrpSpPr/>
              <p:nvPr/>
            </p:nvGrpSpPr>
            <p:grpSpPr>
              <a:xfrm>
                <a:off x="92873" y="1081981"/>
                <a:ext cx="3372409" cy="469424"/>
                <a:chOff x="-34127" y="1081981"/>
                <a:chExt cx="3372409" cy="469424"/>
              </a:xfrm>
            </p:grpSpPr>
            <p:sp>
              <p:nvSpPr>
                <p:cNvPr id="20" name="사각형: 둥근 모서리 19"/>
                <p:cNvSpPr/>
                <p:nvPr/>
              </p:nvSpPr>
              <p:spPr>
                <a:xfrm>
                  <a:off x="716397" y="1081981"/>
                  <a:ext cx="2621885" cy="469424"/>
                </a:xfrm>
                <a:prstGeom prst="roundRect">
                  <a:avLst>
                    <a:gd name="adj" fmla="val 50000"/>
                  </a:avLst>
                </a:prstGeom>
                <a:solidFill>
                  <a:srgbClr val="4A65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21" name="타원 20"/>
                <p:cNvSpPr/>
                <p:nvPr/>
              </p:nvSpPr>
              <p:spPr>
                <a:xfrm>
                  <a:off x="2896972" y="1142852"/>
                  <a:ext cx="346665" cy="346665"/>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22" name="직사각형 21"/>
                <p:cNvSpPr/>
                <p:nvPr/>
              </p:nvSpPr>
              <p:spPr>
                <a:xfrm>
                  <a:off x="-34127" y="1140149"/>
                  <a:ext cx="2956608" cy="369353"/>
                </a:xfrm>
                <a:prstGeom prst="rect">
                  <a:avLst/>
                </a:prstGeom>
              </p:spPr>
              <p:txBody>
                <a:bodyPr wrap="none">
                  <a:spAutoFit/>
                </a:bodyPr>
                <a:lstStyle/>
                <a:p>
                  <a:pPr>
                    <a:spcBef>
                      <a:spcPct val="0"/>
                    </a:spcBef>
                    <a:defRPr lang="ko-KR" altLang="en-US"/>
                  </a:pPr>
                  <a:r>
                    <a:rPr lang="ko-KR" altLang="en-US" b="1">
                      <a:solidFill>
                        <a:schemeClr val="bg1"/>
                      </a:solidFill>
                      <a:latin typeface="나눔바른고딕"/>
                      <a:ea typeface="나눔바른고딕"/>
                      <a:cs typeface="함초롬돋움"/>
                    </a:rPr>
                    <a:t>집단 따돌림</a:t>
                  </a:r>
                  <a:r>
                    <a:rPr lang="en-US" altLang="ko-KR" b="1">
                      <a:solidFill>
                        <a:schemeClr val="bg1"/>
                      </a:solidFill>
                      <a:latin typeface="나눔바른고딕"/>
                      <a:ea typeface="나눔바른고딕"/>
                      <a:cs typeface="함초롬돋움"/>
                    </a:rPr>
                    <a:t>, </a:t>
                  </a:r>
                  <a:r>
                    <a:rPr lang="ko-KR" altLang="en-US" b="1">
                      <a:solidFill>
                        <a:schemeClr val="bg1"/>
                      </a:solidFill>
                      <a:latin typeface="나눔바른고딕"/>
                      <a:ea typeface="나눔바른고딕"/>
                      <a:cs typeface="함초롬돋움"/>
                    </a:rPr>
                    <a:t>의도적 무시</a:t>
                  </a:r>
                  <a:r>
                    <a:rPr lang="en-US" altLang="ko-KR" b="1">
                      <a:solidFill>
                        <a:schemeClr val="bg1"/>
                      </a:solidFill>
                      <a:latin typeface="나눔바른고딕"/>
                      <a:ea typeface="나눔바른고딕"/>
                      <a:cs typeface="함초롬돋움"/>
                    </a:rPr>
                    <a:t>‧</a:t>
                  </a:r>
                  <a:r>
                    <a:rPr lang="ko-KR" altLang="en-US" b="1">
                      <a:solidFill>
                        <a:schemeClr val="bg1"/>
                      </a:solidFill>
                      <a:latin typeface="나눔바른고딕"/>
                      <a:ea typeface="나눔바른고딕"/>
                      <a:cs typeface="함초롬돋움"/>
                    </a:rPr>
                    <a:t>배제 </a:t>
                  </a:r>
                </a:p>
              </p:txBody>
            </p:sp>
          </p:grpSp>
        </p:grpSp>
        <p:pic>
          <p:nvPicPr>
            <p:cNvPr id="4" name="그림 3"/>
            <p:cNvPicPr>
              <a:picLocks noChangeAspect="1"/>
            </p:cNvPicPr>
            <p:nvPr/>
          </p:nvPicPr>
          <p:blipFill rotWithShape="1">
            <a:blip r:embed="rId2"/>
            <a:stretch>
              <a:fillRect/>
            </a:stretch>
          </p:blipFill>
          <p:spPr>
            <a:xfrm>
              <a:off x="3078829" y="1140830"/>
              <a:ext cx="264963" cy="264963"/>
            </a:xfrm>
            <a:prstGeom prst="rect">
              <a:avLst/>
            </a:prstGeom>
          </p:spPr>
        </p:pic>
      </p:grpSp>
      <p:grpSp>
        <p:nvGrpSpPr>
          <p:cNvPr id="29" name="그룹 28"/>
          <p:cNvGrpSpPr/>
          <p:nvPr/>
        </p:nvGrpSpPr>
        <p:grpSpPr>
          <a:xfrm>
            <a:off x="522000" y="2418727"/>
            <a:ext cx="7919999" cy="1986429"/>
            <a:chOff x="527421" y="1599183"/>
            <a:chExt cx="7944757" cy="1986546"/>
          </a:xfrm>
          <a:effectLst>
            <a:outerShdw blurRad="50800" dist="12700" dir="2700000" algn="tl" rotWithShape="0">
              <a:prstClr val="black">
                <a:alpha val="40000"/>
              </a:prstClr>
            </a:outerShdw>
          </a:effectLst>
        </p:grpSpPr>
        <p:sp>
          <p:nvSpPr>
            <p:cNvPr id="30" name="사각형: 둥근 모서리 29"/>
            <p:cNvSpPr/>
            <p:nvPr/>
          </p:nvSpPr>
          <p:spPr>
            <a:xfrm>
              <a:off x="527421" y="1776060"/>
              <a:ext cx="7944757" cy="1809669"/>
            </a:xfrm>
            <a:prstGeom prst="roundRect">
              <a:avLst>
                <a:gd name="adj" fmla="val 16667"/>
              </a:avLst>
            </a:prstGeom>
            <a:solidFill>
              <a:srgbClr val="E7ECF1">
                <a:alpha val="98820"/>
              </a:srgbClr>
            </a:solidFill>
            <a:ln w="38100">
              <a:solidFill>
                <a:srgbClr val="D1CED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31" name="Rectangle 4"/>
            <p:cNvSpPr>
              <a:spLocks noChangeArrowheads="1"/>
            </p:cNvSpPr>
            <p:nvPr/>
          </p:nvSpPr>
          <p:spPr bwMode="white">
            <a:xfrm>
              <a:off x="759004" y="1951386"/>
              <a:ext cx="7563183" cy="1514348"/>
            </a:xfrm>
            <a:prstGeom prst="rect">
              <a:avLst/>
            </a:prstGeom>
            <a:noFill/>
            <a:ln w="9525" cmpd="sng">
              <a:noFill/>
              <a:miter/>
            </a:ln>
            <a:effectLst/>
          </p:spPr>
          <p:txBody>
            <a:bodyPr wrap="square" anchor="t">
              <a:spAutoFit/>
            </a:bodyPr>
            <a:lstStyle/>
            <a:p>
              <a:pPr defTabSz="884374">
                <a:lnSpc>
                  <a:spcPct val="130000"/>
                </a:lnSpc>
                <a:spcBef>
                  <a:spcPct val="0"/>
                </a:spcBef>
                <a:buClr>
                  <a:srgbClr val="3B5063"/>
                </a:buClr>
                <a:buSzPct val="80000"/>
                <a:defRPr lang="ko-KR" altLang="en-US"/>
              </a:pPr>
              <a:r>
                <a:rPr lang="en-US" altLang="ko-KR" sz="1600" dirty="0">
                  <a:solidFill>
                    <a:srgbClr val="000000"/>
                  </a:solidFill>
                  <a:latin typeface="맑은 고딕" panose="020B0503020000020004" pitchFamily="50" charset="-127"/>
                  <a:cs typeface="함초롬돋움"/>
                </a:rPr>
                <a:t>ㆍ </a:t>
              </a:r>
              <a:r>
                <a:rPr kumimoji="1" lang="ko-KR" altLang="en-US" sz="1600" dirty="0">
                  <a:solidFill>
                    <a:srgbClr val="000000"/>
                  </a:solidFill>
                  <a:latin typeface="나눔바른고딕"/>
                  <a:ea typeface="나눔바른고딕"/>
                  <a:cs typeface="함초롬돋움"/>
                </a:rPr>
                <a:t>기업 차원에서 ‘</a:t>
              </a:r>
              <a:r>
                <a:rPr kumimoji="1" lang="ko-KR" altLang="en-US" sz="1600" dirty="0" err="1">
                  <a:solidFill>
                    <a:srgbClr val="000000"/>
                  </a:solidFill>
                  <a:latin typeface="나눔바른고딕"/>
                  <a:ea typeface="나눔바른고딕"/>
                  <a:cs typeface="함초롬돋움"/>
                </a:rPr>
                <a:t>복직자</a:t>
              </a:r>
              <a:r>
                <a:rPr kumimoji="1" lang="ko-KR" altLang="en-US" sz="1600" dirty="0">
                  <a:solidFill>
                    <a:srgbClr val="000000"/>
                  </a:solidFill>
                  <a:latin typeface="나눔바른고딕"/>
                  <a:ea typeface="나눔바른고딕"/>
                  <a:cs typeface="함초롬돋움"/>
                </a:rPr>
                <a:t> </a:t>
              </a:r>
              <a:r>
                <a:rPr kumimoji="1" lang="ko-KR" altLang="en-US" sz="1600" dirty="0" err="1">
                  <a:solidFill>
                    <a:srgbClr val="000000"/>
                  </a:solidFill>
                  <a:latin typeface="나눔바른고딕"/>
                  <a:ea typeface="나눔바른고딕"/>
                  <a:cs typeface="함초롬돋움"/>
                </a:rPr>
                <a:t>관리방안’을</a:t>
              </a:r>
              <a:r>
                <a:rPr kumimoji="1" lang="ko-KR" altLang="en-US" sz="1600" dirty="0">
                  <a:solidFill>
                    <a:srgbClr val="000000"/>
                  </a:solidFill>
                  <a:latin typeface="나눔바른고딕"/>
                  <a:ea typeface="나눔바른고딕"/>
                  <a:cs typeface="함초롬돋움"/>
                </a:rPr>
                <a:t> 만들어 부당해고 판정을 받고 복직한 직원에게</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3B5063"/>
                </a:buClr>
                <a:buSzPct val="80000"/>
                <a:defRPr lang="ko-KR" altLang="en-US"/>
              </a:pPr>
              <a:r>
                <a:rPr kumimoji="1" lang="ko-KR" altLang="en-US" sz="1600" dirty="0">
                  <a:solidFill>
                    <a:srgbClr val="000000"/>
                  </a:solidFill>
                  <a:latin typeface="나눔바른고딕"/>
                  <a:ea typeface="나눔바른고딕"/>
                  <a:cs typeface="함초롬돋움"/>
                </a:rPr>
                <a:t>      화장실 앞에서 근무하도록 지시함</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3B5063"/>
                </a:buClr>
                <a:buSzPct val="80000"/>
                <a:defRPr lang="ko-KR" altLang="en-US"/>
              </a:pPr>
              <a:endParaRPr kumimoji="1" lang="ko-KR" altLang="en-US" sz="800" dirty="0">
                <a:solidFill>
                  <a:srgbClr val="000000"/>
                </a:solidFill>
                <a:latin typeface="나눔바른고딕"/>
                <a:ea typeface="나눔바른고딕"/>
                <a:cs typeface="함초롬돋움"/>
              </a:endParaRPr>
            </a:p>
            <a:p>
              <a:pPr defTabSz="884374">
                <a:lnSpc>
                  <a:spcPct val="130000"/>
                </a:lnSpc>
                <a:spcBef>
                  <a:spcPct val="0"/>
                </a:spcBef>
                <a:buClr>
                  <a:srgbClr val="3B5063"/>
                </a:buClr>
                <a:buSzPct val="80000"/>
                <a:defRPr lang="ko-KR" altLang="en-US"/>
              </a:pPr>
              <a:r>
                <a:rPr lang="en-US" altLang="ko-KR" sz="1600" dirty="0">
                  <a:solidFill>
                    <a:srgbClr val="000000"/>
                  </a:solidFill>
                  <a:latin typeface="맑은 고딕" panose="020B0503020000020004" pitchFamily="50" charset="-127"/>
                  <a:cs typeface="함초롬돋움"/>
                </a:rPr>
                <a:t>ㆍ </a:t>
              </a:r>
              <a:r>
                <a:rPr kumimoji="1" lang="ko-KR" altLang="en-US" sz="1600" dirty="0">
                  <a:solidFill>
                    <a:srgbClr val="000000"/>
                  </a:solidFill>
                  <a:latin typeface="나눔바른고딕"/>
                  <a:ea typeface="나눔바른고딕"/>
                  <a:cs typeface="함초롬돋움"/>
                </a:rPr>
                <a:t>다른 근로자들보다 집중적으로 근태 관리를 하고 고강도 업무지시 계획을 세워</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3B5063"/>
                </a:buClr>
                <a:buSzPct val="80000"/>
                <a:defRPr lang="ko-KR" altLang="en-US"/>
              </a:pP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실제로 해당 방안과 유사하게 피해자의 근무환경을 악화시킴</a:t>
              </a:r>
            </a:p>
          </p:txBody>
        </p:sp>
        <p:sp>
          <p:nvSpPr>
            <p:cNvPr id="32" name="Rectangle 7"/>
            <p:cNvSpPr>
              <a:spLocks noChangeArrowheads="1"/>
            </p:cNvSpPr>
            <p:nvPr/>
          </p:nvSpPr>
          <p:spPr bwMode="white">
            <a:xfrm>
              <a:off x="808071" y="1599183"/>
              <a:ext cx="715096" cy="324018"/>
            </a:xfrm>
            <a:prstGeom prst="rect">
              <a:avLst/>
            </a:prstGeom>
            <a:solidFill>
              <a:srgbClr val="4A657E"/>
            </a:solidFill>
            <a:ln>
              <a:noFill/>
            </a:ln>
            <a:effectLst/>
          </p:spPr>
          <p:txBody>
            <a:bodyPr wrap="none" anchor="ctr">
              <a:no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1600" b="1">
                  <a:solidFill>
                    <a:schemeClr val="bg1"/>
                  </a:solidFill>
                  <a:latin typeface="나눔바른고딕"/>
                  <a:ea typeface="나눔바른고딕"/>
                  <a:cs typeface="함초롬돋움"/>
                </a:rPr>
                <a:t>case </a:t>
              </a:r>
              <a:r>
                <a:rPr lang="en-US" altLang="ko-KR" sz="1600" b="1">
                  <a:solidFill>
                    <a:schemeClr val="bg1"/>
                  </a:solidFill>
                  <a:latin typeface="나눔바른고딕"/>
                  <a:ea typeface="나눔바른고딕"/>
                  <a:cs typeface="함초롬돋움"/>
                </a:rPr>
                <a:t>1</a:t>
              </a:r>
              <a:endParaRPr lang="ko-KR" altLang="en-US" sz="1600" b="1">
                <a:solidFill>
                  <a:schemeClr val="bg1"/>
                </a:solidFill>
                <a:latin typeface="나눔바른고딕"/>
                <a:ea typeface="나눔바른고딕"/>
                <a:cs typeface="함초롬돋움"/>
              </a:endParaRPr>
            </a:p>
          </p:txBody>
        </p:sp>
      </p:grpSp>
      <p:sp>
        <p:nvSpPr>
          <p:cNvPr id="3" name="Rectangle 2"/>
          <p:cNvSpPr>
            <a:spLocks noChangeArrowheads="1"/>
          </p:cNvSpPr>
          <p:nvPr/>
        </p:nvSpPr>
        <p:spPr>
          <a:xfrm>
            <a:off x="0" y="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sp>
        <p:nvSpPr>
          <p:cNvPr id="25"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56</a:t>
            </a:fld>
            <a:endParaRPr lang="en-US" altLang="en-US" sz="999">
              <a:solidFill>
                <a:schemeClr val="tx1"/>
              </a:solidFill>
              <a:latin typeface="나눔스퀘어라운드 Bold"/>
              <a:ea typeface="나눔스퀘어라운드 Bold"/>
            </a:endParaRPr>
          </a:p>
        </p:txBody>
      </p:sp>
      <p:pic>
        <p:nvPicPr>
          <p:cNvPr id="6" name="그림 5"/>
          <p:cNvPicPr>
            <a:picLocks noChangeAspect="1"/>
          </p:cNvPicPr>
          <p:nvPr/>
        </p:nvPicPr>
        <p:blipFill rotWithShape="1">
          <a:blip r:embed="rId3"/>
          <a:stretch>
            <a:fillRect/>
          </a:stretch>
        </p:blipFill>
        <p:spPr>
          <a:xfrm flipH="1">
            <a:off x="6527909" y="4006021"/>
            <a:ext cx="1738901" cy="2722442"/>
          </a:xfrm>
          <a:prstGeom prst="rect">
            <a:avLst/>
          </a:prstGeom>
          <a:effectLst>
            <a:outerShdw blurRad="50800" dist="12700" dir="2700000" algn="tl" rotWithShape="0">
              <a:prstClr val="black">
                <a:alpha val="40000"/>
              </a:prstClr>
            </a:outerShdw>
          </a:effectLst>
        </p:spPr>
      </p:pic>
      <p:pic>
        <p:nvPicPr>
          <p:cNvPr id="5" name="그림 4">
            <a:extLst>
              <a:ext uri="{FF2B5EF4-FFF2-40B4-BE49-F238E27FC236}">
                <a16:creationId xmlns:a16="http://schemas.microsoft.com/office/drawing/2014/main" id="{9E1CD0DD-981B-5080-557C-1FC65A8CD9B8}"/>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7" name="그림 6">
            <a:extLst>
              <a:ext uri="{FF2B5EF4-FFF2-40B4-BE49-F238E27FC236}">
                <a16:creationId xmlns:a16="http://schemas.microsoft.com/office/drawing/2014/main" id="{3AF5D23B-B1CC-751B-6F44-F26C0EBC84C5}"/>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그룹 7"/>
          <p:cNvGrpSpPr/>
          <p:nvPr/>
        </p:nvGrpSpPr>
        <p:grpSpPr>
          <a:xfrm>
            <a:off x="265" y="130831"/>
            <a:ext cx="9143471" cy="765157"/>
            <a:chOff x="265" y="130831"/>
            <a:chExt cx="9143471" cy="765157"/>
          </a:xfrm>
        </p:grpSpPr>
        <p:sp>
          <p:nvSpPr>
            <p:cNvPr id="9" name="직사각형 8"/>
            <p:cNvSpPr/>
            <p:nvPr/>
          </p:nvSpPr>
          <p:spPr>
            <a:xfrm>
              <a:off x="265" y="133689"/>
              <a:ext cx="958482"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0" name="사각형: 둥근 위쪽 모서리 9"/>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1" name="평행 사변형 10"/>
            <p:cNvSpPr/>
            <p:nvPr/>
          </p:nvSpPr>
          <p:spPr>
            <a:xfrm rot="5400000">
              <a:off x="753374" y="368797"/>
              <a:ext cx="762297" cy="292083"/>
            </a:xfrm>
            <a:prstGeom prst="parallelogram">
              <a:avLst>
                <a:gd name="adj" fmla="val 41638"/>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2" name="평행 사변형 11"/>
            <p:cNvSpPr/>
            <p:nvPr/>
          </p:nvSpPr>
          <p:spPr>
            <a:xfrm rot="16200000" flipH="1">
              <a:off x="1075193" y="368798"/>
              <a:ext cx="762297" cy="292083"/>
            </a:xfrm>
            <a:prstGeom prst="parallelogram">
              <a:avLst>
                <a:gd name="adj" fmla="val 41638"/>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3" name="직사각형 12"/>
            <p:cNvSpPr/>
            <p:nvPr/>
          </p:nvSpPr>
          <p:spPr>
            <a:xfrm>
              <a:off x="1632118" y="130831"/>
              <a:ext cx="7511618"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4" name="TextBox 13"/>
            <p:cNvSpPr txBox="1"/>
            <p:nvPr/>
          </p:nvSpPr>
          <p:spPr>
            <a:xfrm>
              <a:off x="1727426" y="240029"/>
              <a:ext cx="5441088" cy="460730"/>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괴롭힘으로 볼 수 있는 구체적 사례</a:t>
              </a:r>
            </a:p>
          </p:txBody>
        </p:sp>
        <p:sp>
          <p:nvSpPr>
            <p:cNvPr id="15" name="TextBox 14"/>
            <p:cNvSpPr txBox="1"/>
            <p:nvPr/>
          </p:nvSpPr>
          <p:spPr>
            <a:xfrm>
              <a:off x="8403324" y="281174"/>
              <a:ext cx="545771" cy="188766"/>
            </a:xfrm>
            <a:prstGeom prst="roundRect">
              <a:avLst>
                <a:gd name="adj" fmla="val 50000"/>
              </a:avLst>
            </a:prstGeom>
            <a:solidFill>
              <a:srgbClr val="3D384A"/>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4</a:t>
              </a:r>
              <a:endParaRPr lang="ko-KR" altLang="en-US" sz="1100">
                <a:solidFill>
                  <a:schemeClr val="bg1"/>
                </a:solidFill>
                <a:latin typeface="나눔스퀘어라운드 ExtraBold"/>
                <a:ea typeface="나눔스퀘어라운드 ExtraBold"/>
              </a:endParaRPr>
            </a:p>
          </p:txBody>
        </p:sp>
        <p:sp>
          <p:nvSpPr>
            <p:cNvPr id="16" name="TextBox 15"/>
            <p:cNvSpPr txBox="1"/>
            <p:nvPr/>
          </p:nvSpPr>
          <p:spPr>
            <a:xfrm>
              <a:off x="6699060" y="429780"/>
              <a:ext cx="2335402" cy="261595"/>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행위 예시</a:t>
              </a:r>
            </a:p>
          </p:txBody>
        </p:sp>
      </p:grpSp>
      <p:grpSp>
        <p:nvGrpSpPr>
          <p:cNvPr id="23" name="그룹 22"/>
          <p:cNvGrpSpPr/>
          <p:nvPr/>
        </p:nvGrpSpPr>
        <p:grpSpPr>
          <a:xfrm>
            <a:off x="522000" y="4601399"/>
            <a:ext cx="8100000" cy="1635824"/>
            <a:chOff x="527420" y="1599183"/>
            <a:chExt cx="8147033" cy="1971799"/>
          </a:xfrm>
          <a:effectLst>
            <a:outerShdw blurRad="50800" dist="12700" dir="2700000" algn="tl" rotWithShape="0">
              <a:prstClr val="black">
                <a:alpha val="40000"/>
              </a:prstClr>
            </a:outerShdw>
          </a:effectLst>
        </p:grpSpPr>
        <p:sp>
          <p:nvSpPr>
            <p:cNvPr id="24" name="사각형: 둥근 모서리 23"/>
            <p:cNvSpPr/>
            <p:nvPr/>
          </p:nvSpPr>
          <p:spPr>
            <a:xfrm>
              <a:off x="527420" y="1726363"/>
              <a:ext cx="8147033" cy="1844619"/>
            </a:xfrm>
            <a:prstGeom prst="roundRect">
              <a:avLst>
                <a:gd name="adj" fmla="val 16667"/>
              </a:avLst>
            </a:prstGeom>
            <a:solidFill>
              <a:srgbClr val="E7ECF1">
                <a:alpha val="98820"/>
              </a:srgbClr>
            </a:solidFill>
            <a:ln w="38100">
              <a:solidFill>
                <a:srgbClr val="D1CED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25" name="Rectangle 4"/>
            <p:cNvSpPr>
              <a:spLocks noChangeArrowheads="1"/>
            </p:cNvSpPr>
            <p:nvPr/>
          </p:nvSpPr>
          <p:spPr bwMode="white">
            <a:xfrm>
              <a:off x="759001" y="2062579"/>
              <a:ext cx="7857577" cy="1439439"/>
            </a:xfrm>
            <a:prstGeom prst="rect">
              <a:avLst/>
            </a:prstGeom>
            <a:noFill/>
            <a:ln w="9525" cmpd="sng">
              <a:noFill/>
              <a:miter/>
            </a:ln>
            <a:effectLst/>
          </p:spPr>
          <p:txBody>
            <a:bodyPr wrap="square" anchor="t">
              <a:spAutoFit/>
            </a:bodyPr>
            <a:lstStyle/>
            <a:p>
              <a:pPr defTabSz="884374">
                <a:lnSpc>
                  <a:spcPct val="130000"/>
                </a:lnSpc>
                <a:spcBef>
                  <a:spcPct val="0"/>
                </a:spcBef>
                <a:buClr>
                  <a:srgbClr val="3B5063"/>
                </a:buClr>
                <a:buSzPct val="80000"/>
                <a:defRPr lang="ko-KR" altLang="en-US"/>
              </a:pPr>
              <a:r>
                <a:rPr lang="en-US" altLang="ko-KR" sz="1600" dirty="0">
                  <a:solidFill>
                    <a:srgbClr val="000000"/>
                  </a:solidFill>
                  <a:latin typeface="맑은 고딕" panose="020B0503020000020004" pitchFamily="50" charset="-127"/>
                  <a:cs typeface="함초롬돋움"/>
                </a:rPr>
                <a:t>ㆍ</a:t>
              </a:r>
              <a:r>
                <a:rPr kumimoji="1" lang="ko-KR" altLang="en-US" sz="1600" dirty="0">
                  <a:solidFill>
                    <a:srgbClr val="000000"/>
                  </a:solidFill>
                  <a:latin typeface="나눔바른고딕"/>
                  <a:ea typeface="나눔바른고딕"/>
                  <a:cs typeface="함초롬돋움"/>
                </a:rPr>
                <a:t>거래처 사장에게 소개팅을 받았다는 이유로 상사가 “거래처 사장과 놀아난 </a:t>
              </a:r>
              <a:r>
                <a:rPr kumimoji="1" lang="ko-KR" altLang="en-US" sz="1600" dirty="0" err="1">
                  <a:solidFill>
                    <a:srgbClr val="000000"/>
                  </a:solidFill>
                  <a:latin typeface="나눔바른고딕"/>
                  <a:ea typeface="나눔바른고딕"/>
                  <a:cs typeface="함초롬돋움"/>
                </a:rPr>
                <a:t>여직원”이라고</a:t>
              </a:r>
              <a:r>
                <a:rPr kumimoji="1" lang="ko-KR" altLang="en-US" sz="1600" dirty="0">
                  <a:solidFill>
                    <a:srgbClr val="000000"/>
                  </a:solidFill>
                  <a:latin typeface="나눔바른고딕"/>
                  <a:ea typeface="나눔바른고딕"/>
                  <a:cs typeface="함초롬돋움"/>
                </a:rPr>
                <a:t> 함</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3B5063"/>
                </a:buClr>
                <a:buSzPct val="80000"/>
                <a:defRPr lang="ko-KR" altLang="en-US"/>
              </a:pPr>
              <a:endParaRPr kumimoji="1" lang="ko-KR" altLang="en-US" sz="700" dirty="0">
                <a:solidFill>
                  <a:srgbClr val="000000"/>
                </a:solidFill>
                <a:latin typeface="나눔바른고딕"/>
                <a:ea typeface="나눔바른고딕"/>
                <a:cs typeface="함초롬돋움"/>
              </a:endParaRPr>
            </a:p>
            <a:p>
              <a:pPr defTabSz="884374">
                <a:lnSpc>
                  <a:spcPct val="130000"/>
                </a:lnSpc>
                <a:spcBef>
                  <a:spcPct val="0"/>
                </a:spcBef>
                <a:buClr>
                  <a:srgbClr val="3B5063"/>
                </a:buClr>
                <a:buSzPct val="80000"/>
                <a:defRPr lang="ko-KR" altLang="en-US"/>
              </a:pPr>
              <a:r>
                <a:rPr lang="en-US" altLang="ko-KR" sz="1600" dirty="0">
                  <a:solidFill>
                    <a:srgbClr val="000000"/>
                  </a:solidFill>
                  <a:latin typeface="맑은 고딕" panose="020B0503020000020004" pitchFamily="50" charset="-127"/>
                  <a:cs typeface="함초롬돋움"/>
                </a:rPr>
                <a:t>ㆍ</a:t>
              </a:r>
              <a:r>
                <a:rPr kumimoji="1" lang="ko-KR" altLang="en-US" sz="1600" dirty="0">
                  <a:solidFill>
                    <a:srgbClr val="000000"/>
                  </a:solidFill>
                  <a:latin typeface="나눔바른고딕"/>
                  <a:ea typeface="나눔바른고딕"/>
                  <a:cs typeface="함초롬돋움"/>
                </a:rPr>
                <a:t>“거래처에 기밀 노출 위험이 있다</a:t>
              </a: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그 위험을 감수하면서 널 데리고 있을 수 없다</a:t>
              </a:r>
              <a:r>
                <a:rPr kumimoji="1" lang="en-US" altLang="ko-KR" sz="1600" dirty="0">
                  <a:solidFill>
                    <a:srgbClr val="000000"/>
                  </a:solidFill>
                  <a:latin typeface="나눔바른고딕"/>
                  <a:ea typeface="나눔바른고딕"/>
                  <a:cs typeface="함초롬돋움"/>
                </a:rPr>
                <a:t>.”</a:t>
              </a:r>
              <a:r>
                <a:rPr kumimoji="1" lang="ko-KR" altLang="en-US" sz="1600" dirty="0">
                  <a:solidFill>
                    <a:srgbClr val="000000"/>
                  </a:solidFill>
                  <a:latin typeface="나눔바른고딕"/>
                  <a:ea typeface="나눔바른고딕"/>
                  <a:cs typeface="함초롬돋움"/>
                </a:rPr>
                <a:t>라며 애인과</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3B5063"/>
                </a:buClr>
                <a:buSzPct val="80000"/>
                <a:defRPr lang="ko-KR" altLang="en-US"/>
              </a:pP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 헤어지라고 요구하고</a:t>
              </a: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없는 얘기를 퍼뜨려 따돌림 당하게 함</a:t>
              </a:r>
            </a:p>
          </p:txBody>
        </p:sp>
        <p:sp>
          <p:nvSpPr>
            <p:cNvPr id="26" name="Rectangle 7"/>
            <p:cNvSpPr>
              <a:spLocks noChangeArrowheads="1"/>
            </p:cNvSpPr>
            <p:nvPr/>
          </p:nvSpPr>
          <p:spPr bwMode="white">
            <a:xfrm>
              <a:off x="808071" y="1599183"/>
              <a:ext cx="715096" cy="390544"/>
            </a:xfrm>
            <a:prstGeom prst="rect">
              <a:avLst/>
            </a:prstGeom>
            <a:solidFill>
              <a:srgbClr val="4A657E"/>
            </a:solidFill>
            <a:ln>
              <a:noFill/>
            </a:ln>
            <a:effectLst/>
          </p:spPr>
          <p:txBody>
            <a:bodyPr wrap="none" anchor="ctr">
              <a:no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1600" b="1">
                  <a:solidFill>
                    <a:schemeClr val="bg1"/>
                  </a:solidFill>
                  <a:latin typeface="나눔바른고딕"/>
                  <a:ea typeface="나눔바른고딕"/>
                  <a:cs typeface="함초롬돋움"/>
                </a:rPr>
                <a:t>case </a:t>
              </a:r>
              <a:r>
                <a:rPr lang="en-US" altLang="ko-KR" sz="1600" b="1">
                  <a:solidFill>
                    <a:schemeClr val="bg1"/>
                  </a:solidFill>
                  <a:latin typeface="나눔바른고딕"/>
                  <a:ea typeface="나눔바른고딕"/>
                  <a:cs typeface="함초롬돋움"/>
                </a:rPr>
                <a:t>3</a:t>
              </a:r>
              <a:endParaRPr lang="ko-KR" altLang="en-US" sz="1600" b="1">
                <a:solidFill>
                  <a:schemeClr val="bg1"/>
                </a:solidFill>
                <a:latin typeface="나눔바른고딕"/>
                <a:ea typeface="나눔바른고딕"/>
                <a:cs typeface="함초롬돋움"/>
              </a:endParaRPr>
            </a:p>
          </p:txBody>
        </p:sp>
      </p:grpSp>
      <p:grpSp>
        <p:nvGrpSpPr>
          <p:cNvPr id="32" name="그룹 31"/>
          <p:cNvGrpSpPr/>
          <p:nvPr/>
        </p:nvGrpSpPr>
        <p:grpSpPr>
          <a:xfrm>
            <a:off x="522001" y="2653294"/>
            <a:ext cx="8100000" cy="1616774"/>
            <a:chOff x="527421" y="1599183"/>
            <a:chExt cx="7944758" cy="1635450"/>
          </a:xfrm>
          <a:effectLst>
            <a:outerShdw blurRad="50800" dist="12700" dir="2700000" algn="tl" rotWithShape="0">
              <a:prstClr val="black">
                <a:alpha val="40000"/>
              </a:prstClr>
            </a:outerShdw>
          </a:effectLst>
        </p:grpSpPr>
        <p:sp>
          <p:nvSpPr>
            <p:cNvPr id="33" name="사각형: 둥근 모서리 32"/>
            <p:cNvSpPr/>
            <p:nvPr/>
          </p:nvSpPr>
          <p:spPr>
            <a:xfrm>
              <a:off x="527421" y="1726364"/>
              <a:ext cx="7944758" cy="1508269"/>
            </a:xfrm>
            <a:prstGeom prst="roundRect">
              <a:avLst>
                <a:gd name="adj" fmla="val 16667"/>
              </a:avLst>
            </a:prstGeom>
            <a:solidFill>
              <a:srgbClr val="E7ECF1">
                <a:alpha val="98820"/>
              </a:srgbClr>
            </a:solidFill>
            <a:ln w="38100">
              <a:solidFill>
                <a:srgbClr val="D1CED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34" name="Rectangle 4"/>
            <p:cNvSpPr>
              <a:spLocks noChangeArrowheads="1"/>
            </p:cNvSpPr>
            <p:nvPr/>
          </p:nvSpPr>
          <p:spPr bwMode="white">
            <a:xfrm>
              <a:off x="759001" y="1972911"/>
              <a:ext cx="7563181" cy="1205891"/>
            </a:xfrm>
            <a:prstGeom prst="rect">
              <a:avLst/>
            </a:prstGeom>
            <a:noFill/>
            <a:ln w="9525" cmpd="sng">
              <a:noFill/>
              <a:miter/>
            </a:ln>
            <a:effectLst/>
          </p:spPr>
          <p:txBody>
            <a:bodyPr wrap="square" anchor="t">
              <a:spAutoFit/>
            </a:bodyPr>
            <a:lstStyle/>
            <a:p>
              <a:pPr defTabSz="884374">
                <a:lnSpc>
                  <a:spcPct val="130000"/>
                </a:lnSpc>
                <a:spcBef>
                  <a:spcPct val="0"/>
                </a:spcBef>
                <a:buClr>
                  <a:srgbClr val="3B5063"/>
                </a:buClr>
                <a:buSzPct val="80000"/>
                <a:defRPr lang="ko-KR" altLang="en-US"/>
              </a:pPr>
              <a:r>
                <a:rPr lang="en-US" altLang="ko-KR" sz="1600" dirty="0">
                  <a:solidFill>
                    <a:srgbClr val="000000"/>
                  </a:solidFill>
                  <a:latin typeface="맑은 고딕" panose="020B0503020000020004" pitchFamily="50" charset="-127"/>
                  <a:cs typeface="함초롬돋움"/>
                </a:rPr>
                <a:t>ㆍ</a:t>
              </a:r>
              <a:r>
                <a:rPr kumimoji="1" lang="ko-KR" altLang="en-US" sz="1600" dirty="0">
                  <a:solidFill>
                    <a:srgbClr val="000000"/>
                  </a:solidFill>
                  <a:latin typeface="나눔바른고딕"/>
                  <a:ea typeface="나눔바른고딕"/>
                  <a:cs typeface="함초롬돋움"/>
                </a:rPr>
                <a:t>근로조건을 하향하는 근로계약을 강요하여 이를 거절하자</a:t>
              </a:r>
              <a:r>
                <a:rPr kumimoji="1" lang="en-US" altLang="ko-KR" sz="1600" dirty="0">
                  <a:solidFill>
                    <a:srgbClr val="000000"/>
                  </a:solidFill>
                  <a:latin typeface="나눔바른고딕"/>
                  <a:ea typeface="나눔바른고딕"/>
                  <a:cs typeface="함초롬돋움"/>
                </a:rPr>
                <a:t>,</a:t>
              </a:r>
            </a:p>
            <a:p>
              <a:pPr defTabSz="884374">
                <a:lnSpc>
                  <a:spcPct val="130000"/>
                </a:lnSpc>
                <a:spcBef>
                  <a:spcPct val="0"/>
                </a:spcBef>
                <a:buClr>
                  <a:srgbClr val="3B5063"/>
                </a:buClr>
                <a:buSzPct val="80000"/>
                <a:defRPr lang="ko-KR" altLang="en-US"/>
              </a:pP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사무실 비밀번호와 피해자 개인 컴퓨터의 비밀번호를 일방적으로 바꿔 접근을 막음</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3B5063"/>
                </a:buClr>
                <a:buSzPct val="80000"/>
                <a:defRPr lang="ko-KR" altLang="en-US"/>
              </a:pPr>
              <a:endParaRPr kumimoji="1" lang="ko-KR" altLang="en-US" sz="700" dirty="0">
                <a:solidFill>
                  <a:srgbClr val="000000"/>
                </a:solidFill>
                <a:latin typeface="나눔바른고딕"/>
                <a:ea typeface="나눔바른고딕"/>
                <a:cs typeface="함초롬돋움"/>
              </a:endParaRPr>
            </a:p>
            <a:p>
              <a:pPr defTabSz="884374">
                <a:lnSpc>
                  <a:spcPct val="130000"/>
                </a:lnSpc>
                <a:spcBef>
                  <a:spcPct val="0"/>
                </a:spcBef>
                <a:buClr>
                  <a:srgbClr val="3B5063"/>
                </a:buClr>
                <a:buSzPct val="80000"/>
                <a:defRPr lang="ko-KR" altLang="en-US"/>
              </a:pPr>
              <a:r>
                <a:rPr lang="en-US" altLang="ko-KR" sz="1600" dirty="0">
                  <a:solidFill>
                    <a:srgbClr val="000000"/>
                  </a:solidFill>
                  <a:latin typeface="맑은 고딕" panose="020B0503020000020004" pitchFamily="50" charset="-127"/>
                  <a:cs typeface="함초롬돋움"/>
                </a:rPr>
                <a:t>ㆍ</a:t>
              </a:r>
              <a:r>
                <a:rPr kumimoji="1" lang="ko-KR" altLang="en-US" sz="1600" dirty="0">
                  <a:solidFill>
                    <a:srgbClr val="000000"/>
                  </a:solidFill>
                  <a:latin typeface="나눔바른고딕"/>
                  <a:ea typeface="나눔바른고딕"/>
                  <a:cs typeface="함초롬돋움"/>
                </a:rPr>
                <a:t>업무용 메신저에서 피해자를 강제 퇴장시키는 등 노골적으로 따돌림</a:t>
              </a:r>
            </a:p>
          </p:txBody>
        </p:sp>
        <p:sp>
          <p:nvSpPr>
            <p:cNvPr id="35" name="Rectangle 7"/>
            <p:cNvSpPr>
              <a:spLocks noChangeArrowheads="1"/>
            </p:cNvSpPr>
            <p:nvPr/>
          </p:nvSpPr>
          <p:spPr bwMode="white">
            <a:xfrm>
              <a:off x="808071" y="1599183"/>
              <a:ext cx="715096" cy="327742"/>
            </a:xfrm>
            <a:prstGeom prst="rect">
              <a:avLst/>
            </a:prstGeom>
            <a:solidFill>
              <a:srgbClr val="4A657E"/>
            </a:solidFill>
            <a:ln>
              <a:noFill/>
            </a:ln>
            <a:effectLst/>
          </p:spPr>
          <p:txBody>
            <a:bodyPr wrap="none" anchor="ctr">
              <a:no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1600" b="1">
                  <a:solidFill>
                    <a:schemeClr val="bg1"/>
                  </a:solidFill>
                  <a:latin typeface="나눔바른고딕"/>
                  <a:ea typeface="나눔바른고딕"/>
                  <a:cs typeface="함초롬돋움"/>
                </a:rPr>
                <a:t>case </a:t>
              </a:r>
              <a:r>
                <a:rPr lang="en-US" altLang="ko-KR" sz="1600" b="1">
                  <a:solidFill>
                    <a:schemeClr val="bg1"/>
                  </a:solidFill>
                  <a:latin typeface="나눔바른고딕"/>
                  <a:ea typeface="나눔바른고딕"/>
                  <a:cs typeface="함초롬돋움"/>
                </a:rPr>
                <a:t>2</a:t>
              </a:r>
              <a:endParaRPr lang="ko-KR" altLang="en-US" sz="1600" b="1">
                <a:solidFill>
                  <a:schemeClr val="bg1"/>
                </a:solidFill>
                <a:latin typeface="나눔바른고딕"/>
                <a:ea typeface="나눔바른고딕"/>
                <a:cs typeface="함초롬돋움"/>
              </a:endParaRPr>
            </a:p>
          </p:txBody>
        </p:sp>
      </p:grpSp>
      <p:sp>
        <p:nvSpPr>
          <p:cNvPr id="2" name="Rectangle 2"/>
          <p:cNvSpPr>
            <a:spLocks noChangeArrowheads="1"/>
          </p:cNvSpPr>
          <p:nvPr/>
        </p:nvSpPr>
        <p:spPr>
          <a:xfrm>
            <a:off x="0" y="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grpSp>
        <p:nvGrpSpPr>
          <p:cNvPr id="41" name="그룹 40"/>
          <p:cNvGrpSpPr/>
          <p:nvPr/>
        </p:nvGrpSpPr>
        <p:grpSpPr>
          <a:xfrm>
            <a:off x="-5115" y="1555832"/>
            <a:ext cx="3465082" cy="469398"/>
            <a:chOff x="264" y="1059123"/>
            <a:chExt cx="3465082" cy="469398"/>
          </a:xfrm>
        </p:grpSpPr>
        <p:grpSp>
          <p:nvGrpSpPr>
            <p:cNvPr id="42" name="그룹 41"/>
            <p:cNvGrpSpPr/>
            <p:nvPr/>
          </p:nvGrpSpPr>
          <p:grpSpPr>
            <a:xfrm>
              <a:off x="264" y="1059123"/>
              <a:ext cx="3465082" cy="469398"/>
              <a:chOff x="0" y="1081980"/>
              <a:chExt cx="3465282" cy="469425"/>
            </a:xfrm>
          </p:grpSpPr>
          <p:sp>
            <p:nvSpPr>
              <p:cNvPr id="44" name="직사각형 43"/>
              <p:cNvSpPr/>
              <p:nvPr/>
            </p:nvSpPr>
            <p:spPr>
              <a:xfrm>
                <a:off x="0" y="1081980"/>
                <a:ext cx="1310110" cy="469424"/>
              </a:xfrm>
              <a:prstGeom prst="rect">
                <a:avLst/>
              </a:prstGeom>
              <a:solidFill>
                <a:srgbClr val="4A65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grpSp>
            <p:nvGrpSpPr>
              <p:cNvPr id="45" name="그룹 44"/>
              <p:cNvGrpSpPr/>
              <p:nvPr/>
            </p:nvGrpSpPr>
            <p:grpSpPr>
              <a:xfrm>
                <a:off x="92873" y="1081981"/>
                <a:ext cx="3372409" cy="469424"/>
                <a:chOff x="-34127" y="1081981"/>
                <a:chExt cx="3372409" cy="469424"/>
              </a:xfrm>
            </p:grpSpPr>
            <p:sp>
              <p:nvSpPr>
                <p:cNvPr id="46" name="사각형: 둥근 모서리 45"/>
                <p:cNvSpPr/>
                <p:nvPr/>
              </p:nvSpPr>
              <p:spPr>
                <a:xfrm>
                  <a:off x="716397" y="1081981"/>
                  <a:ext cx="2621885" cy="469424"/>
                </a:xfrm>
                <a:prstGeom prst="roundRect">
                  <a:avLst>
                    <a:gd name="adj" fmla="val 50000"/>
                  </a:avLst>
                </a:prstGeom>
                <a:solidFill>
                  <a:srgbClr val="4A65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47" name="타원 46"/>
                <p:cNvSpPr/>
                <p:nvPr/>
              </p:nvSpPr>
              <p:spPr>
                <a:xfrm>
                  <a:off x="2896972" y="1142852"/>
                  <a:ext cx="346665" cy="346665"/>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48" name="직사각형 47"/>
                <p:cNvSpPr/>
                <p:nvPr/>
              </p:nvSpPr>
              <p:spPr>
                <a:xfrm>
                  <a:off x="-34127" y="1140149"/>
                  <a:ext cx="2956608" cy="369353"/>
                </a:xfrm>
                <a:prstGeom prst="rect">
                  <a:avLst/>
                </a:prstGeom>
              </p:spPr>
              <p:txBody>
                <a:bodyPr wrap="none">
                  <a:spAutoFit/>
                </a:bodyPr>
                <a:lstStyle/>
                <a:p>
                  <a:pPr>
                    <a:spcBef>
                      <a:spcPct val="0"/>
                    </a:spcBef>
                    <a:defRPr lang="ko-KR" altLang="en-US"/>
                  </a:pPr>
                  <a:r>
                    <a:rPr lang="ko-KR" altLang="en-US" b="1">
                      <a:solidFill>
                        <a:schemeClr val="bg1"/>
                      </a:solidFill>
                      <a:latin typeface="나눔바른고딕"/>
                      <a:ea typeface="나눔바른고딕"/>
                      <a:cs typeface="함초롬돋움"/>
                    </a:rPr>
                    <a:t>집단 따돌림</a:t>
                  </a:r>
                  <a:r>
                    <a:rPr lang="en-US" altLang="ko-KR" b="1">
                      <a:solidFill>
                        <a:schemeClr val="bg1"/>
                      </a:solidFill>
                      <a:latin typeface="나눔바른고딕"/>
                      <a:ea typeface="나눔바른고딕"/>
                      <a:cs typeface="함초롬돋움"/>
                    </a:rPr>
                    <a:t>, </a:t>
                  </a:r>
                  <a:r>
                    <a:rPr lang="ko-KR" altLang="en-US" b="1">
                      <a:solidFill>
                        <a:schemeClr val="bg1"/>
                      </a:solidFill>
                      <a:latin typeface="나눔바른고딕"/>
                      <a:ea typeface="나눔바른고딕"/>
                      <a:cs typeface="함초롬돋움"/>
                    </a:rPr>
                    <a:t>의도적 무시</a:t>
                  </a:r>
                  <a:r>
                    <a:rPr lang="en-US" altLang="ko-KR" b="1">
                      <a:solidFill>
                        <a:schemeClr val="bg1"/>
                      </a:solidFill>
                      <a:latin typeface="나눔바른고딕"/>
                      <a:ea typeface="나눔바른고딕"/>
                      <a:cs typeface="함초롬돋움"/>
                    </a:rPr>
                    <a:t>‧</a:t>
                  </a:r>
                  <a:r>
                    <a:rPr lang="ko-KR" altLang="en-US" b="1">
                      <a:solidFill>
                        <a:schemeClr val="bg1"/>
                      </a:solidFill>
                      <a:latin typeface="나눔바른고딕"/>
                      <a:ea typeface="나눔바른고딕"/>
                      <a:cs typeface="함초롬돋움"/>
                    </a:rPr>
                    <a:t>배제 </a:t>
                  </a:r>
                </a:p>
              </p:txBody>
            </p:sp>
          </p:grpSp>
        </p:grpSp>
        <p:pic>
          <p:nvPicPr>
            <p:cNvPr id="43" name="그림 42"/>
            <p:cNvPicPr>
              <a:picLocks noChangeAspect="1"/>
            </p:cNvPicPr>
            <p:nvPr/>
          </p:nvPicPr>
          <p:blipFill rotWithShape="1">
            <a:blip r:embed="rId2"/>
            <a:stretch>
              <a:fillRect/>
            </a:stretch>
          </p:blipFill>
          <p:spPr>
            <a:xfrm>
              <a:off x="3078829" y="1140830"/>
              <a:ext cx="264963" cy="264963"/>
            </a:xfrm>
            <a:prstGeom prst="rect">
              <a:avLst/>
            </a:prstGeom>
          </p:spPr>
        </p:pic>
      </p:grpSp>
      <p:sp>
        <p:nvSpPr>
          <p:cNvPr id="30"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57</a:t>
            </a:fld>
            <a:endParaRPr lang="en-US" altLang="en-US" sz="999">
              <a:solidFill>
                <a:schemeClr val="tx1"/>
              </a:solidFill>
              <a:latin typeface="나눔스퀘어라운드 Bold"/>
              <a:ea typeface="나눔스퀘어라운드 Bold"/>
            </a:endParaRPr>
          </a:p>
        </p:txBody>
      </p:sp>
      <p:pic>
        <p:nvPicPr>
          <p:cNvPr id="5" name="그림 4" descr="의류, 정장이(가) 표시된 사진  자동 생성된 설명"/>
          <p:cNvPicPr>
            <a:picLocks noChangeAspect="1"/>
          </p:cNvPicPr>
          <p:nvPr/>
        </p:nvPicPr>
        <p:blipFill rotWithShape="1">
          <a:blip r:embed="rId3"/>
          <a:stretch>
            <a:fillRect/>
          </a:stretch>
        </p:blipFill>
        <p:spPr>
          <a:xfrm>
            <a:off x="6383434" y="1410899"/>
            <a:ext cx="1922331" cy="1730414"/>
          </a:xfrm>
          <a:prstGeom prst="rect">
            <a:avLst/>
          </a:prstGeom>
          <a:effectLst>
            <a:outerShdw blurRad="50800" dist="12700" dir="2700000" algn="tl" rotWithShape="0">
              <a:prstClr val="black">
                <a:alpha val="40000"/>
              </a:prstClr>
            </a:outerShdw>
          </a:effectLst>
        </p:spPr>
      </p:pic>
      <p:pic>
        <p:nvPicPr>
          <p:cNvPr id="3" name="그림 2">
            <a:extLst>
              <a:ext uri="{FF2B5EF4-FFF2-40B4-BE49-F238E27FC236}">
                <a16:creationId xmlns:a16="http://schemas.microsoft.com/office/drawing/2014/main" id="{D9CCCE99-77DE-F1BE-1239-B0B748FE8C63}"/>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4" name="그림 3">
            <a:extLst>
              <a:ext uri="{FF2B5EF4-FFF2-40B4-BE49-F238E27FC236}">
                <a16:creationId xmlns:a16="http://schemas.microsoft.com/office/drawing/2014/main" id="{159B5FCD-4BC3-EDE5-F1FA-A5D59AC7E6E9}"/>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그룹 5"/>
          <p:cNvGrpSpPr/>
          <p:nvPr/>
        </p:nvGrpSpPr>
        <p:grpSpPr>
          <a:xfrm>
            <a:off x="265" y="130831"/>
            <a:ext cx="9143471" cy="765157"/>
            <a:chOff x="265" y="130831"/>
            <a:chExt cx="9143471" cy="765157"/>
          </a:xfrm>
        </p:grpSpPr>
        <p:sp>
          <p:nvSpPr>
            <p:cNvPr id="7" name="직사각형 6"/>
            <p:cNvSpPr/>
            <p:nvPr/>
          </p:nvSpPr>
          <p:spPr>
            <a:xfrm>
              <a:off x="265" y="133689"/>
              <a:ext cx="958482"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8" name="사각형: 둥근 위쪽 모서리 7"/>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9" name="평행 사변형 8"/>
            <p:cNvSpPr/>
            <p:nvPr/>
          </p:nvSpPr>
          <p:spPr>
            <a:xfrm rot="5400000">
              <a:off x="753374" y="368797"/>
              <a:ext cx="762297" cy="292083"/>
            </a:xfrm>
            <a:prstGeom prst="parallelogram">
              <a:avLst>
                <a:gd name="adj" fmla="val 41638"/>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0" name="평행 사변형 9"/>
            <p:cNvSpPr/>
            <p:nvPr/>
          </p:nvSpPr>
          <p:spPr>
            <a:xfrm rot="16200000" flipH="1">
              <a:off x="1075193" y="368798"/>
              <a:ext cx="762297" cy="292083"/>
            </a:xfrm>
            <a:prstGeom prst="parallelogram">
              <a:avLst>
                <a:gd name="adj" fmla="val 41638"/>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1" name="직사각형 10"/>
            <p:cNvSpPr/>
            <p:nvPr/>
          </p:nvSpPr>
          <p:spPr>
            <a:xfrm>
              <a:off x="1632118" y="130831"/>
              <a:ext cx="7511618"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2" name="TextBox 11"/>
            <p:cNvSpPr txBox="1"/>
            <p:nvPr/>
          </p:nvSpPr>
          <p:spPr>
            <a:xfrm>
              <a:off x="1727426" y="240029"/>
              <a:ext cx="5441088" cy="460730"/>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괴롭힘으로 볼 수 있는 구체적 사례</a:t>
              </a:r>
            </a:p>
          </p:txBody>
        </p:sp>
        <p:sp>
          <p:nvSpPr>
            <p:cNvPr id="13" name="TextBox 12"/>
            <p:cNvSpPr txBox="1"/>
            <p:nvPr/>
          </p:nvSpPr>
          <p:spPr>
            <a:xfrm>
              <a:off x="8403324" y="281174"/>
              <a:ext cx="545771" cy="188766"/>
            </a:xfrm>
            <a:prstGeom prst="roundRect">
              <a:avLst>
                <a:gd name="adj" fmla="val 50000"/>
              </a:avLst>
            </a:prstGeom>
            <a:solidFill>
              <a:srgbClr val="3D384A"/>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4</a:t>
              </a:r>
              <a:endParaRPr lang="ko-KR" altLang="en-US" sz="1100">
                <a:solidFill>
                  <a:schemeClr val="bg1"/>
                </a:solidFill>
                <a:latin typeface="나눔스퀘어라운드 ExtraBold"/>
                <a:ea typeface="나눔스퀘어라운드 ExtraBold"/>
              </a:endParaRPr>
            </a:p>
          </p:txBody>
        </p:sp>
        <p:sp>
          <p:nvSpPr>
            <p:cNvPr id="14" name="TextBox 13"/>
            <p:cNvSpPr txBox="1"/>
            <p:nvPr/>
          </p:nvSpPr>
          <p:spPr>
            <a:xfrm>
              <a:off x="6699060" y="429780"/>
              <a:ext cx="2335402" cy="261595"/>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행위 예시</a:t>
              </a:r>
            </a:p>
          </p:txBody>
        </p:sp>
      </p:grpSp>
      <p:grpSp>
        <p:nvGrpSpPr>
          <p:cNvPr id="26" name="그룹 25"/>
          <p:cNvGrpSpPr/>
          <p:nvPr/>
        </p:nvGrpSpPr>
        <p:grpSpPr>
          <a:xfrm>
            <a:off x="541128" y="2650127"/>
            <a:ext cx="8100000" cy="1636239"/>
            <a:chOff x="527421" y="1599182"/>
            <a:chExt cx="7944758" cy="1972301"/>
          </a:xfrm>
          <a:effectLst>
            <a:outerShdw blurRad="50800" dist="12700" dir="2700000" algn="tl" rotWithShape="0">
              <a:prstClr val="black">
                <a:alpha val="40000"/>
              </a:prstClr>
            </a:outerShdw>
          </a:effectLst>
        </p:grpSpPr>
        <p:sp>
          <p:nvSpPr>
            <p:cNvPr id="27" name="사각형: 둥근 모서리 26"/>
            <p:cNvSpPr/>
            <p:nvPr/>
          </p:nvSpPr>
          <p:spPr>
            <a:xfrm>
              <a:off x="527421" y="1738343"/>
              <a:ext cx="7944758" cy="1833140"/>
            </a:xfrm>
            <a:prstGeom prst="roundRect">
              <a:avLst>
                <a:gd name="adj" fmla="val 16667"/>
              </a:avLst>
            </a:prstGeom>
            <a:solidFill>
              <a:srgbClr val="E7ECF1">
                <a:alpha val="98820"/>
              </a:srgbClr>
            </a:solidFill>
            <a:ln w="38100">
              <a:solidFill>
                <a:srgbClr val="D1CED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28" name="Rectangle 4"/>
            <p:cNvSpPr>
              <a:spLocks noChangeArrowheads="1"/>
            </p:cNvSpPr>
            <p:nvPr/>
          </p:nvSpPr>
          <p:spPr bwMode="white">
            <a:xfrm>
              <a:off x="759001" y="2039118"/>
              <a:ext cx="7713178" cy="1439440"/>
            </a:xfrm>
            <a:prstGeom prst="rect">
              <a:avLst/>
            </a:prstGeom>
            <a:noFill/>
            <a:ln w="9525" cmpd="sng">
              <a:noFill/>
              <a:miter/>
            </a:ln>
            <a:effectLst/>
          </p:spPr>
          <p:txBody>
            <a:bodyPr wrap="square" anchor="t">
              <a:spAutoFit/>
            </a:bodyPr>
            <a:lstStyle/>
            <a:p>
              <a:pPr defTabSz="884374">
                <a:lnSpc>
                  <a:spcPct val="130000"/>
                </a:lnSpc>
                <a:spcBef>
                  <a:spcPct val="0"/>
                </a:spcBef>
                <a:buClr>
                  <a:srgbClr val="3B5063"/>
                </a:buClr>
                <a:buSzPct val="80000"/>
                <a:defRPr lang="ko-KR" altLang="en-US"/>
              </a:pPr>
              <a:r>
                <a:rPr lang="en-US" altLang="ko-KR" sz="1600" dirty="0">
                  <a:solidFill>
                    <a:srgbClr val="000000"/>
                  </a:solidFill>
                  <a:latin typeface="맑은 고딕" panose="020B0503020000020004" pitchFamily="50" charset="-127"/>
                  <a:cs typeface="함초롬돋움"/>
                </a:rPr>
                <a:t>ㆍ</a:t>
              </a:r>
              <a:r>
                <a:rPr kumimoji="1" lang="ko-KR" altLang="en-US" sz="1600" dirty="0">
                  <a:solidFill>
                    <a:srgbClr val="000000"/>
                  </a:solidFill>
                  <a:latin typeface="나눔바른고딕"/>
                  <a:ea typeface="나눔바른고딕"/>
                  <a:cs typeface="함초롬돋움"/>
                </a:rPr>
                <a:t>인사</a:t>
              </a: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총무</a:t>
              </a: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구매 등의 업무를 수행하던 피해자가 업무상 실수를 계기로 상사와 관계가 악화됨</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3B5063"/>
                </a:buClr>
                <a:buSzPct val="80000"/>
                <a:defRPr lang="ko-KR" altLang="en-US"/>
              </a:pPr>
              <a:endParaRPr kumimoji="1" lang="ko-KR" altLang="en-US" sz="800" dirty="0">
                <a:solidFill>
                  <a:srgbClr val="000000"/>
                </a:solidFill>
                <a:latin typeface="나눔바른고딕"/>
                <a:ea typeface="나눔바른고딕"/>
                <a:cs typeface="함초롬돋움"/>
              </a:endParaRPr>
            </a:p>
            <a:p>
              <a:pPr defTabSz="884374">
                <a:lnSpc>
                  <a:spcPct val="130000"/>
                </a:lnSpc>
                <a:spcBef>
                  <a:spcPct val="0"/>
                </a:spcBef>
                <a:buClr>
                  <a:srgbClr val="3B5063"/>
                </a:buClr>
                <a:buSzPct val="80000"/>
                <a:defRPr lang="ko-KR" altLang="en-US"/>
              </a:pPr>
              <a:r>
                <a:rPr lang="en-US" altLang="ko-KR" sz="1600" dirty="0">
                  <a:solidFill>
                    <a:srgbClr val="000000"/>
                  </a:solidFill>
                  <a:latin typeface="맑은 고딕" panose="020B0503020000020004" pitchFamily="50" charset="-127"/>
                  <a:cs typeface="함초롬돋움"/>
                </a:rPr>
                <a:t>ㆍ</a:t>
              </a:r>
              <a:r>
                <a:rPr kumimoji="1" lang="ko-KR" altLang="en-US" sz="1600" dirty="0">
                  <a:solidFill>
                    <a:srgbClr val="000000"/>
                  </a:solidFill>
                  <a:latin typeface="나눔바른고딕"/>
                  <a:ea typeface="나눔바른고딕"/>
                  <a:cs typeface="함초롬돋움"/>
                </a:rPr>
                <a:t>상사가 공개적인 자리에서 욕설을 하고 의도적으로 업무에서 배제시켰으며 노조로부터 </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3B5063"/>
                </a:buClr>
                <a:buSzPct val="80000"/>
                <a:defRPr lang="ko-KR" altLang="en-US"/>
              </a:pP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해고 협박을 받기도 함</a:t>
              </a:r>
            </a:p>
          </p:txBody>
        </p:sp>
        <p:sp>
          <p:nvSpPr>
            <p:cNvPr id="29" name="Rectangle 7"/>
            <p:cNvSpPr>
              <a:spLocks noChangeArrowheads="1"/>
            </p:cNvSpPr>
            <p:nvPr/>
          </p:nvSpPr>
          <p:spPr bwMode="white">
            <a:xfrm>
              <a:off x="808072" y="1599182"/>
              <a:ext cx="715096" cy="390545"/>
            </a:xfrm>
            <a:prstGeom prst="rect">
              <a:avLst/>
            </a:prstGeom>
            <a:solidFill>
              <a:srgbClr val="4A657E"/>
            </a:solidFill>
            <a:ln>
              <a:noFill/>
            </a:ln>
            <a:effectLst/>
          </p:spPr>
          <p:txBody>
            <a:bodyPr wrap="none" anchor="ctr">
              <a:no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1600" b="1">
                  <a:solidFill>
                    <a:schemeClr val="bg1"/>
                  </a:solidFill>
                  <a:latin typeface="나눔바른고딕"/>
                  <a:ea typeface="나눔바른고딕"/>
                  <a:cs typeface="함초롬돋움"/>
                </a:rPr>
                <a:t>case </a:t>
              </a:r>
              <a:r>
                <a:rPr lang="en-US" altLang="ko-KR" sz="1600" b="1">
                  <a:solidFill>
                    <a:schemeClr val="bg1"/>
                  </a:solidFill>
                  <a:latin typeface="나눔바른고딕"/>
                  <a:ea typeface="나눔바른고딕"/>
                  <a:cs typeface="함초롬돋움"/>
                </a:rPr>
                <a:t>4</a:t>
              </a:r>
              <a:endParaRPr lang="ko-KR" altLang="en-US" sz="1600" b="1">
                <a:solidFill>
                  <a:schemeClr val="bg1"/>
                </a:solidFill>
                <a:latin typeface="나눔바른고딕"/>
                <a:ea typeface="나눔바른고딕"/>
                <a:cs typeface="함초롬돋움"/>
              </a:endParaRPr>
            </a:p>
          </p:txBody>
        </p:sp>
      </p:grpSp>
      <p:grpSp>
        <p:nvGrpSpPr>
          <p:cNvPr id="33" name="그룹 32"/>
          <p:cNvGrpSpPr/>
          <p:nvPr/>
        </p:nvGrpSpPr>
        <p:grpSpPr>
          <a:xfrm>
            <a:off x="541128" y="4653253"/>
            <a:ext cx="8100000" cy="1645349"/>
            <a:chOff x="527421" y="1599183"/>
            <a:chExt cx="7944758" cy="1664356"/>
          </a:xfrm>
          <a:effectLst>
            <a:outerShdw blurRad="50800" dist="12700" dir="2700000" algn="tl" rotWithShape="0">
              <a:prstClr val="black">
                <a:alpha val="40000"/>
              </a:prstClr>
            </a:outerShdw>
          </a:effectLst>
        </p:grpSpPr>
        <p:sp>
          <p:nvSpPr>
            <p:cNvPr id="34" name="사각형: 둥근 모서리 33"/>
            <p:cNvSpPr/>
            <p:nvPr/>
          </p:nvSpPr>
          <p:spPr>
            <a:xfrm>
              <a:off x="527421" y="1726364"/>
              <a:ext cx="7944758" cy="1537175"/>
            </a:xfrm>
            <a:prstGeom prst="roundRect">
              <a:avLst>
                <a:gd name="adj" fmla="val 16667"/>
              </a:avLst>
            </a:prstGeom>
            <a:solidFill>
              <a:srgbClr val="E7ECF1">
                <a:alpha val="98820"/>
              </a:srgbClr>
            </a:solidFill>
            <a:ln w="38100">
              <a:solidFill>
                <a:srgbClr val="D1CED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35" name="Rectangle 4"/>
            <p:cNvSpPr>
              <a:spLocks noChangeArrowheads="1"/>
            </p:cNvSpPr>
            <p:nvPr/>
          </p:nvSpPr>
          <p:spPr bwMode="white">
            <a:xfrm>
              <a:off x="759001" y="1992181"/>
              <a:ext cx="7713178" cy="1207968"/>
            </a:xfrm>
            <a:prstGeom prst="rect">
              <a:avLst/>
            </a:prstGeom>
            <a:noFill/>
            <a:ln w="9525" cmpd="sng">
              <a:noFill/>
              <a:miter/>
            </a:ln>
            <a:effectLst/>
          </p:spPr>
          <p:txBody>
            <a:bodyPr wrap="square" anchor="t">
              <a:spAutoFit/>
            </a:bodyPr>
            <a:lstStyle/>
            <a:p>
              <a:pPr defTabSz="884374">
                <a:lnSpc>
                  <a:spcPct val="130000"/>
                </a:lnSpc>
                <a:spcBef>
                  <a:spcPct val="0"/>
                </a:spcBef>
                <a:buClr>
                  <a:srgbClr val="3B5063"/>
                </a:buClr>
                <a:buSzPct val="80000"/>
                <a:defRPr lang="ko-KR" altLang="en-US"/>
              </a:pPr>
              <a:r>
                <a:rPr lang="en-US" altLang="ko-KR" sz="1600" dirty="0">
                  <a:solidFill>
                    <a:srgbClr val="000000"/>
                  </a:solidFill>
                  <a:latin typeface="맑은 고딕" panose="020B0503020000020004" pitchFamily="50" charset="-127"/>
                  <a:cs typeface="함초롬돋움"/>
                </a:rPr>
                <a:t>ㆍ</a:t>
              </a:r>
              <a:r>
                <a:rPr kumimoji="1" lang="ko-KR" altLang="en-US" sz="1600" dirty="0">
                  <a:solidFill>
                    <a:srgbClr val="000000"/>
                  </a:solidFill>
                  <a:latin typeface="나눔바른고딕"/>
                  <a:ea typeface="나눔바른고딕"/>
                  <a:cs typeface="함초롬돋움"/>
                </a:rPr>
                <a:t>피해자를 의도적으로 무시하고 면전에서 비웃음</a:t>
              </a: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비난</a:t>
              </a: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욕설 등 수시로 언어폭력을 가함</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3B5063"/>
                </a:buClr>
                <a:buSzPct val="80000"/>
                <a:defRPr lang="ko-KR" altLang="en-US"/>
              </a:pPr>
              <a:endParaRPr kumimoji="1" lang="ko-KR" altLang="en-US" sz="800" dirty="0">
                <a:solidFill>
                  <a:srgbClr val="000000"/>
                </a:solidFill>
                <a:latin typeface="나눔바른고딕"/>
                <a:ea typeface="나눔바른고딕"/>
                <a:cs typeface="함초롬돋움"/>
              </a:endParaRPr>
            </a:p>
            <a:p>
              <a:pPr defTabSz="884374">
                <a:lnSpc>
                  <a:spcPct val="130000"/>
                </a:lnSpc>
                <a:spcBef>
                  <a:spcPct val="0"/>
                </a:spcBef>
                <a:buClr>
                  <a:srgbClr val="3B5063"/>
                </a:buClr>
                <a:buSzPct val="80000"/>
                <a:defRPr lang="ko-KR" altLang="en-US"/>
              </a:pPr>
              <a:r>
                <a:rPr lang="en-US" altLang="ko-KR" sz="1600" dirty="0">
                  <a:solidFill>
                    <a:srgbClr val="000000"/>
                  </a:solidFill>
                  <a:latin typeface="맑은 고딕" panose="020B0503020000020004" pitchFamily="50" charset="-127"/>
                  <a:cs typeface="함초롬돋움"/>
                </a:rPr>
                <a:t>ㆍ</a:t>
              </a:r>
              <a:r>
                <a:rPr kumimoji="1" lang="ko-KR" altLang="en-US" sz="1600" dirty="0">
                  <a:solidFill>
                    <a:srgbClr val="000000"/>
                  </a:solidFill>
                  <a:latin typeface="나눔바른고딕"/>
                  <a:ea typeface="나눔바른고딕"/>
                  <a:cs typeface="함초롬돋움"/>
                </a:rPr>
                <a:t>겨울</a:t>
              </a: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여름에는 피해자에게 보일러나 에어컨 등을 제공하지 않고 </a:t>
              </a:r>
              <a:r>
                <a:rPr kumimoji="1" lang="ko-KR" altLang="en-US" sz="1600" dirty="0" err="1">
                  <a:solidFill>
                    <a:srgbClr val="000000"/>
                  </a:solidFill>
                  <a:latin typeface="나눔바른고딕"/>
                  <a:ea typeface="나눔바른고딕"/>
                  <a:cs typeface="함초롬돋움"/>
                </a:rPr>
                <a:t>가해자들끼리만</a:t>
              </a:r>
              <a:r>
                <a:rPr kumimoji="1" lang="ko-KR" altLang="en-US" sz="1600" dirty="0">
                  <a:solidFill>
                    <a:srgbClr val="000000"/>
                  </a:solidFill>
                  <a:latin typeface="나눔바른고딕"/>
                  <a:ea typeface="나눔바른고딕"/>
                  <a:cs typeface="함초롬돋움"/>
                </a:rPr>
                <a:t> 사용함</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3B5063"/>
                </a:buClr>
                <a:buSzPct val="80000"/>
                <a:defRPr lang="ko-KR" altLang="en-US"/>
              </a:pP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 </a:t>
              </a:r>
              <a:r>
                <a:rPr kumimoji="1" lang="en-US" altLang="ko-KR" sz="1600" dirty="0">
                  <a:solidFill>
                    <a:srgbClr val="000000"/>
                  </a:solidFill>
                  <a:latin typeface="나눔바른고딕"/>
                  <a:ea typeface="나눔바른고딕"/>
                  <a:cs typeface="함초롬돋움"/>
                </a:rPr>
                <a:t>(</a:t>
              </a:r>
              <a:r>
                <a:rPr kumimoji="1" lang="ko-KR" altLang="en-US" sz="1600" dirty="0">
                  <a:solidFill>
                    <a:srgbClr val="000000"/>
                  </a:solidFill>
                  <a:latin typeface="나눔바른고딕"/>
                  <a:ea typeface="나눔바른고딕"/>
                  <a:cs typeface="함초롬돋움"/>
                </a:rPr>
                <a:t>인권위 진정사건</a:t>
              </a:r>
              <a:r>
                <a:rPr kumimoji="1" lang="en-US" altLang="ko-KR" sz="1600" dirty="0">
                  <a:solidFill>
                    <a:srgbClr val="000000"/>
                  </a:solidFill>
                  <a:latin typeface="나눔바른고딕"/>
                  <a:ea typeface="나눔바른고딕"/>
                  <a:cs typeface="함초롬돋움"/>
                </a:rPr>
                <a:t>: 16</a:t>
              </a:r>
              <a:r>
                <a:rPr kumimoji="1" lang="ko-KR" altLang="en-US" sz="1600" dirty="0">
                  <a:solidFill>
                    <a:srgbClr val="000000"/>
                  </a:solidFill>
                  <a:latin typeface="나눔바른고딕"/>
                  <a:ea typeface="나눔바른고딕"/>
                  <a:cs typeface="함초롬돋움"/>
                </a:rPr>
                <a:t>진정</a:t>
              </a:r>
              <a:r>
                <a:rPr kumimoji="1" lang="en-US" altLang="ko-KR" sz="1600" dirty="0">
                  <a:solidFill>
                    <a:srgbClr val="000000"/>
                  </a:solidFill>
                  <a:latin typeface="나눔바른고딕"/>
                  <a:ea typeface="나눔바른고딕"/>
                  <a:cs typeface="함초롬돋움"/>
                </a:rPr>
                <a:t>0186100)</a:t>
              </a:r>
            </a:p>
          </p:txBody>
        </p:sp>
        <p:sp>
          <p:nvSpPr>
            <p:cNvPr id="36" name="Rectangle 7"/>
            <p:cNvSpPr>
              <a:spLocks noChangeArrowheads="1"/>
            </p:cNvSpPr>
            <p:nvPr/>
          </p:nvSpPr>
          <p:spPr bwMode="white">
            <a:xfrm>
              <a:off x="808071" y="1599183"/>
              <a:ext cx="715096" cy="327742"/>
            </a:xfrm>
            <a:prstGeom prst="rect">
              <a:avLst/>
            </a:prstGeom>
            <a:solidFill>
              <a:srgbClr val="4A657E"/>
            </a:solidFill>
            <a:ln>
              <a:noFill/>
            </a:ln>
            <a:effectLst/>
          </p:spPr>
          <p:txBody>
            <a:bodyPr wrap="none" anchor="ctr">
              <a:no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1600" b="1">
                  <a:solidFill>
                    <a:schemeClr val="bg1"/>
                  </a:solidFill>
                  <a:latin typeface="나눔바른고딕"/>
                  <a:ea typeface="나눔바른고딕"/>
                  <a:cs typeface="함초롬돋움"/>
                </a:rPr>
                <a:t>case </a:t>
              </a:r>
              <a:r>
                <a:rPr lang="en-US" altLang="ko-KR" sz="1600" b="1">
                  <a:solidFill>
                    <a:schemeClr val="bg1"/>
                  </a:solidFill>
                  <a:latin typeface="나눔바른고딕"/>
                  <a:ea typeface="나눔바른고딕"/>
                  <a:cs typeface="함초롬돋움"/>
                </a:rPr>
                <a:t>5</a:t>
              </a:r>
              <a:endParaRPr lang="ko-KR" altLang="en-US" sz="1600" b="1">
                <a:solidFill>
                  <a:schemeClr val="bg1"/>
                </a:solidFill>
                <a:latin typeface="나눔바른고딕"/>
                <a:ea typeface="나눔바른고딕"/>
                <a:cs typeface="함초롬돋움"/>
              </a:endParaRPr>
            </a:p>
          </p:txBody>
        </p:sp>
      </p:grpSp>
      <p:sp>
        <p:nvSpPr>
          <p:cNvPr id="2" name="Rectangle 2"/>
          <p:cNvSpPr>
            <a:spLocks noChangeArrowheads="1"/>
          </p:cNvSpPr>
          <p:nvPr/>
        </p:nvSpPr>
        <p:spPr>
          <a:xfrm>
            <a:off x="0" y="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grpSp>
        <p:nvGrpSpPr>
          <p:cNvPr id="43" name="그룹 42"/>
          <p:cNvGrpSpPr/>
          <p:nvPr/>
        </p:nvGrpSpPr>
        <p:grpSpPr>
          <a:xfrm>
            <a:off x="-5115" y="1555832"/>
            <a:ext cx="3465082" cy="469398"/>
            <a:chOff x="264" y="1059123"/>
            <a:chExt cx="3465082" cy="469398"/>
          </a:xfrm>
        </p:grpSpPr>
        <p:grpSp>
          <p:nvGrpSpPr>
            <p:cNvPr id="44" name="그룹 43"/>
            <p:cNvGrpSpPr/>
            <p:nvPr/>
          </p:nvGrpSpPr>
          <p:grpSpPr>
            <a:xfrm>
              <a:off x="264" y="1059123"/>
              <a:ext cx="3465082" cy="469398"/>
              <a:chOff x="0" y="1081980"/>
              <a:chExt cx="3465282" cy="469425"/>
            </a:xfrm>
          </p:grpSpPr>
          <p:sp>
            <p:nvSpPr>
              <p:cNvPr id="46" name="직사각형 45"/>
              <p:cNvSpPr/>
              <p:nvPr/>
            </p:nvSpPr>
            <p:spPr>
              <a:xfrm>
                <a:off x="0" y="1081980"/>
                <a:ext cx="1310110" cy="469424"/>
              </a:xfrm>
              <a:prstGeom prst="rect">
                <a:avLst/>
              </a:prstGeom>
              <a:solidFill>
                <a:srgbClr val="4A65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grpSp>
            <p:nvGrpSpPr>
              <p:cNvPr id="47" name="그룹 46"/>
              <p:cNvGrpSpPr/>
              <p:nvPr/>
            </p:nvGrpSpPr>
            <p:grpSpPr>
              <a:xfrm>
                <a:off x="92873" y="1081981"/>
                <a:ext cx="3372409" cy="469424"/>
                <a:chOff x="-34127" y="1081981"/>
                <a:chExt cx="3372409" cy="469424"/>
              </a:xfrm>
            </p:grpSpPr>
            <p:sp>
              <p:nvSpPr>
                <p:cNvPr id="48" name="사각형: 둥근 모서리 47"/>
                <p:cNvSpPr/>
                <p:nvPr/>
              </p:nvSpPr>
              <p:spPr>
                <a:xfrm>
                  <a:off x="716397" y="1081981"/>
                  <a:ext cx="2621885" cy="469424"/>
                </a:xfrm>
                <a:prstGeom prst="roundRect">
                  <a:avLst>
                    <a:gd name="adj" fmla="val 50000"/>
                  </a:avLst>
                </a:prstGeom>
                <a:solidFill>
                  <a:srgbClr val="4A65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49" name="타원 48"/>
                <p:cNvSpPr/>
                <p:nvPr/>
              </p:nvSpPr>
              <p:spPr>
                <a:xfrm>
                  <a:off x="2896972" y="1142852"/>
                  <a:ext cx="346665" cy="346665"/>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50" name="직사각형 49"/>
                <p:cNvSpPr/>
                <p:nvPr/>
              </p:nvSpPr>
              <p:spPr>
                <a:xfrm>
                  <a:off x="-34127" y="1140149"/>
                  <a:ext cx="2956608" cy="369353"/>
                </a:xfrm>
                <a:prstGeom prst="rect">
                  <a:avLst/>
                </a:prstGeom>
              </p:spPr>
              <p:txBody>
                <a:bodyPr wrap="none">
                  <a:spAutoFit/>
                </a:bodyPr>
                <a:lstStyle/>
                <a:p>
                  <a:pPr>
                    <a:spcBef>
                      <a:spcPct val="0"/>
                    </a:spcBef>
                    <a:defRPr lang="ko-KR" altLang="en-US"/>
                  </a:pPr>
                  <a:r>
                    <a:rPr lang="ko-KR" altLang="en-US" b="1">
                      <a:solidFill>
                        <a:schemeClr val="bg1"/>
                      </a:solidFill>
                      <a:latin typeface="나눔바른고딕"/>
                      <a:ea typeface="나눔바른고딕"/>
                      <a:cs typeface="함초롬돋움"/>
                    </a:rPr>
                    <a:t>집단 따돌림</a:t>
                  </a:r>
                  <a:r>
                    <a:rPr lang="en-US" altLang="ko-KR" b="1">
                      <a:solidFill>
                        <a:schemeClr val="bg1"/>
                      </a:solidFill>
                      <a:latin typeface="나눔바른고딕"/>
                      <a:ea typeface="나눔바른고딕"/>
                      <a:cs typeface="함초롬돋움"/>
                    </a:rPr>
                    <a:t>, </a:t>
                  </a:r>
                  <a:r>
                    <a:rPr lang="ko-KR" altLang="en-US" b="1">
                      <a:solidFill>
                        <a:schemeClr val="bg1"/>
                      </a:solidFill>
                      <a:latin typeface="나눔바른고딕"/>
                      <a:ea typeface="나눔바른고딕"/>
                      <a:cs typeface="함초롬돋움"/>
                    </a:rPr>
                    <a:t>의도적 무시</a:t>
                  </a:r>
                  <a:r>
                    <a:rPr lang="en-US" altLang="ko-KR" b="1">
                      <a:solidFill>
                        <a:schemeClr val="bg1"/>
                      </a:solidFill>
                      <a:latin typeface="나눔바른고딕"/>
                      <a:ea typeface="나눔바른고딕"/>
                      <a:cs typeface="함초롬돋움"/>
                    </a:rPr>
                    <a:t>‧</a:t>
                  </a:r>
                  <a:r>
                    <a:rPr lang="ko-KR" altLang="en-US" b="1">
                      <a:solidFill>
                        <a:schemeClr val="bg1"/>
                      </a:solidFill>
                      <a:latin typeface="나눔바른고딕"/>
                      <a:ea typeface="나눔바른고딕"/>
                      <a:cs typeface="함초롬돋움"/>
                    </a:rPr>
                    <a:t>배제 </a:t>
                  </a:r>
                </a:p>
              </p:txBody>
            </p:sp>
          </p:grpSp>
        </p:grpSp>
        <p:pic>
          <p:nvPicPr>
            <p:cNvPr id="45" name="그림 44"/>
            <p:cNvPicPr>
              <a:picLocks noChangeAspect="1"/>
            </p:cNvPicPr>
            <p:nvPr/>
          </p:nvPicPr>
          <p:blipFill rotWithShape="1">
            <a:blip r:embed="rId2"/>
            <a:stretch>
              <a:fillRect/>
            </a:stretch>
          </p:blipFill>
          <p:spPr>
            <a:xfrm>
              <a:off x="3078829" y="1140830"/>
              <a:ext cx="264963" cy="264963"/>
            </a:xfrm>
            <a:prstGeom prst="rect">
              <a:avLst/>
            </a:prstGeom>
          </p:spPr>
        </p:pic>
      </p:grpSp>
      <p:sp>
        <p:nvSpPr>
          <p:cNvPr id="30"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58</a:t>
            </a:fld>
            <a:endParaRPr lang="en-US" altLang="en-US" sz="999">
              <a:solidFill>
                <a:schemeClr val="tx1"/>
              </a:solidFill>
              <a:latin typeface="나눔스퀘어라운드 Bold"/>
              <a:ea typeface="나눔스퀘어라운드 Bold"/>
            </a:endParaRPr>
          </a:p>
        </p:txBody>
      </p:sp>
      <p:pic>
        <p:nvPicPr>
          <p:cNvPr id="3" name="그래픽 2"/>
          <p:cNvPicPr>
            <a:picLocks noChangeAspect="1"/>
          </p:cNvPicPr>
          <p:nvPr/>
        </p:nvPicPr>
        <p:blipFill rotWithShape="1">
          <a:blip r:embed="rId3"/>
          <a:stretch>
            <a:fillRect/>
          </a:stretch>
        </p:blipFill>
        <p:spPr>
          <a:xfrm>
            <a:off x="5990773" y="1252267"/>
            <a:ext cx="2135101" cy="1568729"/>
          </a:xfrm>
          <a:prstGeom prst="rect">
            <a:avLst/>
          </a:prstGeom>
          <a:effectLst>
            <a:outerShdw blurRad="50800" dist="12700" dir="2700000" algn="tl" rotWithShape="0">
              <a:prstClr val="black">
                <a:alpha val="40000"/>
              </a:prstClr>
            </a:outerShdw>
          </a:effectLst>
        </p:spPr>
      </p:pic>
      <p:pic>
        <p:nvPicPr>
          <p:cNvPr id="4" name="그림 3">
            <a:extLst>
              <a:ext uri="{FF2B5EF4-FFF2-40B4-BE49-F238E27FC236}">
                <a16:creationId xmlns:a16="http://schemas.microsoft.com/office/drawing/2014/main" id="{B3B65394-B33B-8887-529C-E1DB34181B5F}"/>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5" name="그림 4">
            <a:extLst>
              <a:ext uri="{FF2B5EF4-FFF2-40B4-BE49-F238E27FC236}">
                <a16:creationId xmlns:a16="http://schemas.microsoft.com/office/drawing/2014/main" id="{8911522B-0969-20FA-B526-DD98F7C04CA0}"/>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그룹 5"/>
          <p:cNvGrpSpPr/>
          <p:nvPr/>
        </p:nvGrpSpPr>
        <p:grpSpPr>
          <a:xfrm>
            <a:off x="265" y="130831"/>
            <a:ext cx="9143471" cy="765157"/>
            <a:chOff x="265" y="130831"/>
            <a:chExt cx="9143471" cy="765157"/>
          </a:xfrm>
        </p:grpSpPr>
        <p:sp>
          <p:nvSpPr>
            <p:cNvPr id="7" name="직사각형 6"/>
            <p:cNvSpPr/>
            <p:nvPr/>
          </p:nvSpPr>
          <p:spPr>
            <a:xfrm>
              <a:off x="265" y="133689"/>
              <a:ext cx="958482"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8" name="사각형: 둥근 위쪽 모서리 7"/>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9" name="평행 사변형 8"/>
            <p:cNvSpPr/>
            <p:nvPr/>
          </p:nvSpPr>
          <p:spPr>
            <a:xfrm rot="5400000">
              <a:off x="753374" y="368797"/>
              <a:ext cx="762297" cy="292083"/>
            </a:xfrm>
            <a:prstGeom prst="parallelogram">
              <a:avLst>
                <a:gd name="adj" fmla="val 41638"/>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0" name="평행 사변형 9"/>
            <p:cNvSpPr/>
            <p:nvPr/>
          </p:nvSpPr>
          <p:spPr>
            <a:xfrm rot="16200000" flipH="1">
              <a:off x="1075193" y="368798"/>
              <a:ext cx="762297" cy="292083"/>
            </a:xfrm>
            <a:prstGeom prst="parallelogram">
              <a:avLst>
                <a:gd name="adj" fmla="val 41638"/>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1" name="직사각형 10"/>
            <p:cNvSpPr/>
            <p:nvPr/>
          </p:nvSpPr>
          <p:spPr>
            <a:xfrm>
              <a:off x="1632118" y="130831"/>
              <a:ext cx="7511618"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2" name="TextBox 11"/>
            <p:cNvSpPr txBox="1"/>
            <p:nvPr/>
          </p:nvSpPr>
          <p:spPr>
            <a:xfrm>
              <a:off x="1727426" y="240029"/>
              <a:ext cx="5441088" cy="460730"/>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괴롭힘으로 볼 수 있는 구체적 사례</a:t>
              </a:r>
            </a:p>
          </p:txBody>
        </p:sp>
        <p:sp>
          <p:nvSpPr>
            <p:cNvPr id="13" name="TextBox 12"/>
            <p:cNvSpPr txBox="1"/>
            <p:nvPr/>
          </p:nvSpPr>
          <p:spPr>
            <a:xfrm>
              <a:off x="8403324" y="281174"/>
              <a:ext cx="545771" cy="188766"/>
            </a:xfrm>
            <a:prstGeom prst="roundRect">
              <a:avLst>
                <a:gd name="adj" fmla="val 50000"/>
              </a:avLst>
            </a:prstGeom>
            <a:solidFill>
              <a:srgbClr val="3D384A"/>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4</a:t>
              </a:r>
              <a:endParaRPr lang="ko-KR" altLang="en-US" sz="1100">
                <a:solidFill>
                  <a:schemeClr val="bg1"/>
                </a:solidFill>
                <a:latin typeface="나눔스퀘어라운드 ExtraBold"/>
                <a:ea typeface="나눔스퀘어라운드 ExtraBold"/>
              </a:endParaRPr>
            </a:p>
          </p:txBody>
        </p:sp>
        <p:sp>
          <p:nvSpPr>
            <p:cNvPr id="14" name="TextBox 13"/>
            <p:cNvSpPr txBox="1"/>
            <p:nvPr/>
          </p:nvSpPr>
          <p:spPr>
            <a:xfrm>
              <a:off x="6699060" y="429780"/>
              <a:ext cx="2335402" cy="261595"/>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행위 예시</a:t>
              </a:r>
            </a:p>
          </p:txBody>
        </p:sp>
      </p:grpSp>
      <p:grpSp>
        <p:nvGrpSpPr>
          <p:cNvPr id="20" name="그룹 19"/>
          <p:cNvGrpSpPr/>
          <p:nvPr/>
        </p:nvGrpSpPr>
        <p:grpSpPr>
          <a:xfrm>
            <a:off x="264" y="1537296"/>
            <a:ext cx="2013471" cy="469398"/>
            <a:chOff x="0" y="1081980"/>
            <a:chExt cx="2013587" cy="469425"/>
          </a:xfrm>
        </p:grpSpPr>
        <p:sp>
          <p:nvSpPr>
            <p:cNvPr id="21" name="직사각형 20"/>
            <p:cNvSpPr/>
            <p:nvPr/>
          </p:nvSpPr>
          <p:spPr>
            <a:xfrm>
              <a:off x="0" y="1081980"/>
              <a:ext cx="1310110" cy="469424"/>
            </a:xfrm>
            <a:prstGeom prst="rect">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grpSp>
          <p:nvGrpSpPr>
            <p:cNvPr id="22" name="그룹 21"/>
            <p:cNvGrpSpPr/>
            <p:nvPr/>
          </p:nvGrpSpPr>
          <p:grpSpPr>
            <a:xfrm>
              <a:off x="92873" y="1081981"/>
              <a:ext cx="1920714" cy="469424"/>
              <a:chOff x="-34127" y="1081981"/>
              <a:chExt cx="1920714" cy="469424"/>
            </a:xfrm>
          </p:grpSpPr>
          <p:sp>
            <p:nvSpPr>
              <p:cNvPr id="23" name="사각형: 둥근 모서리 22"/>
              <p:cNvSpPr/>
              <p:nvPr/>
            </p:nvSpPr>
            <p:spPr>
              <a:xfrm>
                <a:off x="716397" y="1081981"/>
                <a:ext cx="1170190" cy="469424"/>
              </a:xfrm>
              <a:prstGeom prst="roundRect">
                <a:avLst>
                  <a:gd name="adj" fmla="val 50000"/>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24" name="타원 23"/>
              <p:cNvSpPr/>
              <p:nvPr/>
            </p:nvSpPr>
            <p:spPr>
              <a:xfrm>
                <a:off x="1455164" y="1142852"/>
                <a:ext cx="346665" cy="346665"/>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25" name="직사각형 24"/>
              <p:cNvSpPr/>
              <p:nvPr/>
            </p:nvSpPr>
            <p:spPr>
              <a:xfrm>
                <a:off x="-34127" y="1140149"/>
                <a:ext cx="1569751" cy="369353"/>
              </a:xfrm>
              <a:prstGeom prst="rect">
                <a:avLst/>
              </a:prstGeom>
            </p:spPr>
            <p:txBody>
              <a:bodyPr wrap="none">
                <a:spAutoFit/>
              </a:bodyPr>
              <a:lstStyle/>
              <a:p>
                <a:pPr>
                  <a:spcBef>
                    <a:spcPct val="0"/>
                  </a:spcBef>
                  <a:defRPr lang="ko-KR" altLang="en-US"/>
                </a:pPr>
                <a:r>
                  <a:rPr lang="ko-KR" altLang="en-US" b="1">
                    <a:solidFill>
                      <a:schemeClr val="bg1"/>
                    </a:solidFill>
                    <a:latin typeface="나눔바른고딕"/>
                    <a:ea typeface="나눔바른고딕"/>
                    <a:cs typeface="함초롬돋움"/>
                  </a:rPr>
                  <a:t>사적 용무 지시 </a:t>
                </a:r>
              </a:p>
            </p:txBody>
          </p:sp>
        </p:grpSp>
      </p:grpSp>
      <p:grpSp>
        <p:nvGrpSpPr>
          <p:cNvPr id="26" name="그룹 25"/>
          <p:cNvGrpSpPr/>
          <p:nvPr/>
        </p:nvGrpSpPr>
        <p:grpSpPr>
          <a:xfrm>
            <a:off x="599851" y="2822767"/>
            <a:ext cx="7944298" cy="1617515"/>
            <a:chOff x="527421" y="1599182"/>
            <a:chExt cx="7944758" cy="1617608"/>
          </a:xfrm>
          <a:effectLst>
            <a:outerShdw blurRad="50800" dist="12700" dir="2700000" algn="tl" rotWithShape="0">
              <a:prstClr val="black">
                <a:alpha val="40000"/>
              </a:prstClr>
            </a:outerShdw>
          </a:effectLst>
        </p:grpSpPr>
        <p:sp>
          <p:nvSpPr>
            <p:cNvPr id="27" name="사각형: 둥근 모서리 26"/>
            <p:cNvSpPr/>
            <p:nvPr/>
          </p:nvSpPr>
          <p:spPr>
            <a:xfrm>
              <a:off x="527421" y="1726362"/>
              <a:ext cx="7944758" cy="1490428"/>
            </a:xfrm>
            <a:prstGeom prst="roundRect">
              <a:avLst>
                <a:gd name="adj" fmla="val 16667"/>
              </a:avLst>
            </a:prstGeom>
            <a:solidFill>
              <a:srgbClr val="FDEDE9"/>
            </a:solidFill>
            <a:ln w="38100">
              <a:solidFill>
                <a:srgbClr val="D1CED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28" name="Rectangle 4"/>
            <p:cNvSpPr>
              <a:spLocks noChangeArrowheads="1"/>
            </p:cNvSpPr>
            <p:nvPr/>
          </p:nvSpPr>
          <p:spPr bwMode="white">
            <a:xfrm>
              <a:off x="759000" y="1961257"/>
              <a:ext cx="7563181" cy="1192189"/>
            </a:xfrm>
            <a:prstGeom prst="rect">
              <a:avLst/>
            </a:prstGeom>
            <a:noFill/>
            <a:ln w="9525" cmpd="sng">
              <a:noFill/>
              <a:miter/>
            </a:ln>
            <a:effectLst/>
          </p:spPr>
          <p:txBody>
            <a:bodyPr wrap="square" anchor="t">
              <a:spAutoFit/>
            </a:bodyPr>
            <a:lstStyle/>
            <a:p>
              <a:pPr defTabSz="884374">
                <a:lnSpc>
                  <a:spcPct val="130000"/>
                </a:lnSpc>
                <a:spcBef>
                  <a:spcPct val="0"/>
                </a:spcBef>
                <a:buClr>
                  <a:srgbClr val="C03610"/>
                </a:buClr>
                <a:buSzPct val="80000"/>
                <a:defRPr lang="ko-KR" altLang="en-US"/>
              </a:pPr>
              <a:r>
                <a:rPr lang="en-US" altLang="ko-KR" sz="1600" dirty="0">
                  <a:solidFill>
                    <a:srgbClr val="000000"/>
                  </a:solidFill>
                  <a:latin typeface="맑은 고딕" panose="020B0503020000020004" pitchFamily="50" charset="-127"/>
                  <a:cs typeface="함초롬돋움"/>
                </a:rPr>
                <a:t>ㆍ</a:t>
              </a:r>
              <a:r>
                <a:rPr kumimoji="1" lang="ko-KR" altLang="en-US" sz="1600" dirty="0">
                  <a:solidFill>
                    <a:srgbClr val="000000"/>
                  </a:solidFill>
                  <a:latin typeface="나눔바른고딕"/>
                  <a:ea typeface="나눔바른고딕"/>
                  <a:cs typeface="함초롬돋움"/>
                </a:rPr>
                <a:t>상사가 직원에게 대학원 박사학위 논문을 </a:t>
              </a:r>
              <a:r>
                <a:rPr kumimoji="1" lang="ko-KR" altLang="en-US" sz="1600" dirty="0" err="1">
                  <a:solidFill>
                    <a:srgbClr val="000000"/>
                  </a:solidFill>
                  <a:latin typeface="나눔바른고딕"/>
                  <a:ea typeface="나눔바른고딕"/>
                  <a:cs typeface="함초롬돋움"/>
                </a:rPr>
                <a:t>쓰게하고</a:t>
              </a:r>
              <a:r>
                <a:rPr kumimoji="1" lang="en-US" altLang="ko-KR" sz="1600" dirty="0">
                  <a:solidFill>
                    <a:srgbClr val="000000"/>
                  </a:solidFill>
                  <a:latin typeface="나눔바른고딕"/>
                  <a:ea typeface="나눔바른고딕"/>
                  <a:cs typeface="함초롬돋움"/>
                </a:rPr>
                <a:t>,</a:t>
              </a:r>
            </a:p>
            <a:p>
              <a:pPr defTabSz="884374">
                <a:lnSpc>
                  <a:spcPct val="130000"/>
                </a:lnSpc>
                <a:spcBef>
                  <a:spcPct val="0"/>
                </a:spcBef>
                <a:buClr>
                  <a:srgbClr val="C03610"/>
                </a:buClr>
                <a:buSzPct val="80000"/>
                <a:defRPr lang="ko-KR" altLang="en-US"/>
              </a:pPr>
              <a:r>
                <a:rPr kumimoji="1" lang="ko-KR" altLang="en-US" sz="1600" dirty="0">
                  <a:solidFill>
                    <a:srgbClr val="000000"/>
                  </a:solidFill>
                  <a:latin typeface="나눔바른고딕"/>
                  <a:ea typeface="나눔바른고딕"/>
                  <a:cs typeface="함초롬돋움"/>
                </a:rPr>
                <a:t>    개인적인 강의를 위한 프레젠테이션 자료작성</a:t>
              </a:r>
              <a:r>
                <a:rPr kumimoji="1" lang="en-US" altLang="ko-KR" sz="1600" dirty="0">
                  <a:solidFill>
                    <a:srgbClr val="000000"/>
                  </a:solidFill>
                  <a:latin typeface="나눔바른고딕"/>
                  <a:ea typeface="나눔바른고딕"/>
                  <a:cs typeface="함초롬돋움"/>
                </a:rPr>
                <a:t>,</a:t>
              </a:r>
              <a:r>
                <a:rPr kumimoji="1" lang="ko-KR" altLang="en-US" sz="1600" dirty="0">
                  <a:solidFill>
                    <a:srgbClr val="000000"/>
                  </a:solidFill>
                  <a:latin typeface="나눔바른고딕"/>
                  <a:ea typeface="나눔바른고딕"/>
                  <a:cs typeface="함초롬돋움"/>
                </a:rPr>
                <a:t>시험문제 출제</a:t>
              </a: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채점 등의 업무를 시킴</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C03610"/>
                </a:buClr>
                <a:buSzPct val="80000"/>
                <a:defRPr lang="ko-KR" altLang="en-US"/>
              </a:pPr>
              <a:endParaRPr kumimoji="1" lang="ko-KR" altLang="en-US" sz="800" dirty="0">
                <a:solidFill>
                  <a:srgbClr val="000000"/>
                </a:solidFill>
                <a:latin typeface="나눔바른고딕"/>
                <a:ea typeface="나눔바른고딕"/>
                <a:cs typeface="함초롬돋움"/>
              </a:endParaRPr>
            </a:p>
            <a:p>
              <a:pPr defTabSz="884374">
                <a:lnSpc>
                  <a:spcPct val="130000"/>
                </a:lnSpc>
                <a:spcBef>
                  <a:spcPct val="0"/>
                </a:spcBef>
                <a:buClr>
                  <a:srgbClr val="C03610"/>
                </a:buClr>
                <a:buSzPct val="80000"/>
                <a:defRPr lang="ko-KR" altLang="en-US"/>
              </a:pPr>
              <a:r>
                <a:rPr lang="en-US" altLang="ko-KR" sz="1600" dirty="0">
                  <a:solidFill>
                    <a:srgbClr val="000000"/>
                  </a:solidFill>
                  <a:latin typeface="맑은 고딕" panose="020B0503020000020004" pitchFamily="50" charset="-127"/>
                  <a:cs typeface="함초롬돋움"/>
                </a:rPr>
                <a:t>ㆍ</a:t>
              </a:r>
              <a:r>
                <a:rPr kumimoji="1" lang="ko-KR" altLang="en-US" sz="1600" dirty="0">
                  <a:solidFill>
                    <a:srgbClr val="000000"/>
                  </a:solidFill>
                  <a:latin typeface="나눔바른고딕"/>
                  <a:ea typeface="나눔바른고딕"/>
                  <a:cs typeface="함초롬돋움"/>
                </a:rPr>
                <a:t>이로 인해 직원은 근무시간도 부족하여 일을 집으로 가져가서 해야 하는 경우도 있었음</a:t>
              </a:r>
            </a:p>
          </p:txBody>
        </p:sp>
        <p:sp>
          <p:nvSpPr>
            <p:cNvPr id="29" name="Rectangle 7"/>
            <p:cNvSpPr>
              <a:spLocks noChangeArrowheads="1"/>
            </p:cNvSpPr>
            <p:nvPr/>
          </p:nvSpPr>
          <p:spPr bwMode="white">
            <a:xfrm>
              <a:off x="808071" y="1599182"/>
              <a:ext cx="715096" cy="324018"/>
            </a:xfrm>
            <a:prstGeom prst="rect">
              <a:avLst/>
            </a:prstGeom>
            <a:solidFill>
              <a:srgbClr val="F37E5F"/>
            </a:solidFill>
            <a:ln>
              <a:noFill/>
            </a:ln>
            <a:effectLst/>
          </p:spPr>
          <p:txBody>
            <a:bodyPr wrap="none" anchor="ctr">
              <a:no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1600" b="1">
                  <a:solidFill>
                    <a:schemeClr val="bg1"/>
                  </a:solidFill>
                  <a:latin typeface="나눔바른고딕"/>
                  <a:ea typeface="나눔바른고딕"/>
                  <a:cs typeface="함초롬돋움"/>
                </a:rPr>
                <a:t>case </a:t>
              </a:r>
              <a:r>
                <a:rPr lang="en-US" altLang="ko-KR" sz="1600" b="1">
                  <a:solidFill>
                    <a:schemeClr val="bg1"/>
                  </a:solidFill>
                  <a:latin typeface="나눔바른고딕"/>
                  <a:ea typeface="나눔바른고딕"/>
                  <a:cs typeface="함초롬돋움"/>
                </a:rPr>
                <a:t>1</a:t>
              </a:r>
              <a:endParaRPr lang="ko-KR" altLang="en-US" sz="1600" b="1">
                <a:solidFill>
                  <a:schemeClr val="bg1"/>
                </a:solidFill>
                <a:latin typeface="나눔바른고딕"/>
                <a:ea typeface="나눔바른고딕"/>
                <a:cs typeface="함초롬돋움"/>
              </a:endParaRPr>
            </a:p>
          </p:txBody>
        </p:sp>
      </p:grpSp>
      <p:pic>
        <p:nvPicPr>
          <p:cNvPr id="3" name="그림 2"/>
          <p:cNvPicPr>
            <a:picLocks noChangeAspect="1"/>
          </p:cNvPicPr>
          <p:nvPr/>
        </p:nvPicPr>
        <p:blipFill rotWithShape="1">
          <a:blip r:embed="rId2"/>
          <a:stretch>
            <a:fillRect/>
          </a:stretch>
        </p:blipFill>
        <p:spPr>
          <a:xfrm>
            <a:off x="1691177" y="1692713"/>
            <a:ext cx="197715" cy="197715"/>
          </a:xfrm>
          <a:prstGeom prst="rect">
            <a:avLst/>
          </a:prstGeom>
        </p:spPr>
      </p:pic>
      <p:grpSp>
        <p:nvGrpSpPr>
          <p:cNvPr id="30" name="그룹 29"/>
          <p:cNvGrpSpPr/>
          <p:nvPr/>
        </p:nvGrpSpPr>
        <p:grpSpPr>
          <a:xfrm>
            <a:off x="599851" y="4866965"/>
            <a:ext cx="7944298" cy="1230322"/>
            <a:chOff x="527421" y="1599181"/>
            <a:chExt cx="7944758" cy="1230393"/>
          </a:xfrm>
          <a:effectLst>
            <a:outerShdw blurRad="50800" dist="12700" dir="2700000" algn="tl" rotWithShape="0">
              <a:prstClr val="black">
                <a:alpha val="40000"/>
              </a:prstClr>
            </a:outerShdw>
          </a:effectLst>
        </p:grpSpPr>
        <p:sp>
          <p:nvSpPr>
            <p:cNvPr id="31" name="사각형: 둥근 모서리 30"/>
            <p:cNvSpPr/>
            <p:nvPr/>
          </p:nvSpPr>
          <p:spPr>
            <a:xfrm>
              <a:off x="527421" y="1726363"/>
              <a:ext cx="7944758" cy="1103211"/>
            </a:xfrm>
            <a:prstGeom prst="roundRect">
              <a:avLst>
                <a:gd name="adj" fmla="val 16667"/>
              </a:avLst>
            </a:prstGeom>
            <a:solidFill>
              <a:srgbClr val="FDEDE9"/>
            </a:solidFill>
            <a:ln w="38100">
              <a:solidFill>
                <a:srgbClr val="D1CED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32" name="Rectangle 4"/>
            <p:cNvSpPr>
              <a:spLocks noChangeArrowheads="1"/>
            </p:cNvSpPr>
            <p:nvPr/>
          </p:nvSpPr>
          <p:spPr bwMode="white">
            <a:xfrm>
              <a:off x="758989" y="1951378"/>
              <a:ext cx="7563181" cy="723835"/>
            </a:xfrm>
            <a:prstGeom prst="rect">
              <a:avLst/>
            </a:prstGeom>
            <a:noFill/>
            <a:ln w="9525" cmpd="sng">
              <a:noFill/>
              <a:miter/>
            </a:ln>
            <a:effectLst/>
          </p:spPr>
          <p:txBody>
            <a:bodyPr wrap="square" anchor="t">
              <a:spAutoFit/>
            </a:bodyPr>
            <a:lstStyle/>
            <a:p>
              <a:pPr defTabSz="884374">
                <a:lnSpc>
                  <a:spcPct val="130000"/>
                </a:lnSpc>
                <a:spcBef>
                  <a:spcPct val="0"/>
                </a:spcBef>
                <a:buClr>
                  <a:srgbClr val="C03610"/>
                </a:buClr>
                <a:buSzPct val="80000"/>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latin typeface="나눔바른고딕"/>
                  <a:ea typeface="나눔바른고딕"/>
                </a:rPr>
                <a:t>새로 부임한 상사가 직원들 몇 명을 뽑아 회사 내 체력 단련장에서 개인 운동 트레이너</a:t>
              </a:r>
              <a:endParaRPr lang="en-US" altLang="ko-KR" sz="1600" dirty="0">
                <a:latin typeface="나눔바른고딕"/>
                <a:ea typeface="나눔바른고딕"/>
              </a:endParaRPr>
            </a:p>
            <a:p>
              <a:pPr defTabSz="884374">
                <a:lnSpc>
                  <a:spcPct val="130000"/>
                </a:lnSpc>
                <a:spcBef>
                  <a:spcPct val="0"/>
                </a:spcBef>
                <a:buClr>
                  <a:srgbClr val="C03610"/>
                </a:buClr>
                <a:buSzPct val="80000"/>
                <a:defRPr lang="ko-KR" altLang="en-US"/>
              </a:pPr>
              <a:r>
                <a:rPr lang="en-US" altLang="ko-KR" sz="1600" dirty="0">
                  <a:latin typeface="나눔바른고딕"/>
                  <a:ea typeface="나눔바른고딕"/>
                </a:rPr>
                <a:t>   </a:t>
              </a:r>
              <a:r>
                <a:rPr lang="ko-KR" altLang="en-US" sz="1600" dirty="0">
                  <a:latin typeface="나눔바른고딕"/>
                  <a:ea typeface="나눔바른고딕"/>
                </a:rPr>
                <a:t> 역할을 시키고</a:t>
              </a:r>
              <a:r>
                <a:rPr lang="en-US" altLang="ko-KR" sz="1600" dirty="0">
                  <a:latin typeface="나눔바른고딕"/>
                  <a:ea typeface="나눔바른고딕"/>
                </a:rPr>
                <a:t>, </a:t>
              </a:r>
              <a:r>
                <a:rPr lang="ko-KR" altLang="en-US" sz="1600" dirty="0">
                  <a:latin typeface="나눔바른고딕"/>
                  <a:ea typeface="나눔바른고딕"/>
                </a:rPr>
                <a:t>운동 중간 그리고 운동이 끝난 후에 자신의 몸을 마사지하도록 지시함</a:t>
              </a:r>
            </a:p>
          </p:txBody>
        </p:sp>
        <p:sp>
          <p:nvSpPr>
            <p:cNvPr id="33" name="Rectangle 7"/>
            <p:cNvSpPr>
              <a:spLocks noChangeArrowheads="1"/>
            </p:cNvSpPr>
            <p:nvPr/>
          </p:nvSpPr>
          <p:spPr bwMode="white">
            <a:xfrm>
              <a:off x="808070" y="1599181"/>
              <a:ext cx="715096" cy="324018"/>
            </a:xfrm>
            <a:prstGeom prst="rect">
              <a:avLst/>
            </a:prstGeom>
            <a:solidFill>
              <a:srgbClr val="F37E5F"/>
            </a:solidFill>
            <a:ln>
              <a:noFill/>
            </a:ln>
            <a:effectLst/>
          </p:spPr>
          <p:txBody>
            <a:bodyPr wrap="none" anchor="ctr">
              <a:no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1600" b="1">
                  <a:solidFill>
                    <a:schemeClr val="bg1"/>
                  </a:solidFill>
                  <a:latin typeface="나눔바른고딕"/>
                  <a:ea typeface="나눔바른고딕"/>
                  <a:cs typeface="함초롬돋움"/>
                </a:rPr>
                <a:t>case </a:t>
              </a:r>
              <a:r>
                <a:rPr lang="en-US" altLang="ko-KR" sz="1600" b="1">
                  <a:solidFill>
                    <a:schemeClr val="bg1"/>
                  </a:solidFill>
                  <a:latin typeface="나눔바른고딕"/>
                  <a:ea typeface="나눔바른고딕"/>
                  <a:cs typeface="함초롬돋움"/>
                </a:rPr>
                <a:t>2</a:t>
              </a:r>
              <a:endParaRPr lang="ko-KR" altLang="en-US" sz="1600" b="1">
                <a:solidFill>
                  <a:schemeClr val="bg1"/>
                </a:solidFill>
                <a:latin typeface="나눔바른고딕"/>
                <a:ea typeface="나눔바른고딕"/>
                <a:cs typeface="함초롬돋움"/>
              </a:endParaRPr>
            </a:p>
          </p:txBody>
        </p:sp>
      </p:grpSp>
      <p:sp>
        <p:nvSpPr>
          <p:cNvPr id="2" name="Rectangle 2"/>
          <p:cNvSpPr>
            <a:spLocks noChangeArrowheads="1"/>
          </p:cNvSpPr>
          <p:nvPr/>
        </p:nvSpPr>
        <p:spPr>
          <a:xfrm>
            <a:off x="0" y="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sp>
        <p:nvSpPr>
          <p:cNvPr id="34"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59</a:t>
            </a:fld>
            <a:endParaRPr lang="en-US" altLang="en-US" sz="999">
              <a:solidFill>
                <a:schemeClr val="tx1"/>
              </a:solidFill>
              <a:latin typeface="나눔스퀘어라운드 Bold"/>
              <a:ea typeface="나눔스퀘어라운드 Bold"/>
            </a:endParaRPr>
          </a:p>
        </p:txBody>
      </p:sp>
      <p:pic>
        <p:nvPicPr>
          <p:cNvPr id="35" name="그림 34"/>
          <p:cNvPicPr>
            <a:picLocks noChangeAspect="1"/>
          </p:cNvPicPr>
          <p:nvPr/>
        </p:nvPicPr>
        <p:blipFill rotWithShape="1">
          <a:blip r:embed="rId3"/>
          <a:stretch>
            <a:fillRect/>
          </a:stretch>
        </p:blipFill>
        <p:spPr>
          <a:xfrm flipH="1">
            <a:off x="6290525" y="1142477"/>
            <a:ext cx="1713856" cy="2286523"/>
          </a:xfrm>
          <a:prstGeom prst="rect">
            <a:avLst/>
          </a:prstGeom>
          <a:effectLst>
            <a:outerShdw blurRad="50800" dist="12700" dir="2700000" algn="tl" rotWithShape="0">
              <a:prstClr val="black">
                <a:alpha val="40000"/>
              </a:prstClr>
            </a:outerShdw>
          </a:effectLst>
        </p:spPr>
      </p:pic>
      <p:pic>
        <p:nvPicPr>
          <p:cNvPr id="4" name="그림 3">
            <a:extLst>
              <a:ext uri="{FF2B5EF4-FFF2-40B4-BE49-F238E27FC236}">
                <a16:creationId xmlns:a16="http://schemas.microsoft.com/office/drawing/2014/main" id="{C52E76AF-8C31-E77A-4CC1-15C2A29EB8DD}"/>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5" name="그림 4">
            <a:extLst>
              <a:ext uri="{FF2B5EF4-FFF2-40B4-BE49-F238E27FC236}">
                <a16:creationId xmlns:a16="http://schemas.microsoft.com/office/drawing/2014/main" id="{D7EE29F9-32C2-20E6-4E1B-F2B47ECBB47C}"/>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그룹 12"/>
          <p:cNvGrpSpPr/>
          <p:nvPr/>
        </p:nvGrpSpPr>
        <p:grpSpPr>
          <a:xfrm>
            <a:off x="0" y="397"/>
            <a:ext cx="9143471" cy="6857603"/>
            <a:chOff x="265" y="199"/>
            <a:chExt cx="9143471" cy="6857603"/>
          </a:xfrm>
        </p:grpSpPr>
        <p:sp>
          <p:nvSpPr>
            <p:cNvPr id="14" name="직사각형 13"/>
            <p:cNvSpPr/>
            <p:nvPr/>
          </p:nvSpPr>
          <p:spPr>
            <a:xfrm>
              <a:off x="265" y="199"/>
              <a:ext cx="9143471" cy="6857603"/>
            </a:xfrm>
            <a:prstGeom prst="rect">
              <a:avLst/>
            </a:prstGeom>
            <a:solidFill>
              <a:srgbClr val="56BC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nvGrpSpPr>
            <p:cNvPr id="15" name="그룹 14"/>
            <p:cNvGrpSpPr/>
            <p:nvPr/>
          </p:nvGrpSpPr>
          <p:grpSpPr>
            <a:xfrm>
              <a:off x="265" y="199"/>
              <a:ext cx="9143471" cy="6857603"/>
              <a:chOff x="265" y="199"/>
              <a:chExt cx="9143471" cy="6857603"/>
            </a:xfrm>
          </p:grpSpPr>
          <p:sp>
            <p:nvSpPr>
              <p:cNvPr id="16" name="직각 삼각형 15"/>
              <p:cNvSpPr/>
              <p:nvPr/>
            </p:nvSpPr>
            <p:spPr>
              <a:xfrm>
                <a:off x="265" y="199"/>
                <a:ext cx="9143471" cy="6857603"/>
              </a:xfrm>
              <a:prstGeom prst="rtTriangle">
                <a:avLst/>
              </a:prstGeom>
              <a:solidFill>
                <a:srgbClr val="1F59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7" name="직사각형 16"/>
              <p:cNvSpPr/>
              <p:nvPr/>
            </p:nvSpPr>
            <p:spPr>
              <a:xfrm>
                <a:off x="153723" y="130185"/>
                <a:ext cx="8836557" cy="65976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grpSp>
      <p:sp>
        <p:nvSpPr>
          <p:cNvPr id="23" name="Rectangle 4"/>
          <p:cNvSpPr>
            <a:spLocks noChangeArrowheads="1"/>
          </p:cNvSpPr>
          <p:nvPr/>
        </p:nvSpPr>
        <p:spPr bwMode="white">
          <a:xfrm>
            <a:off x="818501" y="224849"/>
            <a:ext cx="7452000" cy="725746"/>
          </a:xfrm>
          <a:prstGeom prst="rect">
            <a:avLst/>
          </a:prstGeom>
          <a:noFill/>
          <a:ln>
            <a:noFill/>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lnSpc>
                <a:spcPct val="140000"/>
              </a:lnSpc>
              <a:spcBef>
                <a:spcPct val="0"/>
              </a:spcBef>
              <a:defRPr lang="ko-KR" altLang="en-US"/>
            </a:pPr>
            <a:r>
              <a:rPr lang="en-US" altLang="ko-KR" sz="2801">
                <a:ln w="9525">
                  <a:solidFill>
                    <a:sysClr val="windowText" lastClr="000000"/>
                  </a:solidFill>
                </a:ln>
                <a:solidFill>
                  <a:sysClr val="windowText" lastClr="000000"/>
                </a:solidFill>
                <a:latin typeface="나눔바른고딕"/>
                <a:ea typeface="나눔바른고딕"/>
                <a:cs typeface="함초롬돋움"/>
              </a:rPr>
              <a:t>“</a:t>
            </a:r>
            <a:r>
              <a:rPr lang="ko-KR" altLang="en-US" sz="2801">
                <a:ln w="9525">
                  <a:solidFill>
                    <a:sysClr val="windowText" lastClr="000000"/>
                  </a:solidFill>
                </a:ln>
                <a:solidFill>
                  <a:sysClr val="windowText" lastClr="000000"/>
                </a:solidFill>
                <a:latin typeface="나눔바른고딕"/>
                <a:ea typeface="나눔바른고딕"/>
                <a:cs typeface="함초롬돋움"/>
              </a:rPr>
              <a:t>직장 내 괴롭힘, </a:t>
            </a:r>
            <a:r>
              <a:rPr lang="ko-KR" altLang="en-US" sz="3000" b="1">
                <a:solidFill>
                  <a:srgbClr val="D32A0F"/>
                </a:solidFill>
                <a:latin typeface="나눔바른고딕"/>
                <a:ea typeface="나눔바른고딕"/>
                <a:cs typeface="함초롬돋움"/>
              </a:rPr>
              <a:t>방치할수록 손해</a:t>
            </a:r>
            <a:r>
              <a:rPr lang="ko-KR" altLang="en-US" sz="2801">
                <a:ln w="9525">
                  <a:solidFill>
                    <a:sysClr val="windowText" lastClr="000000"/>
                  </a:solidFill>
                </a:ln>
                <a:solidFill>
                  <a:sysClr val="windowText" lastClr="000000"/>
                </a:solidFill>
                <a:latin typeface="나눔바른고딕"/>
                <a:ea typeface="나눔바른고딕"/>
                <a:cs typeface="함초롬돋움"/>
              </a:rPr>
              <a:t>입니다</a:t>
            </a:r>
            <a:r>
              <a:rPr lang="en-US" altLang="ko-KR" sz="2801">
                <a:ln w="9525">
                  <a:solidFill>
                    <a:sysClr val="windowText" lastClr="000000"/>
                  </a:solidFill>
                </a:ln>
                <a:solidFill>
                  <a:sysClr val="windowText" lastClr="000000"/>
                </a:solidFill>
                <a:latin typeface="나눔바른고딕"/>
                <a:ea typeface="나눔바른고딕"/>
                <a:cs typeface="함초롬돋움"/>
              </a:rPr>
              <a:t>”</a:t>
            </a:r>
            <a:endParaRPr lang="en-US" altLang="ko-KR" sz="2801">
              <a:solidFill>
                <a:sysClr val="windowText" lastClr="000000"/>
              </a:solidFill>
              <a:latin typeface="나눔바른고딕"/>
              <a:ea typeface="나눔바른고딕"/>
              <a:cs typeface="함초롬돋움"/>
            </a:endParaRPr>
          </a:p>
        </p:txBody>
      </p:sp>
      <p:sp>
        <p:nvSpPr>
          <p:cNvPr id="33"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6</a:t>
            </a:fld>
            <a:endParaRPr lang="en-US" altLang="en-US" sz="999">
              <a:solidFill>
                <a:schemeClr val="tx1"/>
              </a:solidFill>
              <a:latin typeface="나눔스퀘어라운드 Bold"/>
              <a:ea typeface="나눔스퀘어라운드 Bold"/>
            </a:endParaRPr>
          </a:p>
        </p:txBody>
      </p:sp>
      <p:grpSp>
        <p:nvGrpSpPr>
          <p:cNvPr id="36" name="그룹 4"/>
          <p:cNvGrpSpPr/>
          <p:nvPr/>
        </p:nvGrpSpPr>
        <p:grpSpPr>
          <a:xfrm>
            <a:off x="518319" y="1267557"/>
            <a:ext cx="7647801" cy="987963"/>
            <a:chOff x="518319" y="1250779"/>
            <a:chExt cx="7647801" cy="987963"/>
          </a:xfrm>
        </p:grpSpPr>
        <p:grpSp>
          <p:nvGrpSpPr>
            <p:cNvPr id="37" name="그룹 14"/>
            <p:cNvGrpSpPr/>
            <p:nvPr/>
          </p:nvGrpSpPr>
          <p:grpSpPr>
            <a:xfrm>
              <a:off x="1727260" y="1250779"/>
              <a:ext cx="6438860" cy="987963"/>
              <a:chOff x="618153" y="1538836"/>
              <a:chExt cx="6438860" cy="987963"/>
            </a:xfrm>
          </p:grpSpPr>
          <p:grpSp>
            <p:nvGrpSpPr>
              <p:cNvPr id="38" name="그룹 15"/>
              <p:cNvGrpSpPr/>
              <p:nvPr/>
            </p:nvGrpSpPr>
            <p:grpSpPr>
              <a:xfrm>
                <a:off x="618153" y="1538836"/>
                <a:ext cx="6218025" cy="397413"/>
                <a:chOff x="618153" y="1538836"/>
                <a:chExt cx="6218025" cy="397413"/>
              </a:xfrm>
            </p:grpSpPr>
            <p:sp>
              <p:nvSpPr>
                <p:cNvPr id="39" name="Rectangle 6"/>
                <p:cNvSpPr>
                  <a:spLocks noChangeArrowheads="1"/>
                </p:cNvSpPr>
                <p:nvPr/>
              </p:nvSpPr>
              <p:spPr bwMode="white">
                <a:xfrm>
                  <a:off x="618153" y="1538836"/>
                  <a:ext cx="6218025" cy="397413"/>
                </a:xfrm>
                <a:prstGeom prst="rect">
                  <a:avLst/>
                </a:prstGeom>
                <a:noFill/>
                <a:ln>
                  <a:noFill/>
                </a:ln>
                <a:effectLst/>
              </p:spPr>
              <p:txBody>
                <a:bodyPr wrap="square" anchor="t">
                  <a:spAutoFit/>
                </a:bodyPr>
                <a:lstStyle/>
                <a:p>
                  <a:pPr algn="just">
                    <a:lnSpc>
                      <a:spcPct val="130000"/>
                    </a:lnSpc>
                    <a:spcBef>
                      <a:spcPct val="0"/>
                    </a:spcBef>
                    <a:defRPr lang="ko-KR" altLang="en-US"/>
                  </a:pPr>
                  <a:r>
                    <a:rPr lang="ko-KR" altLang="en-US" sz="1600" b="1" dirty="0">
                      <a:solidFill>
                        <a:srgbClr val="000000"/>
                      </a:solidFill>
                      <a:latin typeface="나눔바른고딕"/>
                      <a:ea typeface="나눔바른고딕"/>
                      <a:cs typeface="함초롬돋움"/>
                    </a:rPr>
                    <a:t> </a:t>
                  </a:r>
                  <a:r>
                    <a:rPr lang="ko-KR" altLang="en-US" sz="1600" b="1" dirty="0">
                      <a:solidFill>
                        <a:srgbClr val="1F595F"/>
                      </a:solidFill>
                      <a:latin typeface="나눔바른고딕"/>
                      <a:ea typeface="나눔바른고딕"/>
                      <a:cs typeface="함초롬돋움"/>
                    </a:rPr>
                    <a:t>법적분쟁 비용 발생</a:t>
                  </a:r>
                </a:p>
              </p:txBody>
            </p:sp>
            <p:sp>
              <p:nvSpPr>
                <p:cNvPr id="40" name="직각 삼각형 18"/>
                <p:cNvSpPr/>
                <p:nvPr/>
              </p:nvSpPr>
              <p:spPr>
                <a:xfrm rot="5400000">
                  <a:off x="619237" y="1600583"/>
                  <a:ext cx="139201" cy="139201"/>
                </a:xfrm>
                <a:prstGeom prst="rtTriangle">
                  <a:avLst/>
                </a:prstGeom>
                <a:solidFill>
                  <a:srgbClr val="21626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41" name="직사각형 16"/>
              <p:cNvSpPr/>
              <p:nvPr/>
            </p:nvSpPr>
            <p:spPr>
              <a:xfrm>
                <a:off x="688836" y="1851168"/>
                <a:ext cx="6368177" cy="675631"/>
              </a:xfrm>
              <a:prstGeom prst="rect">
                <a:avLst/>
              </a:prstGeom>
            </p:spPr>
            <p:txBody>
              <a:bodyPr wrap="square">
                <a:spAutoFit/>
              </a:bodyPr>
              <a:lstStyle/>
              <a:p>
                <a:pPr>
                  <a:lnSpc>
                    <a:spcPct val="120000"/>
                  </a:lnSpc>
                  <a:spcBef>
                    <a:spcPct val="0"/>
                  </a:spcBef>
                  <a:defRPr lang="ko-KR" altLang="en-US"/>
                </a:pPr>
                <a:r>
                  <a:rPr lang="ko-KR" altLang="en-US" sz="1600" dirty="0">
                    <a:solidFill>
                      <a:srgbClr val="000000"/>
                    </a:solidFill>
                    <a:latin typeface="나눔바른고딕"/>
                    <a:ea typeface="나눔바른고딕"/>
                    <a:cs typeface="함초롬돋움"/>
                  </a:rPr>
                  <a:t>사안에 따라 근로기준법 등 노동관계법 위반</a:t>
                </a: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민사상 손해배상 책임 등 법적분쟁 비용 발생</a:t>
                </a:r>
              </a:p>
            </p:txBody>
          </p:sp>
        </p:grpSp>
        <p:grpSp>
          <p:nvGrpSpPr>
            <p:cNvPr id="42" name="그룹 9234"/>
            <p:cNvGrpSpPr/>
            <p:nvPr/>
          </p:nvGrpSpPr>
          <p:grpSpPr>
            <a:xfrm>
              <a:off x="518319" y="1304046"/>
              <a:ext cx="876750" cy="876750"/>
              <a:chOff x="827897" y="1194674"/>
              <a:chExt cx="964425" cy="964425"/>
            </a:xfrm>
          </p:grpSpPr>
          <p:sp>
            <p:nvSpPr>
              <p:cNvPr id="43" name="타원 9231"/>
              <p:cNvSpPr/>
              <p:nvPr/>
            </p:nvSpPr>
            <p:spPr>
              <a:xfrm>
                <a:off x="827897" y="1194674"/>
                <a:ext cx="964425" cy="964425"/>
              </a:xfrm>
              <a:prstGeom prst="ellipse">
                <a:avLst/>
              </a:prstGeom>
              <a:solidFill>
                <a:srgbClr val="56BCC7">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pic>
            <p:nvPicPr>
              <p:cNvPr id="44" name="그림 9216"/>
              <p:cNvPicPr>
                <a:picLocks noChangeAspect="1"/>
              </p:cNvPicPr>
              <p:nvPr/>
            </p:nvPicPr>
            <p:blipFill rotWithShape="1">
              <a:blip r:embed="rId2"/>
              <a:stretch>
                <a:fillRect/>
              </a:stretch>
            </p:blipFill>
            <p:spPr>
              <a:xfrm>
                <a:off x="882656" y="1217023"/>
                <a:ext cx="776639" cy="776639"/>
              </a:xfrm>
              <a:prstGeom prst="rect">
                <a:avLst/>
              </a:prstGeom>
              <a:effectLst>
                <a:outerShdw blurRad="50800" dist="38100" dir="5400000" algn="t" rotWithShape="0">
                  <a:prstClr val="black">
                    <a:alpha val="40000"/>
                  </a:prstClr>
                </a:outerShdw>
              </a:effectLst>
            </p:spPr>
          </p:pic>
        </p:grpSp>
      </p:grpSp>
      <p:grpSp>
        <p:nvGrpSpPr>
          <p:cNvPr id="45" name="그룹 9217"/>
          <p:cNvGrpSpPr/>
          <p:nvPr/>
        </p:nvGrpSpPr>
        <p:grpSpPr>
          <a:xfrm>
            <a:off x="500235" y="4137851"/>
            <a:ext cx="8207537" cy="876750"/>
            <a:chOff x="500235" y="4137121"/>
            <a:chExt cx="8207537" cy="876750"/>
          </a:xfrm>
        </p:grpSpPr>
        <p:grpSp>
          <p:nvGrpSpPr>
            <p:cNvPr id="46" name="그룹 25"/>
            <p:cNvGrpSpPr/>
            <p:nvPr/>
          </p:nvGrpSpPr>
          <p:grpSpPr>
            <a:xfrm>
              <a:off x="1727261" y="4194092"/>
              <a:ext cx="6980511" cy="687819"/>
              <a:chOff x="618154" y="1538836"/>
              <a:chExt cx="6980511" cy="687819"/>
            </a:xfrm>
          </p:grpSpPr>
          <p:grpSp>
            <p:nvGrpSpPr>
              <p:cNvPr id="47" name="그룹 26"/>
              <p:cNvGrpSpPr/>
              <p:nvPr/>
            </p:nvGrpSpPr>
            <p:grpSpPr>
              <a:xfrm>
                <a:off x="618154" y="1538836"/>
                <a:ext cx="6218024" cy="393954"/>
                <a:chOff x="618154" y="1538836"/>
                <a:chExt cx="6218024" cy="393954"/>
              </a:xfrm>
            </p:grpSpPr>
            <p:sp>
              <p:nvSpPr>
                <p:cNvPr id="48" name="Rectangle 6"/>
                <p:cNvSpPr>
                  <a:spLocks noChangeArrowheads="1"/>
                </p:cNvSpPr>
                <p:nvPr/>
              </p:nvSpPr>
              <p:spPr bwMode="white">
                <a:xfrm>
                  <a:off x="618153" y="1538836"/>
                  <a:ext cx="6218025" cy="404959"/>
                </a:xfrm>
                <a:prstGeom prst="rect">
                  <a:avLst/>
                </a:prstGeom>
                <a:noFill/>
                <a:ln>
                  <a:noFill/>
                </a:ln>
                <a:effectLst/>
              </p:spPr>
              <p:txBody>
                <a:bodyPr wrap="square" anchor="t">
                  <a:spAutoFit/>
                </a:bodyPr>
                <a:lstStyle/>
                <a:p>
                  <a:pPr algn="just">
                    <a:lnSpc>
                      <a:spcPct val="130000"/>
                    </a:lnSpc>
                    <a:spcBef>
                      <a:spcPct val="0"/>
                    </a:spcBef>
                    <a:defRPr lang="ko-KR" altLang="en-US"/>
                  </a:pPr>
                  <a:r>
                    <a:rPr lang="ko-KR" altLang="en-US" sz="1600" b="1">
                      <a:solidFill>
                        <a:srgbClr val="000000"/>
                      </a:solidFill>
                      <a:latin typeface="나눔바른고딕"/>
                      <a:ea typeface="나눔바른고딕"/>
                      <a:cs typeface="함초롬돋움"/>
                    </a:rPr>
                    <a:t> </a:t>
                  </a:r>
                  <a:r>
                    <a:rPr lang="ko-KR" altLang="en-US" sz="1600" b="1">
                      <a:solidFill>
                        <a:srgbClr val="1F595F"/>
                      </a:solidFill>
                      <a:latin typeface="나눔바른고딕"/>
                      <a:ea typeface="나눔바른고딕"/>
                      <a:cs typeface="함초롬돋움"/>
                    </a:rPr>
                    <a:t>생산성 하락</a:t>
                  </a:r>
                </a:p>
              </p:txBody>
            </p:sp>
            <p:sp>
              <p:nvSpPr>
                <p:cNvPr id="49" name="직각 삼각형 29"/>
                <p:cNvSpPr/>
                <p:nvPr/>
              </p:nvSpPr>
              <p:spPr>
                <a:xfrm rot="5400000">
                  <a:off x="619237" y="1600583"/>
                  <a:ext cx="139201" cy="139201"/>
                </a:xfrm>
                <a:prstGeom prst="rtTriangle">
                  <a:avLst/>
                </a:prstGeom>
                <a:solidFill>
                  <a:srgbClr val="21626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50" name="직사각형 27"/>
              <p:cNvSpPr/>
              <p:nvPr/>
            </p:nvSpPr>
            <p:spPr>
              <a:xfrm>
                <a:off x="688836" y="1851167"/>
                <a:ext cx="6909829" cy="382662"/>
              </a:xfrm>
              <a:prstGeom prst="rect">
                <a:avLst/>
              </a:prstGeom>
            </p:spPr>
            <p:txBody>
              <a:bodyPr wrap="square">
                <a:spAutoFit/>
              </a:bodyPr>
              <a:lstStyle/>
              <a:p>
                <a:pPr>
                  <a:lnSpc>
                    <a:spcPct val="120000"/>
                  </a:lnSpc>
                  <a:spcBef>
                    <a:spcPct val="0"/>
                  </a:spcBef>
                  <a:defRPr lang="ko-KR" altLang="en-US"/>
                </a:pPr>
                <a:r>
                  <a:rPr lang="ko-KR" altLang="en-US" sz="1600">
                    <a:solidFill>
                      <a:srgbClr val="000000"/>
                    </a:solidFill>
                    <a:latin typeface="나눔바른고딕"/>
                    <a:ea typeface="나눔바른고딕"/>
                    <a:cs typeface="함초롬돋움"/>
                  </a:rPr>
                  <a:t>이직이 늘어나고 업무능력을 저하시키는 요인이 되어 생산성 하락을 가져올 수 있음</a:t>
                </a:r>
              </a:p>
            </p:txBody>
          </p:sp>
        </p:grpSp>
        <p:grpSp>
          <p:nvGrpSpPr>
            <p:cNvPr id="51" name="그룹 9236"/>
            <p:cNvGrpSpPr/>
            <p:nvPr/>
          </p:nvGrpSpPr>
          <p:grpSpPr>
            <a:xfrm>
              <a:off x="500235" y="4137121"/>
              <a:ext cx="876750" cy="876750"/>
              <a:chOff x="827897" y="3962690"/>
              <a:chExt cx="964425" cy="964425"/>
            </a:xfrm>
          </p:grpSpPr>
          <p:sp>
            <p:nvSpPr>
              <p:cNvPr id="52" name="타원 56"/>
              <p:cNvSpPr/>
              <p:nvPr/>
            </p:nvSpPr>
            <p:spPr>
              <a:xfrm>
                <a:off x="827897" y="3962690"/>
                <a:ext cx="964425" cy="964425"/>
              </a:xfrm>
              <a:prstGeom prst="ellipse">
                <a:avLst/>
              </a:prstGeom>
              <a:solidFill>
                <a:srgbClr val="56BCC7">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pic>
            <p:nvPicPr>
              <p:cNvPr id="53" name="그림 9226"/>
              <p:cNvPicPr>
                <a:picLocks noChangeAspect="1"/>
              </p:cNvPicPr>
              <p:nvPr/>
            </p:nvPicPr>
            <p:blipFill rotWithShape="1">
              <a:blip r:embed="rId3"/>
              <a:stretch>
                <a:fillRect/>
              </a:stretch>
            </p:blipFill>
            <p:spPr>
              <a:xfrm>
                <a:off x="997834" y="4180098"/>
                <a:ext cx="664335" cy="664338"/>
              </a:xfrm>
              <a:prstGeom prst="rect">
                <a:avLst/>
              </a:prstGeom>
              <a:effectLst>
                <a:outerShdw blurRad="50800" dist="38100" dir="5400000" algn="t" rotWithShape="0">
                  <a:prstClr val="black">
                    <a:alpha val="40000"/>
                  </a:prstClr>
                </a:outerShdw>
              </a:effectLst>
            </p:spPr>
          </p:pic>
        </p:grpSp>
      </p:grpSp>
      <p:grpSp>
        <p:nvGrpSpPr>
          <p:cNvPr id="54" name="그룹 9239"/>
          <p:cNvGrpSpPr/>
          <p:nvPr/>
        </p:nvGrpSpPr>
        <p:grpSpPr>
          <a:xfrm rot="21320656">
            <a:off x="708284" y="4317915"/>
            <a:ext cx="626756" cy="342004"/>
            <a:chOff x="6160757" y="3891382"/>
            <a:chExt cx="755608" cy="412315"/>
          </a:xfrm>
        </p:grpSpPr>
        <p:grpSp>
          <p:nvGrpSpPr>
            <p:cNvPr id="55" name="그룹 9225"/>
            <p:cNvGrpSpPr/>
            <p:nvPr/>
          </p:nvGrpSpPr>
          <p:grpSpPr>
            <a:xfrm rot="2249381">
              <a:off x="6160757" y="3891382"/>
              <a:ext cx="684000" cy="108000"/>
              <a:chOff x="6132352" y="3942826"/>
              <a:chExt cx="864000" cy="140255"/>
            </a:xfrm>
          </p:grpSpPr>
          <p:sp>
            <p:nvSpPr>
              <p:cNvPr id="56" name="직사각형 9223"/>
              <p:cNvSpPr/>
              <p:nvPr/>
            </p:nvSpPr>
            <p:spPr>
              <a:xfrm>
                <a:off x="6132352" y="3942826"/>
                <a:ext cx="864000" cy="72000"/>
              </a:xfrm>
              <a:prstGeom prst="rect">
                <a:avLst/>
              </a:prstGeom>
              <a:solidFill>
                <a:srgbClr val="A10D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57" name="직사각형 60"/>
              <p:cNvSpPr/>
              <p:nvPr/>
            </p:nvSpPr>
            <p:spPr>
              <a:xfrm>
                <a:off x="6132352" y="4011081"/>
                <a:ext cx="864000" cy="72000"/>
              </a:xfrm>
              <a:prstGeom prst="rect">
                <a:avLst/>
              </a:prstGeom>
              <a:solidFill>
                <a:srgbClr val="D32A0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58" name="이등변 삼각형 9238"/>
            <p:cNvSpPr>
              <a:spLocks noChangeAspect="1"/>
            </p:cNvSpPr>
            <p:nvPr/>
          </p:nvSpPr>
          <p:spPr>
            <a:xfrm rot="7771563">
              <a:off x="6727953" y="4115284"/>
              <a:ext cx="216000" cy="160825"/>
            </a:xfrm>
            <a:prstGeom prst="triangle">
              <a:avLst>
                <a:gd name="adj" fmla="val 50000"/>
              </a:avLst>
            </a:prstGeom>
            <a:solidFill>
              <a:srgbClr val="D32A0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grpSp>
        <p:nvGrpSpPr>
          <p:cNvPr id="59" name="그룹 9243"/>
          <p:cNvGrpSpPr/>
          <p:nvPr/>
        </p:nvGrpSpPr>
        <p:grpSpPr>
          <a:xfrm>
            <a:off x="500235" y="2533628"/>
            <a:ext cx="8286756" cy="1326115"/>
            <a:chOff x="500235" y="2481980"/>
            <a:chExt cx="8286756" cy="1326115"/>
          </a:xfrm>
        </p:grpSpPr>
        <p:grpSp>
          <p:nvGrpSpPr>
            <p:cNvPr id="60" name="그룹 9215"/>
            <p:cNvGrpSpPr/>
            <p:nvPr/>
          </p:nvGrpSpPr>
          <p:grpSpPr>
            <a:xfrm>
              <a:off x="500235" y="2481979"/>
              <a:ext cx="8286756" cy="1132672"/>
              <a:chOff x="500235" y="2572666"/>
              <a:chExt cx="8286756" cy="1132672"/>
            </a:xfrm>
          </p:grpSpPr>
          <p:grpSp>
            <p:nvGrpSpPr>
              <p:cNvPr id="61" name="그룹 19"/>
              <p:cNvGrpSpPr/>
              <p:nvPr/>
            </p:nvGrpSpPr>
            <p:grpSpPr>
              <a:xfrm>
                <a:off x="1727261" y="2572666"/>
                <a:ext cx="7059730" cy="698480"/>
                <a:chOff x="618154" y="1538835"/>
                <a:chExt cx="7059730" cy="698480"/>
              </a:xfrm>
            </p:grpSpPr>
            <p:grpSp>
              <p:nvGrpSpPr>
                <p:cNvPr id="62" name="그룹 20"/>
                <p:cNvGrpSpPr/>
                <p:nvPr/>
              </p:nvGrpSpPr>
              <p:grpSpPr>
                <a:xfrm>
                  <a:off x="618154" y="1538835"/>
                  <a:ext cx="6438860" cy="403205"/>
                  <a:chOff x="618154" y="1538835"/>
                  <a:chExt cx="6438860" cy="403205"/>
                </a:xfrm>
              </p:grpSpPr>
              <p:sp>
                <p:nvSpPr>
                  <p:cNvPr id="63" name="Rectangle 6"/>
                  <p:cNvSpPr>
                    <a:spLocks noChangeArrowheads="1"/>
                  </p:cNvSpPr>
                  <p:nvPr/>
                </p:nvSpPr>
                <p:spPr bwMode="white">
                  <a:xfrm>
                    <a:off x="618154" y="1538835"/>
                    <a:ext cx="6438860" cy="403205"/>
                  </a:xfrm>
                  <a:prstGeom prst="rect">
                    <a:avLst/>
                  </a:prstGeom>
                  <a:noFill/>
                  <a:ln>
                    <a:noFill/>
                  </a:ln>
                  <a:effectLst/>
                </p:spPr>
                <p:txBody>
                  <a:bodyPr wrap="square" anchor="t">
                    <a:spAutoFit/>
                  </a:bodyPr>
                  <a:lstStyle/>
                  <a:p>
                    <a:pPr algn="just">
                      <a:lnSpc>
                        <a:spcPct val="130000"/>
                      </a:lnSpc>
                      <a:spcBef>
                        <a:spcPct val="0"/>
                      </a:spcBef>
                      <a:defRPr lang="ko-KR" altLang="en-US"/>
                    </a:pPr>
                    <a:r>
                      <a:rPr lang="ko-KR" altLang="en-US" sz="1600" b="1">
                        <a:solidFill>
                          <a:srgbClr val="000000"/>
                        </a:solidFill>
                        <a:latin typeface="나눔바른고딕"/>
                        <a:ea typeface="나눔바른고딕"/>
                        <a:cs typeface="함초롬돋움"/>
                      </a:rPr>
                      <a:t> </a:t>
                    </a:r>
                    <a:r>
                      <a:rPr lang="ko-KR" altLang="en-US" sz="1600" b="1">
                        <a:solidFill>
                          <a:srgbClr val="1F595F"/>
                        </a:solidFill>
                        <a:latin typeface="나눔바른고딕"/>
                        <a:ea typeface="나눔바른고딕"/>
                        <a:cs typeface="함초롬돋움"/>
                      </a:rPr>
                      <a:t>손해비용 발생</a:t>
                    </a:r>
                  </a:p>
                </p:txBody>
              </p:sp>
              <p:sp>
                <p:nvSpPr>
                  <p:cNvPr id="64" name="직각 삼각형 23"/>
                  <p:cNvSpPr/>
                  <p:nvPr/>
                </p:nvSpPr>
                <p:spPr>
                  <a:xfrm rot="5400000">
                    <a:off x="619237" y="1600583"/>
                    <a:ext cx="139201" cy="139201"/>
                  </a:xfrm>
                  <a:prstGeom prst="rtTriangle">
                    <a:avLst/>
                  </a:prstGeom>
                  <a:solidFill>
                    <a:srgbClr val="21626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65" name="직사각형 21"/>
                <p:cNvSpPr/>
                <p:nvPr/>
              </p:nvSpPr>
              <p:spPr>
                <a:xfrm>
                  <a:off x="688836" y="1851167"/>
                  <a:ext cx="6989048" cy="386148"/>
                </a:xfrm>
                <a:prstGeom prst="rect">
                  <a:avLst/>
                </a:prstGeom>
              </p:spPr>
              <p:txBody>
                <a:bodyPr wrap="square">
                  <a:spAutoFit/>
                </a:bodyPr>
                <a:lstStyle/>
                <a:p>
                  <a:pPr>
                    <a:lnSpc>
                      <a:spcPct val="120000"/>
                    </a:lnSpc>
                    <a:spcBef>
                      <a:spcPct val="0"/>
                    </a:spcBef>
                    <a:defRPr lang="ko-KR" altLang="en-US"/>
                  </a:pPr>
                  <a:r>
                    <a:rPr lang="ko-KR" altLang="en-US" sz="1600" dirty="0">
                      <a:solidFill>
                        <a:srgbClr val="000000"/>
                      </a:solidFill>
                      <a:latin typeface="나눔바른고딕"/>
                      <a:ea typeface="나눔바른고딕"/>
                      <a:cs typeface="함초롬돋움"/>
                    </a:rPr>
                    <a:t>직장 내 괴롭힘 한 건으로 인한 손해 비용을 </a:t>
                  </a:r>
                  <a:r>
                    <a:rPr lang="en-US" altLang="ko-KR" sz="1600" dirty="0">
                      <a:solidFill>
                        <a:srgbClr val="000000"/>
                      </a:solidFill>
                      <a:latin typeface="나눔바른고딕"/>
                      <a:ea typeface="나눔바른고딕"/>
                      <a:cs typeface="함초롬돋움"/>
                    </a:rPr>
                    <a:t>1,550</a:t>
                  </a:r>
                  <a:r>
                    <a:rPr lang="ko-KR" altLang="en-US" sz="1600" dirty="0">
                      <a:solidFill>
                        <a:srgbClr val="000000"/>
                      </a:solidFill>
                      <a:latin typeface="나눔바른고딕"/>
                      <a:ea typeface="나눔바른고딕"/>
                      <a:cs typeface="함초롬돋움"/>
                    </a:rPr>
                    <a:t>만원으로 추산한 연구결과도 있음</a:t>
                  </a:r>
                </a:p>
              </p:txBody>
            </p:sp>
          </p:grpSp>
          <p:grpSp>
            <p:nvGrpSpPr>
              <p:cNvPr id="66" name="그룹 9235"/>
              <p:cNvGrpSpPr/>
              <p:nvPr/>
            </p:nvGrpSpPr>
            <p:grpSpPr>
              <a:xfrm>
                <a:off x="500235" y="2761044"/>
                <a:ext cx="899591" cy="944294"/>
                <a:chOff x="827897" y="2504383"/>
                <a:chExt cx="989551" cy="1038724"/>
              </a:xfrm>
            </p:grpSpPr>
            <p:sp>
              <p:nvSpPr>
                <p:cNvPr id="67" name="타원 55"/>
                <p:cNvSpPr/>
                <p:nvPr/>
              </p:nvSpPr>
              <p:spPr>
                <a:xfrm>
                  <a:off x="827897" y="2578682"/>
                  <a:ext cx="964425" cy="964425"/>
                </a:xfrm>
                <a:prstGeom prst="ellipse">
                  <a:avLst/>
                </a:prstGeom>
                <a:solidFill>
                  <a:srgbClr val="56BCC7">
                    <a:alpha val="3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pic>
              <p:nvPicPr>
                <p:cNvPr id="68" name="그림 5"/>
                <p:cNvPicPr>
                  <a:picLocks noChangeAspect="1"/>
                </p:cNvPicPr>
                <p:nvPr/>
              </p:nvPicPr>
              <p:blipFill rotWithShape="1">
                <a:blip r:embed="rId4"/>
                <a:stretch>
                  <a:fillRect/>
                </a:stretch>
              </p:blipFill>
              <p:spPr>
                <a:xfrm>
                  <a:off x="853023" y="2504383"/>
                  <a:ext cx="964425" cy="964425"/>
                </a:xfrm>
                <a:prstGeom prst="rect">
                  <a:avLst/>
                </a:prstGeom>
                <a:effectLst>
                  <a:outerShdw blurRad="50800" dist="38100" dir="5400000" algn="t" rotWithShape="0">
                    <a:prstClr val="black">
                      <a:alpha val="40000"/>
                    </a:prstClr>
                  </a:outerShdw>
                </a:effectLst>
              </p:spPr>
            </p:pic>
          </p:grpSp>
        </p:grpSp>
        <p:sp>
          <p:nvSpPr>
            <p:cNvPr id="69" name="TextBox 9240"/>
            <p:cNvSpPr txBox="1"/>
            <p:nvPr/>
          </p:nvSpPr>
          <p:spPr>
            <a:xfrm>
              <a:off x="1828798" y="3210876"/>
              <a:ext cx="6610352" cy="598233"/>
            </a:xfrm>
            <a:prstGeom prst="rect">
              <a:avLst/>
            </a:prstGeom>
          </p:spPr>
          <p:txBody>
            <a:bodyPr vert="horz" wrap="square" lIns="91440" tIns="45720" rIns="91440" bIns="45720" anchor="t">
              <a:spAutoFit/>
            </a:bodyPr>
            <a:lstStyle/>
            <a:p>
              <a:pPr>
                <a:lnSpc>
                  <a:spcPct val="120000"/>
                </a:lnSpc>
                <a:defRPr lang="ko-KR" altLang="en-US"/>
              </a:pPr>
              <a:r>
                <a:rPr lang="ko-KR" altLang="en-US" sz="1400">
                  <a:solidFill>
                    <a:srgbClr val="2F888F"/>
                  </a:solidFill>
                  <a:latin typeface="나눔바른고딕"/>
                  <a:ea typeface="나눔바른고딕"/>
                  <a:cs typeface="함초롬돋움"/>
                </a:rPr>
                <a:t>* 피해자의 결근</a:t>
              </a:r>
              <a:r>
                <a:rPr lang="en-US" altLang="ko-KR" sz="1400">
                  <a:solidFill>
                    <a:srgbClr val="2F888F"/>
                  </a:solidFill>
                  <a:latin typeface="나눔바른고딕"/>
                  <a:ea typeface="나눔바른고딕"/>
                  <a:cs typeface="함초롬돋움"/>
                </a:rPr>
                <a:t>, </a:t>
              </a:r>
              <a:r>
                <a:rPr lang="ko-KR" altLang="en-US" sz="1400">
                  <a:solidFill>
                    <a:srgbClr val="2F888F"/>
                  </a:solidFill>
                  <a:latin typeface="나눔바른고딕"/>
                  <a:ea typeface="나눔바른고딕"/>
                  <a:cs typeface="함초롬돋움"/>
                </a:rPr>
                <a:t>근무태도 불성실 등에 따른 근로시간 손실분</a:t>
              </a:r>
              <a:r>
                <a:rPr lang="en-US" altLang="ko-KR" sz="1400">
                  <a:solidFill>
                    <a:srgbClr val="2F888F"/>
                  </a:solidFill>
                  <a:latin typeface="나눔바른고딕"/>
                  <a:ea typeface="나눔바른고딕"/>
                  <a:cs typeface="함초롬돋움"/>
                </a:rPr>
                <a:t>, </a:t>
              </a:r>
              <a:r>
                <a:rPr lang="ko-KR" altLang="en-US" sz="1400">
                  <a:solidFill>
                    <a:srgbClr val="2F888F"/>
                  </a:solidFill>
                  <a:latin typeface="나눔바른고딕"/>
                  <a:ea typeface="나눔바른고딕"/>
                  <a:cs typeface="함초롬돋움"/>
                </a:rPr>
                <a:t>대체인력</a:t>
              </a:r>
              <a:r>
                <a:rPr lang="en-US" altLang="ko-KR" sz="1400">
                  <a:solidFill>
                    <a:srgbClr val="2F888F"/>
                  </a:solidFill>
                  <a:latin typeface="나눔바른고딕"/>
                  <a:ea typeface="나눔바른고딕"/>
                  <a:cs typeface="함초롬돋움"/>
                </a:rPr>
                <a:t>, </a:t>
              </a:r>
              <a:r>
                <a:rPr lang="ko-KR" altLang="en-US" sz="1400">
                  <a:solidFill>
                    <a:srgbClr val="2F888F"/>
                  </a:solidFill>
                  <a:latin typeface="나눔바른고딕"/>
                  <a:ea typeface="나눔바른고딕"/>
                  <a:cs typeface="함초롬돋움"/>
                </a:rPr>
                <a:t>괴롭힘 조사비용</a:t>
              </a:r>
            </a:p>
            <a:p>
              <a:pPr>
                <a:lnSpc>
                  <a:spcPct val="120000"/>
                </a:lnSpc>
                <a:defRPr lang="ko-KR" altLang="en-US"/>
              </a:pPr>
              <a:r>
                <a:rPr lang="ko-KR" altLang="en-US" sz="1400">
                  <a:solidFill>
                    <a:srgbClr val="2F888F"/>
                  </a:solidFill>
                  <a:latin typeface="나눔바른고딕"/>
                  <a:ea typeface="나눔바른고딕"/>
                  <a:cs typeface="함초롬돋움"/>
                </a:rPr>
                <a:t>   등을 바탕으로 계산</a:t>
              </a:r>
              <a:endParaRPr lang="ko-KR" altLang="en-US">
                <a:solidFill>
                  <a:srgbClr val="2F888F"/>
                </a:solidFill>
                <a:latin typeface="나눔바른고딕"/>
                <a:ea typeface="나눔바른고딕"/>
                <a:cs typeface="함초롬돋움"/>
              </a:endParaRPr>
            </a:p>
          </p:txBody>
        </p:sp>
      </p:grpSp>
      <p:grpSp>
        <p:nvGrpSpPr>
          <p:cNvPr id="2" name="그룹 1">
            <a:extLst>
              <a:ext uri="{FF2B5EF4-FFF2-40B4-BE49-F238E27FC236}">
                <a16:creationId xmlns:a16="http://schemas.microsoft.com/office/drawing/2014/main" id="{8EACCC78-255C-4ECC-90BA-269C977C2A4B}"/>
              </a:ext>
            </a:extLst>
          </p:cNvPr>
          <p:cNvGrpSpPr/>
          <p:nvPr/>
        </p:nvGrpSpPr>
        <p:grpSpPr>
          <a:xfrm>
            <a:off x="585386" y="5292709"/>
            <a:ext cx="7956812" cy="876750"/>
            <a:chOff x="585386" y="5292709"/>
            <a:chExt cx="7956812" cy="876750"/>
          </a:xfrm>
        </p:grpSpPr>
        <p:grpSp>
          <p:nvGrpSpPr>
            <p:cNvPr id="72" name="그룹 30"/>
            <p:cNvGrpSpPr/>
            <p:nvPr/>
          </p:nvGrpSpPr>
          <p:grpSpPr>
            <a:xfrm>
              <a:off x="1727261" y="5384665"/>
              <a:ext cx="6814937" cy="692839"/>
              <a:chOff x="618154" y="1538836"/>
              <a:chExt cx="6814937" cy="692839"/>
            </a:xfrm>
          </p:grpSpPr>
          <p:grpSp>
            <p:nvGrpSpPr>
              <p:cNvPr id="73" name="그룹 31"/>
              <p:cNvGrpSpPr/>
              <p:nvPr/>
            </p:nvGrpSpPr>
            <p:grpSpPr>
              <a:xfrm>
                <a:off x="618154" y="1538836"/>
                <a:ext cx="6763826" cy="397564"/>
                <a:chOff x="618154" y="1538836"/>
                <a:chExt cx="6763826" cy="397564"/>
              </a:xfrm>
            </p:grpSpPr>
            <p:sp>
              <p:nvSpPr>
                <p:cNvPr id="74" name="Rectangle 6"/>
                <p:cNvSpPr>
                  <a:spLocks noChangeArrowheads="1"/>
                </p:cNvSpPr>
                <p:nvPr/>
              </p:nvSpPr>
              <p:spPr bwMode="white">
                <a:xfrm>
                  <a:off x="618154" y="1538836"/>
                  <a:ext cx="6763826" cy="397564"/>
                </a:xfrm>
                <a:prstGeom prst="rect">
                  <a:avLst/>
                </a:prstGeom>
                <a:noFill/>
                <a:ln>
                  <a:noFill/>
                </a:ln>
                <a:effectLst/>
              </p:spPr>
              <p:txBody>
                <a:bodyPr wrap="square" anchor="t">
                  <a:spAutoFit/>
                </a:bodyPr>
                <a:lstStyle/>
                <a:p>
                  <a:pPr algn="just">
                    <a:lnSpc>
                      <a:spcPct val="130000"/>
                    </a:lnSpc>
                    <a:spcBef>
                      <a:spcPct val="0"/>
                    </a:spcBef>
                    <a:defRPr lang="ko-KR" altLang="en-US"/>
                  </a:pPr>
                  <a:r>
                    <a:rPr lang="ko-KR" altLang="en-US" sz="1600" b="1">
                      <a:solidFill>
                        <a:srgbClr val="000000"/>
                      </a:solidFill>
                      <a:latin typeface="나눔바른고딕"/>
                      <a:ea typeface="나눔바른고딕"/>
                      <a:cs typeface="함초롬돋움"/>
                    </a:rPr>
                    <a:t> </a:t>
                  </a:r>
                  <a:r>
                    <a:rPr lang="ko-KR" altLang="en-US" sz="1600" b="1">
                      <a:solidFill>
                        <a:srgbClr val="1F595F"/>
                      </a:solidFill>
                      <a:latin typeface="나눔바른고딕"/>
                      <a:ea typeface="나눔바른고딕"/>
                      <a:cs typeface="함초롬돋움"/>
                    </a:rPr>
                    <a:t>기업 이미지 손실</a:t>
                  </a:r>
                </a:p>
              </p:txBody>
            </p:sp>
            <p:sp>
              <p:nvSpPr>
                <p:cNvPr id="75" name="직각 삼각형 34"/>
                <p:cNvSpPr/>
                <p:nvPr/>
              </p:nvSpPr>
              <p:spPr>
                <a:xfrm rot="5400000">
                  <a:off x="619237" y="1600583"/>
                  <a:ext cx="139201" cy="139201"/>
                </a:xfrm>
                <a:prstGeom prst="rtTriangle">
                  <a:avLst/>
                </a:prstGeom>
                <a:solidFill>
                  <a:srgbClr val="21626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76" name="직사각형 32"/>
              <p:cNvSpPr/>
              <p:nvPr/>
            </p:nvSpPr>
            <p:spPr>
              <a:xfrm>
                <a:off x="688836" y="1851168"/>
                <a:ext cx="6744255" cy="380507"/>
              </a:xfrm>
              <a:prstGeom prst="rect">
                <a:avLst/>
              </a:prstGeom>
            </p:spPr>
            <p:txBody>
              <a:bodyPr wrap="square">
                <a:spAutoFit/>
              </a:bodyPr>
              <a:lstStyle/>
              <a:p>
                <a:pPr>
                  <a:lnSpc>
                    <a:spcPct val="120000"/>
                  </a:lnSpc>
                  <a:spcBef>
                    <a:spcPct val="0"/>
                  </a:spcBef>
                  <a:defRPr lang="ko-KR" altLang="en-US"/>
                </a:pPr>
                <a:r>
                  <a:rPr lang="ko-KR" altLang="en-US" sz="1600" dirty="0">
                    <a:solidFill>
                      <a:srgbClr val="000000"/>
                    </a:solidFill>
                    <a:latin typeface="나눔바른고딕"/>
                    <a:ea typeface="나눔바른고딕"/>
                    <a:cs typeface="함초롬돋움"/>
                  </a:rPr>
                  <a:t>사건 발생 사업장으로 주목받을 시 기업 이미지 하락으로 인한 손실 발생할 수 있음</a:t>
                </a:r>
              </a:p>
            </p:txBody>
          </p:sp>
        </p:grpSp>
        <p:grpSp>
          <p:nvGrpSpPr>
            <p:cNvPr id="77" name="그룹 9237"/>
            <p:cNvGrpSpPr/>
            <p:nvPr/>
          </p:nvGrpSpPr>
          <p:grpSpPr>
            <a:xfrm>
              <a:off x="585386" y="5292709"/>
              <a:ext cx="876750" cy="876750"/>
              <a:chOff x="827897" y="5346697"/>
              <a:chExt cx="964425" cy="964425"/>
            </a:xfrm>
          </p:grpSpPr>
          <p:sp>
            <p:nvSpPr>
              <p:cNvPr id="78" name="타원 57"/>
              <p:cNvSpPr/>
              <p:nvPr/>
            </p:nvSpPr>
            <p:spPr>
              <a:xfrm>
                <a:off x="827897" y="5346697"/>
                <a:ext cx="964425" cy="964425"/>
              </a:xfrm>
              <a:prstGeom prst="ellipse">
                <a:avLst/>
              </a:prstGeom>
              <a:solidFill>
                <a:srgbClr val="56BCC7">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pic>
            <p:nvPicPr>
              <p:cNvPr id="79" name="그림 9224"/>
              <p:cNvPicPr>
                <a:picLocks noChangeAspect="1"/>
              </p:cNvPicPr>
              <p:nvPr/>
            </p:nvPicPr>
            <p:blipFill rotWithShape="1">
              <a:blip r:embed="rId5"/>
              <a:stretch>
                <a:fillRect/>
              </a:stretch>
            </p:blipFill>
            <p:spPr>
              <a:xfrm>
                <a:off x="1068295" y="5530999"/>
                <a:ext cx="597345" cy="597345"/>
              </a:xfrm>
              <a:prstGeom prst="rect">
                <a:avLst/>
              </a:prstGeom>
              <a:effectLst>
                <a:outerShdw blurRad="50800" dist="38100" dir="2700000" algn="tl" rotWithShape="0">
                  <a:prstClr val="black">
                    <a:alpha val="40000"/>
                  </a:prstClr>
                </a:outerShdw>
              </a:effectLst>
            </p:spPr>
          </p:pic>
        </p:grpSp>
      </p:grpSp>
      <p:pic>
        <p:nvPicPr>
          <p:cNvPr id="80" name="그림 9221"/>
          <p:cNvPicPr>
            <a:picLocks noChangeAspect="1"/>
          </p:cNvPicPr>
          <p:nvPr/>
        </p:nvPicPr>
        <p:blipFill rotWithShape="1">
          <a:blip r:embed="rId6"/>
          <a:stretch>
            <a:fillRect/>
          </a:stretch>
        </p:blipFill>
        <p:spPr>
          <a:xfrm>
            <a:off x="652913" y="5479678"/>
            <a:ext cx="216148" cy="404102"/>
          </a:xfrm>
          <a:prstGeom prst="rect">
            <a:avLst/>
          </a:prstGeom>
        </p:spPr>
      </p:pic>
      <p:pic>
        <p:nvPicPr>
          <p:cNvPr id="3" name="그림 2">
            <a:extLst>
              <a:ext uri="{FF2B5EF4-FFF2-40B4-BE49-F238E27FC236}">
                <a16:creationId xmlns:a16="http://schemas.microsoft.com/office/drawing/2014/main" id="{570AAB5E-C117-E33A-14DA-828F435523C5}"/>
              </a:ext>
            </a:extLst>
          </p:cNvPr>
          <p:cNvPicPr>
            <a:picLocks noChangeAspect="1"/>
          </p:cNvPicPr>
          <p:nvPr/>
        </p:nvPicPr>
        <p:blipFill>
          <a:blip r:embed="rId7"/>
          <a:stretch>
            <a:fillRect/>
          </a:stretch>
        </p:blipFill>
        <p:spPr>
          <a:xfrm>
            <a:off x="184639" y="6294716"/>
            <a:ext cx="685800" cy="416006"/>
          </a:xfrm>
          <a:prstGeom prst="rect">
            <a:avLst/>
          </a:prstGeom>
        </p:spPr>
      </p:pic>
      <p:pic>
        <p:nvPicPr>
          <p:cNvPr id="4" name="그림 3">
            <a:extLst>
              <a:ext uri="{FF2B5EF4-FFF2-40B4-BE49-F238E27FC236}">
                <a16:creationId xmlns:a16="http://schemas.microsoft.com/office/drawing/2014/main" id="{D4FCF9B2-18EE-8FC2-8D07-901663786DC1}"/>
              </a:ext>
            </a:extLst>
          </p:cNvPr>
          <p:cNvPicPr>
            <a:picLocks noChangeAspect="1"/>
          </p:cNvPicPr>
          <p:nvPr/>
        </p:nvPicPr>
        <p:blipFill>
          <a:blip r:embed="rId8"/>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그룹 7"/>
          <p:cNvGrpSpPr/>
          <p:nvPr/>
        </p:nvGrpSpPr>
        <p:grpSpPr>
          <a:xfrm>
            <a:off x="265" y="130831"/>
            <a:ext cx="9143471" cy="765157"/>
            <a:chOff x="265" y="130831"/>
            <a:chExt cx="9143471" cy="765157"/>
          </a:xfrm>
        </p:grpSpPr>
        <p:sp>
          <p:nvSpPr>
            <p:cNvPr id="9" name="직사각형 8"/>
            <p:cNvSpPr/>
            <p:nvPr/>
          </p:nvSpPr>
          <p:spPr>
            <a:xfrm>
              <a:off x="265" y="133689"/>
              <a:ext cx="958482"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0" name="사각형: 둥근 위쪽 모서리 9"/>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1" name="평행 사변형 10"/>
            <p:cNvSpPr/>
            <p:nvPr/>
          </p:nvSpPr>
          <p:spPr>
            <a:xfrm rot="5400000">
              <a:off x="753374" y="368797"/>
              <a:ext cx="762297" cy="292083"/>
            </a:xfrm>
            <a:prstGeom prst="parallelogram">
              <a:avLst>
                <a:gd name="adj" fmla="val 41638"/>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2" name="평행 사변형 11"/>
            <p:cNvSpPr/>
            <p:nvPr/>
          </p:nvSpPr>
          <p:spPr>
            <a:xfrm rot="16200000" flipH="1">
              <a:off x="1075193" y="368798"/>
              <a:ext cx="762297" cy="292083"/>
            </a:xfrm>
            <a:prstGeom prst="parallelogram">
              <a:avLst>
                <a:gd name="adj" fmla="val 41638"/>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3" name="직사각형 12"/>
            <p:cNvSpPr/>
            <p:nvPr/>
          </p:nvSpPr>
          <p:spPr>
            <a:xfrm>
              <a:off x="1632118" y="130831"/>
              <a:ext cx="7511618"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4" name="TextBox 13"/>
            <p:cNvSpPr txBox="1"/>
            <p:nvPr/>
          </p:nvSpPr>
          <p:spPr>
            <a:xfrm>
              <a:off x="1727426" y="240029"/>
              <a:ext cx="5441088" cy="460730"/>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괴롭힘으로 볼 수 있는 구체적 사례</a:t>
              </a:r>
            </a:p>
          </p:txBody>
        </p:sp>
        <p:sp>
          <p:nvSpPr>
            <p:cNvPr id="15" name="TextBox 14"/>
            <p:cNvSpPr txBox="1"/>
            <p:nvPr/>
          </p:nvSpPr>
          <p:spPr>
            <a:xfrm>
              <a:off x="8403324" y="281174"/>
              <a:ext cx="545771" cy="188766"/>
            </a:xfrm>
            <a:prstGeom prst="roundRect">
              <a:avLst>
                <a:gd name="adj" fmla="val 50000"/>
              </a:avLst>
            </a:prstGeom>
            <a:solidFill>
              <a:srgbClr val="3D384A"/>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4</a:t>
              </a:r>
              <a:endParaRPr lang="ko-KR" altLang="en-US" sz="1100">
                <a:solidFill>
                  <a:schemeClr val="bg1"/>
                </a:solidFill>
                <a:latin typeface="나눔스퀘어라운드 ExtraBold"/>
                <a:ea typeface="나눔스퀘어라운드 ExtraBold"/>
              </a:endParaRPr>
            </a:p>
          </p:txBody>
        </p:sp>
        <p:sp>
          <p:nvSpPr>
            <p:cNvPr id="16" name="TextBox 15"/>
            <p:cNvSpPr txBox="1"/>
            <p:nvPr/>
          </p:nvSpPr>
          <p:spPr>
            <a:xfrm>
              <a:off x="6699060" y="429780"/>
              <a:ext cx="2335402" cy="261595"/>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행위 예시</a:t>
              </a:r>
            </a:p>
          </p:txBody>
        </p:sp>
      </p:grpSp>
      <p:grpSp>
        <p:nvGrpSpPr>
          <p:cNvPr id="31" name="그룹 30"/>
          <p:cNvGrpSpPr/>
          <p:nvPr/>
        </p:nvGrpSpPr>
        <p:grpSpPr>
          <a:xfrm>
            <a:off x="501222" y="2592634"/>
            <a:ext cx="7944298" cy="1636563"/>
            <a:chOff x="527421" y="1599183"/>
            <a:chExt cx="7944758" cy="1636657"/>
          </a:xfrm>
          <a:effectLst>
            <a:outerShdw blurRad="50800" dist="12700" dir="2700000" algn="tl" rotWithShape="0">
              <a:prstClr val="black">
                <a:alpha val="40000"/>
              </a:prstClr>
            </a:outerShdw>
          </a:effectLst>
        </p:grpSpPr>
        <p:sp>
          <p:nvSpPr>
            <p:cNvPr id="32" name="사각형: 둥근 모서리 31"/>
            <p:cNvSpPr/>
            <p:nvPr/>
          </p:nvSpPr>
          <p:spPr>
            <a:xfrm>
              <a:off x="527421" y="1726362"/>
              <a:ext cx="7944758" cy="1509478"/>
            </a:xfrm>
            <a:prstGeom prst="roundRect">
              <a:avLst>
                <a:gd name="adj" fmla="val 16667"/>
              </a:avLst>
            </a:prstGeom>
            <a:solidFill>
              <a:srgbClr val="E9F5FB"/>
            </a:solidFill>
            <a:ln w="38100">
              <a:solidFill>
                <a:srgbClr val="D1CED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33" name="Rectangle 4"/>
            <p:cNvSpPr>
              <a:spLocks noChangeArrowheads="1"/>
            </p:cNvSpPr>
            <p:nvPr/>
          </p:nvSpPr>
          <p:spPr bwMode="white">
            <a:xfrm>
              <a:off x="759000" y="1961738"/>
              <a:ext cx="7563181" cy="1192190"/>
            </a:xfrm>
            <a:prstGeom prst="rect">
              <a:avLst/>
            </a:prstGeom>
            <a:noFill/>
            <a:ln w="9525" cmpd="sng">
              <a:noFill/>
              <a:miter/>
            </a:ln>
            <a:effectLst/>
          </p:spPr>
          <p:txBody>
            <a:bodyPr wrap="square" anchor="t">
              <a:spAutoFit/>
            </a:bodyPr>
            <a:lstStyle/>
            <a:p>
              <a:pPr defTabSz="884374">
                <a:lnSpc>
                  <a:spcPct val="130000"/>
                </a:lnSpc>
                <a:spcBef>
                  <a:spcPct val="0"/>
                </a:spcBef>
                <a:buClr>
                  <a:srgbClr val="247DAE"/>
                </a:buClr>
                <a:buSzPct val="80000"/>
                <a:defRPr lang="ko-KR" altLang="en-US"/>
              </a:pPr>
              <a:r>
                <a:rPr lang="en-US" altLang="ko-KR" sz="1600" dirty="0">
                  <a:solidFill>
                    <a:srgbClr val="000000"/>
                  </a:solidFill>
                  <a:latin typeface="맑은 고딕" panose="020B0503020000020004" pitchFamily="50" charset="-127"/>
                  <a:cs typeface="함초롬돋움"/>
                </a:rPr>
                <a:t>ㆍ</a:t>
              </a:r>
              <a:r>
                <a:rPr kumimoji="1" lang="ko-KR" altLang="en-US" sz="1600" dirty="0">
                  <a:solidFill>
                    <a:srgbClr val="000000"/>
                  </a:solidFill>
                  <a:latin typeface="나눔바른고딕"/>
                  <a:ea typeface="나눔바른고딕"/>
                  <a:cs typeface="함초롬돋움"/>
                </a:rPr>
                <a:t>상사가 퇴근 이후 주말</a:t>
              </a: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저녁 시간에 술에 취해 팀 </a:t>
              </a:r>
              <a:r>
                <a:rPr kumimoji="1" lang="ko-KR" altLang="en-US" sz="1600" dirty="0" err="1">
                  <a:solidFill>
                    <a:srgbClr val="000000"/>
                  </a:solidFill>
                  <a:latin typeface="나눔바른고딕"/>
                  <a:ea typeface="나눔바른고딕"/>
                  <a:cs typeface="함초롬돋움"/>
                </a:rPr>
                <a:t>모바일메신저</a:t>
              </a:r>
              <a:r>
                <a:rPr kumimoji="1" lang="ko-KR" altLang="en-US" sz="1600" dirty="0">
                  <a:solidFill>
                    <a:srgbClr val="000000"/>
                  </a:solidFill>
                  <a:latin typeface="나눔바른고딕"/>
                  <a:ea typeface="나눔바른고딕"/>
                  <a:cs typeface="함초롬돋움"/>
                </a:rPr>
                <a:t> 단체 채팅방에</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247DAE"/>
                </a:buClr>
                <a:buSzPct val="80000"/>
                <a:defRPr lang="ko-KR" altLang="en-US"/>
              </a:pP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   하소연하는 글을 올리고 답을 요구하며 팀원들을 괴롭힘</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247DAE"/>
                </a:buClr>
                <a:buSzPct val="80000"/>
                <a:defRPr lang="ko-KR" altLang="en-US"/>
              </a:pPr>
              <a:endParaRPr kumimoji="1" lang="ko-KR" altLang="en-US" sz="800" dirty="0">
                <a:solidFill>
                  <a:srgbClr val="000000"/>
                </a:solidFill>
                <a:latin typeface="나눔바른고딕"/>
                <a:ea typeface="나눔바른고딕"/>
                <a:cs typeface="함초롬돋움"/>
              </a:endParaRPr>
            </a:p>
            <a:p>
              <a:pPr defTabSz="884374">
                <a:lnSpc>
                  <a:spcPct val="130000"/>
                </a:lnSpc>
                <a:spcBef>
                  <a:spcPct val="0"/>
                </a:spcBef>
                <a:buClr>
                  <a:srgbClr val="247DAE"/>
                </a:buClr>
                <a:buSzPct val="80000"/>
                <a:defRPr lang="ko-KR" altLang="en-US"/>
              </a:pPr>
              <a:r>
                <a:rPr lang="en-US" altLang="ko-KR" sz="1600" dirty="0">
                  <a:solidFill>
                    <a:srgbClr val="000000"/>
                  </a:solidFill>
                  <a:latin typeface="맑은 고딕" panose="020B0503020000020004" pitchFamily="50" charset="-127"/>
                  <a:cs typeface="함초롬돋움"/>
                </a:rPr>
                <a:t>ㆍ</a:t>
              </a:r>
              <a:r>
                <a:rPr kumimoji="1" lang="ko-KR" altLang="en-US" sz="1600" dirty="0">
                  <a:solidFill>
                    <a:srgbClr val="000000"/>
                  </a:solidFill>
                  <a:latin typeface="나눔바른고딕"/>
                  <a:ea typeface="나눔바른고딕"/>
                  <a:cs typeface="함초롬돋움"/>
                </a:rPr>
                <a:t>상사 본인 의지대로 안 되면 소리를 지르고 윽박지르는 등의 행위로 정신적 고통을 유발함</a:t>
              </a:r>
            </a:p>
          </p:txBody>
        </p:sp>
        <p:sp>
          <p:nvSpPr>
            <p:cNvPr id="34" name="Rectangle 7"/>
            <p:cNvSpPr>
              <a:spLocks noChangeArrowheads="1"/>
            </p:cNvSpPr>
            <p:nvPr/>
          </p:nvSpPr>
          <p:spPr bwMode="white">
            <a:xfrm>
              <a:off x="808071" y="1599183"/>
              <a:ext cx="715096" cy="324018"/>
            </a:xfrm>
            <a:prstGeom prst="rect">
              <a:avLst/>
            </a:prstGeom>
            <a:solidFill>
              <a:srgbClr val="48A5D9"/>
            </a:solidFill>
            <a:ln>
              <a:noFill/>
            </a:ln>
            <a:effectLst/>
          </p:spPr>
          <p:txBody>
            <a:bodyPr wrap="none" anchor="ctr">
              <a:no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1600" b="1">
                  <a:solidFill>
                    <a:schemeClr val="bg1"/>
                  </a:solidFill>
                  <a:latin typeface="나눔바른고딕"/>
                  <a:ea typeface="나눔바른고딕"/>
                  <a:cs typeface="함초롬돋움"/>
                </a:rPr>
                <a:t>case </a:t>
              </a:r>
              <a:r>
                <a:rPr lang="en-US" altLang="ko-KR" sz="1600" b="1">
                  <a:solidFill>
                    <a:schemeClr val="bg1"/>
                  </a:solidFill>
                  <a:latin typeface="나눔바른고딕"/>
                  <a:ea typeface="나눔바른고딕"/>
                  <a:cs typeface="함초롬돋움"/>
                </a:rPr>
                <a:t>1</a:t>
              </a:r>
              <a:endParaRPr lang="ko-KR" altLang="en-US" sz="1600" b="1">
                <a:solidFill>
                  <a:schemeClr val="bg1"/>
                </a:solidFill>
                <a:latin typeface="나눔바른고딕"/>
                <a:ea typeface="나눔바른고딕"/>
                <a:cs typeface="함초롬돋움"/>
              </a:endParaRPr>
            </a:p>
          </p:txBody>
        </p:sp>
      </p:grpSp>
      <p:grpSp>
        <p:nvGrpSpPr>
          <p:cNvPr id="35" name="그룹 34"/>
          <p:cNvGrpSpPr/>
          <p:nvPr/>
        </p:nvGrpSpPr>
        <p:grpSpPr>
          <a:xfrm>
            <a:off x="501222" y="4567075"/>
            <a:ext cx="7944298" cy="1980546"/>
            <a:chOff x="527421" y="1599181"/>
            <a:chExt cx="7944758" cy="1980660"/>
          </a:xfrm>
          <a:effectLst>
            <a:outerShdw blurRad="50800" dist="12700" dir="2700000" algn="tl" rotWithShape="0">
              <a:prstClr val="black">
                <a:alpha val="40000"/>
              </a:prstClr>
            </a:outerShdw>
          </a:effectLst>
        </p:grpSpPr>
        <p:sp>
          <p:nvSpPr>
            <p:cNvPr id="36" name="사각형: 둥근 모서리 35"/>
            <p:cNvSpPr/>
            <p:nvPr/>
          </p:nvSpPr>
          <p:spPr>
            <a:xfrm>
              <a:off x="527421" y="1726362"/>
              <a:ext cx="7944758" cy="1853479"/>
            </a:xfrm>
            <a:prstGeom prst="roundRect">
              <a:avLst>
                <a:gd name="adj" fmla="val 16667"/>
              </a:avLst>
            </a:prstGeom>
            <a:solidFill>
              <a:srgbClr val="E9F5FB"/>
            </a:solidFill>
            <a:ln w="38100">
              <a:solidFill>
                <a:srgbClr val="D1CED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37" name="Rectangle 4"/>
            <p:cNvSpPr>
              <a:spLocks noChangeArrowheads="1"/>
            </p:cNvSpPr>
            <p:nvPr/>
          </p:nvSpPr>
          <p:spPr bwMode="white">
            <a:xfrm>
              <a:off x="759000" y="1991123"/>
              <a:ext cx="7563181" cy="1514348"/>
            </a:xfrm>
            <a:prstGeom prst="rect">
              <a:avLst/>
            </a:prstGeom>
            <a:noFill/>
            <a:ln w="9525" cmpd="sng">
              <a:noFill/>
              <a:miter/>
            </a:ln>
            <a:effectLst/>
          </p:spPr>
          <p:txBody>
            <a:bodyPr wrap="square" anchor="t">
              <a:spAutoFit/>
            </a:bodyPr>
            <a:lstStyle/>
            <a:p>
              <a:pPr defTabSz="884374">
                <a:lnSpc>
                  <a:spcPct val="130000"/>
                </a:lnSpc>
                <a:spcBef>
                  <a:spcPct val="0"/>
                </a:spcBef>
                <a:buClr>
                  <a:srgbClr val="247DAE"/>
                </a:buClr>
                <a:buSzPct val="80000"/>
                <a:defRPr lang="ko-KR" altLang="en-US"/>
              </a:pPr>
              <a:r>
                <a:rPr lang="en-US" altLang="ko-KR" sz="1600" dirty="0">
                  <a:solidFill>
                    <a:srgbClr val="000000"/>
                  </a:solidFill>
                  <a:latin typeface="맑은 고딕" panose="020B0503020000020004" pitchFamily="50" charset="-127"/>
                  <a:cs typeface="함초롬돋움"/>
                </a:rPr>
                <a:t>ㆍ</a:t>
              </a:r>
              <a:r>
                <a:rPr kumimoji="1" lang="ko-KR" altLang="en-US" sz="1600" dirty="0">
                  <a:solidFill>
                    <a:srgbClr val="000000"/>
                  </a:solidFill>
                  <a:latin typeface="나눔바른고딕"/>
                  <a:ea typeface="나눔바른고딕"/>
                  <a:cs typeface="함초롬돋움"/>
                </a:rPr>
                <a:t>상사가 아침 일찍 모바일 채팅으로 갑자기 조기 출근을 지시하여 직원들이 급하게 </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247DAE"/>
                </a:buClr>
                <a:buSzPct val="80000"/>
                <a:defRPr lang="ko-KR" altLang="en-US"/>
              </a:pP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출근 중 이었으나</a:t>
              </a: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그냥 다음에 </a:t>
              </a:r>
              <a:r>
                <a:rPr kumimoji="1" lang="ko-KR" altLang="en-US" sz="1600" dirty="0" err="1">
                  <a:solidFill>
                    <a:srgbClr val="000000"/>
                  </a:solidFill>
                  <a:latin typeface="나눔바른고딕"/>
                  <a:ea typeface="나눔바른고딕"/>
                  <a:cs typeface="함초롬돋움"/>
                </a:rPr>
                <a:t>얘기하자며</a:t>
              </a:r>
              <a:r>
                <a:rPr kumimoji="1" lang="ko-KR" altLang="en-US" sz="1600" dirty="0">
                  <a:solidFill>
                    <a:srgbClr val="000000"/>
                  </a:solidFill>
                  <a:latin typeface="나눔바른고딕"/>
                  <a:ea typeface="나눔바른고딕"/>
                  <a:cs typeface="함초롬돋움"/>
                </a:rPr>
                <a:t> 다시 정시 출근하라고 함</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247DAE"/>
                </a:buClr>
                <a:buSzPct val="80000"/>
                <a:defRPr lang="ko-KR" altLang="en-US"/>
              </a:pPr>
              <a:endParaRPr kumimoji="1" lang="ko-KR" altLang="en-US" sz="800" dirty="0">
                <a:solidFill>
                  <a:srgbClr val="000000"/>
                </a:solidFill>
                <a:latin typeface="나눔바른고딕"/>
                <a:ea typeface="나눔바른고딕"/>
                <a:cs typeface="함초롬돋움"/>
              </a:endParaRPr>
            </a:p>
            <a:p>
              <a:pPr defTabSz="884374">
                <a:lnSpc>
                  <a:spcPct val="130000"/>
                </a:lnSpc>
                <a:spcBef>
                  <a:spcPct val="0"/>
                </a:spcBef>
                <a:buClr>
                  <a:srgbClr val="247DAE"/>
                </a:buClr>
                <a:buSzPct val="80000"/>
                <a:defRPr lang="ko-KR" altLang="en-US"/>
              </a:pPr>
              <a:r>
                <a:rPr lang="en-US" altLang="ko-KR" sz="1600" dirty="0">
                  <a:solidFill>
                    <a:srgbClr val="000000"/>
                  </a:solidFill>
                  <a:latin typeface="맑은 고딕" panose="020B0503020000020004" pitchFamily="50" charset="-127"/>
                  <a:cs typeface="함초롬돋움"/>
                </a:rPr>
                <a:t>ㆍ</a:t>
              </a:r>
              <a:r>
                <a:rPr kumimoji="1" lang="ko-KR" altLang="en-US" sz="1600" dirty="0">
                  <a:solidFill>
                    <a:srgbClr val="000000"/>
                  </a:solidFill>
                  <a:latin typeface="나눔바른고딕"/>
                  <a:ea typeface="나눔바른고딕"/>
                  <a:cs typeface="함초롬돋움"/>
                </a:rPr>
                <a:t>밤낮 없이 단체 채팅을 시도했으나 감정 상한 일을 따지는 말이 대부분이었으며</a:t>
              </a:r>
              <a:endParaRPr kumimoji="1" lang="en-US" altLang="ko-KR" sz="1600" dirty="0">
                <a:solidFill>
                  <a:srgbClr val="000000"/>
                </a:solidFill>
                <a:latin typeface="나눔바른고딕"/>
                <a:ea typeface="나눔바른고딕"/>
                <a:cs typeface="함초롬돋움"/>
              </a:endParaRPr>
            </a:p>
            <a:p>
              <a:pPr defTabSz="884374">
                <a:lnSpc>
                  <a:spcPct val="130000"/>
                </a:lnSpc>
                <a:spcBef>
                  <a:spcPct val="0"/>
                </a:spcBef>
                <a:buClr>
                  <a:srgbClr val="247DAE"/>
                </a:buClr>
                <a:buSzPct val="80000"/>
                <a:defRPr lang="ko-KR" altLang="en-US"/>
              </a:pPr>
              <a:r>
                <a:rPr kumimoji="1" lang="en-US" altLang="ko-KR" sz="1600" dirty="0">
                  <a:solidFill>
                    <a:srgbClr val="000000"/>
                  </a:solidFill>
                  <a:latin typeface="나눔바른고딕"/>
                  <a:ea typeface="나눔바른고딕"/>
                  <a:cs typeface="함초롬돋움"/>
                </a:rPr>
                <a:t>   </a:t>
              </a:r>
              <a:r>
                <a:rPr kumimoji="1" lang="ko-KR" altLang="en-US" sz="1600" dirty="0">
                  <a:solidFill>
                    <a:srgbClr val="000000"/>
                  </a:solidFill>
                  <a:latin typeface="나눔바른고딕"/>
                  <a:ea typeface="나눔바른고딕"/>
                  <a:cs typeface="함초롬돋움"/>
                </a:rPr>
                <a:t> 응답하지 않는 직원에게는 단체 채팅 등을 통해 화풀이를 함</a:t>
              </a:r>
            </a:p>
          </p:txBody>
        </p:sp>
        <p:sp>
          <p:nvSpPr>
            <p:cNvPr id="38" name="Rectangle 7"/>
            <p:cNvSpPr>
              <a:spLocks noChangeArrowheads="1"/>
            </p:cNvSpPr>
            <p:nvPr/>
          </p:nvSpPr>
          <p:spPr bwMode="white">
            <a:xfrm>
              <a:off x="808071" y="1599181"/>
              <a:ext cx="715096" cy="324018"/>
            </a:xfrm>
            <a:prstGeom prst="rect">
              <a:avLst/>
            </a:prstGeom>
            <a:solidFill>
              <a:srgbClr val="48A5D9"/>
            </a:solidFill>
            <a:ln>
              <a:noFill/>
            </a:ln>
            <a:effectLst/>
          </p:spPr>
          <p:txBody>
            <a:bodyPr wrap="none" anchor="ctr">
              <a:no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1600" b="1">
                  <a:solidFill>
                    <a:schemeClr val="bg1"/>
                  </a:solidFill>
                  <a:latin typeface="나눔바른고딕"/>
                  <a:ea typeface="나눔바른고딕"/>
                  <a:cs typeface="함초롬돋움"/>
                </a:rPr>
                <a:t>case </a:t>
              </a:r>
              <a:r>
                <a:rPr lang="en-US" altLang="ko-KR" sz="1600" b="1">
                  <a:solidFill>
                    <a:schemeClr val="bg1"/>
                  </a:solidFill>
                  <a:latin typeface="나눔바른고딕"/>
                  <a:ea typeface="나눔바른고딕"/>
                  <a:cs typeface="함초롬돋움"/>
                </a:rPr>
                <a:t>2</a:t>
              </a:r>
              <a:endParaRPr lang="ko-KR" altLang="en-US" sz="1600" b="1">
                <a:solidFill>
                  <a:schemeClr val="bg1"/>
                </a:solidFill>
                <a:latin typeface="나눔바른고딕"/>
                <a:ea typeface="나눔바른고딕"/>
                <a:cs typeface="함초롬돋움"/>
              </a:endParaRPr>
            </a:p>
          </p:txBody>
        </p:sp>
      </p:grpSp>
      <p:grpSp>
        <p:nvGrpSpPr>
          <p:cNvPr id="2" name="그룹 1"/>
          <p:cNvGrpSpPr/>
          <p:nvPr/>
        </p:nvGrpSpPr>
        <p:grpSpPr>
          <a:xfrm>
            <a:off x="0" y="1533607"/>
            <a:ext cx="3727286" cy="469398"/>
            <a:chOff x="0" y="1096913"/>
            <a:chExt cx="3727286" cy="469398"/>
          </a:xfrm>
        </p:grpSpPr>
        <p:grpSp>
          <p:nvGrpSpPr>
            <p:cNvPr id="25" name="그룹 24"/>
            <p:cNvGrpSpPr/>
            <p:nvPr/>
          </p:nvGrpSpPr>
          <p:grpSpPr>
            <a:xfrm>
              <a:off x="0" y="1096913"/>
              <a:ext cx="3727286" cy="469398"/>
              <a:chOff x="0" y="1081980"/>
              <a:chExt cx="3727501" cy="469425"/>
            </a:xfrm>
          </p:grpSpPr>
          <p:sp>
            <p:nvSpPr>
              <p:cNvPr id="26" name="직사각형 25"/>
              <p:cNvSpPr/>
              <p:nvPr/>
            </p:nvSpPr>
            <p:spPr>
              <a:xfrm>
                <a:off x="0" y="1081980"/>
                <a:ext cx="1310110" cy="469424"/>
              </a:xfrm>
              <a:prstGeom prst="rect">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grpSp>
            <p:nvGrpSpPr>
              <p:cNvPr id="27" name="그룹 26"/>
              <p:cNvGrpSpPr/>
              <p:nvPr/>
            </p:nvGrpSpPr>
            <p:grpSpPr>
              <a:xfrm>
                <a:off x="92873" y="1081981"/>
                <a:ext cx="3634628" cy="469424"/>
                <a:chOff x="-34127" y="1081981"/>
                <a:chExt cx="3634628" cy="469424"/>
              </a:xfrm>
            </p:grpSpPr>
            <p:sp>
              <p:nvSpPr>
                <p:cNvPr id="28" name="사각형: 둥근 모서리 27"/>
                <p:cNvSpPr/>
                <p:nvPr/>
              </p:nvSpPr>
              <p:spPr>
                <a:xfrm>
                  <a:off x="716397" y="1081981"/>
                  <a:ext cx="2884104" cy="469424"/>
                </a:xfrm>
                <a:prstGeom prst="roundRect">
                  <a:avLst>
                    <a:gd name="adj" fmla="val 50000"/>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29" name="타원 28"/>
                <p:cNvSpPr/>
                <p:nvPr/>
              </p:nvSpPr>
              <p:spPr>
                <a:xfrm>
                  <a:off x="3177318" y="1142852"/>
                  <a:ext cx="346665" cy="346665"/>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30" name="직사각형 29"/>
                <p:cNvSpPr/>
                <p:nvPr/>
              </p:nvSpPr>
              <p:spPr>
                <a:xfrm>
                  <a:off x="-34127" y="1140149"/>
                  <a:ext cx="3199157" cy="358967"/>
                </a:xfrm>
                <a:prstGeom prst="rect">
                  <a:avLst/>
                </a:prstGeom>
              </p:spPr>
              <p:txBody>
                <a:bodyPr wrap="none">
                  <a:spAutoFit/>
                </a:bodyPr>
                <a:lstStyle/>
                <a:p>
                  <a:pPr>
                    <a:spcBef>
                      <a:spcPct val="0"/>
                    </a:spcBef>
                    <a:defRPr lang="ko-KR" altLang="en-US"/>
                  </a:pPr>
                  <a:r>
                    <a:rPr lang="en-US" altLang="ko-KR" b="1">
                      <a:solidFill>
                        <a:schemeClr val="bg1"/>
                      </a:solidFill>
                      <a:latin typeface="나눔바른고딕"/>
                      <a:ea typeface="나눔바른고딕"/>
                      <a:cs typeface="함초롬돋움"/>
                    </a:rPr>
                    <a:t>sns, </a:t>
                  </a:r>
                  <a:r>
                    <a:rPr lang="ko-KR" altLang="en-US" b="1">
                      <a:solidFill>
                        <a:schemeClr val="bg1"/>
                      </a:solidFill>
                      <a:latin typeface="나눔바른고딕"/>
                      <a:ea typeface="나눔바른고딕"/>
                      <a:cs typeface="함초롬돋움"/>
                    </a:rPr>
                    <a:t>모바일메신저를 통한 괴롭힘</a:t>
                  </a:r>
                </a:p>
              </p:txBody>
            </p:sp>
          </p:grpSp>
        </p:grpSp>
        <p:pic>
          <p:nvPicPr>
            <p:cNvPr id="3" name="그림 2"/>
            <p:cNvPicPr>
              <a:picLocks noChangeAspect="1"/>
            </p:cNvPicPr>
            <p:nvPr/>
          </p:nvPicPr>
          <p:blipFill rotWithShape="1">
            <a:blip r:embed="rId2"/>
            <a:stretch>
              <a:fillRect/>
            </a:stretch>
          </p:blipFill>
          <p:spPr>
            <a:xfrm>
              <a:off x="3385420" y="1203112"/>
              <a:ext cx="250064" cy="250064"/>
            </a:xfrm>
            <a:prstGeom prst="rect">
              <a:avLst/>
            </a:prstGeom>
          </p:spPr>
        </p:pic>
      </p:grpSp>
      <p:pic>
        <p:nvPicPr>
          <p:cNvPr id="7" name="그림 6"/>
          <p:cNvPicPr>
            <a:picLocks noChangeAspect="1"/>
          </p:cNvPicPr>
          <p:nvPr/>
        </p:nvPicPr>
        <p:blipFill rotWithShape="1">
          <a:blip r:embed="rId3"/>
          <a:srcRect r="48470" b="14450"/>
          <a:stretch>
            <a:fillRect/>
          </a:stretch>
        </p:blipFill>
        <p:spPr>
          <a:xfrm>
            <a:off x="7141688" y="1352134"/>
            <a:ext cx="2002312" cy="1923127"/>
          </a:xfrm>
          <a:prstGeom prst="rect">
            <a:avLst/>
          </a:prstGeom>
          <a:effectLst>
            <a:outerShdw blurRad="50800" dist="12700" dir="2700000" algn="tl" rotWithShape="0">
              <a:prstClr val="black">
                <a:alpha val="40000"/>
              </a:prstClr>
            </a:outerShdw>
          </a:effectLst>
        </p:spPr>
      </p:pic>
      <p:sp>
        <p:nvSpPr>
          <p:cNvPr id="39"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60</a:t>
            </a:fld>
            <a:endParaRPr lang="en-US" altLang="en-US" sz="999">
              <a:solidFill>
                <a:schemeClr val="tx1"/>
              </a:solidFill>
              <a:latin typeface="나눔스퀘어라운드 Bold"/>
              <a:ea typeface="나눔스퀘어라운드 Bold"/>
            </a:endParaRPr>
          </a:p>
        </p:txBody>
      </p:sp>
      <p:pic>
        <p:nvPicPr>
          <p:cNvPr id="4" name="그림 3">
            <a:extLst>
              <a:ext uri="{FF2B5EF4-FFF2-40B4-BE49-F238E27FC236}">
                <a16:creationId xmlns:a16="http://schemas.microsoft.com/office/drawing/2014/main" id="{E190538E-C7DA-391E-2918-4F61AE8A4DBA}"/>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5" name="그림 4">
            <a:extLst>
              <a:ext uri="{FF2B5EF4-FFF2-40B4-BE49-F238E27FC236}">
                <a16:creationId xmlns:a16="http://schemas.microsoft.com/office/drawing/2014/main" id="{8215BDB8-FA89-F8E1-0B3E-BFF8CFBFEE5B}"/>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그림 56" descr="개체이(가) 표시된 사진  자동 생성된 설명"/>
          <p:cNvPicPr>
            <a:picLocks noChangeAspect="1"/>
          </p:cNvPicPr>
          <p:nvPr/>
        </p:nvPicPr>
        <p:blipFill rotWithShape="1">
          <a:blip r:embed="rId2"/>
          <a:stretch>
            <a:fillRect/>
          </a:stretch>
        </p:blipFill>
        <p:spPr>
          <a:xfrm>
            <a:off x="7746440" y="3149297"/>
            <a:ext cx="637033" cy="1008890"/>
          </a:xfrm>
          <a:prstGeom prst="rect">
            <a:avLst/>
          </a:prstGeom>
          <a:effectLst>
            <a:outerShdw blurRad="50800" dist="12700" dir="2700000" algn="tl" rotWithShape="0">
              <a:prstClr val="black">
                <a:alpha val="40000"/>
              </a:prstClr>
            </a:outerShdw>
          </a:effectLst>
        </p:spPr>
      </p:pic>
      <p:grpSp>
        <p:nvGrpSpPr>
          <p:cNvPr id="6" name="그룹 5"/>
          <p:cNvGrpSpPr/>
          <p:nvPr/>
        </p:nvGrpSpPr>
        <p:grpSpPr>
          <a:xfrm>
            <a:off x="265" y="130831"/>
            <a:ext cx="9143471" cy="765157"/>
            <a:chOff x="265" y="130831"/>
            <a:chExt cx="9143471" cy="765157"/>
          </a:xfrm>
        </p:grpSpPr>
        <p:sp>
          <p:nvSpPr>
            <p:cNvPr id="7" name="직사각형 6"/>
            <p:cNvSpPr/>
            <p:nvPr/>
          </p:nvSpPr>
          <p:spPr>
            <a:xfrm>
              <a:off x="265" y="133689"/>
              <a:ext cx="958482"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8" name="사각형: 둥근 위쪽 모서리 7"/>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9" name="평행 사변형 8"/>
            <p:cNvSpPr/>
            <p:nvPr/>
          </p:nvSpPr>
          <p:spPr>
            <a:xfrm rot="5400000">
              <a:off x="753374" y="368797"/>
              <a:ext cx="762297" cy="292083"/>
            </a:xfrm>
            <a:prstGeom prst="parallelogram">
              <a:avLst>
                <a:gd name="adj" fmla="val 41638"/>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0" name="평행 사변형 9"/>
            <p:cNvSpPr/>
            <p:nvPr/>
          </p:nvSpPr>
          <p:spPr>
            <a:xfrm rot="16200000" flipH="1">
              <a:off x="1075193" y="368798"/>
              <a:ext cx="762297" cy="292083"/>
            </a:xfrm>
            <a:prstGeom prst="parallelogram">
              <a:avLst>
                <a:gd name="adj" fmla="val 41638"/>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1" name="직사각형 10"/>
            <p:cNvSpPr/>
            <p:nvPr/>
          </p:nvSpPr>
          <p:spPr>
            <a:xfrm>
              <a:off x="1632118" y="130831"/>
              <a:ext cx="7511618"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2" name="TextBox 11"/>
            <p:cNvSpPr txBox="1"/>
            <p:nvPr/>
          </p:nvSpPr>
          <p:spPr>
            <a:xfrm>
              <a:off x="1727426" y="240029"/>
              <a:ext cx="5441088" cy="460730"/>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괴롭힘으로 볼 수 있는 구체적 사례</a:t>
              </a:r>
            </a:p>
          </p:txBody>
        </p:sp>
        <p:sp>
          <p:nvSpPr>
            <p:cNvPr id="13" name="TextBox 12"/>
            <p:cNvSpPr txBox="1"/>
            <p:nvPr/>
          </p:nvSpPr>
          <p:spPr>
            <a:xfrm>
              <a:off x="8403324" y="281174"/>
              <a:ext cx="545771" cy="188766"/>
            </a:xfrm>
            <a:prstGeom prst="roundRect">
              <a:avLst>
                <a:gd name="adj" fmla="val 50000"/>
              </a:avLst>
            </a:prstGeom>
            <a:solidFill>
              <a:srgbClr val="3D384A"/>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4</a:t>
              </a:r>
              <a:endParaRPr lang="ko-KR" altLang="en-US" sz="1100">
                <a:solidFill>
                  <a:schemeClr val="bg1"/>
                </a:solidFill>
                <a:latin typeface="나눔스퀘어라운드 ExtraBold"/>
                <a:ea typeface="나눔스퀘어라운드 ExtraBold"/>
              </a:endParaRPr>
            </a:p>
          </p:txBody>
        </p:sp>
        <p:sp>
          <p:nvSpPr>
            <p:cNvPr id="14" name="TextBox 13"/>
            <p:cNvSpPr txBox="1"/>
            <p:nvPr/>
          </p:nvSpPr>
          <p:spPr>
            <a:xfrm>
              <a:off x="6699060" y="429780"/>
              <a:ext cx="2335402" cy="261595"/>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행위 예시</a:t>
              </a:r>
            </a:p>
          </p:txBody>
        </p:sp>
      </p:grpSp>
      <p:grpSp>
        <p:nvGrpSpPr>
          <p:cNvPr id="18" name="그룹 17"/>
          <p:cNvGrpSpPr/>
          <p:nvPr/>
        </p:nvGrpSpPr>
        <p:grpSpPr>
          <a:xfrm>
            <a:off x="0" y="1264693"/>
            <a:ext cx="1121701" cy="469398"/>
            <a:chOff x="0" y="1096913"/>
            <a:chExt cx="1121701" cy="469398"/>
          </a:xfrm>
        </p:grpSpPr>
        <p:grpSp>
          <p:nvGrpSpPr>
            <p:cNvPr id="22" name="그룹 21"/>
            <p:cNvGrpSpPr/>
            <p:nvPr/>
          </p:nvGrpSpPr>
          <p:grpSpPr>
            <a:xfrm>
              <a:off x="0" y="1096913"/>
              <a:ext cx="1121701" cy="469398"/>
              <a:chOff x="0" y="1081980"/>
              <a:chExt cx="1121766" cy="469425"/>
            </a:xfrm>
          </p:grpSpPr>
          <p:sp>
            <p:nvSpPr>
              <p:cNvPr id="23" name="직사각형 22"/>
              <p:cNvSpPr/>
              <p:nvPr/>
            </p:nvSpPr>
            <p:spPr>
              <a:xfrm>
                <a:off x="0" y="1081980"/>
                <a:ext cx="876757" cy="469424"/>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grpSp>
            <p:nvGrpSpPr>
              <p:cNvPr id="24" name="그룹 23"/>
              <p:cNvGrpSpPr/>
              <p:nvPr/>
            </p:nvGrpSpPr>
            <p:grpSpPr>
              <a:xfrm>
                <a:off x="92873" y="1081981"/>
                <a:ext cx="1028893" cy="469424"/>
                <a:chOff x="-34127" y="1081981"/>
                <a:chExt cx="1028893" cy="469424"/>
              </a:xfrm>
            </p:grpSpPr>
            <p:sp>
              <p:nvSpPr>
                <p:cNvPr id="25" name="사각형: 둥근 모서리 24"/>
                <p:cNvSpPr/>
                <p:nvPr/>
              </p:nvSpPr>
              <p:spPr>
                <a:xfrm>
                  <a:off x="528054" y="1081981"/>
                  <a:ext cx="466712" cy="469424"/>
                </a:xfrm>
                <a:prstGeom prst="roundRect">
                  <a:avLst>
                    <a:gd name="adj" fmla="val 50000"/>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26" name="타원 25"/>
                <p:cNvSpPr/>
                <p:nvPr/>
              </p:nvSpPr>
              <p:spPr>
                <a:xfrm>
                  <a:off x="528054" y="1142852"/>
                  <a:ext cx="346665" cy="346665"/>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27" name="직사각형 26"/>
                <p:cNvSpPr/>
                <p:nvPr/>
              </p:nvSpPr>
              <p:spPr>
                <a:xfrm>
                  <a:off x="-34127" y="1140149"/>
                  <a:ext cx="598682" cy="369353"/>
                </a:xfrm>
                <a:prstGeom prst="rect">
                  <a:avLst/>
                </a:prstGeom>
              </p:spPr>
              <p:txBody>
                <a:bodyPr wrap="none">
                  <a:spAutoFit/>
                </a:bodyPr>
                <a:lstStyle/>
                <a:p>
                  <a:pPr>
                    <a:spcBef>
                      <a:spcPct val="0"/>
                    </a:spcBef>
                    <a:defRPr lang="ko-KR" altLang="en-US"/>
                  </a:pPr>
                  <a:r>
                    <a:rPr lang="ko-KR" altLang="en-US" b="1">
                      <a:solidFill>
                        <a:schemeClr val="bg1"/>
                      </a:solidFill>
                      <a:latin typeface="나눔바른고딕"/>
                      <a:ea typeface="나눔바른고딕"/>
                      <a:cs typeface="함초롬돋움"/>
                    </a:rPr>
                    <a:t>감시</a:t>
                  </a:r>
                </a:p>
              </p:txBody>
            </p:sp>
          </p:grpSp>
        </p:grpSp>
        <p:pic>
          <p:nvPicPr>
            <p:cNvPr id="3" name="그림 2"/>
            <p:cNvPicPr>
              <a:picLocks noChangeAspect="1"/>
            </p:cNvPicPr>
            <p:nvPr/>
          </p:nvPicPr>
          <p:blipFill rotWithShape="1">
            <a:blip r:embed="rId3"/>
            <a:stretch>
              <a:fillRect/>
            </a:stretch>
          </p:blipFill>
          <p:spPr>
            <a:xfrm>
              <a:off x="701490" y="1232579"/>
              <a:ext cx="261802" cy="261802"/>
            </a:xfrm>
            <a:prstGeom prst="rect">
              <a:avLst/>
            </a:prstGeom>
          </p:spPr>
        </p:pic>
      </p:grpSp>
      <p:sp>
        <p:nvSpPr>
          <p:cNvPr id="19" name="Rectangle 5"/>
          <p:cNvSpPr>
            <a:spLocks noChangeArrowheads="1"/>
          </p:cNvSpPr>
          <p:nvPr/>
        </p:nvSpPr>
        <p:spPr>
          <a:xfrm>
            <a:off x="0" y="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grpSp>
        <p:nvGrpSpPr>
          <p:cNvPr id="20" name="_x604907768"/>
          <p:cNvGrpSpPr/>
          <p:nvPr/>
        </p:nvGrpSpPr>
        <p:grpSpPr>
          <a:xfrm>
            <a:off x="593849" y="2063186"/>
            <a:ext cx="7943850" cy="1591221"/>
            <a:chOff x="526" y="379"/>
            <a:chExt cx="62553" cy="13162"/>
          </a:xfrm>
        </p:grpSpPr>
        <p:sp>
          <p:nvSpPr>
            <p:cNvPr id="21" name="_x604907336"/>
            <p:cNvSpPr>
              <a:spLocks noChangeArrowheads="1"/>
            </p:cNvSpPr>
            <p:nvPr/>
          </p:nvSpPr>
          <p:spPr>
            <a:xfrm>
              <a:off x="526" y="1379"/>
              <a:ext cx="62553" cy="12162"/>
            </a:xfrm>
            <a:prstGeom prst="roundRect">
              <a:avLst>
                <a:gd name="adj" fmla="val 21250"/>
              </a:avLst>
            </a:prstGeom>
            <a:solidFill>
              <a:srgbClr val="F6EEEE"/>
            </a:solidFill>
            <a:ln w="38100">
              <a:solidFill>
                <a:srgbClr val="D1CED8"/>
              </a:solidFill>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66560" name="_x604906760"/>
            <p:cNvSpPr>
              <a:spLocks noChangeArrowheads="1"/>
            </p:cNvSpPr>
            <p:nvPr/>
          </p:nvSpPr>
          <p:spPr>
            <a:xfrm>
              <a:off x="2349" y="3428"/>
              <a:ext cx="57049" cy="9047"/>
            </a:xfrm>
            <a:prstGeom prst="rect">
              <a:avLst/>
            </a:prstGeom>
            <a:noFill/>
            <a:ln>
              <a:noFill/>
            </a:ln>
          </p:spPr>
          <p:txBody>
            <a:bodyPr vert="horz" wrap="square" lIns="91440" tIns="45720" rIns="91440" bIns="45720" anchor="t" anchorCtr="0">
              <a:prstTxWarp prst="textNoShape">
                <a:avLst/>
              </a:prstTxWarp>
            </a:bodyPr>
            <a:lstStyle/>
            <a:p>
              <a:pPr lvl="0" defTabSz="900000" eaLnBrk="0" hangingPunct="0">
                <a:lnSpc>
                  <a:spcPct val="130000"/>
                </a:lnSpc>
                <a:spcBef>
                  <a:spcPct val="0"/>
                </a:spcBef>
                <a:defRPr lang="ko-KR" altLang="en-US"/>
              </a:pPr>
              <a:r>
                <a:rPr lang="en-US" altLang="ko-KR" sz="1600" dirty="0">
                  <a:solidFill>
                    <a:srgbClr val="000000"/>
                  </a:solidFill>
                  <a:latin typeface="맑은 고딕" panose="020B0503020000020004" pitchFamily="50" charset="-127"/>
                  <a:cs typeface="함초롬돋움"/>
                </a:rPr>
                <a:t>ㆍ</a:t>
              </a:r>
              <a:r>
                <a:rPr kumimoji="0" lang="ko-KR" altLang="ko-KR" sz="1600" b="0" i="0" u="none" strike="noStrike" cap="none" normalizeH="0" dirty="0">
                  <a:solidFill>
                    <a:srgbClr val="000000"/>
                  </a:solidFill>
                  <a:effectLst/>
                  <a:latin typeface="나눔바른고딕"/>
                  <a:ea typeface="나눔바른고딕"/>
                </a:rPr>
                <a:t>회사 내에 </a:t>
              </a:r>
              <a:r>
                <a:rPr kumimoji="0" lang="en-US" altLang="ko-KR" sz="1600" b="0" i="0" u="none" strike="noStrike" cap="none" normalizeH="0" dirty="0">
                  <a:solidFill>
                    <a:srgbClr val="000000"/>
                  </a:solidFill>
                  <a:effectLst/>
                  <a:latin typeface="나눔바른고딕"/>
                  <a:ea typeface="나눔바른고딕"/>
                </a:rPr>
                <a:t>CCTV</a:t>
              </a:r>
              <a:r>
                <a:rPr kumimoji="0" lang="ko-KR" altLang="en-US" sz="1600" b="0" i="0" u="none" strike="noStrike" cap="none" normalizeH="0" dirty="0">
                  <a:solidFill>
                    <a:srgbClr val="000000"/>
                  </a:solidFill>
                  <a:effectLst/>
                  <a:latin typeface="나눔바른고딕"/>
                  <a:ea typeface="나눔바른고딕"/>
                </a:rPr>
                <a:t>가 설치되어 있고 해당 모니터가 중간관리자의 자리에 설치돼 있음</a:t>
              </a:r>
              <a:endParaRPr kumimoji="0" lang="en-US" altLang="ko-KR" sz="1600" b="0" i="0" u="none" strike="noStrike" cap="none" normalizeH="0" dirty="0">
                <a:solidFill>
                  <a:srgbClr val="000000"/>
                </a:solidFill>
                <a:effectLst/>
                <a:latin typeface="나눔바른고딕"/>
                <a:ea typeface="나눔바른고딕"/>
              </a:endParaRPr>
            </a:p>
            <a:p>
              <a:pPr lvl="0" defTabSz="900000" eaLnBrk="0" hangingPunct="0">
                <a:lnSpc>
                  <a:spcPct val="130000"/>
                </a:lnSpc>
                <a:spcBef>
                  <a:spcPct val="0"/>
                </a:spcBef>
                <a:defRPr lang="ko-KR" altLang="en-US"/>
              </a:pPr>
              <a:endParaRPr kumimoji="0" lang="ko-KR" altLang="en-US" sz="800" b="0" i="0" u="none" strike="noStrike" cap="none" normalizeH="0" dirty="0">
                <a:solidFill>
                  <a:srgbClr val="000000"/>
                </a:solidFill>
                <a:effectLst/>
                <a:latin typeface="나눔바른고딕"/>
                <a:ea typeface="나눔바른고딕"/>
              </a:endParaRPr>
            </a:p>
            <a:p>
              <a:pPr lvl="0" defTabSz="900000" eaLnBrk="0" hangingPunct="0">
                <a:lnSpc>
                  <a:spcPct val="130000"/>
                </a:lnSpc>
                <a:spcBef>
                  <a:spcPct val="0"/>
                </a:spcBef>
                <a:defRPr lang="ko-KR" altLang="en-US"/>
              </a:pPr>
              <a:r>
                <a:rPr lang="en-US" altLang="ko-KR" sz="1600" dirty="0" err="1">
                  <a:solidFill>
                    <a:srgbClr val="000000"/>
                  </a:solidFill>
                  <a:latin typeface="맑은 고딕" panose="020B0503020000020004" pitchFamily="50" charset="-127"/>
                  <a:cs typeface="함초롬돋움"/>
                </a:rPr>
                <a:t>ㆍ</a:t>
              </a:r>
              <a:r>
                <a:rPr kumimoji="0" lang="en-US" altLang="ko-KR" sz="1600" b="0" i="0" u="none" strike="noStrike" cap="none" normalizeH="0" dirty="0" err="1">
                  <a:solidFill>
                    <a:srgbClr val="000000"/>
                  </a:solidFill>
                  <a:effectLst/>
                  <a:latin typeface="나눔바른고딕"/>
                  <a:ea typeface="나눔바른고딕"/>
                </a:rPr>
                <a:t>CCTV</a:t>
              </a:r>
              <a:r>
                <a:rPr kumimoji="0" lang="ko-KR" altLang="en-US" sz="1600" b="0" i="0" u="none" strike="noStrike" cap="none" normalizeH="0" dirty="0">
                  <a:solidFill>
                    <a:srgbClr val="000000"/>
                  </a:solidFill>
                  <a:effectLst/>
                  <a:latin typeface="나눔바른고딕"/>
                  <a:ea typeface="나눔바른고딕"/>
                </a:rPr>
                <a:t>로 직원들을 실시간 관찰하며 간식을 먹은 직원들에게 “간식은 </a:t>
              </a:r>
              <a:r>
                <a:rPr kumimoji="0" lang="ko-KR" altLang="en-US" sz="1600" b="0" i="0" u="none" strike="noStrike" cap="none" normalizeH="0" dirty="0" err="1">
                  <a:solidFill>
                    <a:srgbClr val="000000"/>
                  </a:solidFill>
                  <a:effectLst/>
                  <a:latin typeface="나눔바른고딕"/>
                  <a:ea typeface="나눔바른고딕"/>
                </a:rPr>
                <a:t>맛있었냐”는</a:t>
              </a:r>
              <a:r>
                <a:rPr kumimoji="0" lang="ko-KR" altLang="en-US" sz="1600" b="0" i="0" u="none" strike="noStrike" cap="none" normalizeH="0" dirty="0">
                  <a:solidFill>
                    <a:srgbClr val="000000"/>
                  </a:solidFill>
                  <a:effectLst/>
                  <a:latin typeface="나눔바른고딕"/>
                  <a:ea typeface="나눔바른고딕"/>
                </a:rPr>
                <a:t> 등</a:t>
              </a:r>
              <a:endParaRPr kumimoji="0" lang="en-US" altLang="ko-KR" sz="1600" b="0" i="0" u="none" strike="noStrike" cap="none" normalizeH="0" dirty="0">
                <a:solidFill>
                  <a:srgbClr val="000000"/>
                </a:solidFill>
                <a:effectLst/>
                <a:latin typeface="나눔바른고딕"/>
                <a:ea typeface="나눔바른고딕"/>
              </a:endParaRPr>
            </a:p>
            <a:p>
              <a:pPr lvl="0" defTabSz="900000" eaLnBrk="0" hangingPunct="0">
                <a:lnSpc>
                  <a:spcPct val="130000"/>
                </a:lnSpc>
                <a:spcBef>
                  <a:spcPct val="0"/>
                </a:spcBef>
                <a:defRPr lang="ko-KR" altLang="en-US"/>
              </a:pPr>
              <a:r>
                <a:rPr kumimoji="0" lang="ko-KR" altLang="en-US" sz="1600" b="0" i="0" u="none" strike="noStrike" cap="none" normalizeH="0" dirty="0">
                  <a:solidFill>
                    <a:srgbClr val="000000"/>
                  </a:solidFill>
                  <a:effectLst/>
                  <a:latin typeface="나눔바른고딕"/>
                  <a:ea typeface="나눔바른고딕"/>
                </a:rPr>
                <a:t>    경고 메일</a:t>
              </a:r>
              <a:r>
                <a:rPr kumimoji="0" lang="en-US" altLang="ko-KR" sz="1600" b="0" i="0" u="none" strike="noStrike" cap="none" normalizeH="0" dirty="0">
                  <a:solidFill>
                    <a:srgbClr val="000000"/>
                  </a:solidFill>
                  <a:effectLst/>
                  <a:latin typeface="나눔바른고딕"/>
                  <a:ea typeface="나눔바른고딕"/>
                </a:rPr>
                <a:t>, </a:t>
              </a:r>
              <a:r>
                <a:rPr kumimoji="0" lang="ko-KR" altLang="en-US" sz="1600" b="0" i="0" u="none" strike="noStrike" cap="none" normalizeH="0" dirty="0">
                  <a:solidFill>
                    <a:srgbClr val="000000"/>
                  </a:solidFill>
                  <a:effectLst/>
                  <a:latin typeface="나눔바른고딕"/>
                  <a:ea typeface="나눔바른고딕"/>
                </a:rPr>
                <a:t>메시지 등을 보내면서 감시 사실을 주지시킴</a:t>
              </a:r>
              <a:endParaRPr kumimoji="0" lang="ko-KR" altLang="en-US" sz="1800" b="0" i="0" u="none" strike="noStrike" cap="none" normalizeH="0" dirty="0">
                <a:solidFill>
                  <a:schemeClr val="tx1"/>
                </a:solidFill>
                <a:effectLst/>
                <a:latin typeface="Arial"/>
              </a:endParaRPr>
            </a:p>
          </p:txBody>
        </p:sp>
        <p:sp>
          <p:nvSpPr>
            <p:cNvPr id="66561" name="_x604911656"/>
            <p:cNvSpPr>
              <a:spLocks noChangeArrowheads="1"/>
            </p:cNvSpPr>
            <p:nvPr/>
          </p:nvSpPr>
          <p:spPr>
            <a:xfrm>
              <a:off x="2734" y="379"/>
              <a:ext cx="6237" cy="2680"/>
            </a:xfrm>
            <a:prstGeom prst="rect">
              <a:avLst/>
            </a:prstGeom>
            <a:solidFill>
              <a:srgbClr val="BB7C79"/>
            </a:solidFill>
            <a:ln>
              <a:noFill/>
            </a:ln>
          </p:spPr>
          <p:txBody>
            <a:bodyPr vert="horz" wrap="square" lIns="91440" tIns="45720" rIns="91440" bIns="45720" anchor="ctr" anchorCtr="0">
              <a:prstTxWarp prst="textNoShape">
                <a:avLst/>
              </a:prstTxWarp>
            </a:bodyPr>
            <a:lstStyle/>
            <a:p>
              <a:pPr marL="0" lvl="0" indent="0" algn="ctr" defTabSz="900000" rtl="0" eaLnBrk="0" latinLnBrk="0" hangingPunct="0">
                <a:lnSpc>
                  <a:spcPct val="100000"/>
                </a:lnSpc>
                <a:spcBef>
                  <a:spcPct val="0"/>
                </a:spcBef>
                <a:spcAft>
                  <a:spcPct val="0"/>
                </a:spcAft>
                <a:buClrTx/>
                <a:buFontTx/>
                <a:buNone/>
                <a:defRPr lang="ko-KR" altLang="en-US"/>
              </a:pPr>
              <a:r>
                <a:rPr kumimoji="0" lang="en-US" altLang="ko-KR" sz="1600" b="1" i="0" u="none" strike="noStrike" cap="none" normalizeH="0">
                  <a:solidFill>
                    <a:srgbClr val="FFFFFF"/>
                  </a:solidFill>
                  <a:effectLst/>
                  <a:latin typeface="나눔바른고딕"/>
                  <a:ea typeface="나눔바른고딕"/>
                </a:rPr>
                <a:t>case 1</a:t>
              </a:r>
              <a:endParaRPr kumimoji="0" lang="en-US" altLang="ko-KR" sz="1800" b="0" i="0" u="none" strike="noStrike" cap="none" normalizeH="0">
                <a:solidFill>
                  <a:schemeClr val="tx1"/>
                </a:solidFill>
                <a:effectLst/>
                <a:latin typeface="Arial"/>
              </a:endParaRPr>
            </a:p>
          </p:txBody>
        </p:sp>
      </p:grpSp>
      <p:sp>
        <p:nvSpPr>
          <p:cNvPr id="66562" name="Rectangle 2"/>
          <p:cNvSpPr>
            <a:spLocks noChangeArrowheads="1"/>
          </p:cNvSpPr>
          <p:nvPr/>
        </p:nvSpPr>
        <p:spPr>
          <a:xfrm>
            <a:off x="2260600" y="117701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grpSp>
        <p:nvGrpSpPr>
          <p:cNvPr id="2" name="그룹 1"/>
          <p:cNvGrpSpPr/>
          <p:nvPr/>
        </p:nvGrpSpPr>
        <p:grpSpPr>
          <a:xfrm>
            <a:off x="4572000" y="3979295"/>
            <a:ext cx="3173448" cy="2878706"/>
            <a:chOff x="4572000" y="3979295"/>
            <a:chExt cx="3173448" cy="2878706"/>
          </a:xfrm>
          <a:effectLst>
            <a:outerShdw blurRad="50800" dist="12700" dir="2700000" algn="tl" rotWithShape="0">
              <a:prstClr val="black">
                <a:alpha val="40000"/>
              </a:prstClr>
            </a:outerShdw>
          </a:effectLst>
        </p:grpSpPr>
        <p:grpSp>
          <p:nvGrpSpPr>
            <p:cNvPr id="43" name="그룹 64"/>
            <p:cNvGrpSpPr/>
            <p:nvPr/>
          </p:nvGrpSpPr>
          <p:grpSpPr>
            <a:xfrm>
              <a:off x="4858496" y="3979295"/>
              <a:ext cx="2886952" cy="1658170"/>
              <a:chOff x="-1655763" y="2060575"/>
              <a:chExt cx="5876926" cy="4159250"/>
            </a:xfrm>
          </p:grpSpPr>
          <p:sp>
            <p:nvSpPr>
              <p:cNvPr id="44" name="AutoShape 11"/>
              <p:cNvSpPr>
                <a:spLocks noChangeAspect="1" noChangeArrowheads="1" noTextEdit="1"/>
              </p:cNvSpPr>
              <p:nvPr/>
            </p:nvSpPr>
            <p:spPr>
              <a:xfrm>
                <a:off x="-1655763" y="2060575"/>
                <a:ext cx="5876926" cy="4159250"/>
              </a:xfrm>
              <a:prstGeom prst="rect">
                <a:avLst/>
              </a:prstGeom>
              <a:noFill/>
              <a:ln>
                <a:noFill/>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45" name="Rectangle 14"/>
              <p:cNvSpPr>
                <a:spLocks noChangeArrowheads="1"/>
              </p:cNvSpPr>
              <p:nvPr/>
            </p:nvSpPr>
            <p:spPr>
              <a:xfrm>
                <a:off x="-1104900" y="2441575"/>
                <a:ext cx="4770438" cy="2936875"/>
              </a:xfrm>
              <a:prstGeom prst="rect">
                <a:avLst/>
              </a:prstGeom>
              <a:solidFill>
                <a:srgbClr val="FFFFFF"/>
              </a:solidFill>
              <a:ln w="0">
                <a:solidFill>
                  <a:srgbClr val="FFFFFF"/>
                </a:solidFill>
                <a:prstDash val="solid"/>
                <a:miter/>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46" name="Freeform 16"/>
              <p:cNvSpPr>
                <a:spLocks noEditPoints="1"/>
              </p:cNvSpPr>
              <p:nvPr/>
            </p:nvSpPr>
            <p:spPr>
              <a:xfrm>
                <a:off x="-1471613" y="2074863"/>
                <a:ext cx="5503863" cy="3854450"/>
              </a:xfrm>
              <a:custGeom>
                <a:avLst/>
                <a:gdLst>
                  <a:gd name="T0" fmla="*/ 289 w 3467"/>
                  <a:gd name="T1" fmla="*/ 231 h 2428"/>
                  <a:gd name="T2" fmla="*/ 270 w 3467"/>
                  <a:gd name="T3" fmla="*/ 233 h 2428"/>
                  <a:gd name="T4" fmla="*/ 254 w 3467"/>
                  <a:gd name="T5" fmla="*/ 242 h 2428"/>
                  <a:gd name="T6" fmla="*/ 242 w 3467"/>
                  <a:gd name="T7" fmla="*/ 255 h 2428"/>
                  <a:gd name="T8" fmla="*/ 234 w 3467"/>
                  <a:gd name="T9" fmla="*/ 271 h 2428"/>
                  <a:gd name="T10" fmla="*/ 231 w 3467"/>
                  <a:gd name="T11" fmla="*/ 288 h 2428"/>
                  <a:gd name="T12" fmla="*/ 231 w 3467"/>
                  <a:gd name="T13" fmla="*/ 2024 h 2428"/>
                  <a:gd name="T14" fmla="*/ 234 w 3467"/>
                  <a:gd name="T15" fmla="*/ 2042 h 2428"/>
                  <a:gd name="T16" fmla="*/ 242 w 3467"/>
                  <a:gd name="T17" fmla="*/ 2058 h 2428"/>
                  <a:gd name="T18" fmla="*/ 254 w 3467"/>
                  <a:gd name="T19" fmla="*/ 2070 h 2428"/>
                  <a:gd name="T20" fmla="*/ 270 w 3467"/>
                  <a:gd name="T21" fmla="*/ 2079 h 2428"/>
                  <a:gd name="T22" fmla="*/ 289 w 3467"/>
                  <a:gd name="T23" fmla="*/ 2081 h 2428"/>
                  <a:gd name="T24" fmla="*/ 3178 w 3467"/>
                  <a:gd name="T25" fmla="*/ 2081 h 2428"/>
                  <a:gd name="T26" fmla="*/ 3196 w 3467"/>
                  <a:gd name="T27" fmla="*/ 2079 h 2428"/>
                  <a:gd name="T28" fmla="*/ 3212 w 3467"/>
                  <a:gd name="T29" fmla="*/ 2070 h 2428"/>
                  <a:gd name="T30" fmla="*/ 3225 w 3467"/>
                  <a:gd name="T31" fmla="*/ 2058 h 2428"/>
                  <a:gd name="T32" fmla="*/ 3233 w 3467"/>
                  <a:gd name="T33" fmla="*/ 2042 h 2428"/>
                  <a:gd name="T34" fmla="*/ 3236 w 3467"/>
                  <a:gd name="T35" fmla="*/ 2024 h 2428"/>
                  <a:gd name="T36" fmla="*/ 3236 w 3467"/>
                  <a:gd name="T37" fmla="*/ 288 h 2428"/>
                  <a:gd name="T38" fmla="*/ 3233 w 3467"/>
                  <a:gd name="T39" fmla="*/ 271 h 2428"/>
                  <a:gd name="T40" fmla="*/ 3225 w 3467"/>
                  <a:gd name="T41" fmla="*/ 255 h 2428"/>
                  <a:gd name="T42" fmla="*/ 3212 w 3467"/>
                  <a:gd name="T43" fmla="*/ 242 h 2428"/>
                  <a:gd name="T44" fmla="*/ 3196 w 3467"/>
                  <a:gd name="T45" fmla="*/ 233 h 2428"/>
                  <a:gd name="T46" fmla="*/ 3178 w 3467"/>
                  <a:gd name="T47" fmla="*/ 231 h 2428"/>
                  <a:gd name="T48" fmla="*/ 289 w 3467"/>
                  <a:gd name="T49" fmla="*/ 231 h 2428"/>
                  <a:gd name="T50" fmla="*/ 265 w 3467"/>
                  <a:gd name="T51" fmla="*/ 0 h 2428"/>
                  <a:gd name="T52" fmla="*/ 3200 w 3467"/>
                  <a:gd name="T53" fmla="*/ 0 h 2428"/>
                  <a:gd name="T54" fmla="*/ 3244 w 3467"/>
                  <a:gd name="T55" fmla="*/ 3 h 2428"/>
                  <a:gd name="T56" fmla="*/ 3284 w 3467"/>
                  <a:gd name="T57" fmla="*/ 13 h 2428"/>
                  <a:gd name="T58" fmla="*/ 3322 w 3467"/>
                  <a:gd name="T59" fmla="*/ 29 h 2428"/>
                  <a:gd name="T60" fmla="*/ 3357 w 3467"/>
                  <a:gd name="T61" fmla="*/ 52 h 2428"/>
                  <a:gd name="T62" fmla="*/ 3389 w 3467"/>
                  <a:gd name="T63" fmla="*/ 77 h 2428"/>
                  <a:gd name="T64" fmla="*/ 3415 w 3467"/>
                  <a:gd name="T65" fmla="*/ 109 h 2428"/>
                  <a:gd name="T66" fmla="*/ 3437 w 3467"/>
                  <a:gd name="T67" fmla="*/ 144 h 2428"/>
                  <a:gd name="T68" fmla="*/ 3454 w 3467"/>
                  <a:gd name="T69" fmla="*/ 182 h 2428"/>
                  <a:gd name="T70" fmla="*/ 3464 w 3467"/>
                  <a:gd name="T71" fmla="*/ 222 h 2428"/>
                  <a:gd name="T72" fmla="*/ 3467 w 3467"/>
                  <a:gd name="T73" fmla="*/ 266 h 2428"/>
                  <a:gd name="T74" fmla="*/ 3467 w 3467"/>
                  <a:gd name="T75" fmla="*/ 2371 h 2428"/>
                  <a:gd name="T76" fmla="*/ 3464 w 3467"/>
                  <a:gd name="T77" fmla="*/ 2389 h 2428"/>
                  <a:gd name="T78" fmla="*/ 3456 w 3467"/>
                  <a:gd name="T79" fmla="*/ 2404 h 2428"/>
                  <a:gd name="T80" fmla="*/ 3444 w 3467"/>
                  <a:gd name="T81" fmla="*/ 2417 h 2428"/>
                  <a:gd name="T82" fmla="*/ 3428 w 3467"/>
                  <a:gd name="T83" fmla="*/ 2426 h 2428"/>
                  <a:gd name="T84" fmla="*/ 3409 w 3467"/>
                  <a:gd name="T85" fmla="*/ 2428 h 2428"/>
                  <a:gd name="T86" fmla="*/ 58 w 3467"/>
                  <a:gd name="T87" fmla="*/ 2428 h 2428"/>
                  <a:gd name="T88" fmla="*/ 39 w 3467"/>
                  <a:gd name="T89" fmla="*/ 2426 h 2428"/>
                  <a:gd name="T90" fmla="*/ 23 w 3467"/>
                  <a:gd name="T91" fmla="*/ 2417 h 2428"/>
                  <a:gd name="T92" fmla="*/ 11 w 3467"/>
                  <a:gd name="T93" fmla="*/ 2404 h 2428"/>
                  <a:gd name="T94" fmla="*/ 3 w 3467"/>
                  <a:gd name="T95" fmla="*/ 2389 h 2428"/>
                  <a:gd name="T96" fmla="*/ 0 w 3467"/>
                  <a:gd name="T97" fmla="*/ 2371 h 2428"/>
                  <a:gd name="T98" fmla="*/ 0 w 3467"/>
                  <a:gd name="T99" fmla="*/ 266 h 2428"/>
                  <a:gd name="T100" fmla="*/ 3 w 3467"/>
                  <a:gd name="T101" fmla="*/ 222 h 2428"/>
                  <a:gd name="T102" fmla="*/ 13 w 3467"/>
                  <a:gd name="T103" fmla="*/ 182 h 2428"/>
                  <a:gd name="T104" fmla="*/ 30 w 3467"/>
                  <a:gd name="T105" fmla="*/ 144 h 2428"/>
                  <a:gd name="T106" fmla="*/ 51 w 3467"/>
                  <a:gd name="T107" fmla="*/ 109 h 2428"/>
                  <a:gd name="T108" fmla="*/ 78 w 3467"/>
                  <a:gd name="T109" fmla="*/ 77 h 2428"/>
                  <a:gd name="T110" fmla="*/ 108 w 3467"/>
                  <a:gd name="T111" fmla="*/ 52 h 2428"/>
                  <a:gd name="T112" fmla="*/ 143 w 3467"/>
                  <a:gd name="T113" fmla="*/ 29 h 2428"/>
                  <a:gd name="T114" fmla="*/ 181 w 3467"/>
                  <a:gd name="T115" fmla="*/ 13 h 2428"/>
                  <a:gd name="T116" fmla="*/ 223 w 3467"/>
                  <a:gd name="T117" fmla="*/ 3 h 2428"/>
                  <a:gd name="T118" fmla="*/ 265 w 3467"/>
                  <a:gd name="T119" fmla="*/ 0 h 2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67" h="2428">
                    <a:moveTo>
                      <a:pt x="289" y="231"/>
                    </a:moveTo>
                    <a:lnTo>
                      <a:pt x="270" y="233"/>
                    </a:lnTo>
                    <a:lnTo>
                      <a:pt x="254" y="242"/>
                    </a:lnTo>
                    <a:lnTo>
                      <a:pt x="242" y="255"/>
                    </a:lnTo>
                    <a:lnTo>
                      <a:pt x="234" y="271"/>
                    </a:lnTo>
                    <a:lnTo>
                      <a:pt x="231" y="288"/>
                    </a:lnTo>
                    <a:lnTo>
                      <a:pt x="231" y="2024"/>
                    </a:lnTo>
                    <a:lnTo>
                      <a:pt x="234" y="2042"/>
                    </a:lnTo>
                    <a:lnTo>
                      <a:pt x="242" y="2058"/>
                    </a:lnTo>
                    <a:lnTo>
                      <a:pt x="254" y="2070"/>
                    </a:lnTo>
                    <a:lnTo>
                      <a:pt x="270" y="2079"/>
                    </a:lnTo>
                    <a:lnTo>
                      <a:pt x="289" y="2081"/>
                    </a:lnTo>
                    <a:lnTo>
                      <a:pt x="3178" y="2081"/>
                    </a:lnTo>
                    <a:lnTo>
                      <a:pt x="3196" y="2079"/>
                    </a:lnTo>
                    <a:lnTo>
                      <a:pt x="3212" y="2070"/>
                    </a:lnTo>
                    <a:lnTo>
                      <a:pt x="3225" y="2058"/>
                    </a:lnTo>
                    <a:lnTo>
                      <a:pt x="3233" y="2042"/>
                    </a:lnTo>
                    <a:lnTo>
                      <a:pt x="3236" y="2024"/>
                    </a:lnTo>
                    <a:lnTo>
                      <a:pt x="3236" y="288"/>
                    </a:lnTo>
                    <a:lnTo>
                      <a:pt x="3233" y="271"/>
                    </a:lnTo>
                    <a:lnTo>
                      <a:pt x="3225" y="255"/>
                    </a:lnTo>
                    <a:lnTo>
                      <a:pt x="3212" y="242"/>
                    </a:lnTo>
                    <a:lnTo>
                      <a:pt x="3196" y="233"/>
                    </a:lnTo>
                    <a:lnTo>
                      <a:pt x="3178" y="231"/>
                    </a:lnTo>
                    <a:lnTo>
                      <a:pt x="289" y="231"/>
                    </a:lnTo>
                    <a:close/>
                    <a:moveTo>
                      <a:pt x="265" y="0"/>
                    </a:moveTo>
                    <a:lnTo>
                      <a:pt x="3200" y="0"/>
                    </a:lnTo>
                    <a:lnTo>
                      <a:pt x="3244" y="3"/>
                    </a:lnTo>
                    <a:lnTo>
                      <a:pt x="3284" y="13"/>
                    </a:lnTo>
                    <a:lnTo>
                      <a:pt x="3322" y="29"/>
                    </a:lnTo>
                    <a:lnTo>
                      <a:pt x="3357" y="52"/>
                    </a:lnTo>
                    <a:lnTo>
                      <a:pt x="3389" y="77"/>
                    </a:lnTo>
                    <a:lnTo>
                      <a:pt x="3415" y="109"/>
                    </a:lnTo>
                    <a:lnTo>
                      <a:pt x="3437" y="144"/>
                    </a:lnTo>
                    <a:lnTo>
                      <a:pt x="3454" y="182"/>
                    </a:lnTo>
                    <a:lnTo>
                      <a:pt x="3464" y="222"/>
                    </a:lnTo>
                    <a:lnTo>
                      <a:pt x="3467" y="266"/>
                    </a:lnTo>
                    <a:lnTo>
                      <a:pt x="3467" y="2371"/>
                    </a:lnTo>
                    <a:lnTo>
                      <a:pt x="3464" y="2389"/>
                    </a:lnTo>
                    <a:lnTo>
                      <a:pt x="3456" y="2404"/>
                    </a:lnTo>
                    <a:lnTo>
                      <a:pt x="3444" y="2417"/>
                    </a:lnTo>
                    <a:lnTo>
                      <a:pt x="3428" y="2426"/>
                    </a:lnTo>
                    <a:lnTo>
                      <a:pt x="3409" y="2428"/>
                    </a:lnTo>
                    <a:lnTo>
                      <a:pt x="58" y="2428"/>
                    </a:lnTo>
                    <a:lnTo>
                      <a:pt x="39" y="2426"/>
                    </a:lnTo>
                    <a:lnTo>
                      <a:pt x="23" y="2417"/>
                    </a:lnTo>
                    <a:lnTo>
                      <a:pt x="11" y="2404"/>
                    </a:lnTo>
                    <a:lnTo>
                      <a:pt x="3" y="2389"/>
                    </a:lnTo>
                    <a:lnTo>
                      <a:pt x="0" y="2371"/>
                    </a:lnTo>
                    <a:lnTo>
                      <a:pt x="0" y="266"/>
                    </a:lnTo>
                    <a:lnTo>
                      <a:pt x="3" y="222"/>
                    </a:lnTo>
                    <a:lnTo>
                      <a:pt x="13" y="182"/>
                    </a:lnTo>
                    <a:lnTo>
                      <a:pt x="30" y="144"/>
                    </a:lnTo>
                    <a:lnTo>
                      <a:pt x="51" y="109"/>
                    </a:lnTo>
                    <a:lnTo>
                      <a:pt x="78" y="77"/>
                    </a:lnTo>
                    <a:lnTo>
                      <a:pt x="108" y="52"/>
                    </a:lnTo>
                    <a:lnTo>
                      <a:pt x="143" y="29"/>
                    </a:lnTo>
                    <a:lnTo>
                      <a:pt x="181" y="13"/>
                    </a:lnTo>
                    <a:lnTo>
                      <a:pt x="223" y="3"/>
                    </a:lnTo>
                    <a:lnTo>
                      <a:pt x="265" y="0"/>
                    </a:lnTo>
                    <a:close/>
                  </a:path>
                </a:pathLst>
              </a:custGeom>
              <a:solidFill>
                <a:srgbClr val="5C546A"/>
              </a:solidFill>
              <a:ln w="0">
                <a:solidFill>
                  <a:srgbClr val="5C546A"/>
                </a:solid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47" name="Freeform 17"/>
              <p:cNvSpPr/>
              <p:nvPr/>
            </p:nvSpPr>
            <p:spPr>
              <a:xfrm>
                <a:off x="-1655763" y="5745163"/>
                <a:ext cx="5872163" cy="460375"/>
              </a:xfrm>
              <a:custGeom>
                <a:avLst/>
                <a:gdLst>
                  <a:gd name="T0" fmla="*/ 57 w 3699"/>
                  <a:gd name="T1" fmla="*/ 0 h 290"/>
                  <a:gd name="T2" fmla="*/ 3640 w 3699"/>
                  <a:gd name="T3" fmla="*/ 0 h 290"/>
                  <a:gd name="T4" fmla="*/ 3659 w 3699"/>
                  <a:gd name="T5" fmla="*/ 4 h 290"/>
                  <a:gd name="T6" fmla="*/ 3675 w 3699"/>
                  <a:gd name="T7" fmla="*/ 12 h 290"/>
                  <a:gd name="T8" fmla="*/ 3687 w 3699"/>
                  <a:gd name="T9" fmla="*/ 24 h 290"/>
                  <a:gd name="T10" fmla="*/ 3695 w 3699"/>
                  <a:gd name="T11" fmla="*/ 40 h 290"/>
                  <a:gd name="T12" fmla="*/ 3699 w 3699"/>
                  <a:gd name="T13" fmla="*/ 59 h 290"/>
                  <a:gd name="T14" fmla="*/ 3695 w 3699"/>
                  <a:gd name="T15" fmla="*/ 96 h 290"/>
                  <a:gd name="T16" fmla="*/ 3686 w 3699"/>
                  <a:gd name="T17" fmla="*/ 132 h 290"/>
                  <a:gd name="T18" fmla="*/ 3673 w 3699"/>
                  <a:gd name="T19" fmla="*/ 164 h 290"/>
                  <a:gd name="T20" fmla="*/ 3654 w 3699"/>
                  <a:gd name="T21" fmla="*/ 196 h 290"/>
                  <a:gd name="T22" fmla="*/ 3630 w 3699"/>
                  <a:gd name="T23" fmla="*/ 223 h 290"/>
                  <a:gd name="T24" fmla="*/ 3603 w 3699"/>
                  <a:gd name="T25" fmla="*/ 245 h 290"/>
                  <a:gd name="T26" fmla="*/ 3573 w 3699"/>
                  <a:gd name="T27" fmla="*/ 264 h 290"/>
                  <a:gd name="T28" fmla="*/ 3540 w 3699"/>
                  <a:gd name="T29" fmla="*/ 278 h 290"/>
                  <a:gd name="T30" fmla="*/ 3505 w 3699"/>
                  <a:gd name="T31" fmla="*/ 287 h 290"/>
                  <a:gd name="T32" fmla="*/ 3468 w 3699"/>
                  <a:gd name="T33" fmla="*/ 290 h 290"/>
                  <a:gd name="T34" fmla="*/ 231 w 3699"/>
                  <a:gd name="T35" fmla="*/ 290 h 290"/>
                  <a:gd name="T36" fmla="*/ 194 w 3699"/>
                  <a:gd name="T37" fmla="*/ 287 h 290"/>
                  <a:gd name="T38" fmla="*/ 158 w 3699"/>
                  <a:gd name="T39" fmla="*/ 278 h 290"/>
                  <a:gd name="T40" fmla="*/ 126 w 3699"/>
                  <a:gd name="T41" fmla="*/ 264 h 290"/>
                  <a:gd name="T42" fmla="*/ 95 w 3699"/>
                  <a:gd name="T43" fmla="*/ 245 h 290"/>
                  <a:gd name="T44" fmla="*/ 67 w 3699"/>
                  <a:gd name="T45" fmla="*/ 223 h 290"/>
                  <a:gd name="T46" fmla="*/ 45 w 3699"/>
                  <a:gd name="T47" fmla="*/ 196 h 290"/>
                  <a:gd name="T48" fmla="*/ 26 w 3699"/>
                  <a:gd name="T49" fmla="*/ 164 h 290"/>
                  <a:gd name="T50" fmla="*/ 12 w 3699"/>
                  <a:gd name="T51" fmla="*/ 132 h 290"/>
                  <a:gd name="T52" fmla="*/ 3 w 3699"/>
                  <a:gd name="T53" fmla="*/ 96 h 290"/>
                  <a:gd name="T54" fmla="*/ 0 w 3699"/>
                  <a:gd name="T55" fmla="*/ 59 h 290"/>
                  <a:gd name="T56" fmla="*/ 3 w 3699"/>
                  <a:gd name="T57" fmla="*/ 40 h 290"/>
                  <a:gd name="T58" fmla="*/ 11 w 3699"/>
                  <a:gd name="T59" fmla="*/ 24 h 290"/>
                  <a:gd name="T60" fmla="*/ 24 w 3699"/>
                  <a:gd name="T61" fmla="*/ 12 h 290"/>
                  <a:gd name="T62" fmla="*/ 39 w 3699"/>
                  <a:gd name="T63" fmla="*/ 4 h 290"/>
                  <a:gd name="T64" fmla="*/ 57 w 3699"/>
                  <a:gd name="T65"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99" h="290">
                    <a:moveTo>
                      <a:pt x="57" y="0"/>
                    </a:moveTo>
                    <a:lnTo>
                      <a:pt x="3640" y="0"/>
                    </a:lnTo>
                    <a:lnTo>
                      <a:pt x="3659" y="4"/>
                    </a:lnTo>
                    <a:lnTo>
                      <a:pt x="3675" y="12"/>
                    </a:lnTo>
                    <a:lnTo>
                      <a:pt x="3687" y="24"/>
                    </a:lnTo>
                    <a:lnTo>
                      <a:pt x="3695" y="40"/>
                    </a:lnTo>
                    <a:lnTo>
                      <a:pt x="3699" y="59"/>
                    </a:lnTo>
                    <a:lnTo>
                      <a:pt x="3695" y="96"/>
                    </a:lnTo>
                    <a:lnTo>
                      <a:pt x="3686" y="132"/>
                    </a:lnTo>
                    <a:lnTo>
                      <a:pt x="3673" y="164"/>
                    </a:lnTo>
                    <a:lnTo>
                      <a:pt x="3654" y="196"/>
                    </a:lnTo>
                    <a:lnTo>
                      <a:pt x="3630" y="223"/>
                    </a:lnTo>
                    <a:lnTo>
                      <a:pt x="3603" y="245"/>
                    </a:lnTo>
                    <a:lnTo>
                      <a:pt x="3573" y="264"/>
                    </a:lnTo>
                    <a:lnTo>
                      <a:pt x="3540" y="278"/>
                    </a:lnTo>
                    <a:lnTo>
                      <a:pt x="3505" y="287"/>
                    </a:lnTo>
                    <a:lnTo>
                      <a:pt x="3468" y="290"/>
                    </a:lnTo>
                    <a:lnTo>
                      <a:pt x="231" y="290"/>
                    </a:lnTo>
                    <a:lnTo>
                      <a:pt x="194" y="287"/>
                    </a:lnTo>
                    <a:lnTo>
                      <a:pt x="158" y="278"/>
                    </a:lnTo>
                    <a:lnTo>
                      <a:pt x="126" y="264"/>
                    </a:lnTo>
                    <a:lnTo>
                      <a:pt x="95" y="245"/>
                    </a:lnTo>
                    <a:lnTo>
                      <a:pt x="67" y="223"/>
                    </a:lnTo>
                    <a:lnTo>
                      <a:pt x="45" y="196"/>
                    </a:lnTo>
                    <a:lnTo>
                      <a:pt x="26" y="164"/>
                    </a:lnTo>
                    <a:lnTo>
                      <a:pt x="12" y="132"/>
                    </a:lnTo>
                    <a:lnTo>
                      <a:pt x="3" y="96"/>
                    </a:lnTo>
                    <a:lnTo>
                      <a:pt x="0" y="59"/>
                    </a:lnTo>
                    <a:lnTo>
                      <a:pt x="3" y="40"/>
                    </a:lnTo>
                    <a:lnTo>
                      <a:pt x="11" y="24"/>
                    </a:lnTo>
                    <a:lnTo>
                      <a:pt x="24" y="12"/>
                    </a:lnTo>
                    <a:lnTo>
                      <a:pt x="39" y="4"/>
                    </a:lnTo>
                    <a:lnTo>
                      <a:pt x="57" y="0"/>
                    </a:lnTo>
                    <a:close/>
                  </a:path>
                </a:pathLst>
              </a:custGeom>
              <a:solidFill>
                <a:srgbClr val="B9BBC1"/>
              </a:solidFill>
              <a:ln w="0">
                <a:solidFill>
                  <a:srgbClr val="B9BBC1"/>
                </a:solid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48" name="Freeform 32"/>
              <p:cNvSpPr/>
              <p:nvPr/>
            </p:nvSpPr>
            <p:spPr>
              <a:xfrm>
                <a:off x="728662" y="5745163"/>
                <a:ext cx="1100138" cy="184150"/>
              </a:xfrm>
              <a:custGeom>
                <a:avLst/>
                <a:gdLst>
                  <a:gd name="T0" fmla="*/ 0 w 693"/>
                  <a:gd name="T1" fmla="*/ 0 h 116"/>
                  <a:gd name="T2" fmla="*/ 693 w 693"/>
                  <a:gd name="T3" fmla="*/ 0 h 116"/>
                  <a:gd name="T4" fmla="*/ 691 w 693"/>
                  <a:gd name="T5" fmla="*/ 27 h 116"/>
                  <a:gd name="T6" fmla="*/ 682 w 693"/>
                  <a:gd name="T7" fmla="*/ 52 h 116"/>
                  <a:gd name="T8" fmla="*/ 669 w 693"/>
                  <a:gd name="T9" fmla="*/ 73 h 116"/>
                  <a:gd name="T10" fmla="*/ 651 w 693"/>
                  <a:gd name="T11" fmla="*/ 91 h 116"/>
                  <a:gd name="T12" fmla="*/ 629 w 693"/>
                  <a:gd name="T13" fmla="*/ 105 h 116"/>
                  <a:gd name="T14" fmla="*/ 605 w 693"/>
                  <a:gd name="T15" fmla="*/ 114 h 116"/>
                  <a:gd name="T16" fmla="*/ 578 w 693"/>
                  <a:gd name="T17" fmla="*/ 116 h 116"/>
                  <a:gd name="T18" fmla="*/ 116 w 693"/>
                  <a:gd name="T19" fmla="*/ 116 h 116"/>
                  <a:gd name="T20" fmla="*/ 90 w 693"/>
                  <a:gd name="T21" fmla="*/ 114 h 116"/>
                  <a:gd name="T22" fmla="*/ 65 w 693"/>
                  <a:gd name="T23" fmla="*/ 105 h 116"/>
                  <a:gd name="T24" fmla="*/ 44 w 693"/>
                  <a:gd name="T25" fmla="*/ 91 h 116"/>
                  <a:gd name="T26" fmla="*/ 26 w 693"/>
                  <a:gd name="T27" fmla="*/ 73 h 116"/>
                  <a:gd name="T28" fmla="*/ 12 w 693"/>
                  <a:gd name="T29" fmla="*/ 52 h 116"/>
                  <a:gd name="T30" fmla="*/ 3 w 693"/>
                  <a:gd name="T31" fmla="*/ 27 h 116"/>
                  <a:gd name="T32" fmla="*/ 0 w 693"/>
                  <a:gd name="T3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3" h="116">
                    <a:moveTo>
                      <a:pt x="0" y="0"/>
                    </a:moveTo>
                    <a:lnTo>
                      <a:pt x="693" y="0"/>
                    </a:lnTo>
                    <a:lnTo>
                      <a:pt x="691" y="27"/>
                    </a:lnTo>
                    <a:lnTo>
                      <a:pt x="682" y="52"/>
                    </a:lnTo>
                    <a:lnTo>
                      <a:pt x="669" y="73"/>
                    </a:lnTo>
                    <a:lnTo>
                      <a:pt x="651" y="91"/>
                    </a:lnTo>
                    <a:lnTo>
                      <a:pt x="629" y="105"/>
                    </a:lnTo>
                    <a:lnTo>
                      <a:pt x="605" y="114"/>
                    </a:lnTo>
                    <a:lnTo>
                      <a:pt x="578" y="116"/>
                    </a:lnTo>
                    <a:lnTo>
                      <a:pt x="116" y="116"/>
                    </a:lnTo>
                    <a:lnTo>
                      <a:pt x="90" y="114"/>
                    </a:lnTo>
                    <a:lnTo>
                      <a:pt x="65" y="105"/>
                    </a:lnTo>
                    <a:lnTo>
                      <a:pt x="44" y="91"/>
                    </a:lnTo>
                    <a:lnTo>
                      <a:pt x="26" y="73"/>
                    </a:lnTo>
                    <a:lnTo>
                      <a:pt x="12" y="52"/>
                    </a:lnTo>
                    <a:lnTo>
                      <a:pt x="3" y="27"/>
                    </a:lnTo>
                    <a:lnTo>
                      <a:pt x="0" y="0"/>
                    </a:lnTo>
                    <a:close/>
                  </a:path>
                </a:pathLst>
              </a:custGeom>
              <a:solidFill>
                <a:srgbClr val="8B8996"/>
              </a:solidFill>
              <a:ln w="0">
                <a:solidFill>
                  <a:srgbClr val="8B8996"/>
                </a:solid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grpSp>
        <p:pic>
          <p:nvPicPr>
            <p:cNvPr id="49" name="그림 48"/>
            <p:cNvPicPr>
              <a:picLocks noChangeAspect="1"/>
            </p:cNvPicPr>
            <p:nvPr/>
          </p:nvPicPr>
          <p:blipFill rotWithShape="1">
            <a:blip r:embed="rId4"/>
            <a:srcRect b="18700"/>
            <a:stretch>
              <a:fillRect/>
            </a:stretch>
          </p:blipFill>
          <p:spPr>
            <a:xfrm flipH="1">
              <a:off x="4832593" y="5866485"/>
              <a:ext cx="946617" cy="991516"/>
            </a:xfrm>
            <a:prstGeom prst="rect">
              <a:avLst/>
            </a:prstGeom>
          </p:spPr>
        </p:pic>
        <p:pic>
          <p:nvPicPr>
            <p:cNvPr id="63" name="그림 62" descr="장난감, 레고, 벡터그래픽이(가) 표시된 사진  자동 생성된 설명"/>
            <p:cNvPicPr>
              <a:picLocks noChangeAspect="1"/>
            </p:cNvPicPr>
            <p:nvPr/>
          </p:nvPicPr>
          <p:blipFill rotWithShape="1">
            <a:blip r:embed="rId5"/>
            <a:stretch>
              <a:fillRect/>
            </a:stretch>
          </p:blipFill>
          <p:spPr>
            <a:xfrm>
              <a:off x="5468077" y="4235772"/>
              <a:ext cx="1663890" cy="1020310"/>
            </a:xfrm>
            <a:prstGeom prst="rect">
              <a:avLst/>
            </a:prstGeom>
          </p:spPr>
        </p:pic>
        <p:pic>
          <p:nvPicPr>
            <p:cNvPr id="3073" name="_x639149640" descr="cif00001"/>
            <p:cNvPicPr>
              <a:picLocks noChangeAspect="1" noChangeArrowheads="1"/>
            </p:cNvPicPr>
            <p:nvPr/>
          </p:nvPicPr>
          <p:blipFill rotWithShape="1">
            <a:blip r:embed="rId6"/>
            <a:srcRect/>
            <a:stretch>
              <a:fillRect/>
            </a:stretch>
          </p:blipFill>
          <p:spPr>
            <a:xfrm>
              <a:off x="4572000" y="5866485"/>
              <a:ext cx="1571625" cy="533400"/>
            </a:xfrm>
            <a:prstGeom prst="rect">
              <a:avLst/>
            </a:prstGeom>
            <a:noFill/>
          </p:spPr>
        </p:pic>
      </p:grpSp>
      <p:sp>
        <p:nvSpPr>
          <p:cNvPr id="36"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61</a:t>
            </a:fld>
            <a:endParaRPr lang="en-US" altLang="en-US" sz="999">
              <a:solidFill>
                <a:schemeClr val="tx1"/>
              </a:solidFill>
              <a:latin typeface="나눔스퀘어라운드 Bold"/>
              <a:ea typeface="나눔스퀘어라운드 Bold"/>
            </a:endParaRPr>
          </a:p>
        </p:txBody>
      </p:sp>
      <p:pic>
        <p:nvPicPr>
          <p:cNvPr id="4" name="그림 3">
            <a:extLst>
              <a:ext uri="{FF2B5EF4-FFF2-40B4-BE49-F238E27FC236}">
                <a16:creationId xmlns:a16="http://schemas.microsoft.com/office/drawing/2014/main" id="{40FD359B-3032-C4F7-996B-D326467C7ABC}"/>
              </a:ext>
            </a:extLst>
          </p:cNvPr>
          <p:cNvPicPr>
            <a:picLocks noChangeAspect="1"/>
          </p:cNvPicPr>
          <p:nvPr/>
        </p:nvPicPr>
        <p:blipFill>
          <a:blip r:embed="rId7"/>
          <a:stretch>
            <a:fillRect/>
          </a:stretch>
        </p:blipFill>
        <p:spPr>
          <a:xfrm>
            <a:off x="184639" y="6294716"/>
            <a:ext cx="685800" cy="416006"/>
          </a:xfrm>
          <a:prstGeom prst="rect">
            <a:avLst/>
          </a:prstGeom>
        </p:spPr>
      </p:pic>
      <p:pic>
        <p:nvPicPr>
          <p:cNvPr id="5" name="그림 4">
            <a:extLst>
              <a:ext uri="{FF2B5EF4-FFF2-40B4-BE49-F238E27FC236}">
                <a16:creationId xmlns:a16="http://schemas.microsoft.com/office/drawing/2014/main" id="{B1E81E18-884F-F44F-E799-13F318EA926C}"/>
              </a:ext>
            </a:extLst>
          </p:cNvPr>
          <p:cNvPicPr>
            <a:picLocks noChangeAspect="1"/>
          </p:cNvPicPr>
          <p:nvPr/>
        </p:nvPicPr>
        <p:blipFill>
          <a:blip r:embed="rId8"/>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8E3EB4EA-61DE-45F9-A7A4-3CBC139EAFFF}"/>
              </a:ext>
            </a:extLst>
          </p:cNvPr>
          <p:cNvSpPr/>
          <p:nvPr/>
        </p:nvSpPr>
        <p:spPr>
          <a:xfrm>
            <a:off x="-1" y="0"/>
            <a:ext cx="9144000" cy="6858000"/>
          </a:xfrm>
          <a:prstGeom prst="rect">
            <a:avLst/>
          </a:prstGeom>
          <a:solidFill>
            <a:srgbClr val="675E7C">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latin typeface="나눔스퀘어라운드 ExtraBold" panose="020B0600000101010101" pitchFamily="50" charset="-127"/>
              <a:ea typeface="나눔스퀘어라운드 ExtraBold" panose="020B0600000101010101" pitchFamily="50" charset="-127"/>
            </a:endParaRPr>
          </a:p>
        </p:txBody>
      </p:sp>
      <p:sp>
        <p:nvSpPr>
          <p:cNvPr id="2" name="사각형: 둥근 모서리 1">
            <a:extLst>
              <a:ext uri="{FF2B5EF4-FFF2-40B4-BE49-F238E27FC236}">
                <a16:creationId xmlns:a16="http://schemas.microsoft.com/office/drawing/2014/main" id="{954BCFA1-C131-43FE-B52C-58C0B99791FB}"/>
              </a:ext>
            </a:extLst>
          </p:cNvPr>
          <p:cNvSpPr/>
          <p:nvPr/>
        </p:nvSpPr>
        <p:spPr>
          <a:xfrm>
            <a:off x="1093703" y="962969"/>
            <a:ext cx="6956593" cy="2665603"/>
          </a:xfrm>
          <a:prstGeom prst="roundRect">
            <a:avLst>
              <a:gd name="adj" fmla="val 28102"/>
            </a:avLst>
          </a:prstGeom>
          <a:solidFill>
            <a:srgbClr val="675E7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Rectangle 4">
            <a:extLst>
              <a:ext uri="{FF2B5EF4-FFF2-40B4-BE49-F238E27FC236}">
                <a16:creationId xmlns:a16="http://schemas.microsoft.com/office/drawing/2014/main" id="{45CAD212-26AE-4730-A4B7-AB6338467A07}"/>
              </a:ext>
            </a:extLst>
          </p:cNvPr>
          <p:cNvSpPr>
            <a:spLocks noChangeArrowheads="1"/>
          </p:cNvSpPr>
          <p:nvPr/>
        </p:nvSpPr>
        <p:spPr bwMode="white">
          <a:xfrm>
            <a:off x="2167271" y="1434133"/>
            <a:ext cx="4896529"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defTabSz="898525">
              <a:defRPr kumimoji="1" sz="1200">
                <a:solidFill>
                  <a:schemeClr val="tx1"/>
                </a:solidFill>
                <a:latin typeface="Arial" panose="020B0604020202020204" pitchFamily="34" charset="0"/>
                <a:cs typeface="Arial" panose="020B0604020202020204" pitchFamily="34" charset="0"/>
              </a:defRPr>
            </a:lvl1pPr>
            <a:lvl2pPr marL="989013" indent="-449263" defTabSz="898525">
              <a:defRPr kumimoji="1" sz="1200">
                <a:solidFill>
                  <a:schemeClr val="tx1"/>
                </a:solidFill>
                <a:latin typeface="Arial" panose="020B0604020202020204" pitchFamily="34" charset="0"/>
                <a:cs typeface="Arial" panose="020B0604020202020204" pitchFamily="34" charset="0"/>
              </a:defRPr>
            </a:lvl2pPr>
            <a:lvl3pPr marL="1528763" indent="-449263" defTabSz="898525">
              <a:defRPr kumimoji="1" sz="1200">
                <a:solidFill>
                  <a:schemeClr val="tx1"/>
                </a:solidFill>
                <a:latin typeface="Arial" panose="020B0604020202020204" pitchFamily="34" charset="0"/>
                <a:cs typeface="Arial" panose="020B0604020202020204" pitchFamily="34" charset="0"/>
              </a:defRPr>
            </a:lvl3pPr>
            <a:lvl4pPr marL="2068513" indent="-449263" defTabSz="898525">
              <a:defRPr kumimoji="1" sz="1200">
                <a:solidFill>
                  <a:schemeClr val="tx1"/>
                </a:solidFill>
                <a:latin typeface="Arial" panose="020B0604020202020204" pitchFamily="34" charset="0"/>
                <a:cs typeface="Arial" panose="020B0604020202020204" pitchFamily="34" charset="0"/>
              </a:defRPr>
            </a:lvl4pPr>
            <a:lvl5pPr marL="2608263" indent="-449263" defTabSz="898525">
              <a:defRPr kumimoji="1" sz="1200">
                <a:solidFill>
                  <a:schemeClr val="tx1"/>
                </a:solidFill>
                <a:latin typeface="Arial" panose="020B0604020202020204" pitchFamily="34" charset="0"/>
                <a:cs typeface="Arial" panose="020B0604020202020204" pitchFamily="34" charset="0"/>
              </a:defRPr>
            </a:lvl5pPr>
            <a:lvl6pPr marL="30654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6pPr>
            <a:lvl7pPr marL="35226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7pPr>
            <a:lvl8pPr marL="39798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8pPr>
            <a:lvl9pPr marL="44370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9pPr>
          </a:lstStyle>
          <a:p>
            <a:pPr algn="ctr">
              <a:lnSpc>
                <a:spcPct val="140000"/>
              </a:lnSpc>
              <a:spcBef>
                <a:spcPct val="0"/>
              </a:spcBef>
            </a:pPr>
            <a:r>
              <a:rPr lang="ko-KR" altLang="en-US" sz="4000" b="1" dirty="0">
                <a:ln>
                  <a:solidFill>
                    <a:schemeClr val="bg1"/>
                  </a:solidFill>
                </a:ln>
                <a:solidFill>
                  <a:schemeClr val="bg1"/>
                </a:solidFill>
                <a:latin typeface="나눔바른고딕" panose="020B0603020101020101" pitchFamily="50" charset="-127"/>
                <a:ea typeface="나눔바른고딕" panose="020B0603020101020101" pitchFamily="50" charset="-127"/>
                <a:cs typeface="함초롬바탕" panose="02030504000101010101" pitchFamily="18" charset="-127"/>
              </a:rPr>
              <a:t>직장 내 괴롭힘 </a:t>
            </a:r>
            <a:br>
              <a:rPr lang="en-US" altLang="ko-KR" sz="4000" b="1" dirty="0">
                <a:ln>
                  <a:solidFill>
                    <a:schemeClr val="bg1"/>
                  </a:solidFill>
                </a:ln>
                <a:solidFill>
                  <a:schemeClr val="bg1"/>
                </a:solidFill>
                <a:latin typeface="나눔바른고딕" panose="020B0603020101020101" pitchFamily="50" charset="-127"/>
                <a:ea typeface="나눔바른고딕" panose="020B0603020101020101" pitchFamily="50" charset="-127"/>
                <a:cs typeface="함초롬바탕" panose="02030504000101010101" pitchFamily="18" charset="-127"/>
              </a:rPr>
            </a:br>
            <a:r>
              <a:rPr lang="ko-KR" altLang="en-US" sz="4000" b="1" dirty="0">
                <a:ln>
                  <a:solidFill>
                    <a:schemeClr val="bg1"/>
                  </a:solidFill>
                </a:ln>
                <a:solidFill>
                  <a:schemeClr val="bg1"/>
                </a:solidFill>
                <a:latin typeface="나눔바른고딕" panose="020B0603020101020101" pitchFamily="50" charset="-127"/>
                <a:ea typeface="나눔바른고딕" panose="020B0603020101020101" pitchFamily="50" charset="-127"/>
                <a:cs typeface="함초롬바탕" panose="02030504000101010101" pitchFamily="18" charset="-127"/>
              </a:rPr>
              <a:t>사례 연구</a:t>
            </a:r>
          </a:p>
        </p:txBody>
      </p:sp>
      <p:sp>
        <p:nvSpPr>
          <p:cNvPr id="8" name="사각형: 둥근 모서리 7">
            <a:extLst>
              <a:ext uri="{FF2B5EF4-FFF2-40B4-BE49-F238E27FC236}">
                <a16:creationId xmlns:a16="http://schemas.microsoft.com/office/drawing/2014/main" id="{C9273B65-CEF0-4BE2-9CA7-2DAD91DE5A7E}"/>
              </a:ext>
            </a:extLst>
          </p:cNvPr>
          <p:cNvSpPr/>
          <p:nvPr/>
        </p:nvSpPr>
        <p:spPr>
          <a:xfrm>
            <a:off x="1215379" y="1111655"/>
            <a:ext cx="6713240" cy="2399282"/>
          </a:xfrm>
          <a:prstGeom prst="roundRect">
            <a:avLst>
              <a:gd name="adj" fmla="val 28102"/>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 name="그래픽 2">
            <a:extLst>
              <a:ext uri="{FF2B5EF4-FFF2-40B4-BE49-F238E27FC236}">
                <a16:creationId xmlns:a16="http://schemas.microsoft.com/office/drawing/2014/main" id="{BD5C9616-CF55-44E1-82AA-98BE1CA5F8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91325" y="4145687"/>
            <a:ext cx="5761348" cy="2556360"/>
          </a:xfrm>
          <a:prstGeom prst="rect">
            <a:avLst/>
          </a:prstGeom>
          <a:effectLst>
            <a:outerShdw blurRad="50800" dist="38100" dir="5400000" algn="t" rotWithShape="0">
              <a:prstClr val="black">
                <a:alpha val="40000"/>
              </a:prstClr>
            </a:outerShdw>
          </a:effectLst>
        </p:spPr>
      </p:pic>
      <p:pic>
        <p:nvPicPr>
          <p:cNvPr id="4" name="그림 3">
            <a:extLst>
              <a:ext uri="{FF2B5EF4-FFF2-40B4-BE49-F238E27FC236}">
                <a16:creationId xmlns:a16="http://schemas.microsoft.com/office/drawing/2014/main" id="{66DED735-10E9-42E8-309D-60BF43336284}"/>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6" name="그림 5">
            <a:extLst>
              <a:ext uri="{FF2B5EF4-FFF2-40B4-BE49-F238E27FC236}">
                <a16:creationId xmlns:a16="http://schemas.microsoft.com/office/drawing/2014/main" id="{C6CBE92F-BD72-CEA2-7570-C6B6CFBF8A7B}"/>
              </a:ext>
            </a:extLst>
          </p:cNvPr>
          <p:cNvPicPr>
            <a:picLocks noChangeAspect="1"/>
          </p:cNvPicPr>
          <p:nvPr/>
        </p:nvPicPr>
        <p:blipFill>
          <a:blip r:embed="rId5"/>
          <a:stretch>
            <a:fillRect/>
          </a:stretch>
        </p:blipFill>
        <p:spPr>
          <a:xfrm>
            <a:off x="8244963" y="6294716"/>
            <a:ext cx="714397" cy="416006"/>
          </a:xfrm>
          <a:prstGeom prst="rect">
            <a:avLst/>
          </a:prstGeom>
        </p:spPr>
      </p:pic>
    </p:spTree>
    <p:extLst>
      <p:ext uri="{BB962C8B-B14F-4D97-AF65-F5344CB8AC3E}">
        <p14:creationId xmlns:p14="http://schemas.microsoft.com/office/powerpoint/2010/main" val="198072908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p:cNvGrpSpPr/>
          <p:nvPr/>
        </p:nvGrpSpPr>
        <p:grpSpPr>
          <a:xfrm>
            <a:off x="265" y="130831"/>
            <a:ext cx="9143471" cy="765157"/>
            <a:chOff x="265" y="130831"/>
            <a:chExt cx="9143471" cy="765157"/>
          </a:xfrm>
        </p:grpSpPr>
        <p:grpSp>
          <p:nvGrpSpPr>
            <p:cNvPr id="6" name="그룹 5"/>
            <p:cNvGrpSpPr/>
            <p:nvPr/>
          </p:nvGrpSpPr>
          <p:grpSpPr>
            <a:xfrm>
              <a:off x="265" y="130831"/>
              <a:ext cx="9143471" cy="765157"/>
              <a:chOff x="265" y="130831"/>
              <a:chExt cx="9143471" cy="765157"/>
            </a:xfrm>
          </p:grpSpPr>
          <p:sp>
            <p:nvSpPr>
              <p:cNvPr id="7" name="직사각형 6"/>
              <p:cNvSpPr/>
              <p:nvPr/>
            </p:nvSpPr>
            <p:spPr>
              <a:xfrm>
                <a:off x="265" y="133689"/>
                <a:ext cx="958482"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8" name="사각형: 둥근 위쪽 모서리 7"/>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9" name="평행 사변형 8"/>
              <p:cNvSpPr/>
              <p:nvPr/>
            </p:nvSpPr>
            <p:spPr>
              <a:xfrm rot="5400000">
                <a:off x="753374" y="368797"/>
                <a:ext cx="762297" cy="292083"/>
              </a:xfrm>
              <a:prstGeom prst="parallelogram">
                <a:avLst>
                  <a:gd name="adj" fmla="val 41638"/>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0" name="평행 사변형 9"/>
              <p:cNvSpPr/>
              <p:nvPr/>
            </p:nvSpPr>
            <p:spPr>
              <a:xfrm rot="16200000" flipH="1">
                <a:off x="1075193" y="368798"/>
                <a:ext cx="762297" cy="292083"/>
              </a:xfrm>
              <a:prstGeom prst="parallelogram">
                <a:avLst>
                  <a:gd name="adj" fmla="val 41638"/>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1" name="직사각형 10"/>
              <p:cNvSpPr/>
              <p:nvPr/>
            </p:nvSpPr>
            <p:spPr>
              <a:xfrm>
                <a:off x="1632118" y="130831"/>
                <a:ext cx="7511618"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2" name="TextBox 11"/>
              <p:cNvSpPr txBox="1"/>
              <p:nvPr/>
            </p:nvSpPr>
            <p:spPr>
              <a:xfrm>
                <a:off x="1727426" y="240030"/>
                <a:ext cx="2916964" cy="460743"/>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판단례</a:t>
                </a:r>
              </a:p>
            </p:txBody>
          </p:sp>
          <p:sp>
            <p:nvSpPr>
              <p:cNvPr id="13" name="TextBox 12"/>
              <p:cNvSpPr txBox="1"/>
              <p:nvPr/>
            </p:nvSpPr>
            <p:spPr>
              <a:xfrm>
                <a:off x="8403324" y="281174"/>
                <a:ext cx="545771" cy="188766"/>
              </a:xfrm>
              <a:prstGeom prst="roundRect">
                <a:avLst>
                  <a:gd name="adj" fmla="val 50000"/>
                </a:avLst>
              </a:prstGeom>
              <a:solidFill>
                <a:srgbClr val="3D384A"/>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4</a:t>
                </a:r>
                <a:endParaRPr lang="ko-KR" altLang="en-US" sz="1100">
                  <a:solidFill>
                    <a:schemeClr val="bg1"/>
                  </a:solidFill>
                  <a:latin typeface="나눔스퀘어라운드 ExtraBold"/>
                  <a:ea typeface="나눔스퀘어라운드 ExtraBold"/>
                </a:endParaRPr>
              </a:p>
            </p:txBody>
          </p:sp>
          <p:sp>
            <p:nvSpPr>
              <p:cNvPr id="14" name="TextBox 13"/>
              <p:cNvSpPr txBox="1"/>
              <p:nvPr/>
            </p:nvSpPr>
            <p:spPr>
              <a:xfrm>
                <a:off x="6699060" y="429780"/>
                <a:ext cx="2335402" cy="261595"/>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행위 예시</a:t>
                </a:r>
              </a:p>
            </p:txBody>
          </p:sp>
        </p:grpSp>
        <p:sp>
          <p:nvSpPr>
            <p:cNvPr id="16" name="타원 15"/>
            <p:cNvSpPr/>
            <p:nvPr/>
          </p:nvSpPr>
          <p:spPr>
            <a:xfrm>
              <a:off x="4652547" y="331227"/>
              <a:ext cx="277425" cy="277425"/>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1</a:t>
              </a:r>
              <a:endParaRPr lang="ko-KR" altLang="en-US">
                <a:solidFill>
                  <a:schemeClr val="bg1"/>
                </a:solidFill>
                <a:latin typeface="나눔스퀘어라운드 ExtraBold"/>
                <a:ea typeface="나눔스퀘어라운드 ExtraBold"/>
              </a:endParaRPr>
            </a:p>
          </p:txBody>
        </p:sp>
      </p:grpSp>
      <p:grpSp>
        <p:nvGrpSpPr>
          <p:cNvPr id="68610" name="그룹 68609"/>
          <p:cNvGrpSpPr/>
          <p:nvPr/>
        </p:nvGrpSpPr>
        <p:grpSpPr>
          <a:xfrm>
            <a:off x="799983" y="1529533"/>
            <a:ext cx="3917717" cy="1026788"/>
            <a:chOff x="137433" y="1276834"/>
            <a:chExt cx="3917717" cy="1026788"/>
          </a:xfrm>
        </p:grpSpPr>
        <p:sp>
          <p:nvSpPr>
            <p:cNvPr id="24" name="사각형: 둥근 모서리 23"/>
            <p:cNvSpPr/>
            <p:nvPr/>
          </p:nvSpPr>
          <p:spPr>
            <a:xfrm>
              <a:off x="137433" y="1342873"/>
              <a:ext cx="3917717" cy="960749"/>
            </a:xfrm>
            <a:prstGeom prst="roundRect">
              <a:avLst>
                <a:gd name="adj" fmla="val 16667"/>
              </a:avLst>
            </a:prstGeom>
            <a:solidFill>
              <a:srgbClr val="F2F1F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nvGrpSpPr>
            <p:cNvPr id="68608" name="그룹 68607"/>
            <p:cNvGrpSpPr/>
            <p:nvPr/>
          </p:nvGrpSpPr>
          <p:grpSpPr>
            <a:xfrm>
              <a:off x="285623" y="1276834"/>
              <a:ext cx="582342" cy="640576"/>
              <a:chOff x="439754" y="1276833"/>
              <a:chExt cx="692997" cy="762297"/>
            </a:xfrm>
          </p:grpSpPr>
          <p:pic>
            <p:nvPicPr>
              <p:cNvPr id="27" name="그래픽 26"/>
              <p:cNvPicPr>
                <a:picLocks noChangeAspect="1"/>
              </p:cNvPicPr>
              <p:nvPr/>
            </p:nvPicPr>
            <p:blipFill rotWithShape="1">
              <a:blip r:embed="rId2"/>
              <a:stretch>
                <a:fillRect/>
              </a:stretch>
            </p:blipFill>
            <p:spPr>
              <a:xfrm>
                <a:off x="439754" y="1276833"/>
                <a:ext cx="692997" cy="762297"/>
              </a:xfrm>
              <a:prstGeom prst="rect">
                <a:avLst/>
              </a:prstGeom>
            </p:spPr>
          </p:pic>
          <p:sp>
            <p:nvSpPr>
              <p:cNvPr id="28" name="직사각형 27"/>
              <p:cNvSpPr/>
              <p:nvPr/>
            </p:nvSpPr>
            <p:spPr>
              <a:xfrm>
                <a:off x="516875" y="1315370"/>
                <a:ext cx="484911" cy="610036"/>
              </a:xfrm>
              <a:prstGeom prst="rect">
                <a:avLst/>
              </a:prstGeom>
            </p:spPr>
            <p:txBody>
              <a:bodyPr wrap="none">
                <a:spAutoFit/>
              </a:bodyPr>
              <a:lstStyle/>
              <a:p>
                <a:pPr lvl="0">
                  <a:defRPr lang="ko-KR" altLang="en-US"/>
                </a:pPr>
                <a:r>
                  <a:rPr lang="en-US" altLang="ko-KR" sz="2800">
                    <a:solidFill>
                      <a:srgbClr val="3D384A"/>
                    </a:solidFill>
                    <a:latin typeface="나눔스퀘어라운드 ExtraBold"/>
                    <a:ea typeface="나눔스퀘어라운드 ExtraBold"/>
                  </a:rPr>
                  <a:t>1</a:t>
                </a:r>
                <a:endParaRPr lang="ko-KR" altLang="en-US" sz="2800">
                  <a:solidFill>
                    <a:srgbClr val="3D384A"/>
                  </a:solidFill>
                </a:endParaRPr>
              </a:p>
            </p:txBody>
          </p:sp>
        </p:grpSp>
        <p:sp>
          <p:nvSpPr>
            <p:cNvPr id="31" name="사각형: 둥근 모서리 30"/>
            <p:cNvSpPr/>
            <p:nvPr/>
          </p:nvSpPr>
          <p:spPr>
            <a:xfrm>
              <a:off x="939665" y="1419146"/>
              <a:ext cx="730311" cy="235194"/>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defRPr lang="ko-KR" altLang="en-US"/>
              </a:pPr>
              <a:r>
                <a:rPr lang="ko-KR" altLang="en-US" sz="1200" b="1">
                  <a:latin typeface="나눔바른고딕"/>
                  <a:ea typeface="나눔바른고딕"/>
                </a:rPr>
                <a:t>행위자</a:t>
              </a:r>
            </a:p>
          </p:txBody>
        </p:sp>
        <p:sp>
          <p:nvSpPr>
            <p:cNvPr id="36" name="사각형: 둥근 모서리 35"/>
            <p:cNvSpPr/>
            <p:nvPr/>
          </p:nvSpPr>
          <p:spPr>
            <a:xfrm>
              <a:off x="939665" y="1691165"/>
              <a:ext cx="730311" cy="235194"/>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defRPr lang="ko-KR" altLang="en-US"/>
              </a:pPr>
              <a:r>
                <a:rPr lang="ko-KR" altLang="en-US" sz="1200" b="1">
                  <a:latin typeface="나눔바른고딕"/>
                  <a:ea typeface="나눔바른고딕"/>
                </a:rPr>
                <a:t>피해자</a:t>
              </a:r>
            </a:p>
          </p:txBody>
        </p:sp>
        <p:sp>
          <p:nvSpPr>
            <p:cNvPr id="37" name="사각형: 둥근 모서리 36"/>
            <p:cNvSpPr/>
            <p:nvPr/>
          </p:nvSpPr>
          <p:spPr>
            <a:xfrm>
              <a:off x="939665" y="1963185"/>
              <a:ext cx="730311" cy="235194"/>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defRPr lang="ko-KR" altLang="en-US"/>
              </a:pPr>
              <a:r>
                <a:rPr lang="ko-KR" altLang="en-US" sz="1200" b="1">
                  <a:latin typeface="나눔바른고딕"/>
                  <a:ea typeface="나눔바른고딕"/>
                </a:rPr>
                <a:t>행위장소</a:t>
              </a:r>
            </a:p>
          </p:txBody>
        </p:sp>
        <p:sp>
          <p:nvSpPr>
            <p:cNvPr id="68609" name="직사각형 68608"/>
            <p:cNvSpPr/>
            <p:nvPr/>
          </p:nvSpPr>
          <p:spPr>
            <a:xfrm>
              <a:off x="1772423" y="1415970"/>
              <a:ext cx="1325684" cy="246221"/>
            </a:xfrm>
            <a:prstGeom prst="rect">
              <a:avLst/>
            </a:prstGeom>
          </p:spPr>
          <p:txBody>
            <a:bodyPr wrap="none" lIns="0" tIns="0" rIns="0" bIns="0" anchor="ctr">
              <a:spAutoFit/>
            </a:bodyPr>
            <a:lstStyle/>
            <a:p>
              <a:pPr>
                <a:spcBef>
                  <a:spcPct val="0"/>
                </a:spcBef>
                <a:defRPr lang="ko-KR" altLang="en-US"/>
              </a:pPr>
              <a:r>
                <a:rPr lang="ko-KR" altLang="en-US" sz="1600">
                  <a:solidFill>
                    <a:srgbClr val="000000"/>
                  </a:solidFill>
                  <a:latin typeface="나눔바른고딕"/>
                  <a:ea typeface="나눔바른고딕"/>
                  <a:cs typeface="함초롬돋움"/>
                </a:rPr>
                <a:t>회사 임원(전무)</a:t>
              </a:r>
            </a:p>
          </p:txBody>
        </p:sp>
        <p:sp>
          <p:nvSpPr>
            <p:cNvPr id="39" name="직사각형 38"/>
            <p:cNvSpPr/>
            <p:nvPr/>
          </p:nvSpPr>
          <p:spPr>
            <a:xfrm>
              <a:off x="1772423" y="1687807"/>
              <a:ext cx="1956052" cy="246221"/>
            </a:xfrm>
            <a:prstGeom prst="rect">
              <a:avLst/>
            </a:prstGeom>
          </p:spPr>
          <p:txBody>
            <a:bodyPr wrap="none" lIns="0" tIns="0" rIns="0" bIns="0" anchor="ctr">
              <a:spAutoFit/>
            </a:bodyPr>
            <a:lstStyle/>
            <a:p>
              <a:pPr>
                <a:spcBef>
                  <a:spcPct val="0"/>
                </a:spcBef>
                <a:defRPr lang="ko-KR" altLang="en-US"/>
              </a:pPr>
              <a:r>
                <a:rPr lang="ko-KR" altLang="en-US" sz="1600">
                  <a:solidFill>
                    <a:srgbClr val="000000"/>
                  </a:solidFill>
                  <a:latin typeface="나눔바른고딕"/>
                  <a:ea typeface="나눔바른고딕"/>
                  <a:cs typeface="함초롬돋움"/>
                </a:rPr>
                <a:t>육아휴직 후 복직한 직원</a:t>
              </a:r>
            </a:p>
          </p:txBody>
        </p:sp>
        <p:sp>
          <p:nvSpPr>
            <p:cNvPr id="40" name="직사각형 39"/>
            <p:cNvSpPr/>
            <p:nvPr/>
          </p:nvSpPr>
          <p:spPr>
            <a:xfrm>
              <a:off x="1772423" y="1962285"/>
              <a:ext cx="777457" cy="246221"/>
            </a:xfrm>
            <a:prstGeom prst="rect">
              <a:avLst/>
            </a:prstGeom>
          </p:spPr>
          <p:txBody>
            <a:bodyPr wrap="none" lIns="0" tIns="0" rIns="0" bIns="0" anchor="ctr">
              <a:spAutoFit/>
            </a:bodyPr>
            <a:lstStyle/>
            <a:p>
              <a:pPr>
                <a:spcBef>
                  <a:spcPct val="0"/>
                </a:spcBef>
                <a:defRPr lang="ko-KR" altLang="en-US"/>
              </a:pPr>
              <a:r>
                <a:rPr lang="ko-KR" altLang="en-US" sz="1600">
                  <a:solidFill>
                    <a:srgbClr val="000000"/>
                  </a:solidFill>
                  <a:latin typeface="나눔바른고딕"/>
                  <a:ea typeface="나눔바른고딕"/>
                  <a:cs typeface="함초롬돋움"/>
                </a:rPr>
                <a:t>사업장 내</a:t>
              </a:r>
            </a:p>
          </p:txBody>
        </p:sp>
      </p:grpSp>
      <p:grpSp>
        <p:nvGrpSpPr>
          <p:cNvPr id="33" name="그룹 32"/>
          <p:cNvGrpSpPr/>
          <p:nvPr/>
        </p:nvGrpSpPr>
        <p:grpSpPr>
          <a:xfrm>
            <a:off x="495183" y="3581400"/>
            <a:ext cx="8158121" cy="2587287"/>
            <a:chOff x="342784" y="2486210"/>
            <a:chExt cx="8158121" cy="2587287"/>
          </a:xfrm>
        </p:grpSpPr>
        <p:sp>
          <p:nvSpPr>
            <p:cNvPr id="34" name="사각형: 둥근 위쪽 모서리 33"/>
            <p:cNvSpPr/>
            <p:nvPr/>
          </p:nvSpPr>
          <p:spPr>
            <a:xfrm>
              <a:off x="618154" y="2486210"/>
              <a:ext cx="2707957" cy="400423"/>
            </a:xfrm>
            <a:prstGeom prst="round2SameRect">
              <a:avLst>
                <a:gd name="adj1" fmla="val 50000"/>
                <a:gd name="adj2" fmla="val 0"/>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5" name="Rectangle 5"/>
            <p:cNvSpPr>
              <a:spLocks noChangeArrowheads="1"/>
            </p:cNvSpPr>
            <p:nvPr/>
          </p:nvSpPr>
          <p:spPr bwMode="white">
            <a:xfrm>
              <a:off x="688838" y="2506115"/>
              <a:ext cx="2566588" cy="387765"/>
            </a:xfrm>
            <a:prstGeom prst="rect">
              <a:avLst/>
            </a:prstGeom>
            <a:noFill/>
            <a:ln w="9525" cmpd="sng">
              <a:noFill/>
              <a:miter/>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2001" b="1">
                  <a:solidFill>
                    <a:schemeClr val="bg1"/>
                  </a:solidFill>
                  <a:latin typeface="나눔바른고딕"/>
                  <a:ea typeface="나눔바른고딕"/>
                  <a:cs typeface="함초롬돋움"/>
                </a:rPr>
                <a:t>행위내용 및 사실관계</a:t>
              </a:r>
            </a:p>
          </p:txBody>
        </p:sp>
        <p:sp>
          <p:nvSpPr>
            <p:cNvPr id="38" name="사각형: 둥근 모서리 37"/>
            <p:cNvSpPr/>
            <p:nvPr/>
          </p:nvSpPr>
          <p:spPr>
            <a:xfrm>
              <a:off x="342784" y="2906538"/>
              <a:ext cx="8158121" cy="2166959"/>
            </a:xfrm>
            <a:prstGeom prst="roundRect">
              <a:avLst>
                <a:gd name="adj" fmla="val 2499"/>
              </a:avLst>
            </a:prstGeom>
            <a:solidFill>
              <a:schemeClr val="bg1"/>
            </a:solidFill>
            <a:ln w="38100">
              <a:solidFill>
                <a:srgbClr val="675E7C"/>
              </a:solidFill>
            </a:ln>
            <a:effectLst>
              <a:outerShdw blurRad="50800" dist="127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41" name="Rectangle 6"/>
            <p:cNvSpPr>
              <a:spLocks noChangeArrowheads="1"/>
            </p:cNvSpPr>
            <p:nvPr/>
          </p:nvSpPr>
          <p:spPr bwMode="white">
            <a:xfrm>
              <a:off x="618153" y="3039629"/>
              <a:ext cx="7561205" cy="1912318"/>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30000"/>
                </a:lnSpc>
                <a:spcBef>
                  <a:spcPct val="0"/>
                </a:spcBef>
                <a:buClr>
                  <a:srgbClr val="3D384A"/>
                </a:buClr>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solidFill>
                    <a:srgbClr val="000000"/>
                  </a:solidFill>
                  <a:latin typeface="나눔바른고딕"/>
                  <a:ea typeface="나눔바른고딕"/>
                  <a:cs typeface="함초롬돋움"/>
                </a:rPr>
                <a:t>육아휴직 후 복직한 직원에게 기존 업무(창구 수신업무)가 아닌 창구 안내 및 </a:t>
              </a:r>
              <a:endParaRPr lang="en-US" altLang="ko-KR" sz="1600" dirty="0">
                <a:solidFill>
                  <a:srgbClr val="000000"/>
                </a:solidFill>
                <a:latin typeface="나눔바른고딕"/>
                <a:ea typeface="나눔바른고딕"/>
                <a:cs typeface="함초롬돋움"/>
              </a:endParaRPr>
            </a:p>
            <a:p>
              <a:pPr>
                <a:lnSpc>
                  <a:spcPct val="130000"/>
                </a:lnSpc>
                <a:spcBef>
                  <a:spcPct val="0"/>
                </a:spcBef>
                <a:buClr>
                  <a:srgbClr val="3D384A"/>
                </a:buClr>
                <a:defRPr lang="ko-KR" altLang="en-US"/>
              </a:pP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총무 보조업무를 줌</a:t>
              </a:r>
              <a:endParaRPr lang="en-US" altLang="ko-KR" sz="1600" dirty="0">
                <a:solidFill>
                  <a:srgbClr val="000000"/>
                </a:solidFill>
                <a:latin typeface="나눔바른고딕"/>
                <a:ea typeface="나눔바른고딕"/>
                <a:cs typeface="함초롬돋움"/>
              </a:endParaRPr>
            </a:p>
            <a:p>
              <a:pPr>
                <a:lnSpc>
                  <a:spcPct val="130000"/>
                </a:lnSpc>
                <a:spcBef>
                  <a:spcPct val="0"/>
                </a:spcBef>
                <a:buClr>
                  <a:srgbClr val="3D384A"/>
                </a:buClr>
                <a:defRPr lang="ko-KR" altLang="en-US"/>
              </a:pPr>
              <a:endParaRPr lang="ko-KR" altLang="en-US" sz="600" dirty="0">
                <a:solidFill>
                  <a:srgbClr val="000000"/>
                </a:solidFill>
                <a:latin typeface="나눔바른고딕"/>
                <a:ea typeface="나눔바른고딕"/>
                <a:cs typeface="함초롬돋움"/>
              </a:endParaRPr>
            </a:p>
            <a:p>
              <a:pPr>
                <a:lnSpc>
                  <a:spcPct val="130000"/>
                </a:lnSpc>
                <a:spcBef>
                  <a:spcPct val="0"/>
                </a:spcBef>
                <a:buClr>
                  <a:srgbClr val="3D384A"/>
                </a:buClr>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solidFill>
                    <a:srgbClr val="000000"/>
                  </a:solidFill>
                  <a:latin typeface="나눔바른고딕"/>
                  <a:ea typeface="나눔바른고딕"/>
                  <a:cs typeface="함초롬돋움"/>
                </a:rPr>
                <a:t>피해자가 없는 회의에서 직원들에게 피해자에 대한 따돌림을 지시하고 책상을 치워 </a:t>
              </a:r>
              <a:endParaRPr lang="en-US" altLang="ko-KR" sz="1600" dirty="0">
                <a:solidFill>
                  <a:srgbClr val="000000"/>
                </a:solidFill>
                <a:latin typeface="나눔바른고딕"/>
                <a:ea typeface="나눔바른고딕"/>
                <a:cs typeface="함초롬돋움"/>
              </a:endParaRPr>
            </a:p>
            <a:p>
              <a:pPr>
                <a:lnSpc>
                  <a:spcPct val="130000"/>
                </a:lnSpc>
                <a:spcBef>
                  <a:spcPct val="0"/>
                </a:spcBef>
                <a:buClr>
                  <a:srgbClr val="3D384A"/>
                </a:buClr>
                <a:defRPr lang="ko-KR" altLang="en-US"/>
              </a:pP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창구에 앉지 못하게 했으며 직원으로 생각하지 않는다는 취지의 발언도 함</a:t>
              </a:r>
              <a:endParaRPr lang="en-US" altLang="ko-KR" sz="1600" dirty="0">
                <a:solidFill>
                  <a:srgbClr val="000000"/>
                </a:solidFill>
                <a:latin typeface="나눔바른고딕"/>
                <a:ea typeface="나눔바른고딕"/>
                <a:cs typeface="함초롬돋움"/>
              </a:endParaRPr>
            </a:p>
            <a:p>
              <a:pPr>
                <a:lnSpc>
                  <a:spcPct val="130000"/>
                </a:lnSpc>
                <a:spcBef>
                  <a:spcPct val="0"/>
                </a:spcBef>
                <a:buClr>
                  <a:srgbClr val="3D384A"/>
                </a:buClr>
                <a:defRPr lang="ko-KR" altLang="en-US"/>
              </a:pPr>
              <a:endParaRPr lang="ko-KR" altLang="en-US" sz="600" dirty="0">
                <a:solidFill>
                  <a:srgbClr val="000000"/>
                </a:solidFill>
                <a:latin typeface="나눔바른고딕"/>
                <a:ea typeface="나눔바른고딕"/>
                <a:cs typeface="함초롬돋움"/>
              </a:endParaRPr>
            </a:p>
            <a:p>
              <a:pPr>
                <a:lnSpc>
                  <a:spcPct val="130000"/>
                </a:lnSpc>
                <a:spcBef>
                  <a:spcPct val="0"/>
                </a:spcBef>
                <a:buClr>
                  <a:srgbClr val="3D384A"/>
                </a:buClr>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solidFill>
                    <a:srgbClr val="000000"/>
                  </a:solidFill>
                  <a:latin typeface="나눔바른고딕"/>
                  <a:ea typeface="나눔바른고딕"/>
                  <a:cs typeface="함초롬돋움"/>
                </a:rPr>
                <a:t>괴롭힘을 당한 피해자는 우울증을 앓았고, 결국 퇴사함</a:t>
              </a:r>
            </a:p>
          </p:txBody>
        </p:sp>
      </p:grpSp>
      <p:sp>
        <p:nvSpPr>
          <p:cNvPr id="32"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63</a:t>
            </a:fld>
            <a:endParaRPr lang="en-US" altLang="en-US" sz="999">
              <a:solidFill>
                <a:schemeClr val="tx1"/>
              </a:solidFill>
              <a:latin typeface="나눔스퀘어라운드 Bold"/>
              <a:ea typeface="나눔스퀘어라운드 Bold"/>
            </a:endParaRPr>
          </a:p>
        </p:txBody>
      </p:sp>
      <p:pic>
        <p:nvPicPr>
          <p:cNvPr id="5" name="그림 4" descr="의류이(가) 표시된 사진  자동 생성된 설명"/>
          <p:cNvPicPr>
            <a:picLocks noChangeAspect="1"/>
          </p:cNvPicPr>
          <p:nvPr/>
        </p:nvPicPr>
        <p:blipFill rotWithShape="1">
          <a:blip r:embed="rId3"/>
          <a:stretch>
            <a:fillRect/>
          </a:stretch>
        </p:blipFill>
        <p:spPr>
          <a:xfrm>
            <a:off x="6236825" y="1455613"/>
            <a:ext cx="1858804" cy="2565699"/>
          </a:xfrm>
          <a:prstGeom prst="rect">
            <a:avLst/>
          </a:prstGeom>
          <a:effectLst>
            <a:outerShdw blurRad="50800" dist="12700" dir="2700000" algn="tl" rotWithShape="0">
              <a:prstClr val="black">
                <a:alpha val="40000"/>
              </a:prstClr>
            </a:outerShdw>
          </a:effectLst>
        </p:spPr>
      </p:pic>
      <p:sp>
        <p:nvSpPr>
          <p:cNvPr id="68611" name="Rectangle 5"/>
          <p:cNvSpPr>
            <a:spLocks noChangeArrowheads="1"/>
          </p:cNvSpPr>
          <p:nvPr/>
        </p:nvSpPr>
        <p:spPr bwMode="white">
          <a:xfrm>
            <a:off x="4894283" y="240030"/>
            <a:ext cx="1383712" cy="460741"/>
          </a:xfrm>
          <a:prstGeom prst="rect">
            <a:avLst/>
          </a:prstGeom>
          <a:noFill/>
        </p:spPr>
        <p:txBody>
          <a:bodyPr wrap="none" anchor="ctr">
            <a:spAutoFit/>
          </a:bodyPr>
          <a:lstStyle/>
          <a:p>
            <a:pPr lvl="0">
              <a:defRPr lang="ko-KR" altLang="en-US"/>
            </a:pPr>
            <a:r>
              <a:rPr lang="ko-KR" altLang="en-US" sz="2400">
                <a:solidFill>
                  <a:srgbClr val="FFC611"/>
                </a:solidFill>
                <a:latin typeface="나눔스퀘어라운드 ExtraBold"/>
                <a:ea typeface="나눔스퀘어라운드 ExtraBold"/>
              </a:rPr>
              <a:t>인정 사례</a:t>
            </a:r>
          </a:p>
        </p:txBody>
      </p:sp>
      <p:pic>
        <p:nvPicPr>
          <p:cNvPr id="3" name="그림 2">
            <a:extLst>
              <a:ext uri="{FF2B5EF4-FFF2-40B4-BE49-F238E27FC236}">
                <a16:creationId xmlns:a16="http://schemas.microsoft.com/office/drawing/2014/main" id="{70DE8505-96CB-CFC5-57F1-87BA9AEFAC6C}"/>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4" name="그림 3">
            <a:extLst>
              <a:ext uri="{FF2B5EF4-FFF2-40B4-BE49-F238E27FC236}">
                <a16:creationId xmlns:a16="http://schemas.microsoft.com/office/drawing/2014/main" id="{F2CA257D-5C71-BE3B-1BBE-F91AD242AA11}"/>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그룹 7"/>
          <p:cNvGrpSpPr/>
          <p:nvPr/>
        </p:nvGrpSpPr>
        <p:grpSpPr>
          <a:xfrm>
            <a:off x="265" y="130831"/>
            <a:ext cx="9143471" cy="765157"/>
            <a:chOff x="265" y="130831"/>
            <a:chExt cx="9143471" cy="765157"/>
          </a:xfrm>
        </p:grpSpPr>
        <p:grpSp>
          <p:nvGrpSpPr>
            <p:cNvPr id="9" name="그룹 8"/>
            <p:cNvGrpSpPr/>
            <p:nvPr/>
          </p:nvGrpSpPr>
          <p:grpSpPr>
            <a:xfrm>
              <a:off x="265" y="130831"/>
              <a:ext cx="9143471" cy="765157"/>
              <a:chOff x="265" y="130831"/>
              <a:chExt cx="9143471" cy="765157"/>
            </a:xfrm>
          </p:grpSpPr>
          <p:sp>
            <p:nvSpPr>
              <p:cNvPr id="12" name="직사각형 11"/>
              <p:cNvSpPr/>
              <p:nvPr/>
            </p:nvSpPr>
            <p:spPr>
              <a:xfrm>
                <a:off x="265" y="133689"/>
                <a:ext cx="958482"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3" name="사각형: 둥근 위쪽 모서리 12"/>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4" name="평행 사변형 13"/>
              <p:cNvSpPr/>
              <p:nvPr/>
            </p:nvSpPr>
            <p:spPr>
              <a:xfrm rot="5400000">
                <a:off x="753374" y="368797"/>
                <a:ext cx="762297" cy="292083"/>
              </a:xfrm>
              <a:prstGeom prst="parallelogram">
                <a:avLst>
                  <a:gd name="adj" fmla="val 41638"/>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5" name="평행 사변형 14"/>
              <p:cNvSpPr/>
              <p:nvPr/>
            </p:nvSpPr>
            <p:spPr>
              <a:xfrm rot="16200000" flipH="1">
                <a:off x="1075193" y="368798"/>
                <a:ext cx="762297" cy="292083"/>
              </a:xfrm>
              <a:prstGeom prst="parallelogram">
                <a:avLst>
                  <a:gd name="adj" fmla="val 41638"/>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6" name="직사각형 15"/>
              <p:cNvSpPr/>
              <p:nvPr/>
            </p:nvSpPr>
            <p:spPr>
              <a:xfrm>
                <a:off x="1632118" y="130831"/>
                <a:ext cx="7511618"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7" name="TextBox 16"/>
              <p:cNvSpPr txBox="1"/>
              <p:nvPr/>
            </p:nvSpPr>
            <p:spPr>
              <a:xfrm>
                <a:off x="1727426" y="240030"/>
                <a:ext cx="2916964" cy="460743"/>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판단례</a:t>
                </a:r>
              </a:p>
            </p:txBody>
          </p:sp>
          <p:sp>
            <p:nvSpPr>
              <p:cNvPr id="18" name="TextBox 17"/>
              <p:cNvSpPr txBox="1"/>
              <p:nvPr/>
            </p:nvSpPr>
            <p:spPr>
              <a:xfrm>
                <a:off x="8403324" y="281174"/>
                <a:ext cx="545771" cy="188766"/>
              </a:xfrm>
              <a:prstGeom prst="roundRect">
                <a:avLst>
                  <a:gd name="adj" fmla="val 50000"/>
                </a:avLst>
              </a:prstGeom>
              <a:solidFill>
                <a:srgbClr val="3D384A"/>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4</a:t>
                </a:r>
                <a:endParaRPr lang="ko-KR" altLang="en-US" sz="1100">
                  <a:solidFill>
                    <a:schemeClr val="bg1"/>
                  </a:solidFill>
                  <a:latin typeface="나눔스퀘어라운드 ExtraBold"/>
                  <a:ea typeface="나눔스퀘어라운드 ExtraBold"/>
                </a:endParaRPr>
              </a:p>
            </p:txBody>
          </p:sp>
          <p:sp>
            <p:nvSpPr>
              <p:cNvPr id="19" name="TextBox 18"/>
              <p:cNvSpPr txBox="1"/>
              <p:nvPr/>
            </p:nvSpPr>
            <p:spPr>
              <a:xfrm>
                <a:off x="6699060" y="429780"/>
                <a:ext cx="2335402" cy="261595"/>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행위 예시</a:t>
                </a:r>
              </a:p>
            </p:txBody>
          </p:sp>
        </p:grpSp>
        <p:sp>
          <p:nvSpPr>
            <p:cNvPr id="10" name="Rectangle 5"/>
            <p:cNvSpPr>
              <a:spLocks noChangeArrowheads="1"/>
            </p:cNvSpPr>
            <p:nvPr/>
          </p:nvSpPr>
          <p:spPr bwMode="white">
            <a:xfrm>
              <a:off x="4894283" y="240030"/>
              <a:ext cx="1383712" cy="460741"/>
            </a:xfrm>
            <a:prstGeom prst="rect">
              <a:avLst/>
            </a:prstGeom>
            <a:noFill/>
          </p:spPr>
          <p:txBody>
            <a:bodyPr wrap="none" anchor="ctr">
              <a:spAutoFit/>
            </a:bodyPr>
            <a:lstStyle/>
            <a:p>
              <a:pPr lvl="0">
                <a:defRPr lang="ko-KR" altLang="en-US"/>
              </a:pPr>
              <a:r>
                <a:rPr lang="ko-KR" altLang="en-US" sz="2400">
                  <a:solidFill>
                    <a:srgbClr val="FFC611"/>
                  </a:solidFill>
                  <a:latin typeface="나눔스퀘어라운드 ExtraBold"/>
                  <a:ea typeface="나눔스퀘어라운드 ExtraBold"/>
                </a:rPr>
                <a:t>인정 사례</a:t>
              </a:r>
            </a:p>
          </p:txBody>
        </p:sp>
        <p:sp>
          <p:nvSpPr>
            <p:cNvPr id="11" name="타원 10"/>
            <p:cNvSpPr/>
            <p:nvPr/>
          </p:nvSpPr>
          <p:spPr>
            <a:xfrm>
              <a:off x="4652547" y="331227"/>
              <a:ext cx="277425" cy="277425"/>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1</a:t>
              </a:r>
              <a:endParaRPr lang="ko-KR" altLang="en-US">
                <a:solidFill>
                  <a:schemeClr val="bg1"/>
                </a:solidFill>
                <a:latin typeface="나눔스퀘어라운드 ExtraBold"/>
                <a:ea typeface="나눔스퀘어라운드 ExtraBold"/>
              </a:endParaRPr>
            </a:p>
          </p:txBody>
        </p:sp>
      </p:grpSp>
      <p:sp>
        <p:nvSpPr>
          <p:cNvPr id="21" name="사각형: 둥근 위쪽 모서리 20"/>
          <p:cNvSpPr/>
          <p:nvPr/>
        </p:nvSpPr>
        <p:spPr>
          <a:xfrm>
            <a:off x="749465" y="1200157"/>
            <a:ext cx="2707957" cy="400423"/>
          </a:xfrm>
          <a:prstGeom prst="round2SameRect">
            <a:avLst>
              <a:gd name="adj1" fmla="val 50000"/>
              <a:gd name="adj2" fmla="val 0"/>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2" name="Rectangle 5"/>
          <p:cNvSpPr>
            <a:spLocks noChangeArrowheads="1"/>
          </p:cNvSpPr>
          <p:nvPr/>
        </p:nvSpPr>
        <p:spPr bwMode="white">
          <a:xfrm>
            <a:off x="820149" y="1201012"/>
            <a:ext cx="2566588" cy="387758"/>
          </a:xfrm>
          <a:prstGeom prst="rect">
            <a:avLst/>
          </a:prstGeom>
          <a:noFill/>
          <a:ln w="9525" cmpd="sng">
            <a:noFill/>
            <a:miter/>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spcBef>
                <a:spcPct val="0"/>
              </a:spcBef>
              <a:defRPr lang="ko-KR" altLang="en-US"/>
            </a:pPr>
            <a:r>
              <a:rPr lang="ko-KR" altLang="en-US" sz="2001" b="1">
                <a:solidFill>
                  <a:schemeClr val="bg1"/>
                </a:solidFill>
                <a:latin typeface="나눔바른고딕"/>
                <a:ea typeface="나눔바른고딕"/>
                <a:cs typeface="함초롬돋움"/>
              </a:rPr>
              <a:t>직장 내 괴롭힘 판단</a:t>
            </a:r>
          </a:p>
        </p:txBody>
      </p:sp>
      <p:sp>
        <p:nvSpPr>
          <p:cNvPr id="23" name="사각형: 둥근 모서리 22"/>
          <p:cNvSpPr/>
          <p:nvPr/>
        </p:nvSpPr>
        <p:spPr>
          <a:xfrm>
            <a:off x="474095" y="1620484"/>
            <a:ext cx="8195810" cy="3720807"/>
          </a:xfrm>
          <a:prstGeom prst="roundRect">
            <a:avLst>
              <a:gd name="adj" fmla="val 2499"/>
            </a:avLst>
          </a:prstGeom>
          <a:solidFill>
            <a:schemeClr val="bg1"/>
          </a:solidFill>
          <a:ln w="38100">
            <a:solidFill>
              <a:srgbClr val="817799"/>
            </a:solidFill>
          </a:ln>
          <a:effectLst>
            <a:outerShdw blurRad="50800" dist="127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nvGrpSpPr>
          <p:cNvPr id="5" name="그룹 4"/>
          <p:cNvGrpSpPr/>
          <p:nvPr/>
        </p:nvGrpSpPr>
        <p:grpSpPr>
          <a:xfrm>
            <a:off x="750548" y="1731170"/>
            <a:ext cx="7630804" cy="714850"/>
            <a:chOff x="619237" y="1560060"/>
            <a:chExt cx="7630804" cy="714850"/>
          </a:xfrm>
        </p:grpSpPr>
        <p:grpSp>
          <p:nvGrpSpPr>
            <p:cNvPr id="4" name="그룹 3"/>
            <p:cNvGrpSpPr/>
            <p:nvPr/>
          </p:nvGrpSpPr>
          <p:grpSpPr>
            <a:xfrm>
              <a:off x="619237" y="1560060"/>
              <a:ext cx="7576899" cy="400525"/>
              <a:chOff x="619237" y="1560060"/>
              <a:chExt cx="7576899" cy="400525"/>
            </a:xfrm>
          </p:grpSpPr>
          <p:sp>
            <p:nvSpPr>
              <p:cNvPr id="24" name="Rectangle 6"/>
              <p:cNvSpPr>
                <a:spLocks noChangeArrowheads="1"/>
              </p:cNvSpPr>
              <p:nvPr/>
            </p:nvSpPr>
            <p:spPr bwMode="white">
              <a:xfrm>
                <a:off x="634931" y="1560060"/>
                <a:ext cx="7561205" cy="400525"/>
              </a:xfrm>
              <a:prstGeom prst="rect">
                <a:avLst/>
              </a:prstGeom>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30000"/>
                  </a:lnSpc>
                  <a:spcBef>
                    <a:spcPct val="0"/>
                  </a:spcBef>
                  <a:defRPr lang="ko-KR" altLang="en-US"/>
                </a:pPr>
                <a:r>
                  <a:rPr lang="ko-KR" altLang="en-US" sz="1600" b="1">
                    <a:solidFill>
                      <a:srgbClr val="4D346E"/>
                    </a:solidFill>
                    <a:latin typeface="나눔스퀘어라운드 ExtraBold"/>
                    <a:ea typeface="나눔스퀘어라운드 ExtraBold"/>
                    <a:cs typeface="함초롬돋움"/>
                  </a:rPr>
                  <a:t>직장에서의 지위 또는 관계 등의 우위 이용 여부</a:t>
                </a:r>
              </a:p>
            </p:txBody>
          </p:sp>
          <p:sp>
            <p:nvSpPr>
              <p:cNvPr id="2" name="직각 삼각형 1"/>
              <p:cNvSpPr/>
              <p:nvPr/>
            </p:nvSpPr>
            <p:spPr>
              <a:xfrm rot="5400000">
                <a:off x="619237" y="1600583"/>
                <a:ext cx="139201" cy="139201"/>
              </a:xfrm>
              <a:prstGeom prst="rtTriangle">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3" name="직사각형 2"/>
            <p:cNvSpPr/>
            <p:nvPr/>
          </p:nvSpPr>
          <p:spPr>
            <a:xfrm>
              <a:off x="688836" y="1872434"/>
              <a:ext cx="7561205" cy="402476"/>
            </a:xfrm>
            <a:prstGeom prst="rect">
              <a:avLst/>
            </a:prstGeom>
          </p:spPr>
          <p:txBody>
            <a:bodyPr wrap="square">
              <a:spAutoFit/>
            </a:bodyPr>
            <a:lstStyle/>
            <a:p>
              <a:pPr>
                <a:lnSpc>
                  <a:spcPct val="130000"/>
                </a:lnSpc>
                <a:spcBef>
                  <a:spcPct val="0"/>
                </a:spcBef>
                <a:defRPr lang="ko-KR" altLang="en-US"/>
              </a:pPr>
              <a:r>
                <a:rPr lang="ko-KR" altLang="en-US" sz="1600" dirty="0">
                  <a:solidFill>
                    <a:srgbClr val="000000"/>
                  </a:solidFill>
                  <a:latin typeface="나눔바른고딕"/>
                  <a:ea typeface="나눔바른고딕"/>
                  <a:cs typeface="함초롬돋움"/>
                </a:rPr>
                <a:t>회사 임원이라는 지위를 이용하여 다른 직원들에게 따돌림을 지시하는 등의 행위를 함</a:t>
              </a:r>
            </a:p>
          </p:txBody>
        </p:sp>
      </p:grpSp>
      <p:grpSp>
        <p:nvGrpSpPr>
          <p:cNvPr id="29" name="그룹 28"/>
          <p:cNvGrpSpPr/>
          <p:nvPr/>
        </p:nvGrpSpPr>
        <p:grpSpPr>
          <a:xfrm>
            <a:off x="750548" y="2509837"/>
            <a:ext cx="7630804" cy="1666591"/>
            <a:chOff x="619237" y="1560060"/>
            <a:chExt cx="7630804" cy="1666591"/>
          </a:xfrm>
        </p:grpSpPr>
        <p:grpSp>
          <p:nvGrpSpPr>
            <p:cNvPr id="30" name="그룹 29"/>
            <p:cNvGrpSpPr/>
            <p:nvPr/>
          </p:nvGrpSpPr>
          <p:grpSpPr>
            <a:xfrm>
              <a:off x="619237" y="1560060"/>
              <a:ext cx="7576899" cy="389209"/>
              <a:chOff x="619237" y="1560060"/>
              <a:chExt cx="7576899" cy="389209"/>
            </a:xfrm>
          </p:grpSpPr>
          <p:sp>
            <p:nvSpPr>
              <p:cNvPr id="32" name="Rectangle 6"/>
              <p:cNvSpPr>
                <a:spLocks noChangeArrowheads="1"/>
              </p:cNvSpPr>
              <p:nvPr/>
            </p:nvSpPr>
            <p:spPr bwMode="white">
              <a:xfrm>
                <a:off x="634931" y="1560060"/>
                <a:ext cx="7561205" cy="402908"/>
              </a:xfrm>
              <a:prstGeom prst="rect">
                <a:avLst/>
              </a:prstGeom>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30000"/>
                  </a:lnSpc>
                  <a:spcBef>
                    <a:spcPct val="0"/>
                  </a:spcBef>
                  <a:defRPr lang="ko-KR" altLang="en-US"/>
                </a:pPr>
                <a:r>
                  <a:rPr lang="ko-KR" altLang="en-US" sz="1600" b="1">
                    <a:solidFill>
                      <a:srgbClr val="4D346E"/>
                    </a:solidFill>
                    <a:latin typeface="나눔스퀘어라운드 ExtraBold"/>
                    <a:ea typeface="나눔스퀘어라운드 ExtraBold"/>
                    <a:cs typeface="함초롬돋움"/>
                  </a:rPr>
                  <a:t>업무상 적정 범위를 넘었는지의 여부</a:t>
                </a:r>
              </a:p>
            </p:txBody>
          </p:sp>
          <p:sp>
            <p:nvSpPr>
              <p:cNvPr id="33" name="직각 삼각형 32"/>
              <p:cNvSpPr/>
              <p:nvPr/>
            </p:nvSpPr>
            <p:spPr>
              <a:xfrm rot="5400000">
                <a:off x="619237" y="1600583"/>
                <a:ext cx="139201" cy="139201"/>
              </a:xfrm>
              <a:prstGeom prst="rtTriangle">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31" name="직사각형 30"/>
            <p:cNvSpPr/>
            <p:nvPr/>
          </p:nvSpPr>
          <p:spPr>
            <a:xfrm>
              <a:off x="688836" y="1872434"/>
              <a:ext cx="7561205" cy="1354217"/>
            </a:xfrm>
            <a:prstGeom prst="rect">
              <a:avLst/>
            </a:prstGeom>
          </p:spPr>
          <p:txBody>
            <a:bodyPr wrap="square">
              <a:spAutoFit/>
            </a:bodyPr>
            <a:lstStyle/>
            <a:p>
              <a:pPr>
                <a:lnSpc>
                  <a:spcPct val="120000"/>
                </a:lnSpc>
                <a:spcBef>
                  <a:spcPct val="0"/>
                </a:spcBef>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solidFill>
                    <a:srgbClr val="000000"/>
                  </a:solidFill>
                  <a:latin typeface="나눔바른고딕"/>
                  <a:ea typeface="나눔바른고딕"/>
                  <a:cs typeface="함초롬돋움"/>
                </a:rPr>
                <a:t>육아휴직 후 복귀한 직원에게는 휴직 전과 같은 업무 또는 같은 수준의 임금을 지급하는</a:t>
              </a:r>
              <a:endParaRPr lang="en-US" altLang="ko-KR" sz="1600" dirty="0">
                <a:solidFill>
                  <a:srgbClr val="000000"/>
                </a:solidFill>
                <a:latin typeface="나눔바른고딕"/>
                <a:ea typeface="나눔바른고딕"/>
                <a:cs typeface="함초롬돋움"/>
              </a:endParaRPr>
            </a:p>
            <a:p>
              <a:pPr>
                <a:lnSpc>
                  <a:spcPct val="120000"/>
                </a:lnSpc>
                <a:spcBef>
                  <a:spcPct val="0"/>
                </a:spcBef>
                <a:defRPr lang="ko-KR" altLang="en-US"/>
              </a:pP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   직무에 복귀시켜야 하는 법적 의무가 있음</a:t>
              </a:r>
              <a:r>
                <a:rPr lang="en-US" altLang="ko-KR" sz="1600" dirty="0">
                  <a:solidFill>
                    <a:srgbClr val="000000"/>
                  </a:solidFill>
                  <a:latin typeface="나눔바른고딕"/>
                  <a:ea typeface="나눔바른고딕"/>
                  <a:cs typeface="함초롬돋움"/>
                </a:rPr>
                <a:t>(</a:t>
              </a:r>
              <a:r>
                <a:rPr lang="ko-KR" altLang="en-US" sz="1600" dirty="0">
                  <a:solidFill>
                    <a:srgbClr val="000000"/>
                  </a:solidFill>
                  <a:latin typeface="나눔바른고딕"/>
                  <a:ea typeface="나눔바른고딕"/>
                  <a:cs typeface="함초롬돋움"/>
                </a:rPr>
                <a:t>남녀고용평등법 제</a:t>
              </a:r>
              <a:r>
                <a:rPr lang="en-US" altLang="ko-KR" sz="1600" dirty="0">
                  <a:solidFill>
                    <a:srgbClr val="000000"/>
                  </a:solidFill>
                  <a:latin typeface="나눔바른고딕"/>
                  <a:ea typeface="나눔바른고딕"/>
                  <a:cs typeface="함초롬돋움"/>
                </a:rPr>
                <a:t>19</a:t>
              </a:r>
              <a:r>
                <a:rPr lang="ko-KR" altLang="en-US" sz="1600" dirty="0">
                  <a:solidFill>
                    <a:srgbClr val="000000"/>
                  </a:solidFill>
                  <a:latin typeface="나눔바른고딕"/>
                  <a:ea typeface="나눔바른고딕"/>
                  <a:cs typeface="함초롬돋움"/>
                </a:rPr>
                <a:t>조제</a:t>
              </a:r>
              <a:r>
                <a:rPr lang="en-US" altLang="ko-KR" sz="1600" dirty="0">
                  <a:solidFill>
                    <a:srgbClr val="000000"/>
                  </a:solidFill>
                  <a:latin typeface="나눔바른고딕"/>
                  <a:ea typeface="나눔바른고딕"/>
                  <a:cs typeface="함초롬돋움"/>
                </a:rPr>
                <a:t>4</a:t>
              </a:r>
              <a:r>
                <a:rPr lang="ko-KR" altLang="en-US" sz="1600" dirty="0">
                  <a:solidFill>
                    <a:srgbClr val="000000"/>
                  </a:solidFill>
                  <a:latin typeface="나눔바른고딕"/>
                  <a:ea typeface="나눔바른고딕"/>
                  <a:cs typeface="함초롬돋움"/>
                </a:rPr>
                <a:t>항</a:t>
              </a:r>
              <a:r>
                <a:rPr lang="en-US" altLang="ko-KR" sz="1600" dirty="0">
                  <a:solidFill>
                    <a:srgbClr val="000000"/>
                  </a:solidFill>
                  <a:latin typeface="나눔바른고딕"/>
                  <a:ea typeface="나눔바른고딕"/>
                  <a:cs typeface="함초롬돋움"/>
                </a:rPr>
                <a:t>)</a:t>
              </a:r>
            </a:p>
            <a:p>
              <a:pPr>
                <a:lnSpc>
                  <a:spcPct val="120000"/>
                </a:lnSpc>
                <a:spcBef>
                  <a:spcPct val="0"/>
                </a:spcBef>
                <a:defRPr lang="ko-KR" altLang="en-US"/>
              </a:pPr>
              <a:endParaRPr lang="en-US" altLang="ko-KR" sz="500" dirty="0">
                <a:solidFill>
                  <a:srgbClr val="000000"/>
                </a:solidFill>
                <a:latin typeface="나눔바른고딕"/>
                <a:ea typeface="나눔바른고딕"/>
                <a:cs typeface="함초롬돋움"/>
              </a:endParaRPr>
            </a:p>
            <a:p>
              <a:pPr>
                <a:lnSpc>
                  <a:spcPct val="120000"/>
                </a:lnSpc>
                <a:spcBef>
                  <a:spcPct val="0"/>
                </a:spcBef>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solidFill>
                    <a:srgbClr val="000000"/>
                  </a:solidFill>
                  <a:latin typeface="나눔바른고딕"/>
                  <a:ea typeface="나눔바른고딕"/>
                  <a:cs typeface="함초롬돋움"/>
                </a:rPr>
                <a:t>이를 무시한 채 보조업무 부여</a:t>
              </a: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책상 치우기 등을 한 것은 업무상 필요성이 없는 행위이며</a:t>
              </a:r>
              <a:endParaRPr lang="en-US" altLang="ko-KR" sz="1600" dirty="0">
                <a:solidFill>
                  <a:srgbClr val="000000"/>
                </a:solidFill>
                <a:latin typeface="나눔바른고딕"/>
                <a:ea typeface="나눔바른고딕"/>
                <a:cs typeface="함초롬돋움"/>
              </a:endParaRPr>
            </a:p>
            <a:p>
              <a:pPr>
                <a:lnSpc>
                  <a:spcPct val="120000"/>
                </a:lnSpc>
                <a:spcBef>
                  <a:spcPct val="0"/>
                </a:spcBef>
                <a:defRPr lang="ko-KR" altLang="en-US"/>
              </a:pP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 따돌림 지시</a:t>
              </a: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책상을 치우기</a:t>
              </a: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비하</a:t>
              </a:r>
              <a:r>
                <a:rPr lang="en-US" altLang="ko-KR" sz="1600" dirty="0">
                  <a:solidFill>
                    <a:srgbClr val="000000"/>
                  </a:solidFill>
                  <a:latin typeface="나눔바른고딕"/>
                  <a:ea typeface="나눔바른고딕"/>
                  <a:cs typeface="함초롬돋움"/>
                </a:rPr>
                <a:t>·</a:t>
              </a:r>
              <a:r>
                <a:rPr lang="ko-KR" altLang="en-US" sz="1600" dirty="0">
                  <a:solidFill>
                    <a:srgbClr val="000000"/>
                  </a:solidFill>
                  <a:latin typeface="나눔바른고딕"/>
                  <a:ea typeface="나눔바른고딕"/>
                  <a:cs typeface="함초롬돋움"/>
                </a:rPr>
                <a:t>모욕 발언 등은 사회 통념상 상당하지 않은 행위</a:t>
              </a:r>
            </a:p>
          </p:txBody>
        </p:sp>
      </p:grpSp>
      <p:grpSp>
        <p:nvGrpSpPr>
          <p:cNvPr id="34" name="그룹 33"/>
          <p:cNvGrpSpPr/>
          <p:nvPr/>
        </p:nvGrpSpPr>
        <p:grpSpPr>
          <a:xfrm>
            <a:off x="750548" y="4190816"/>
            <a:ext cx="7576899" cy="983327"/>
            <a:chOff x="619237" y="1560060"/>
            <a:chExt cx="7576899" cy="983327"/>
          </a:xfrm>
        </p:grpSpPr>
        <p:grpSp>
          <p:nvGrpSpPr>
            <p:cNvPr id="35" name="그룹 34"/>
            <p:cNvGrpSpPr/>
            <p:nvPr/>
          </p:nvGrpSpPr>
          <p:grpSpPr>
            <a:xfrm>
              <a:off x="619237" y="1560060"/>
              <a:ext cx="7576899" cy="389209"/>
              <a:chOff x="619237" y="1560060"/>
              <a:chExt cx="7576899" cy="389209"/>
            </a:xfrm>
          </p:grpSpPr>
          <p:sp>
            <p:nvSpPr>
              <p:cNvPr id="37" name="Rectangle 6"/>
              <p:cNvSpPr>
                <a:spLocks noChangeArrowheads="1"/>
              </p:cNvSpPr>
              <p:nvPr/>
            </p:nvSpPr>
            <p:spPr bwMode="white">
              <a:xfrm>
                <a:off x="634931" y="1560060"/>
                <a:ext cx="7561205" cy="398329"/>
              </a:xfrm>
              <a:prstGeom prst="rect">
                <a:avLst/>
              </a:prstGeom>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30000"/>
                  </a:lnSpc>
                  <a:spcBef>
                    <a:spcPct val="0"/>
                  </a:spcBef>
                  <a:defRPr lang="ko-KR" altLang="en-US"/>
                </a:pPr>
                <a:r>
                  <a:rPr lang="ko-KR" altLang="en-US" sz="1600" b="1">
                    <a:solidFill>
                      <a:srgbClr val="4D346E"/>
                    </a:solidFill>
                    <a:latin typeface="나눔스퀘어라운드 ExtraBold"/>
                    <a:ea typeface="나눔스퀘어라운드 ExtraBold"/>
                    <a:cs typeface="함초롬돋움"/>
                  </a:rPr>
                  <a:t>신체적</a:t>
                </a:r>
                <a:r>
                  <a:rPr lang="en-US" altLang="ko-KR" sz="1600" b="1">
                    <a:solidFill>
                      <a:srgbClr val="4D346E"/>
                    </a:solidFill>
                    <a:latin typeface="나눔스퀘어라운드 ExtraBold"/>
                    <a:ea typeface="나눔스퀘어라운드 ExtraBold"/>
                    <a:cs typeface="함초롬돋움"/>
                  </a:rPr>
                  <a:t>·</a:t>
                </a:r>
                <a:r>
                  <a:rPr lang="ko-KR" altLang="en-US" sz="1600" b="1">
                    <a:solidFill>
                      <a:srgbClr val="4D346E"/>
                    </a:solidFill>
                    <a:latin typeface="나눔스퀘어라운드 ExtraBold"/>
                    <a:ea typeface="나눔스퀘어라운드 ExtraBold"/>
                    <a:cs typeface="함초롬돋움"/>
                  </a:rPr>
                  <a:t>정신적 고통을 주거나 근무환경을 악화시켰는지의 여부</a:t>
                </a:r>
              </a:p>
            </p:txBody>
          </p:sp>
          <p:sp>
            <p:nvSpPr>
              <p:cNvPr id="38" name="직각 삼각형 37"/>
              <p:cNvSpPr/>
              <p:nvPr/>
            </p:nvSpPr>
            <p:spPr>
              <a:xfrm rot="5400000">
                <a:off x="619237" y="1600583"/>
                <a:ext cx="139201" cy="139201"/>
              </a:xfrm>
              <a:prstGeom prst="rtTriangle">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36" name="직사각형 35"/>
            <p:cNvSpPr/>
            <p:nvPr/>
          </p:nvSpPr>
          <p:spPr>
            <a:xfrm>
              <a:off x="677903" y="1872434"/>
              <a:ext cx="5270707" cy="676505"/>
            </a:xfrm>
            <a:prstGeom prst="rect">
              <a:avLst/>
            </a:prstGeom>
          </p:spPr>
          <p:txBody>
            <a:bodyPr wrap="square">
              <a:spAutoFit/>
            </a:bodyPr>
            <a:lstStyle/>
            <a:p>
              <a:pPr>
                <a:lnSpc>
                  <a:spcPct val="120000"/>
                </a:lnSpc>
                <a:spcBef>
                  <a:spcPct val="0"/>
                </a:spcBef>
                <a:defRPr lang="ko-KR" altLang="en-US"/>
              </a:pPr>
              <a:r>
                <a:rPr lang="ko-KR" altLang="en-US" sz="1600" dirty="0">
                  <a:solidFill>
                    <a:srgbClr val="000000"/>
                  </a:solidFill>
                  <a:latin typeface="나눔바른고딕"/>
                  <a:ea typeface="나눔바른고딕"/>
                  <a:cs typeface="함초롬돋움"/>
                </a:rPr>
                <a:t>피해자는 극심한 정신적 스트레스로 인한 우울증을 앓았고</a:t>
              </a: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결국 퇴사함</a:t>
              </a:r>
            </a:p>
          </p:txBody>
        </p:sp>
      </p:grpSp>
      <p:grpSp>
        <p:nvGrpSpPr>
          <p:cNvPr id="39" name="그룹 38"/>
          <p:cNvGrpSpPr/>
          <p:nvPr/>
        </p:nvGrpSpPr>
        <p:grpSpPr>
          <a:xfrm>
            <a:off x="6281689" y="4367603"/>
            <a:ext cx="2053097" cy="2053097"/>
            <a:chOff x="5910686" y="3795788"/>
            <a:chExt cx="2053097" cy="2053097"/>
          </a:xfrm>
          <a:effectLst>
            <a:outerShdw blurRad="50800" dist="38100" dir="5400000" algn="t" rotWithShape="0">
              <a:prstClr val="black">
                <a:alpha val="40000"/>
              </a:prstClr>
            </a:outerShdw>
          </a:effectLst>
        </p:grpSpPr>
        <p:pic>
          <p:nvPicPr>
            <p:cNvPr id="7" name="그래픽 6"/>
            <p:cNvPicPr>
              <a:picLocks noChangeAspect="1"/>
            </p:cNvPicPr>
            <p:nvPr/>
          </p:nvPicPr>
          <p:blipFill rotWithShape="1">
            <a:blip r:embed="rId2"/>
            <a:stretch>
              <a:fillRect/>
            </a:stretch>
          </p:blipFill>
          <p:spPr>
            <a:xfrm>
              <a:off x="5910686" y="3795788"/>
              <a:ext cx="2053097" cy="2053097"/>
            </a:xfrm>
            <a:prstGeom prst="rect">
              <a:avLst/>
            </a:prstGeom>
          </p:spPr>
        </p:pic>
        <p:grpSp>
          <p:nvGrpSpPr>
            <p:cNvPr id="28" name="그룹 27"/>
            <p:cNvGrpSpPr/>
            <p:nvPr/>
          </p:nvGrpSpPr>
          <p:grpSpPr>
            <a:xfrm>
              <a:off x="5937370" y="4234576"/>
              <a:ext cx="2024395" cy="1049579"/>
              <a:chOff x="5937370" y="4234576"/>
              <a:chExt cx="2024395" cy="1049579"/>
            </a:xfrm>
          </p:grpSpPr>
          <p:sp>
            <p:nvSpPr>
              <p:cNvPr id="44" name="자유형: 도형 43"/>
              <p:cNvSpPr/>
              <p:nvPr/>
            </p:nvSpPr>
            <p:spPr>
              <a:xfrm>
                <a:off x="6131831" y="4234576"/>
                <a:ext cx="1623332" cy="302212"/>
              </a:xfrm>
              <a:custGeom>
                <a:avLst/>
                <a:gdLst>
                  <a:gd name="connsiteX0" fmla="*/ 199266 w 1785665"/>
                  <a:gd name="connsiteY0" fmla="*/ 0 h 369332"/>
                  <a:gd name="connsiteX1" fmla="*/ 1586398 w 1785665"/>
                  <a:gd name="connsiteY1" fmla="*/ 0 h 369332"/>
                  <a:gd name="connsiteX2" fmla="*/ 1659329 w 1785665"/>
                  <a:gd name="connsiteY2" fmla="*/ 88393 h 369332"/>
                  <a:gd name="connsiteX3" fmla="*/ 1775638 w 1785665"/>
                  <a:gd name="connsiteY3" fmla="*/ 330336 h 369332"/>
                  <a:gd name="connsiteX4" fmla="*/ 1785665 w 1785665"/>
                  <a:gd name="connsiteY4" fmla="*/ 369332 h 369332"/>
                  <a:gd name="connsiteX5" fmla="*/ 0 w 1785665"/>
                  <a:gd name="connsiteY5" fmla="*/ 369332 h 369332"/>
                  <a:gd name="connsiteX6" fmla="*/ 10027 w 1785665"/>
                  <a:gd name="connsiteY6" fmla="*/ 330336 h 369332"/>
                  <a:gd name="connsiteX7" fmla="*/ 126336 w 1785665"/>
                  <a:gd name="connsiteY7" fmla="*/ 88393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5665" h="369332">
                    <a:moveTo>
                      <a:pt x="199266" y="0"/>
                    </a:moveTo>
                    <a:lnTo>
                      <a:pt x="1586398" y="0"/>
                    </a:lnTo>
                    <a:lnTo>
                      <a:pt x="1659329" y="88393"/>
                    </a:lnTo>
                    <a:cubicBezTo>
                      <a:pt x="1709163" y="162158"/>
                      <a:pt x="1748630" y="243502"/>
                      <a:pt x="1775638" y="330336"/>
                    </a:cubicBezTo>
                    <a:lnTo>
                      <a:pt x="1785665" y="369332"/>
                    </a:lnTo>
                    <a:lnTo>
                      <a:pt x="0" y="369332"/>
                    </a:lnTo>
                    <a:lnTo>
                      <a:pt x="10027" y="330336"/>
                    </a:lnTo>
                    <a:cubicBezTo>
                      <a:pt x="37035" y="243502"/>
                      <a:pt x="76501" y="162158"/>
                      <a:pt x="126336" y="88393"/>
                    </a:cubicBezTo>
                    <a:close/>
                  </a:path>
                </a:pathLst>
              </a:custGeom>
              <a:solidFill>
                <a:srgbClr val="CCCCCC"/>
              </a:solidFill>
            </p:spPr>
            <p:txBody>
              <a:bodyPr wrap="none">
                <a:noAutofit/>
              </a:bodyPr>
              <a:lstStyle/>
              <a:p>
                <a:pPr algn="ctr">
                  <a:defRPr lang="ko-KR" altLang="en-US"/>
                </a:pPr>
                <a:r>
                  <a:rPr lang="ko-KR" altLang="en-US" sz="1600" b="1">
                    <a:latin typeface="나눔바른고딕"/>
                    <a:ea typeface="나눔바른고딕"/>
                    <a:cs typeface="함초롬돋움"/>
                  </a:rPr>
                  <a:t>종합적 판단</a:t>
                </a:r>
                <a:endParaRPr lang="ko-KR" altLang="en-US" sz="1400">
                  <a:latin typeface="나눔바른고딕"/>
                  <a:ea typeface="나눔바른고딕"/>
                </a:endParaRPr>
              </a:p>
            </p:txBody>
          </p:sp>
          <p:sp>
            <p:nvSpPr>
              <p:cNvPr id="42" name="Rectangle 6"/>
              <p:cNvSpPr>
                <a:spLocks noChangeArrowheads="1"/>
              </p:cNvSpPr>
              <p:nvPr/>
            </p:nvSpPr>
            <p:spPr bwMode="white">
              <a:xfrm>
                <a:off x="5937370" y="4590827"/>
                <a:ext cx="2024395" cy="693328"/>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2000" b="1">
                    <a:solidFill>
                      <a:srgbClr val="C00000"/>
                    </a:solidFill>
                    <a:latin typeface="나눔바른고딕"/>
                    <a:ea typeface="나눔바른고딕"/>
                    <a:cs typeface="함초롬돋움"/>
                  </a:rPr>
                  <a:t>직장 내 </a:t>
                </a:r>
                <a:br>
                  <a:rPr lang="en-US" altLang="ko-KR" sz="2000" b="1">
                    <a:solidFill>
                      <a:srgbClr val="C00000"/>
                    </a:solidFill>
                    <a:latin typeface="나눔바른고딕"/>
                    <a:ea typeface="나눔바른고딕"/>
                    <a:cs typeface="함초롬돋움"/>
                  </a:rPr>
                </a:br>
                <a:r>
                  <a:rPr lang="ko-KR" altLang="en-US" sz="2000" b="1">
                    <a:solidFill>
                      <a:srgbClr val="C00000"/>
                    </a:solidFill>
                    <a:latin typeface="나눔바른고딕"/>
                    <a:ea typeface="나눔바른고딕"/>
                    <a:cs typeface="함초롬돋움"/>
                  </a:rPr>
                  <a:t>괴롭힘에 해당</a:t>
                </a:r>
              </a:p>
            </p:txBody>
          </p:sp>
        </p:grpSp>
      </p:grpSp>
      <p:grpSp>
        <p:nvGrpSpPr>
          <p:cNvPr id="46" name="그룹 45"/>
          <p:cNvGrpSpPr/>
          <p:nvPr/>
        </p:nvGrpSpPr>
        <p:grpSpPr>
          <a:xfrm>
            <a:off x="933158" y="5484915"/>
            <a:ext cx="5033751" cy="1079614"/>
            <a:chOff x="814598" y="5159262"/>
            <a:chExt cx="5033751" cy="1079614"/>
          </a:xfrm>
          <a:effectLst>
            <a:outerShdw blurRad="50800" dist="38100" dir="5400000" algn="t" rotWithShape="0">
              <a:prstClr val="black">
                <a:alpha val="40000"/>
              </a:prstClr>
            </a:outerShdw>
          </a:effectLst>
        </p:grpSpPr>
        <p:sp>
          <p:nvSpPr>
            <p:cNvPr id="43" name="사각형: 둥근 모서리 42"/>
            <p:cNvSpPr/>
            <p:nvPr/>
          </p:nvSpPr>
          <p:spPr>
            <a:xfrm>
              <a:off x="816616" y="5483860"/>
              <a:ext cx="5031733" cy="755016"/>
            </a:xfrm>
            <a:prstGeom prst="roundRect">
              <a:avLst>
                <a:gd name="adj" fmla="val 16667"/>
              </a:avLst>
            </a:prstGeom>
            <a:solidFill>
              <a:schemeClr val="bg2"/>
            </a:solidFill>
            <a:ln>
              <a:solidFill>
                <a:srgbClr val="0B0B0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nvGrpSpPr>
            <p:cNvPr id="45" name="그룹 44"/>
            <p:cNvGrpSpPr/>
            <p:nvPr/>
          </p:nvGrpSpPr>
          <p:grpSpPr>
            <a:xfrm>
              <a:off x="814598" y="5159262"/>
              <a:ext cx="1261875" cy="447675"/>
              <a:chOff x="688836" y="5173732"/>
              <a:chExt cx="1261875" cy="447675"/>
            </a:xfrm>
          </p:grpSpPr>
          <p:sp>
            <p:nvSpPr>
              <p:cNvPr id="51" name="Rectangle 7"/>
              <p:cNvSpPr>
                <a:spLocks noChangeArrowheads="1"/>
              </p:cNvSpPr>
              <p:nvPr/>
            </p:nvSpPr>
            <p:spPr bwMode="white">
              <a:xfrm>
                <a:off x="896123" y="5253809"/>
                <a:ext cx="1054588" cy="338839"/>
              </a:xfrm>
              <a:prstGeom prst="rect">
                <a:avLst/>
              </a:prstGeom>
              <a:solidFill>
                <a:srgbClr val="0B0B0B"/>
              </a:solid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r" eaLnBrk="1" hangingPunct="1">
                  <a:spcBef>
                    <a:spcPct val="0"/>
                  </a:spcBef>
                  <a:defRPr lang="ko-KR" altLang="en-US"/>
                </a:pPr>
                <a:r>
                  <a:rPr lang="ko-KR" altLang="en-US" sz="1601">
                    <a:solidFill>
                      <a:schemeClr val="bg1"/>
                    </a:solidFill>
                    <a:latin typeface="나눔바른고딕"/>
                    <a:ea typeface="나눔바른고딕"/>
                    <a:cs typeface="함초롬돋움"/>
                  </a:rPr>
                  <a:t> 참고사항</a:t>
                </a:r>
              </a:p>
            </p:txBody>
          </p:sp>
          <p:pic>
            <p:nvPicPr>
              <p:cNvPr id="52" name="그림 51"/>
              <p:cNvPicPr>
                <a:picLocks noChangeAspect="1"/>
              </p:cNvPicPr>
              <p:nvPr/>
            </p:nvPicPr>
            <p:blipFill rotWithShape="1">
              <a:blip r:embed="rId3"/>
              <a:stretch>
                <a:fillRect/>
              </a:stretch>
            </p:blipFill>
            <p:spPr>
              <a:xfrm>
                <a:off x="688836" y="5173732"/>
                <a:ext cx="447675" cy="447675"/>
              </a:xfrm>
              <a:prstGeom prst="rect">
                <a:avLst/>
              </a:prstGeom>
            </p:spPr>
          </p:pic>
        </p:grpSp>
        <p:sp>
          <p:nvSpPr>
            <p:cNvPr id="54" name="Rectangle 8"/>
            <p:cNvSpPr>
              <a:spLocks noChangeArrowheads="1"/>
            </p:cNvSpPr>
            <p:nvPr/>
          </p:nvSpPr>
          <p:spPr bwMode="white">
            <a:xfrm>
              <a:off x="958747" y="5578178"/>
              <a:ext cx="4738999" cy="605117"/>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eaLnBrk="1" hangingPunct="1">
                <a:lnSpc>
                  <a:spcPct val="120000"/>
                </a:lnSpc>
                <a:spcBef>
                  <a:spcPct val="0"/>
                </a:spcBef>
                <a:defRPr lang="ko-KR" altLang="en-US"/>
              </a:pPr>
              <a:r>
                <a:rPr lang="ko-KR" altLang="en-US" sz="1401" dirty="0">
                  <a:latin typeface="나눔바른고딕"/>
                  <a:ea typeface="나눔바른고딕"/>
                  <a:cs typeface="함초롬돋움"/>
                </a:rPr>
                <a:t>남녀고용평등법 제19조제4항 위반으로 처벌 가능</a:t>
              </a:r>
            </a:p>
            <a:p>
              <a:pPr algn="just" eaLnBrk="1" hangingPunct="1">
                <a:lnSpc>
                  <a:spcPct val="120000"/>
                </a:lnSpc>
                <a:spcBef>
                  <a:spcPct val="0"/>
                </a:spcBef>
                <a:defRPr lang="ko-KR" altLang="en-US"/>
              </a:pPr>
              <a:r>
                <a:rPr lang="ko-KR" altLang="en-US" sz="1401" dirty="0">
                  <a:latin typeface="나눔바른고딕"/>
                  <a:ea typeface="나눔바른고딕"/>
                  <a:cs typeface="함초롬돋움"/>
                </a:rPr>
                <a:t>* 실제 사안에서도 남녀고용평등법 위반으로 인한 처벌을 받음</a:t>
              </a:r>
            </a:p>
          </p:txBody>
        </p:sp>
      </p:grpSp>
      <p:sp>
        <p:nvSpPr>
          <p:cNvPr id="47"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64</a:t>
            </a:fld>
            <a:endParaRPr lang="en-US" altLang="en-US" sz="999">
              <a:solidFill>
                <a:schemeClr val="tx1"/>
              </a:solidFill>
              <a:latin typeface="나눔스퀘어라운드 Bold"/>
              <a:ea typeface="나눔스퀘어라운드 Bold"/>
            </a:endParaRPr>
          </a:p>
        </p:txBody>
      </p:sp>
      <p:pic>
        <p:nvPicPr>
          <p:cNvPr id="6" name="그림 5">
            <a:extLst>
              <a:ext uri="{FF2B5EF4-FFF2-40B4-BE49-F238E27FC236}">
                <a16:creationId xmlns:a16="http://schemas.microsoft.com/office/drawing/2014/main" id="{B55728EA-EDC1-E6B1-4142-DD29CC89C046}"/>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20" name="그림 19">
            <a:extLst>
              <a:ext uri="{FF2B5EF4-FFF2-40B4-BE49-F238E27FC236}">
                <a16:creationId xmlns:a16="http://schemas.microsoft.com/office/drawing/2014/main" id="{F93ADC44-4F8F-5BEE-0255-480E06A10BCA}"/>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그룹 5"/>
          <p:cNvGrpSpPr/>
          <p:nvPr/>
        </p:nvGrpSpPr>
        <p:grpSpPr>
          <a:xfrm>
            <a:off x="265" y="130831"/>
            <a:ext cx="9143471" cy="765157"/>
            <a:chOff x="265" y="130831"/>
            <a:chExt cx="9143471" cy="765157"/>
          </a:xfrm>
        </p:grpSpPr>
        <p:grpSp>
          <p:nvGrpSpPr>
            <p:cNvPr id="7" name="그룹 6"/>
            <p:cNvGrpSpPr/>
            <p:nvPr/>
          </p:nvGrpSpPr>
          <p:grpSpPr>
            <a:xfrm>
              <a:off x="265" y="130831"/>
              <a:ext cx="9143471" cy="765157"/>
              <a:chOff x="265" y="130831"/>
              <a:chExt cx="9143471" cy="765157"/>
            </a:xfrm>
          </p:grpSpPr>
          <p:sp>
            <p:nvSpPr>
              <p:cNvPr id="10" name="직사각형 9"/>
              <p:cNvSpPr/>
              <p:nvPr/>
            </p:nvSpPr>
            <p:spPr>
              <a:xfrm>
                <a:off x="265" y="133689"/>
                <a:ext cx="958482"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1" name="사각형: 둥근 위쪽 모서리 10"/>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2" name="평행 사변형 11"/>
              <p:cNvSpPr/>
              <p:nvPr/>
            </p:nvSpPr>
            <p:spPr>
              <a:xfrm rot="5400000">
                <a:off x="753374" y="368797"/>
                <a:ext cx="762297" cy="292083"/>
              </a:xfrm>
              <a:prstGeom prst="parallelogram">
                <a:avLst>
                  <a:gd name="adj" fmla="val 41638"/>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3" name="평행 사변형 12"/>
              <p:cNvSpPr/>
              <p:nvPr/>
            </p:nvSpPr>
            <p:spPr>
              <a:xfrm rot="16200000" flipH="1">
                <a:off x="1075193" y="368798"/>
                <a:ext cx="762297" cy="292083"/>
              </a:xfrm>
              <a:prstGeom prst="parallelogram">
                <a:avLst>
                  <a:gd name="adj" fmla="val 41638"/>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4" name="직사각형 13"/>
              <p:cNvSpPr/>
              <p:nvPr/>
            </p:nvSpPr>
            <p:spPr>
              <a:xfrm>
                <a:off x="1632118" y="130831"/>
                <a:ext cx="7511618"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5" name="TextBox 14"/>
              <p:cNvSpPr txBox="1"/>
              <p:nvPr/>
            </p:nvSpPr>
            <p:spPr>
              <a:xfrm>
                <a:off x="1727426" y="240030"/>
                <a:ext cx="2916964" cy="460743"/>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판단례</a:t>
                </a:r>
              </a:p>
            </p:txBody>
          </p:sp>
          <p:sp>
            <p:nvSpPr>
              <p:cNvPr id="16" name="TextBox 15"/>
              <p:cNvSpPr txBox="1"/>
              <p:nvPr/>
            </p:nvSpPr>
            <p:spPr>
              <a:xfrm>
                <a:off x="8403324" y="281174"/>
                <a:ext cx="545771" cy="188766"/>
              </a:xfrm>
              <a:prstGeom prst="roundRect">
                <a:avLst>
                  <a:gd name="adj" fmla="val 50000"/>
                </a:avLst>
              </a:prstGeom>
              <a:solidFill>
                <a:srgbClr val="3D384A"/>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4</a:t>
                </a:r>
                <a:endParaRPr lang="ko-KR" altLang="en-US" sz="1100">
                  <a:solidFill>
                    <a:schemeClr val="bg1"/>
                  </a:solidFill>
                  <a:latin typeface="나눔스퀘어라운드 ExtraBold"/>
                  <a:ea typeface="나눔스퀘어라운드 ExtraBold"/>
                </a:endParaRPr>
              </a:p>
            </p:txBody>
          </p:sp>
          <p:sp>
            <p:nvSpPr>
              <p:cNvPr id="17" name="TextBox 16"/>
              <p:cNvSpPr txBox="1"/>
              <p:nvPr/>
            </p:nvSpPr>
            <p:spPr>
              <a:xfrm>
                <a:off x="6699060" y="429780"/>
                <a:ext cx="2335402" cy="261595"/>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행위 예시</a:t>
                </a:r>
              </a:p>
            </p:txBody>
          </p:sp>
        </p:grpSp>
        <p:sp>
          <p:nvSpPr>
            <p:cNvPr id="8" name="Rectangle 5"/>
            <p:cNvSpPr>
              <a:spLocks noChangeArrowheads="1"/>
            </p:cNvSpPr>
            <p:nvPr/>
          </p:nvSpPr>
          <p:spPr bwMode="white">
            <a:xfrm>
              <a:off x="4894283" y="240030"/>
              <a:ext cx="1383712" cy="460741"/>
            </a:xfrm>
            <a:prstGeom prst="rect">
              <a:avLst/>
            </a:prstGeom>
            <a:noFill/>
          </p:spPr>
          <p:txBody>
            <a:bodyPr wrap="none" anchor="ctr">
              <a:spAutoFit/>
            </a:bodyPr>
            <a:lstStyle/>
            <a:p>
              <a:pPr lvl="0">
                <a:defRPr lang="ko-KR" altLang="en-US"/>
              </a:pPr>
              <a:r>
                <a:rPr lang="ko-KR" altLang="en-US" sz="2400">
                  <a:solidFill>
                    <a:srgbClr val="FFC611"/>
                  </a:solidFill>
                  <a:latin typeface="나눔스퀘어라운드 ExtraBold"/>
                  <a:ea typeface="나눔스퀘어라운드 ExtraBold"/>
                </a:rPr>
                <a:t>인정 사례</a:t>
              </a:r>
            </a:p>
          </p:txBody>
        </p:sp>
        <p:sp>
          <p:nvSpPr>
            <p:cNvPr id="9" name="타원 8"/>
            <p:cNvSpPr/>
            <p:nvPr/>
          </p:nvSpPr>
          <p:spPr>
            <a:xfrm>
              <a:off x="4652547" y="331227"/>
              <a:ext cx="277425" cy="277425"/>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2</a:t>
              </a:r>
              <a:endParaRPr lang="ko-KR" altLang="en-US">
                <a:solidFill>
                  <a:schemeClr val="bg1"/>
                </a:solidFill>
                <a:latin typeface="나눔스퀘어라운드 ExtraBold"/>
                <a:ea typeface="나눔스퀘어라운드 ExtraBold"/>
              </a:endParaRPr>
            </a:p>
          </p:txBody>
        </p:sp>
      </p:grpSp>
      <p:grpSp>
        <p:nvGrpSpPr>
          <p:cNvPr id="18" name="그룹 17"/>
          <p:cNvGrpSpPr/>
          <p:nvPr/>
        </p:nvGrpSpPr>
        <p:grpSpPr>
          <a:xfrm>
            <a:off x="752358" y="1529533"/>
            <a:ext cx="3917717" cy="1026788"/>
            <a:chOff x="137433" y="1276834"/>
            <a:chExt cx="3917717" cy="1026788"/>
          </a:xfrm>
        </p:grpSpPr>
        <p:sp>
          <p:nvSpPr>
            <p:cNvPr id="19" name="사각형: 둥근 모서리 18"/>
            <p:cNvSpPr/>
            <p:nvPr/>
          </p:nvSpPr>
          <p:spPr>
            <a:xfrm>
              <a:off x="137433" y="1342873"/>
              <a:ext cx="3917717" cy="960749"/>
            </a:xfrm>
            <a:prstGeom prst="roundRect">
              <a:avLst>
                <a:gd name="adj" fmla="val 16667"/>
              </a:avLst>
            </a:prstGeom>
            <a:solidFill>
              <a:srgbClr val="F2F1F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nvGrpSpPr>
            <p:cNvPr id="20" name="그룹 19"/>
            <p:cNvGrpSpPr/>
            <p:nvPr/>
          </p:nvGrpSpPr>
          <p:grpSpPr>
            <a:xfrm>
              <a:off x="285623" y="1276834"/>
              <a:ext cx="582342" cy="640576"/>
              <a:chOff x="439754" y="1276833"/>
              <a:chExt cx="692997" cy="762297"/>
            </a:xfrm>
          </p:grpSpPr>
          <p:pic>
            <p:nvPicPr>
              <p:cNvPr id="27" name="그래픽 26"/>
              <p:cNvPicPr>
                <a:picLocks noChangeAspect="1"/>
              </p:cNvPicPr>
              <p:nvPr/>
            </p:nvPicPr>
            <p:blipFill rotWithShape="1">
              <a:blip r:embed="rId2"/>
              <a:stretch>
                <a:fillRect/>
              </a:stretch>
            </p:blipFill>
            <p:spPr>
              <a:xfrm>
                <a:off x="439754" y="1276833"/>
                <a:ext cx="692997" cy="762297"/>
              </a:xfrm>
              <a:prstGeom prst="rect">
                <a:avLst/>
              </a:prstGeom>
            </p:spPr>
          </p:pic>
          <p:sp>
            <p:nvSpPr>
              <p:cNvPr id="28" name="직사각형 27"/>
              <p:cNvSpPr/>
              <p:nvPr/>
            </p:nvSpPr>
            <p:spPr>
              <a:xfrm>
                <a:off x="516876" y="1315371"/>
                <a:ext cx="484912" cy="610035"/>
              </a:xfrm>
              <a:prstGeom prst="rect">
                <a:avLst/>
              </a:prstGeom>
            </p:spPr>
            <p:txBody>
              <a:bodyPr wrap="none">
                <a:spAutoFit/>
              </a:bodyPr>
              <a:lstStyle/>
              <a:p>
                <a:pPr lvl="0">
                  <a:defRPr lang="ko-KR" altLang="en-US"/>
                </a:pPr>
                <a:r>
                  <a:rPr lang="en-US" altLang="ko-KR" sz="2800">
                    <a:solidFill>
                      <a:srgbClr val="3D384A"/>
                    </a:solidFill>
                    <a:latin typeface="나눔스퀘어라운드 ExtraBold"/>
                    <a:ea typeface="나눔스퀘어라운드 ExtraBold"/>
                  </a:rPr>
                  <a:t>2</a:t>
                </a:r>
                <a:endParaRPr lang="ko-KR" altLang="en-US" sz="2800">
                  <a:solidFill>
                    <a:srgbClr val="3D384A"/>
                  </a:solidFill>
                </a:endParaRPr>
              </a:p>
            </p:txBody>
          </p:sp>
        </p:grpSp>
        <p:sp>
          <p:nvSpPr>
            <p:cNvPr id="21" name="사각형: 둥근 모서리 20"/>
            <p:cNvSpPr/>
            <p:nvPr/>
          </p:nvSpPr>
          <p:spPr>
            <a:xfrm>
              <a:off x="939665" y="1419146"/>
              <a:ext cx="730311" cy="235194"/>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defRPr lang="ko-KR" altLang="en-US"/>
              </a:pPr>
              <a:r>
                <a:rPr lang="ko-KR" altLang="en-US" sz="1200" b="1">
                  <a:latin typeface="나눔바른고딕"/>
                  <a:ea typeface="나눔바른고딕"/>
                </a:rPr>
                <a:t>행위자</a:t>
              </a:r>
            </a:p>
          </p:txBody>
        </p:sp>
        <p:sp>
          <p:nvSpPr>
            <p:cNvPr id="22" name="사각형: 둥근 모서리 21"/>
            <p:cNvSpPr/>
            <p:nvPr/>
          </p:nvSpPr>
          <p:spPr>
            <a:xfrm>
              <a:off x="939665" y="1691165"/>
              <a:ext cx="730311" cy="235194"/>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defRPr lang="ko-KR" altLang="en-US"/>
              </a:pPr>
              <a:r>
                <a:rPr lang="ko-KR" altLang="en-US" sz="1200" b="1">
                  <a:latin typeface="나눔바른고딕"/>
                  <a:ea typeface="나눔바른고딕"/>
                </a:rPr>
                <a:t>피해자</a:t>
              </a:r>
            </a:p>
          </p:txBody>
        </p:sp>
        <p:sp>
          <p:nvSpPr>
            <p:cNvPr id="23" name="사각형: 둥근 모서리 22"/>
            <p:cNvSpPr/>
            <p:nvPr/>
          </p:nvSpPr>
          <p:spPr>
            <a:xfrm>
              <a:off x="939665" y="1963185"/>
              <a:ext cx="730311" cy="235194"/>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defRPr lang="ko-KR" altLang="en-US"/>
              </a:pPr>
              <a:r>
                <a:rPr lang="ko-KR" altLang="en-US" sz="1200" b="1">
                  <a:latin typeface="나눔바른고딕"/>
                  <a:ea typeface="나눔바른고딕"/>
                </a:rPr>
                <a:t>행위장소</a:t>
              </a:r>
            </a:p>
          </p:txBody>
        </p:sp>
        <p:sp>
          <p:nvSpPr>
            <p:cNvPr id="24" name="직사각형 23"/>
            <p:cNvSpPr/>
            <p:nvPr/>
          </p:nvSpPr>
          <p:spPr>
            <a:xfrm>
              <a:off x="1772423" y="1415970"/>
              <a:ext cx="777457" cy="246221"/>
            </a:xfrm>
            <a:prstGeom prst="rect">
              <a:avLst/>
            </a:prstGeom>
          </p:spPr>
          <p:txBody>
            <a:bodyPr wrap="none" lIns="0" tIns="0" rIns="0" bIns="0" anchor="ctr">
              <a:spAutoFit/>
            </a:bodyPr>
            <a:lstStyle/>
            <a:p>
              <a:pPr>
                <a:spcBef>
                  <a:spcPct val="0"/>
                </a:spcBef>
                <a:defRPr lang="ko-KR" altLang="en-US"/>
              </a:pPr>
              <a:r>
                <a:rPr lang="ko-KR" altLang="en-US" sz="1600">
                  <a:solidFill>
                    <a:srgbClr val="000000"/>
                  </a:solidFill>
                  <a:latin typeface="나눔바른고딕"/>
                  <a:ea typeface="나눔바른고딕"/>
                  <a:cs typeface="함초롬돋움"/>
                </a:rPr>
                <a:t>선배 직원</a:t>
              </a:r>
            </a:p>
          </p:txBody>
        </p:sp>
        <p:sp>
          <p:nvSpPr>
            <p:cNvPr id="25" name="직사각형 24"/>
            <p:cNvSpPr/>
            <p:nvPr/>
          </p:nvSpPr>
          <p:spPr>
            <a:xfrm>
              <a:off x="1772423" y="1687807"/>
              <a:ext cx="777457" cy="246221"/>
            </a:xfrm>
            <a:prstGeom prst="rect">
              <a:avLst/>
            </a:prstGeom>
          </p:spPr>
          <p:txBody>
            <a:bodyPr wrap="none" lIns="0" tIns="0" rIns="0" bIns="0" anchor="ctr">
              <a:spAutoFit/>
            </a:bodyPr>
            <a:lstStyle/>
            <a:p>
              <a:pPr>
                <a:spcBef>
                  <a:spcPct val="0"/>
                </a:spcBef>
                <a:defRPr lang="ko-KR" altLang="en-US"/>
              </a:pPr>
              <a:r>
                <a:rPr lang="ko-KR" altLang="en-US" sz="1600">
                  <a:solidFill>
                    <a:srgbClr val="000000"/>
                  </a:solidFill>
                  <a:latin typeface="나눔바른고딕"/>
                  <a:ea typeface="나눔바른고딕"/>
                  <a:cs typeface="함초롬돋움"/>
                </a:rPr>
                <a:t>후배 직원</a:t>
              </a:r>
            </a:p>
          </p:txBody>
        </p:sp>
        <p:sp>
          <p:nvSpPr>
            <p:cNvPr id="26" name="직사각형 25"/>
            <p:cNvSpPr/>
            <p:nvPr/>
          </p:nvSpPr>
          <p:spPr>
            <a:xfrm>
              <a:off x="1772423" y="1962285"/>
              <a:ext cx="1041652" cy="246221"/>
            </a:xfrm>
            <a:prstGeom prst="rect">
              <a:avLst/>
            </a:prstGeom>
          </p:spPr>
          <p:txBody>
            <a:bodyPr wrap="none" lIns="0" tIns="0" rIns="0" bIns="0" anchor="ctr">
              <a:spAutoFit/>
            </a:bodyPr>
            <a:lstStyle/>
            <a:p>
              <a:pPr>
                <a:spcBef>
                  <a:spcPct val="0"/>
                </a:spcBef>
                <a:defRPr lang="ko-KR" altLang="en-US"/>
              </a:pPr>
              <a:r>
                <a:rPr lang="ko-KR" altLang="en-US" sz="1600">
                  <a:solidFill>
                    <a:srgbClr val="000000"/>
                  </a:solidFill>
                  <a:latin typeface="나눔바른고딕"/>
                  <a:ea typeface="나눔바른고딕"/>
                  <a:cs typeface="함초롬돋움"/>
                </a:rPr>
                <a:t>사업장 내</a:t>
              </a:r>
              <a:r>
                <a:rPr lang="en-US" altLang="ko-KR" sz="1600">
                  <a:solidFill>
                    <a:srgbClr val="000000"/>
                  </a:solidFill>
                  <a:latin typeface="나눔바른고딕"/>
                  <a:ea typeface="나눔바른고딕"/>
                  <a:cs typeface="함초롬돋움"/>
                </a:rPr>
                <a:t>·</a:t>
              </a:r>
              <a:r>
                <a:rPr lang="ko-KR" altLang="en-US" sz="1600">
                  <a:solidFill>
                    <a:srgbClr val="000000"/>
                  </a:solidFill>
                  <a:latin typeface="나눔바른고딕"/>
                  <a:ea typeface="나눔바른고딕"/>
                  <a:cs typeface="함초롬돋움"/>
                </a:rPr>
                <a:t>외</a:t>
              </a:r>
            </a:p>
          </p:txBody>
        </p:sp>
      </p:grpSp>
      <p:grpSp>
        <p:nvGrpSpPr>
          <p:cNvPr id="29" name="그룹 28"/>
          <p:cNvGrpSpPr/>
          <p:nvPr/>
        </p:nvGrpSpPr>
        <p:grpSpPr>
          <a:xfrm>
            <a:off x="492939" y="3410875"/>
            <a:ext cx="8158121" cy="1818663"/>
            <a:chOff x="342784" y="2486210"/>
            <a:chExt cx="8158121" cy="1818663"/>
          </a:xfrm>
        </p:grpSpPr>
        <p:sp>
          <p:nvSpPr>
            <p:cNvPr id="30" name="사각형: 둥근 위쪽 모서리 29"/>
            <p:cNvSpPr/>
            <p:nvPr/>
          </p:nvSpPr>
          <p:spPr>
            <a:xfrm>
              <a:off x="618154" y="2486210"/>
              <a:ext cx="2707957" cy="400423"/>
            </a:xfrm>
            <a:prstGeom prst="round2SameRect">
              <a:avLst>
                <a:gd name="adj1" fmla="val 50000"/>
                <a:gd name="adj2" fmla="val 0"/>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1" name="Rectangle 5"/>
            <p:cNvSpPr>
              <a:spLocks noChangeArrowheads="1"/>
            </p:cNvSpPr>
            <p:nvPr/>
          </p:nvSpPr>
          <p:spPr bwMode="white">
            <a:xfrm>
              <a:off x="688838" y="2506115"/>
              <a:ext cx="2566588" cy="386840"/>
            </a:xfrm>
            <a:prstGeom prst="rect">
              <a:avLst/>
            </a:prstGeom>
            <a:noFill/>
            <a:ln w="9525" cmpd="sng">
              <a:noFill/>
              <a:miter/>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2001" b="1">
                  <a:solidFill>
                    <a:schemeClr val="bg1"/>
                  </a:solidFill>
                  <a:latin typeface="나눔바른고딕"/>
                  <a:ea typeface="나눔바른고딕"/>
                  <a:cs typeface="함초롬돋움"/>
                </a:rPr>
                <a:t>행위내용 및 사실관계</a:t>
              </a:r>
            </a:p>
          </p:txBody>
        </p:sp>
        <p:sp>
          <p:nvSpPr>
            <p:cNvPr id="32" name="사각형: 둥근 모서리 31"/>
            <p:cNvSpPr/>
            <p:nvPr/>
          </p:nvSpPr>
          <p:spPr>
            <a:xfrm>
              <a:off x="342784" y="2906539"/>
              <a:ext cx="8158121" cy="1398334"/>
            </a:xfrm>
            <a:prstGeom prst="roundRect">
              <a:avLst>
                <a:gd name="adj" fmla="val 2499"/>
              </a:avLst>
            </a:prstGeom>
            <a:solidFill>
              <a:schemeClr val="bg1"/>
            </a:solidFill>
            <a:ln w="38100">
              <a:solidFill>
                <a:srgbClr val="675E7C"/>
              </a:solidFill>
            </a:ln>
            <a:effectLst>
              <a:outerShdw blurRad="50800" dist="127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3" name="Rectangle 6"/>
            <p:cNvSpPr>
              <a:spLocks noChangeArrowheads="1"/>
            </p:cNvSpPr>
            <p:nvPr/>
          </p:nvSpPr>
          <p:spPr bwMode="white">
            <a:xfrm>
              <a:off x="618153" y="3032024"/>
              <a:ext cx="7882752" cy="1194173"/>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30000"/>
                </a:lnSpc>
                <a:spcBef>
                  <a:spcPct val="0"/>
                </a:spcBef>
                <a:buClr>
                  <a:srgbClr val="3D384A"/>
                </a:buClr>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solidFill>
                    <a:srgbClr val="000000"/>
                  </a:solidFill>
                  <a:latin typeface="나눔바른고딕"/>
                  <a:ea typeface="나눔바른고딕"/>
                  <a:cs typeface="함초롬돋움"/>
                </a:rPr>
                <a:t>선배 직원이 후배 직원에게 술자리 마련하지 않으면 인사상 불이익을 주겠다고 반복한 사건</a:t>
              </a:r>
              <a:endParaRPr lang="en-US" altLang="ko-KR" sz="1600" dirty="0">
                <a:solidFill>
                  <a:srgbClr val="000000"/>
                </a:solidFill>
                <a:latin typeface="나눔바른고딕"/>
                <a:ea typeface="나눔바른고딕"/>
                <a:cs typeface="함초롬돋움"/>
              </a:endParaRPr>
            </a:p>
            <a:p>
              <a:pPr>
                <a:lnSpc>
                  <a:spcPct val="130000"/>
                </a:lnSpc>
                <a:spcBef>
                  <a:spcPct val="0"/>
                </a:spcBef>
                <a:buClr>
                  <a:srgbClr val="3D384A"/>
                </a:buClr>
                <a:defRPr lang="ko-KR" altLang="en-US"/>
              </a:pPr>
              <a:endParaRPr lang="ko-KR" altLang="en-US" sz="800" dirty="0">
                <a:solidFill>
                  <a:srgbClr val="000000"/>
                </a:solidFill>
                <a:latin typeface="나눔바른고딕"/>
                <a:ea typeface="나눔바른고딕"/>
                <a:cs typeface="함초롬돋움"/>
              </a:endParaRPr>
            </a:p>
            <a:p>
              <a:pPr>
                <a:lnSpc>
                  <a:spcPct val="130000"/>
                </a:lnSpc>
                <a:spcBef>
                  <a:spcPct val="0"/>
                </a:spcBef>
                <a:buClr>
                  <a:srgbClr val="3D384A"/>
                </a:buClr>
                <a:defRPr lang="ko-KR" altLang="en-US"/>
              </a:pPr>
              <a:r>
                <a:rPr lang="en-US" altLang="ko-KR" sz="1600" dirty="0">
                  <a:solidFill>
                    <a:srgbClr val="000000"/>
                  </a:solidFill>
                  <a:latin typeface="맑은 고딕" panose="020B0503020000020004" pitchFamily="50" charset="-127"/>
                  <a:cs typeface="함초롬돋움"/>
                </a:rPr>
                <a:t>ㆍ</a:t>
              </a:r>
              <a:r>
                <a:rPr lang="en-US" altLang="ko-KR" sz="1600" dirty="0">
                  <a:solidFill>
                    <a:srgbClr val="000000"/>
                  </a:solidFill>
                  <a:latin typeface="나눔바른고딕"/>
                  <a:ea typeface="나눔바른고딕"/>
                  <a:cs typeface="함초롬돋움"/>
                </a:rPr>
                <a:t>“</a:t>
              </a:r>
              <a:r>
                <a:rPr lang="ko-KR" altLang="en-US" sz="1600" dirty="0">
                  <a:solidFill>
                    <a:srgbClr val="000000"/>
                  </a:solidFill>
                  <a:latin typeface="나눔바른고딕"/>
                  <a:ea typeface="나눔바른고딕"/>
                  <a:cs typeface="함초롬돋움"/>
                </a:rPr>
                <a:t>술자리 만들어라”</a:t>
              </a: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아직도 날짜 못 잡았냐”</a:t>
              </a: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성과급의 </a:t>
              </a:r>
              <a:r>
                <a:rPr lang="en-US" altLang="ko-KR" sz="1600" dirty="0">
                  <a:solidFill>
                    <a:srgbClr val="000000"/>
                  </a:solidFill>
                  <a:latin typeface="나눔바른고딕"/>
                  <a:ea typeface="나눔바른고딕"/>
                  <a:cs typeface="함초롬돋움"/>
                </a:rPr>
                <a:t>30%</a:t>
              </a:r>
              <a:r>
                <a:rPr lang="ko-KR" altLang="en-US" sz="1600" dirty="0">
                  <a:solidFill>
                    <a:srgbClr val="000000"/>
                  </a:solidFill>
                  <a:latin typeface="나눔바른고딕"/>
                  <a:ea typeface="나눔바른고딕"/>
                  <a:cs typeface="함초롬돋움"/>
                </a:rPr>
                <a:t>는 선배를 접대하는 것이다” 등</a:t>
              </a:r>
              <a:endParaRPr lang="en-US" altLang="ko-KR" sz="1600" dirty="0">
                <a:solidFill>
                  <a:srgbClr val="000000"/>
                </a:solidFill>
                <a:latin typeface="나눔바른고딕"/>
                <a:ea typeface="나눔바른고딕"/>
                <a:cs typeface="함초롬돋움"/>
              </a:endParaRPr>
            </a:p>
            <a:p>
              <a:pPr>
                <a:lnSpc>
                  <a:spcPct val="130000"/>
                </a:lnSpc>
                <a:spcBef>
                  <a:spcPct val="0"/>
                </a:spcBef>
                <a:buClr>
                  <a:srgbClr val="3D384A"/>
                </a:buClr>
                <a:defRPr lang="ko-KR" altLang="en-US"/>
              </a:pP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 반복해서 술자리를 요청하고 시말서</a:t>
              </a: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사유서를 쓰게 함</a:t>
              </a:r>
            </a:p>
          </p:txBody>
        </p:sp>
      </p:grpSp>
      <p:pic>
        <p:nvPicPr>
          <p:cNvPr id="36" name="그림 35" descr="장난감이(가) 표시된 사진  자동 생성된 설명"/>
          <p:cNvPicPr>
            <a:picLocks noChangeAspect="1"/>
          </p:cNvPicPr>
          <p:nvPr/>
        </p:nvPicPr>
        <p:blipFill rotWithShape="1">
          <a:blip r:embed="rId3"/>
          <a:stretch>
            <a:fillRect/>
          </a:stretch>
        </p:blipFill>
        <p:spPr>
          <a:xfrm>
            <a:off x="5603961" y="1848215"/>
            <a:ext cx="2558556" cy="1960202"/>
          </a:xfrm>
          <a:prstGeom prst="rect">
            <a:avLst/>
          </a:prstGeom>
          <a:effectLst>
            <a:outerShdw blurRad="50800" dist="12700" dir="2700000" algn="tl" rotWithShape="0">
              <a:prstClr val="black">
                <a:alpha val="40000"/>
              </a:prstClr>
            </a:outerShdw>
          </a:effectLst>
        </p:spPr>
      </p:pic>
      <p:sp>
        <p:nvSpPr>
          <p:cNvPr id="34"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65</a:t>
            </a:fld>
            <a:endParaRPr lang="en-US" altLang="en-US" sz="999">
              <a:solidFill>
                <a:schemeClr val="tx1"/>
              </a:solidFill>
              <a:latin typeface="나눔스퀘어라운드 Bold"/>
              <a:ea typeface="나눔스퀘어라운드 Bold"/>
            </a:endParaRPr>
          </a:p>
        </p:txBody>
      </p:sp>
      <p:pic>
        <p:nvPicPr>
          <p:cNvPr id="2" name="그림 1">
            <a:extLst>
              <a:ext uri="{FF2B5EF4-FFF2-40B4-BE49-F238E27FC236}">
                <a16:creationId xmlns:a16="http://schemas.microsoft.com/office/drawing/2014/main" id="{4C4242A8-45FC-6D4B-7785-1673E770C902}"/>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C478DF0B-141C-ADB5-D2C0-7D50E0B8F0C5}"/>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그룹 5"/>
          <p:cNvGrpSpPr/>
          <p:nvPr/>
        </p:nvGrpSpPr>
        <p:grpSpPr>
          <a:xfrm>
            <a:off x="265" y="130831"/>
            <a:ext cx="9143471" cy="765157"/>
            <a:chOff x="265" y="130831"/>
            <a:chExt cx="9143471" cy="765157"/>
          </a:xfrm>
        </p:grpSpPr>
        <p:grpSp>
          <p:nvGrpSpPr>
            <p:cNvPr id="7" name="그룹 6"/>
            <p:cNvGrpSpPr/>
            <p:nvPr/>
          </p:nvGrpSpPr>
          <p:grpSpPr>
            <a:xfrm>
              <a:off x="265" y="130831"/>
              <a:ext cx="9143471" cy="765157"/>
              <a:chOff x="265" y="130831"/>
              <a:chExt cx="9143471" cy="765157"/>
            </a:xfrm>
          </p:grpSpPr>
          <p:sp>
            <p:nvSpPr>
              <p:cNvPr id="10" name="직사각형 9"/>
              <p:cNvSpPr/>
              <p:nvPr/>
            </p:nvSpPr>
            <p:spPr>
              <a:xfrm>
                <a:off x="265" y="133689"/>
                <a:ext cx="958482"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1" name="사각형: 둥근 위쪽 모서리 10"/>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2" name="평행 사변형 11"/>
              <p:cNvSpPr/>
              <p:nvPr/>
            </p:nvSpPr>
            <p:spPr>
              <a:xfrm rot="5400000">
                <a:off x="753374" y="368797"/>
                <a:ext cx="762297" cy="292083"/>
              </a:xfrm>
              <a:prstGeom prst="parallelogram">
                <a:avLst>
                  <a:gd name="adj" fmla="val 41638"/>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3" name="평행 사변형 12"/>
              <p:cNvSpPr/>
              <p:nvPr/>
            </p:nvSpPr>
            <p:spPr>
              <a:xfrm rot="16200000" flipH="1">
                <a:off x="1075193" y="368798"/>
                <a:ext cx="762297" cy="292083"/>
              </a:xfrm>
              <a:prstGeom prst="parallelogram">
                <a:avLst>
                  <a:gd name="adj" fmla="val 41638"/>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4" name="직사각형 13"/>
              <p:cNvSpPr/>
              <p:nvPr/>
            </p:nvSpPr>
            <p:spPr>
              <a:xfrm>
                <a:off x="1632118" y="130831"/>
                <a:ext cx="7511618"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5" name="TextBox 14"/>
              <p:cNvSpPr txBox="1"/>
              <p:nvPr/>
            </p:nvSpPr>
            <p:spPr>
              <a:xfrm>
                <a:off x="1727426" y="240030"/>
                <a:ext cx="2916964" cy="460743"/>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판단례</a:t>
                </a:r>
              </a:p>
            </p:txBody>
          </p:sp>
          <p:sp>
            <p:nvSpPr>
              <p:cNvPr id="16" name="TextBox 15"/>
              <p:cNvSpPr txBox="1"/>
              <p:nvPr/>
            </p:nvSpPr>
            <p:spPr>
              <a:xfrm>
                <a:off x="8403324" y="281174"/>
                <a:ext cx="545771" cy="188766"/>
              </a:xfrm>
              <a:prstGeom prst="roundRect">
                <a:avLst>
                  <a:gd name="adj" fmla="val 50000"/>
                </a:avLst>
              </a:prstGeom>
              <a:solidFill>
                <a:srgbClr val="3D384A"/>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4</a:t>
                </a:r>
                <a:endParaRPr lang="ko-KR" altLang="en-US" sz="1100">
                  <a:solidFill>
                    <a:schemeClr val="bg1"/>
                  </a:solidFill>
                  <a:latin typeface="나눔스퀘어라운드 ExtraBold"/>
                  <a:ea typeface="나눔스퀘어라운드 ExtraBold"/>
                </a:endParaRPr>
              </a:p>
            </p:txBody>
          </p:sp>
          <p:sp>
            <p:nvSpPr>
              <p:cNvPr id="17" name="TextBox 16"/>
              <p:cNvSpPr txBox="1"/>
              <p:nvPr/>
            </p:nvSpPr>
            <p:spPr>
              <a:xfrm>
                <a:off x="6699060" y="429780"/>
                <a:ext cx="2335402" cy="261595"/>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행위 예시</a:t>
                </a:r>
              </a:p>
            </p:txBody>
          </p:sp>
        </p:grpSp>
        <p:sp>
          <p:nvSpPr>
            <p:cNvPr id="8" name="Rectangle 5"/>
            <p:cNvSpPr>
              <a:spLocks noChangeArrowheads="1"/>
            </p:cNvSpPr>
            <p:nvPr/>
          </p:nvSpPr>
          <p:spPr bwMode="white">
            <a:xfrm>
              <a:off x="4894283" y="240030"/>
              <a:ext cx="1383712" cy="460741"/>
            </a:xfrm>
            <a:prstGeom prst="rect">
              <a:avLst/>
            </a:prstGeom>
            <a:noFill/>
          </p:spPr>
          <p:txBody>
            <a:bodyPr wrap="none" anchor="ctr">
              <a:spAutoFit/>
            </a:bodyPr>
            <a:lstStyle/>
            <a:p>
              <a:pPr lvl="0">
                <a:defRPr lang="ko-KR" altLang="en-US"/>
              </a:pPr>
              <a:r>
                <a:rPr lang="ko-KR" altLang="en-US" sz="2400">
                  <a:solidFill>
                    <a:srgbClr val="FFC611"/>
                  </a:solidFill>
                  <a:latin typeface="나눔스퀘어라운드 ExtraBold"/>
                  <a:ea typeface="나눔스퀘어라운드 ExtraBold"/>
                </a:rPr>
                <a:t>인정</a:t>
              </a:r>
              <a:r>
                <a:rPr lang="ko-KR" altLang="en-US" sz="2400">
                  <a:solidFill>
                    <a:schemeClr val="accent4">
                      <a:lumMod val="40000"/>
                      <a:lumOff val="60000"/>
                    </a:schemeClr>
                  </a:solidFill>
                  <a:latin typeface="나눔스퀘어라운드 ExtraBold"/>
                  <a:ea typeface="나눔스퀘어라운드 ExtraBold"/>
                </a:rPr>
                <a:t> </a:t>
              </a:r>
              <a:r>
                <a:rPr lang="ko-KR" altLang="en-US" sz="2400">
                  <a:solidFill>
                    <a:srgbClr val="FFC611"/>
                  </a:solidFill>
                  <a:latin typeface="나눔스퀘어라운드 ExtraBold"/>
                  <a:ea typeface="나눔스퀘어라운드 ExtraBold"/>
                </a:rPr>
                <a:t>사례</a:t>
              </a:r>
            </a:p>
          </p:txBody>
        </p:sp>
        <p:sp>
          <p:nvSpPr>
            <p:cNvPr id="9" name="타원 8"/>
            <p:cNvSpPr/>
            <p:nvPr/>
          </p:nvSpPr>
          <p:spPr>
            <a:xfrm>
              <a:off x="4652547" y="331227"/>
              <a:ext cx="277425" cy="277425"/>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2</a:t>
              </a:r>
              <a:endParaRPr lang="ko-KR" altLang="en-US">
                <a:solidFill>
                  <a:schemeClr val="bg1"/>
                </a:solidFill>
                <a:latin typeface="나눔스퀘어라운드 ExtraBold"/>
                <a:ea typeface="나눔스퀘어라운드 ExtraBold"/>
              </a:endParaRPr>
            </a:p>
          </p:txBody>
        </p:sp>
      </p:grpSp>
      <p:sp>
        <p:nvSpPr>
          <p:cNvPr id="48" name="사각형: 둥근 위쪽 모서리 47"/>
          <p:cNvSpPr/>
          <p:nvPr/>
        </p:nvSpPr>
        <p:spPr>
          <a:xfrm>
            <a:off x="837681" y="1547004"/>
            <a:ext cx="2707957" cy="400423"/>
          </a:xfrm>
          <a:prstGeom prst="round2SameRect">
            <a:avLst>
              <a:gd name="adj1" fmla="val 50000"/>
              <a:gd name="adj2" fmla="val 0"/>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49" name="Rectangle 5"/>
          <p:cNvSpPr>
            <a:spLocks noChangeArrowheads="1"/>
          </p:cNvSpPr>
          <p:nvPr/>
        </p:nvSpPr>
        <p:spPr bwMode="white">
          <a:xfrm>
            <a:off x="908365" y="1538334"/>
            <a:ext cx="2566588" cy="400423"/>
          </a:xfrm>
          <a:prstGeom prst="rect">
            <a:avLst/>
          </a:prstGeom>
          <a:noFill/>
          <a:ln w="9525" cmpd="sng">
            <a:noFill/>
            <a:miter/>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spcBef>
                <a:spcPct val="0"/>
              </a:spcBef>
              <a:defRPr lang="ko-KR" altLang="en-US"/>
            </a:pPr>
            <a:r>
              <a:rPr lang="ko-KR" altLang="en-US" sz="2001" b="1">
                <a:solidFill>
                  <a:schemeClr val="bg1"/>
                </a:solidFill>
                <a:latin typeface="나눔바른고딕"/>
                <a:ea typeface="나눔바른고딕"/>
                <a:cs typeface="함초롬돋움"/>
              </a:rPr>
              <a:t>직장 내 괴롭힘 판단</a:t>
            </a:r>
          </a:p>
        </p:txBody>
      </p:sp>
      <p:sp>
        <p:nvSpPr>
          <p:cNvPr id="50" name="사각형: 둥근 모서리 49"/>
          <p:cNvSpPr/>
          <p:nvPr/>
        </p:nvSpPr>
        <p:spPr>
          <a:xfrm>
            <a:off x="562310" y="1967331"/>
            <a:ext cx="8019379" cy="2923337"/>
          </a:xfrm>
          <a:prstGeom prst="roundRect">
            <a:avLst>
              <a:gd name="adj" fmla="val 2499"/>
            </a:avLst>
          </a:prstGeom>
          <a:solidFill>
            <a:schemeClr val="bg1"/>
          </a:solidFill>
          <a:ln w="38100">
            <a:solidFill>
              <a:srgbClr val="817799"/>
            </a:solidFill>
          </a:ln>
          <a:effectLst>
            <a:outerShdw blurRad="50800" dist="127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nvGrpSpPr>
          <p:cNvPr id="51" name="그룹 50"/>
          <p:cNvGrpSpPr/>
          <p:nvPr/>
        </p:nvGrpSpPr>
        <p:grpSpPr>
          <a:xfrm>
            <a:off x="838764" y="2120591"/>
            <a:ext cx="7630804" cy="726587"/>
            <a:chOff x="619237" y="1538836"/>
            <a:chExt cx="7630804" cy="726587"/>
          </a:xfrm>
        </p:grpSpPr>
        <p:grpSp>
          <p:nvGrpSpPr>
            <p:cNvPr id="73" name="그룹 72"/>
            <p:cNvGrpSpPr/>
            <p:nvPr/>
          </p:nvGrpSpPr>
          <p:grpSpPr>
            <a:xfrm>
              <a:off x="619237" y="1538836"/>
              <a:ext cx="7576899" cy="401629"/>
              <a:chOff x="619237" y="1538836"/>
              <a:chExt cx="7576899" cy="401629"/>
            </a:xfrm>
          </p:grpSpPr>
          <p:sp>
            <p:nvSpPr>
              <p:cNvPr id="75" name="Rectangle 6"/>
              <p:cNvSpPr>
                <a:spLocks noChangeArrowheads="1"/>
              </p:cNvSpPr>
              <p:nvPr/>
            </p:nvSpPr>
            <p:spPr bwMode="white">
              <a:xfrm>
                <a:off x="634931" y="1538836"/>
                <a:ext cx="7561205" cy="401629"/>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30000"/>
                  </a:lnSpc>
                  <a:spcBef>
                    <a:spcPct val="0"/>
                  </a:spcBef>
                  <a:defRPr lang="ko-KR" altLang="en-US"/>
                </a:pPr>
                <a:r>
                  <a:rPr lang="ko-KR" altLang="en-US" sz="1600" b="1" dirty="0">
                    <a:solidFill>
                      <a:srgbClr val="4D346E"/>
                    </a:solidFill>
                    <a:latin typeface="나눔스퀘어라운드 ExtraBold"/>
                    <a:ea typeface="나눔스퀘어라운드 ExtraBold"/>
                    <a:cs typeface="함초롬돋움"/>
                  </a:rPr>
                  <a:t>직장에서의 지위 또는 관계 등의 우위 이용 여부</a:t>
                </a:r>
              </a:p>
            </p:txBody>
          </p:sp>
          <p:sp>
            <p:nvSpPr>
              <p:cNvPr id="76" name="직각 삼각형 75"/>
              <p:cNvSpPr/>
              <p:nvPr/>
            </p:nvSpPr>
            <p:spPr>
              <a:xfrm rot="5400000">
                <a:off x="619237" y="1600583"/>
                <a:ext cx="139201" cy="139201"/>
              </a:xfrm>
              <a:prstGeom prst="rtTriangle">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74" name="직사각형 73"/>
            <p:cNvSpPr/>
            <p:nvPr/>
          </p:nvSpPr>
          <p:spPr>
            <a:xfrm>
              <a:off x="688836" y="1861801"/>
              <a:ext cx="7561205" cy="403622"/>
            </a:xfrm>
            <a:prstGeom prst="rect">
              <a:avLst/>
            </a:prstGeom>
          </p:spPr>
          <p:txBody>
            <a:bodyPr wrap="square">
              <a:spAutoFit/>
            </a:bodyPr>
            <a:lstStyle/>
            <a:p>
              <a:pPr>
                <a:lnSpc>
                  <a:spcPct val="130000"/>
                </a:lnSpc>
                <a:spcBef>
                  <a:spcPct val="0"/>
                </a:spcBef>
                <a:defRPr lang="ko-KR" altLang="en-US"/>
              </a:pPr>
              <a:r>
                <a:rPr lang="ko-KR" altLang="en-US" sz="1600" dirty="0">
                  <a:solidFill>
                    <a:srgbClr val="000000"/>
                  </a:solidFill>
                  <a:latin typeface="나눔바른고딕"/>
                  <a:ea typeface="나눔바른고딕"/>
                  <a:cs typeface="함초롬돋움"/>
                </a:rPr>
                <a:t>직장 내 입사 선</a:t>
              </a:r>
              <a:r>
                <a:rPr lang="en-US" altLang="ko-KR" sz="1600" dirty="0">
                  <a:solidFill>
                    <a:srgbClr val="000000"/>
                  </a:solidFill>
                  <a:latin typeface="나눔바른고딕"/>
                  <a:ea typeface="나눔바른고딕"/>
                  <a:cs typeface="함초롬돋움"/>
                </a:rPr>
                <a:t>·</a:t>
              </a:r>
              <a:r>
                <a:rPr lang="ko-KR" altLang="en-US" sz="1600" dirty="0">
                  <a:solidFill>
                    <a:srgbClr val="000000"/>
                  </a:solidFill>
                  <a:latin typeface="나눔바른고딕"/>
                  <a:ea typeface="나눔바른고딕"/>
                  <a:cs typeface="함초롬돋움"/>
                </a:rPr>
                <a:t>후배라는 관계의 우위를 이용</a:t>
              </a:r>
            </a:p>
          </p:txBody>
        </p:sp>
      </p:grpSp>
      <p:grpSp>
        <p:nvGrpSpPr>
          <p:cNvPr id="52" name="그룹 51"/>
          <p:cNvGrpSpPr/>
          <p:nvPr/>
        </p:nvGrpSpPr>
        <p:grpSpPr>
          <a:xfrm>
            <a:off x="838764" y="2910134"/>
            <a:ext cx="7630804" cy="1006618"/>
            <a:chOff x="619237" y="1538836"/>
            <a:chExt cx="7630804" cy="1006618"/>
          </a:xfrm>
        </p:grpSpPr>
        <p:grpSp>
          <p:nvGrpSpPr>
            <p:cNvPr id="69" name="그룹 68"/>
            <p:cNvGrpSpPr/>
            <p:nvPr/>
          </p:nvGrpSpPr>
          <p:grpSpPr>
            <a:xfrm>
              <a:off x="619237" y="1538836"/>
              <a:ext cx="7576899" cy="389209"/>
              <a:chOff x="619237" y="1538836"/>
              <a:chExt cx="7576899" cy="389209"/>
            </a:xfrm>
          </p:grpSpPr>
          <p:sp>
            <p:nvSpPr>
              <p:cNvPr id="71" name="Rectangle 6"/>
              <p:cNvSpPr>
                <a:spLocks noChangeArrowheads="1"/>
              </p:cNvSpPr>
              <p:nvPr/>
            </p:nvSpPr>
            <p:spPr bwMode="white">
              <a:xfrm>
                <a:off x="634931" y="1538836"/>
                <a:ext cx="7561205" cy="404366"/>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30000"/>
                  </a:lnSpc>
                  <a:spcBef>
                    <a:spcPct val="0"/>
                  </a:spcBef>
                  <a:defRPr lang="ko-KR" altLang="en-US"/>
                </a:pPr>
                <a:r>
                  <a:rPr lang="ko-KR" altLang="en-US" sz="1600" b="1">
                    <a:solidFill>
                      <a:srgbClr val="4D346E"/>
                    </a:solidFill>
                    <a:latin typeface="나눔스퀘어라운드 ExtraBold"/>
                    <a:ea typeface="나눔스퀘어라운드 ExtraBold"/>
                    <a:cs typeface="함초롬돋움"/>
                  </a:rPr>
                  <a:t>업무상 적정 범위를 넘었는지의 여부</a:t>
                </a:r>
              </a:p>
            </p:txBody>
          </p:sp>
          <p:sp>
            <p:nvSpPr>
              <p:cNvPr id="72" name="직각 삼각형 71"/>
              <p:cNvSpPr/>
              <p:nvPr/>
            </p:nvSpPr>
            <p:spPr>
              <a:xfrm rot="5400000">
                <a:off x="619237" y="1600583"/>
                <a:ext cx="139201" cy="139201"/>
              </a:xfrm>
              <a:prstGeom prst="rtTriangle">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70" name="직사각형 69"/>
            <p:cNvSpPr/>
            <p:nvPr/>
          </p:nvSpPr>
          <p:spPr>
            <a:xfrm>
              <a:off x="688836" y="1874501"/>
              <a:ext cx="7561205" cy="678301"/>
            </a:xfrm>
            <a:prstGeom prst="rect">
              <a:avLst/>
            </a:prstGeom>
          </p:spPr>
          <p:txBody>
            <a:bodyPr wrap="square">
              <a:spAutoFit/>
            </a:bodyPr>
            <a:lstStyle/>
            <a:p>
              <a:pPr>
                <a:lnSpc>
                  <a:spcPct val="120000"/>
                </a:lnSpc>
                <a:spcBef>
                  <a:spcPct val="0"/>
                </a:spcBef>
                <a:defRPr lang="ko-KR" altLang="en-US"/>
              </a:pPr>
              <a:r>
                <a:rPr lang="ko-KR" altLang="en-US" sz="1600" dirty="0">
                  <a:solidFill>
                    <a:srgbClr val="000000"/>
                  </a:solidFill>
                  <a:latin typeface="나눔바른고딕"/>
                  <a:ea typeface="나눔바른고딕"/>
                  <a:cs typeface="함초롬돋움"/>
                </a:rPr>
                <a:t>술자리 마련을 강요하고</a:t>
              </a: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불응 시 시말서 등을 쓰게 하는 등 사회 통념상 상당하지 않은 행위를 함</a:t>
              </a:r>
            </a:p>
          </p:txBody>
        </p:sp>
      </p:grpSp>
      <p:grpSp>
        <p:nvGrpSpPr>
          <p:cNvPr id="53" name="그룹 52"/>
          <p:cNvGrpSpPr/>
          <p:nvPr/>
        </p:nvGrpSpPr>
        <p:grpSpPr>
          <a:xfrm>
            <a:off x="838764" y="3979708"/>
            <a:ext cx="7630804" cy="724845"/>
            <a:chOff x="619237" y="1538836"/>
            <a:chExt cx="7630804" cy="724845"/>
          </a:xfrm>
        </p:grpSpPr>
        <p:grpSp>
          <p:nvGrpSpPr>
            <p:cNvPr id="65" name="그룹 64"/>
            <p:cNvGrpSpPr/>
            <p:nvPr/>
          </p:nvGrpSpPr>
          <p:grpSpPr>
            <a:xfrm>
              <a:off x="619237" y="1538836"/>
              <a:ext cx="7576898" cy="389209"/>
              <a:chOff x="619237" y="1538836"/>
              <a:chExt cx="7576898" cy="389209"/>
            </a:xfrm>
          </p:grpSpPr>
          <p:sp>
            <p:nvSpPr>
              <p:cNvPr id="67" name="Rectangle 6"/>
              <p:cNvSpPr>
                <a:spLocks noChangeArrowheads="1"/>
              </p:cNvSpPr>
              <p:nvPr/>
            </p:nvSpPr>
            <p:spPr bwMode="white">
              <a:xfrm>
                <a:off x="634930" y="1538836"/>
                <a:ext cx="7561205" cy="399886"/>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30000"/>
                  </a:lnSpc>
                  <a:spcBef>
                    <a:spcPct val="0"/>
                  </a:spcBef>
                  <a:defRPr lang="ko-KR" altLang="en-US"/>
                </a:pPr>
                <a:r>
                  <a:rPr lang="ko-KR" altLang="en-US" sz="1600" b="1">
                    <a:solidFill>
                      <a:srgbClr val="4D346E"/>
                    </a:solidFill>
                    <a:latin typeface="나눔스퀘어라운드 ExtraBold"/>
                    <a:ea typeface="나눔스퀘어라운드 ExtraBold"/>
                    <a:cs typeface="함초롬돋움"/>
                  </a:rPr>
                  <a:t>신체적</a:t>
                </a:r>
                <a:r>
                  <a:rPr lang="en-US" altLang="ko-KR" sz="1600" b="1">
                    <a:solidFill>
                      <a:srgbClr val="4D346E"/>
                    </a:solidFill>
                    <a:latin typeface="나눔스퀘어라운드 ExtraBold"/>
                    <a:ea typeface="나눔스퀘어라운드 ExtraBold"/>
                    <a:cs typeface="함초롬돋움"/>
                  </a:rPr>
                  <a:t>·</a:t>
                </a:r>
                <a:r>
                  <a:rPr lang="ko-KR" altLang="en-US" sz="1600" b="1">
                    <a:solidFill>
                      <a:srgbClr val="4D346E"/>
                    </a:solidFill>
                    <a:latin typeface="나눔스퀘어라운드 ExtraBold"/>
                    <a:ea typeface="나눔스퀘어라운드 ExtraBold"/>
                    <a:cs typeface="함초롬돋움"/>
                  </a:rPr>
                  <a:t>정신적 고통을 주거나 근무환경을 악화 시켰는지의 여부</a:t>
                </a:r>
              </a:p>
            </p:txBody>
          </p:sp>
          <p:sp>
            <p:nvSpPr>
              <p:cNvPr id="68" name="직각 삼각형 67"/>
              <p:cNvSpPr/>
              <p:nvPr/>
            </p:nvSpPr>
            <p:spPr>
              <a:xfrm rot="5400000">
                <a:off x="619237" y="1600583"/>
                <a:ext cx="139201" cy="139201"/>
              </a:xfrm>
              <a:prstGeom prst="rtTriangle">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66" name="직사각형 65"/>
            <p:cNvSpPr/>
            <p:nvPr/>
          </p:nvSpPr>
          <p:spPr>
            <a:xfrm>
              <a:off x="688836" y="1861801"/>
              <a:ext cx="7561205" cy="401880"/>
            </a:xfrm>
            <a:prstGeom prst="rect">
              <a:avLst/>
            </a:prstGeom>
          </p:spPr>
          <p:txBody>
            <a:bodyPr wrap="square">
              <a:spAutoFit/>
            </a:bodyPr>
            <a:lstStyle/>
            <a:p>
              <a:pPr>
                <a:lnSpc>
                  <a:spcPct val="130000"/>
                </a:lnSpc>
                <a:spcBef>
                  <a:spcPct val="0"/>
                </a:spcBef>
                <a:defRPr lang="ko-KR" altLang="en-US"/>
              </a:pPr>
              <a:r>
                <a:rPr lang="ko-KR" altLang="en-US" sz="1600" dirty="0">
                  <a:solidFill>
                    <a:srgbClr val="000000"/>
                  </a:solidFill>
                  <a:latin typeface="나눔바른고딕"/>
                  <a:ea typeface="나눔바른고딕"/>
                  <a:cs typeface="함초롬돋움"/>
                </a:rPr>
                <a:t>피해자는 선배 직원의 강요로 정신적 고통을 당함</a:t>
              </a:r>
            </a:p>
          </p:txBody>
        </p:sp>
      </p:grpSp>
      <p:grpSp>
        <p:nvGrpSpPr>
          <p:cNvPr id="54" name="그룹 53"/>
          <p:cNvGrpSpPr/>
          <p:nvPr/>
        </p:nvGrpSpPr>
        <p:grpSpPr>
          <a:xfrm>
            <a:off x="6188738" y="3881810"/>
            <a:ext cx="2053097" cy="2053097"/>
            <a:chOff x="6019336" y="3795788"/>
            <a:chExt cx="2053097" cy="2053097"/>
          </a:xfrm>
          <a:effectLst>
            <a:outerShdw blurRad="50800" dist="38100" dir="5400000" algn="t" rotWithShape="0">
              <a:prstClr val="black">
                <a:alpha val="40000"/>
              </a:prstClr>
            </a:outerShdw>
          </a:effectLst>
        </p:grpSpPr>
        <p:pic>
          <p:nvPicPr>
            <p:cNvPr id="61" name="그래픽 60"/>
            <p:cNvPicPr>
              <a:picLocks noChangeAspect="1"/>
            </p:cNvPicPr>
            <p:nvPr/>
          </p:nvPicPr>
          <p:blipFill rotWithShape="1">
            <a:blip r:embed="rId2"/>
            <a:stretch>
              <a:fillRect/>
            </a:stretch>
          </p:blipFill>
          <p:spPr>
            <a:xfrm>
              <a:off x="6019336" y="3795788"/>
              <a:ext cx="2053097" cy="2053097"/>
            </a:xfrm>
            <a:prstGeom prst="rect">
              <a:avLst/>
            </a:prstGeom>
          </p:spPr>
        </p:pic>
        <p:grpSp>
          <p:nvGrpSpPr>
            <p:cNvPr id="62" name="그룹 61"/>
            <p:cNvGrpSpPr/>
            <p:nvPr/>
          </p:nvGrpSpPr>
          <p:grpSpPr>
            <a:xfrm>
              <a:off x="6033686" y="4234576"/>
              <a:ext cx="2024395" cy="1049597"/>
              <a:chOff x="6033686" y="4234576"/>
              <a:chExt cx="2024395" cy="1049597"/>
            </a:xfrm>
          </p:grpSpPr>
          <p:sp>
            <p:nvSpPr>
              <p:cNvPr id="63" name="자유형: 도형 62"/>
              <p:cNvSpPr/>
              <p:nvPr/>
            </p:nvSpPr>
            <p:spPr>
              <a:xfrm>
                <a:off x="6246566" y="4234576"/>
                <a:ext cx="1623332" cy="302212"/>
              </a:xfrm>
              <a:custGeom>
                <a:avLst/>
                <a:gdLst>
                  <a:gd name="connsiteX0" fmla="*/ 199266 w 1785665"/>
                  <a:gd name="connsiteY0" fmla="*/ 0 h 369332"/>
                  <a:gd name="connsiteX1" fmla="*/ 1586398 w 1785665"/>
                  <a:gd name="connsiteY1" fmla="*/ 0 h 369332"/>
                  <a:gd name="connsiteX2" fmla="*/ 1659329 w 1785665"/>
                  <a:gd name="connsiteY2" fmla="*/ 88393 h 369332"/>
                  <a:gd name="connsiteX3" fmla="*/ 1775638 w 1785665"/>
                  <a:gd name="connsiteY3" fmla="*/ 330336 h 369332"/>
                  <a:gd name="connsiteX4" fmla="*/ 1785665 w 1785665"/>
                  <a:gd name="connsiteY4" fmla="*/ 369332 h 369332"/>
                  <a:gd name="connsiteX5" fmla="*/ 0 w 1785665"/>
                  <a:gd name="connsiteY5" fmla="*/ 369332 h 369332"/>
                  <a:gd name="connsiteX6" fmla="*/ 10027 w 1785665"/>
                  <a:gd name="connsiteY6" fmla="*/ 330336 h 369332"/>
                  <a:gd name="connsiteX7" fmla="*/ 126336 w 1785665"/>
                  <a:gd name="connsiteY7" fmla="*/ 88393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5665" h="369332">
                    <a:moveTo>
                      <a:pt x="199266" y="0"/>
                    </a:moveTo>
                    <a:lnTo>
                      <a:pt x="1586398" y="0"/>
                    </a:lnTo>
                    <a:lnTo>
                      <a:pt x="1659329" y="88393"/>
                    </a:lnTo>
                    <a:cubicBezTo>
                      <a:pt x="1709163" y="162158"/>
                      <a:pt x="1748630" y="243502"/>
                      <a:pt x="1775638" y="330336"/>
                    </a:cubicBezTo>
                    <a:lnTo>
                      <a:pt x="1785665" y="369332"/>
                    </a:lnTo>
                    <a:lnTo>
                      <a:pt x="0" y="369332"/>
                    </a:lnTo>
                    <a:lnTo>
                      <a:pt x="10027" y="330336"/>
                    </a:lnTo>
                    <a:cubicBezTo>
                      <a:pt x="37035" y="243502"/>
                      <a:pt x="76501" y="162158"/>
                      <a:pt x="126336" y="88393"/>
                    </a:cubicBezTo>
                    <a:close/>
                  </a:path>
                </a:pathLst>
              </a:custGeom>
              <a:solidFill>
                <a:srgbClr val="CCCCCC"/>
              </a:solidFill>
            </p:spPr>
            <p:txBody>
              <a:bodyPr wrap="none">
                <a:noAutofit/>
              </a:bodyPr>
              <a:lstStyle/>
              <a:p>
                <a:pPr algn="ctr">
                  <a:defRPr lang="ko-KR" altLang="en-US"/>
                </a:pPr>
                <a:r>
                  <a:rPr lang="ko-KR" altLang="en-US" sz="1600" b="1">
                    <a:latin typeface="나눔바른고딕"/>
                    <a:ea typeface="나눔바른고딕"/>
                    <a:cs typeface="함초롬돋움"/>
                  </a:rPr>
                  <a:t>종합적 판단</a:t>
                </a:r>
                <a:endParaRPr lang="ko-KR" altLang="en-US" sz="1400">
                  <a:latin typeface="나눔바른고딕"/>
                  <a:ea typeface="나눔바른고딕"/>
                </a:endParaRPr>
              </a:p>
            </p:txBody>
          </p:sp>
          <p:sp>
            <p:nvSpPr>
              <p:cNvPr id="64" name="Rectangle 6"/>
              <p:cNvSpPr>
                <a:spLocks noChangeArrowheads="1"/>
              </p:cNvSpPr>
              <p:nvPr/>
            </p:nvSpPr>
            <p:spPr bwMode="white">
              <a:xfrm>
                <a:off x="6033686" y="4590827"/>
                <a:ext cx="2024395" cy="693346"/>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2000" b="1">
                    <a:solidFill>
                      <a:srgbClr val="C00000"/>
                    </a:solidFill>
                    <a:latin typeface="나눔바른고딕"/>
                    <a:ea typeface="나눔바른고딕"/>
                    <a:cs typeface="함초롬돋움"/>
                  </a:rPr>
                  <a:t>직장 내 </a:t>
                </a:r>
                <a:br>
                  <a:rPr lang="en-US" altLang="ko-KR" sz="2000" b="1">
                    <a:solidFill>
                      <a:srgbClr val="C00000"/>
                    </a:solidFill>
                    <a:latin typeface="나눔바른고딕"/>
                    <a:ea typeface="나눔바른고딕"/>
                    <a:cs typeface="함초롬돋움"/>
                  </a:rPr>
                </a:br>
                <a:r>
                  <a:rPr lang="ko-KR" altLang="en-US" sz="2000" b="1">
                    <a:solidFill>
                      <a:srgbClr val="C00000"/>
                    </a:solidFill>
                    <a:latin typeface="나눔바른고딕"/>
                    <a:ea typeface="나눔바른고딕"/>
                    <a:cs typeface="함초롬돋움"/>
                  </a:rPr>
                  <a:t>괴롭힘에 해당</a:t>
                </a:r>
              </a:p>
            </p:txBody>
          </p:sp>
        </p:grpSp>
      </p:grpSp>
      <p:sp>
        <p:nvSpPr>
          <p:cNvPr id="37"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66</a:t>
            </a:fld>
            <a:endParaRPr lang="en-US" altLang="en-US" sz="999">
              <a:solidFill>
                <a:schemeClr val="tx1"/>
              </a:solidFill>
              <a:latin typeface="나눔스퀘어라운드 Bold"/>
              <a:ea typeface="나눔스퀘어라운드 Bold"/>
            </a:endParaRPr>
          </a:p>
        </p:txBody>
      </p:sp>
      <p:pic>
        <p:nvPicPr>
          <p:cNvPr id="2" name="그림 1">
            <a:extLst>
              <a:ext uri="{FF2B5EF4-FFF2-40B4-BE49-F238E27FC236}">
                <a16:creationId xmlns:a16="http://schemas.microsoft.com/office/drawing/2014/main" id="{DF5C6269-77EC-153F-AD82-C6AAADA465C8}"/>
              </a:ext>
            </a:extLst>
          </p:cNvPr>
          <p:cNvPicPr>
            <a:picLocks noChangeAspect="1"/>
          </p:cNvPicPr>
          <p:nvPr/>
        </p:nvPicPr>
        <p:blipFill>
          <a:blip r:embed="rId3"/>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5DE4FB26-D357-6593-2D33-D674286F55BF}"/>
              </a:ext>
            </a:extLst>
          </p:cNvPr>
          <p:cNvPicPr>
            <a:picLocks noChangeAspect="1"/>
          </p:cNvPicPr>
          <p:nvPr/>
        </p:nvPicPr>
        <p:blipFill>
          <a:blip r:embed="rId4"/>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그룹 5"/>
          <p:cNvGrpSpPr/>
          <p:nvPr/>
        </p:nvGrpSpPr>
        <p:grpSpPr>
          <a:xfrm>
            <a:off x="265" y="130831"/>
            <a:ext cx="9143471" cy="765157"/>
            <a:chOff x="265" y="130831"/>
            <a:chExt cx="9143471" cy="765157"/>
          </a:xfrm>
        </p:grpSpPr>
        <p:grpSp>
          <p:nvGrpSpPr>
            <p:cNvPr id="7" name="그룹 6"/>
            <p:cNvGrpSpPr/>
            <p:nvPr/>
          </p:nvGrpSpPr>
          <p:grpSpPr>
            <a:xfrm>
              <a:off x="265" y="130831"/>
              <a:ext cx="9143471" cy="765157"/>
              <a:chOff x="265" y="130831"/>
              <a:chExt cx="9143471" cy="765157"/>
            </a:xfrm>
          </p:grpSpPr>
          <p:sp>
            <p:nvSpPr>
              <p:cNvPr id="10" name="직사각형 9"/>
              <p:cNvSpPr/>
              <p:nvPr/>
            </p:nvSpPr>
            <p:spPr>
              <a:xfrm>
                <a:off x="265" y="133689"/>
                <a:ext cx="958482"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1" name="사각형: 둥근 위쪽 모서리 10"/>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2" name="평행 사변형 11"/>
              <p:cNvSpPr/>
              <p:nvPr/>
            </p:nvSpPr>
            <p:spPr>
              <a:xfrm rot="5400000">
                <a:off x="753374" y="368797"/>
                <a:ext cx="762297" cy="292083"/>
              </a:xfrm>
              <a:prstGeom prst="parallelogram">
                <a:avLst>
                  <a:gd name="adj" fmla="val 41638"/>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3" name="평행 사변형 12"/>
              <p:cNvSpPr/>
              <p:nvPr/>
            </p:nvSpPr>
            <p:spPr>
              <a:xfrm rot="16200000" flipH="1">
                <a:off x="1075193" y="368798"/>
                <a:ext cx="762297" cy="292083"/>
              </a:xfrm>
              <a:prstGeom prst="parallelogram">
                <a:avLst>
                  <a:gd name="adj" fmla="val 41638"/>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4" name="직사각형 13"/>
              <p:cNvSpPr/>
              <p:nvPr/>
            </p:nvSpPr>
            <p:spPr>
              <a:xfrm>
                <a:off x="1632118" y="130831"/>
                <a:ext cx="7511618"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5" name="TextBox 14"/>
              <p:cNvSpPr txBox="1"/>
              <p:nvPr/>
            </p:nvSpPr>
            <p:spPr>
              <a:xfrm>
                <a:off x="1727426" y="240030"/>
                <a:ext cx="2916964" cy="460743"/>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판단례</a:t>
                </a:r>
              </a:p>
            </p:txBody>
          </p:sp>
          <p:sp>
            <p:nvSpPr>
              <p:cNvPr id="16" name="TextBox 15"/>
              <p:cNvSpPr txBox="1"/>
              <p:nvPr/>
            </p:nvSpPr>
            <p:spPr>
              <a:xfrm>
                <a:off x="8403324" y="281174"/>
                <a:ext cx="545771" cy="188766"/>
              </a:xfrm>
              <a:prstGeom prst="roundRect">
                <a:avLst>
                  <a:gd name="adj" fmla="val 50000"/>
                </a:avLst>
              </a:prstGeom>
              <a:solidFill>
                <a:srgbClr val="3D384A"/>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4</a:t>
                </a:r>
                <a:endParaRPr lang="ko-KR" altLang="en-US" sz="1100">
                  <a:solidFill>
                    <a:schemeClr val="bg1"/>
                  </a:solidFill>
                  <a:latin typeface="나눔스퀘어라운드 ExtraBold"/>
                  <a:ea typeface="나눔스퀘어라운드 ExtraBold"/>
                </a:endParaRPr>
              </a:p>
            </p:txBody>
          </p:sp>
          <p:sp>
            <p:nvSpPr>
              <p:cNvPr id="17" name="TextBox 16"/>
              <p:cNvSpPr txBox="1"/>
              <p:nvPr/>
            </p:nvSpPr>
            <p:spPr>
              <a:xfrm>
                <a:off x="6699060" y="429780"/>
                <a:ext cx="2335402" cy="261595"/>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행위 예시</a:t>
                </a:r>
              </a:p>
            </p:txBody>
          </p:sp>
        </p:grpSp>
        <p:sp>
          <p:nvSpPr>
            <p:cNvPr id="8" name="Rectangle 5"/>
            <p:cNvSpPr>
              <a:spLocks noChangeArrowheads="1"/>
            </p:cNvSpPr>
            <p:nvPr/>
          </p:nvSpPr>
          <p:spPr bwMode="white">
            <a:xfrm>
              <a:off x="4894283" y="240030"/>
              <a:ext cx="1383712" cy="460741"/>
            </a:xfrm>
            <a:prstGeom prst="rect">
              <a:avLst/>
            </a:prstGeom>
            <a:noFill/>
          </p:spPr>
          <p:txBody>
            <a:bodyPr wrap="none" anchor="ctr">
              <a:spAutoFit/>
            </a:bodyPr>
            <a:lstStyle/>
            <a:p>
              <a:pPr lvl="0">
                <a:defRPr lang="ko-KR" altLang="en-US"/>
              </a:pPr>
              <a:r>
                <a:rPr lang="ko-KR" altLang="en-US" sz="2400">
                  <a:solidFill>
                    <a:srgbClr val="FFC611"/>
                  </a:solidFill>
                  <a:latin typeface="나눔스퀘어라운드 ExtraBold"/>
                  <a:ea typeface="나눔스퀘어라운드 ExtraBold"/>
                </a:rPr>
                <a:t>인정 사례</a:t>
              </a:r>
            </a:p>
          </p:txBody>
        </p:sp>
        <p:sp>
          <p:nvSpPr>
            <p:cNvPr id="9" name="타원 8"/>
            <p:cNvSpPr/>
            <p:nvPr/>
          </p:nvSpPr>
          <p:spPr>
            <a:xfrm>
              <a:off x="4652547" y="331227"/>
              <a:ext cx="277425" cy="277425"/>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3</a:t>
              </a:r>
              <a:endParaRPr lang="ko-KR" altLang="en-US">
                <a:solidFill>
                  <a:schemeClr val="bg1"/>
                </a:solidFill>
                <a:latin typeface="나눔스퀘어라운드 ExtraBold"/>
                <a:ea typeface="나눔스퀘어라운드 ExtraBold"/>
              </a:endParaRPr>
            </a:p>
          </p:txBody>
        </p:sp>
      </p:grpSp>
      <p:grpSp>
        <p:nvGrpSpPr>
          <p:cNvPr id="18" name="그룹 17"/>
          <p:cNvGrpSpPr/>
          <p:nvPr/>
        </p:nvGrpSpPr>
        <p:grpSpPr>
          <a:xfrm>
            <a:off x="885708" y="1520008"/>
            <a:ext cx="3917717" cy="1026788"/>
            <a:chOff x="137433" y="1276834"/>
            <a:chExt cx="3917717" cy="1026788"/>
          </a:xfrm>
        </p:grpSpPr>
        <p:sp>
          <p:nvSpPr>
            <p:cNvPr id="19" name="사각형: 둥근 모서리 18"/>
            <p:cNvSpPr/>
            <p:nvPr/>
          </p:nvSpPr>
          <p:spPr>
            <a:xfrm>
              <a:off x="137433" y="1342873"/>
              <a:ext cx="3917717" cy="960749"/>
            </a:xfrm>
            <a:prstGeom prst="roundRect">
              <a:avLst>
                <a:gd name="adj" fmla="val 16667"/>
              </a:avLst>
            </a:prstGeom>
            <a:solidFill>
              <a:srgbClr val="F2F1F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nvGrpSpPr>
            <p:cNvPr id="20" name="그룹 19"/>
            <p:cNvGrpSpPr/>
            <p:nvPr/>
          </p:nvGrpSpPr>
          <p:grpSpPr>
            <a:xfrm>
              <a:off x="285623" y="1276834"/>
              <a:ext cx="582342" cy="640576"/>
              <a:chOff x="439754" y="1276833"/>
              <a:chExt cx="692997" cy="762297"/>
            </a:xfrm>
          </p:grpSpPr>
          <p:pic>
            <p:nvPicPr>
              <p:cNvPr id="27" name="그래픽 26"/>
              <p:cNvPicPr>
                <a:picLocks noChangeAspect="1"/>
              </p:cNvPicPr>
              <p:nvPr/>
            </p:nvPicPr>
            <p:blipFill rotWithShape="1">
              <a:blip r:embed="rId2"/>
              <a:stretch>
                <a:fillRect/>
              </a:stretch>
            </p:blipFill>
            <p:spPr>
              <a:xfrm>
                <a:off x="439754" y="1276833"/>
                <a:ext cx="692997" cy="762297"/>
              </a:xfrm>
              <a:prstGeom prst="rect">
                <a:avLst/>
              </a:prstGeom>
            </p:spPr>
          </p:pic>
          <p:sp>
            <p:nvSpPr>
              <p:cNvPr id="28" name="직사각형 27"/>
              <p:cNvSpPr/>
              <p:nvPr/>
            </p:nvSpPr>
            <p:spPr>
              <a:xfrm>
                <a:off x="516876" y="1315371"/>
                <a:ext cx="484912" cy="610035"/>
              </a:xfrm>
              <a:prstGeom prst="rect">
                <a:avLst/>
              </a:prstGeom>
            </p:spPr>
            <p:txBody>
              <a:bodyPr wrap="none">
                <a:spAutoFit/>
              </a:bodyPr>
              <a:lstStyle/>
              <a:p>
                <a:pPr lvl="0">
                  <a:defRPr lang="ko-KR" altLang="en-US"/>
                </a:pPr>
                <a:r>
                  <a:rPr lang="en-US" altLang="ko-KR" sz="2800">
                    <a:solidFill>
                      <a:srgbClr val="3D384A"/>
                    </a:solidFill>
                    <a:latin typeface="나눔스퀘어라운드 ExtraBold"/>
                    <a:ea typeface="나눔스퀘어라운드 ExtraBold"/>
                  </a:rPr>
                  <a:t>3</a:t>
                </a:r>
                <a:endParaRPr lang="ko-KR" altLang="en-US" sz="2800">
                  <a:solidFill>
                    <a:srgbClr val="3D384A"/>
                  </a:solidFill>
                </a:endParaRPr>
              </a:p>
            </p:txBody>
          </p:sp>
        </p:grpSp>
        <p:sp>
          <p:nvSpPr>
            <p:cNvPr id="21" name="사각형: 둥근 모서리 20"/>
            <p:cNvSpPr/>
            <p:nvPr/>
          </p:nvSpPr>
          <p:spPr>
            <a:xfrm>
              <a:off x="939665" y="1419146"/>
              <a:ext cx="730311" cy="235194"/>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defRPr lang="ko-KR" altLang="en-US"/>
              </a:pPr>
              <a:r>
                <a:rPr lang="ko-KR" altLang="en-US" sz="1200" b="1">
                  <a:latin typeface="나눔바른고딕"/>
                  <a:ea typeface="나눔바른고딕"/>
                </a:rPr>
                <a:t>행위자</a:t>
              </a:r>
            </a:p>
          </p:txBody>
        </p:sp>
        <p:sp>
          <p:nvSpPr>
            <p:cNvPr id="22" name="사각형: 둥근 모서리 21"/>
            <p:cNvSpPr/>
            <p:nvPr/>
          </p:nvSpPr>
          <p:spPr>
            <a:xfrm>
              <a:off x="939665" y="1691165"/>
              <a:ext cx="730311" cy="235194"/>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defRPr lang="ko-KR" altLang="en-US"/>
              </a:pPr>
              <a:r>
                <a:rPr lang="ko-KR" altLang="en-US" sz="1200" b="1">
                  <a:latin typeface="나눔바른고딕"/>
                  <a:ea typeface="나눔바른고딕"/>
                </a:rPr>
                <a:t>피해자</a:t>
              </a:r>
            </a:p>
          </p:txBody>
        </p:sp>
        <p:sp>
          <p:nvSpPr>
            <p:cNvPr id="23" name="사각형: 둥근 모서리 22"/>
            <p:cNvSpPr/>
            <p:nvPr/>
          </p:nvSpPr>
          <p:spPr>
            <a:xfrm>
              <a:off x="939665" y="1963185"/>
              <a:ext cx="730311" cy="235194"/>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defRPr lang="ko-KR" altLang="en-US"/>
              </a:pPr>
              <a:r>
                <a:rPr lang="ko-KR" altLang="en-US" sz="1200" b="1">
                  <a:latin typeface="나눔바른고딕"/>
                  <a:ea typeface="나눔바른고딕"/>
                </a:rPr>
                <a:t>행위장소</a:t>
              </a:r>
            </a:p>
          </p:txBody>
        </p:sp>
        <p:sp>
          <p:nvSpPr>
            <p:cNvPr id="24" name="직사각형 23"/>
            <p:cNvSpPr/>
            <p:nvPr/>
          </p:nvSpPr>
          <p:spPr>
            <a:xfrm>
              <a:off x="1772423" y="1415970"/>
              <a:ext cx="365485" cy="246221"/>
            </a:xfrm>
            <a:prstGeom prst="rect">
              <a:avLst/>
            </a:prstGeom>
          </p:spPr>
          <p:txBody>
            <a:bodyPr wrap="none" lIns="0" tIns="0" rIns="0" bIns="0" anchor="ctr">
              <a:spAutoFit/>
            </a:bodyPr>
            <a:lstStyle/>
            <a:p>
              <a:pPr>
                <a:spcBef>
                  <a:spcPct val="0"/>
                </a:spcBef>
                <a:defRPr lang="ko-KR" altLang="en-US"/>
              </a:pPr>
              <a:r>
                <a:rPr lang="ko-KR" altLang="en-US" sz="1600">
                  <a:solidFill>
                    <a:srgbClr val="000000"/>
                  </a:solidFill>
                  <a:latin typeface="나눔바른고딕"/>
                  <a:ea typeface="나눔바른고딕"/>
                  <a:cs typeface="함초롬돋움"/>
                </a:rPr>
                <a:t>회장</a:t>
              </a:r>
            </a:p>
          </p:txBody>
        </p:sp>
        <p:sp>
          <p:nvSpPr>
            <p:cNvPr id="25" name="직사각형 24"/>
            <p:cNvSpPr/>
            <p:nvPr/>
          </p:nvSpPr>
          <p:spPr>
            <a:xfrm>
              <a:off x="1772423" y="1687807"/>
              <a:ext cx="1325684" cy="246221"/>
            </a:xfrm>
            <a:prstGeom prst="rect">
              <a:avLst/>
            </a:prstGeom>
          </p:spPr>
          <p:txBody>
            <a:bodyPr wrap="none" lIns="0" tIns="0" rIns="0" bIns="0" anchor="ctr">
              <a:spAutoFit/>
            </a:bodyPr>
            <a:lstStyle/>
            <a:p>
              <a:pPr>
                <a:spcBef>
                  <a:spcPct val="0"/>
                </a:spcBef>
                <a:defRPr lang="ko-KR" altLang="en-US"/>
              </a:pPr>
              <a:r>
                <a:rPr lang="ko-KR" altLang="en-US" sz="1600">
                  <a:solidFill>
                    <a:srgbClr val="000000"/>
                  </a:solidFill>
                  <a:latin typeface="나눔바른고딕"/>
                  <a:ea typeface="나눔바른고딕"/>
                  <a:cs typeface="함초롬돋움"/>
                </a:rPr>
                <a:t>고용된 운전기사</a:t>
              </a:r>
            </a:p>
          </p:txBody>
        </p:sp>
        <p:sp>
          <p:nvSpPr>
            <p:cNvPr id="26" name="직사각형 25"/>
            <p:cNvSpPr/>
            <p:nvPr/>
          </p:nvSpPr>
          <p:spPr>
            <a:xfrm>
              <a:off x="1772423" y="1962285"/>
              <a:ext cx="1956052" cy="246221"/>
            </a:xfrm>
            <a:prstGeom prst="rect">
              <a:avLst/>
            </a:prstGeom>
          </p:spPr>
          <p:txBody>
            <a:bodyPr wrap="square" lIns="0" tIns="0" rIns="0" bIns="0" anchor="ctr">
              <a:spAutoFit/>
            </a:bodyPr>
            <a:lstStyle/>
            <a:p>
              <a:pPr>
                <a:spcBef>
                  <a:spcPct val="0"/>
                </a:spcBef>
                <a:defRPr lang="ko-KR" altLang="en-US"/>
              </a:pPr>
              <a:r>
                <a:rPr lang="ko-KR" altLang="en-US" sz="1600">
                  <a:solidFill>
                    <a:srgbClr val="000000"/>
                  </a:solidFill>
                  <a:latin typeface="나눔바른고딕"/>
                  <a:ea typeface="나눔바른고딕"/>
                  <a:cs typeface="함초롬돋움"/>
                </a:rPr>
                <a:t>업무수행 중인 자동차 안</a:t>
              </a:r>
            </a:p>
          </p:txBody>
        </p:sp>
      </p:grpSp>
      <p:grpSp>
        <p:nvGrpSpPr>
          <p:cNvPr id="29" name="그룹 28"/>
          <p:cNvGrpSpPr/>
          <p:nvPr/>
        </p:nvGrpSpPr>
        <p:grpSpPr>
          <a:xfrm>
            <a:off x="569140" y="3380059"/>
            <a:ext cx="8005720" cy="1971491"/>
            <a:chOff x="342783" y="2486210"/>
            <a:chExt cx="8005720" cy="1971491"/>
          </a:xfrm>
        </p:grpSpPr>
        <p:sp>
          <p:nvSpPr>
            <p:cNvPr id="30" name="사각형: 둥근 위쪽 모서리 29"/>
            <p:cNvSpPr/>
            <p:nvPr/>
          </p:nvSpPr>
          <p:spPr>
            <a:xfrm>
              <a:off x="618154" y="2486210"/>
              <a:ext cx="2707957" cy="400423"/>
            </a:xfrm>
            <a:prstGeom prst="round2SameRect">
              <a:avLst>
                <a:gd name="adj1" fmla="val 50000"/>
                <a:gd name="adj2" fmla="val 0"/>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1" name="Rectangle 5"/>
            <p:cNvSpPr>
              <a:spLocks noChangeArrowheads="1"/>
            </p:cNvSpPr>
            <p:nvPr/>
          </p:nvSpPr>
          <p:spPr bwMode="white">
            <a:xfrm>
              <a:off x="688838" y="2487065"/>
              <a:ext cx="2566588" cy="389081"/>
            </a:xfrm>
            <a:prstGeom prst="rect">
              <a:avLst/>
            </a:prstGeom>
            <a:noFill/>
            <a:ln w="9525" cmpd="sng">
              <a:noFill/>
              <a:miter/>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2001" b="1">
                  <a:solidFill>
                    <a:schemeClr val="bg1"/>
                  </a:solidFill>
                  <a:latin typeface="나눔바른고딕"/>
                  <a:ea typeface="나눔바른고딕"/>
                  <a:cs typeface="함초롬돋움"/>
                </a:rPr>
                <a:t>행위내용 및 사실관계</a:t>
              </a:r>
            </a:p>
          </p:txBody>
        </p:sp>
        <p:sp>
          <p:nvSpPr>
            <p:cNvPr id="32" name="사각형: 둥근 모서리 31"/>
            <p:cNvSpPr/>
            <p:nvPr/>
          </p:nvSpPr>
          <p:spPr>
            <a:xfrm>
              <a:off x="342783" y="2906539"/>
              <a:ext cx="8005720" cy="1551162"/>
            </a:xfrm>
            <a:prstGeom prst="roundRect">
              <a:avLst>
                <a:gd name="adj" fmla="val 2499"/>
              </a:avLst>
            </a:prstGeom>
            <a:solidFill>
              <a:schemeClr val="bg1"/>
            </a:solidFill>
            <a:ln w="38100">
              <a:solidFill>
                <a:srgbClr val="675E7C"/>
              </a:solidFill>
            </a:ln>
            <a:effectLst>
              <a:outerShdw blurRad="50800" dist="127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3" name="Rectangle 6"/>
            <p:cNvSpPr>
              <a:spLocks noChangeArrowheads="1"/>
            </p:cNvSpPr>
            <p:nvPr/>
          </p:nvSpPr>
          <p:spPr bwMode="white">
            <a:xfrm>
              <a:off x="641242" y="3051819"/>
              <a:ext cx="7561205" cy="1272127"/>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30000"/>
                </a:lnSpc>
                <a:spcBef>
                  <a:spcPct val="0"/>
                </a:spcBef>
                <a:spcAft>
                  <a:spcPct val="46000"/>
                </a:spcAft>
                <a:buClr>
                  <a:srgbClr val="3D384A"/>
                </a:buClr>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solidFill>
                    <a:srgbClr val="000000"/>
                  </a:solidFill>
                  <a:latin typeface="나눔바른고딕"/>
                  <a:ea typeface="나눔바른고딕"/>
                  <a:cs typeface="함초롬돋움"/>
                </a:rPr>
                <a:t>회장이 운전이 마음에 </a:t>
              </a:r>
              <a:r>
                <a:rPr lang="ko-KR" altLang="en-US" sz="1600" dirty="0" err="1">
                  <a:solidFill>
                    <a:srgbClr val="000000"/>
                  </a:solidFill>
                  <a:latin typeface="나눔바른고딕"/>
                  <a:ea typeface="나눔바른고딕"/>
                  <a:cs typeface="함초롬돋움"/>
                </a:rPr>
                <a:t>안든다며</a:t>
              </a:r>
              <a:r>
                <a:rPr lang="ko-KR" altLang="en-US" sz="1600" dirty="0">
                  <a:solidFill>
                    <a:srgbClr val="000000"/>
                  </a:solidFill>
                  <a:latin typeface="나눔바른고딕"/>
                  <a:ea typeface="나눔바른고딕"/>
                  <a:cs typeface="함초롬돋움"/>
                </a:rPr>
                <a:t> 운전기사에게 지속적으로 폭언</a:t>
              </a: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욕설을 함</a:t>
              </a:r>
            </a:p>
            <a:p>
              <a:pPr>
                <a:lnSpc>
                  <a:spcPct val="130000"/>
                </a:lnSpc>
                <a:spcBef>
                  <a:spcPct val="0"/>
                </a:spcBef>
                <a:spcAft>
                  <a:spcPct val="46000"/>
                </a:spcAft>
                <a:buClr>
                  <a:srgbClr val="3D384A"/>
                </a:buClr>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solidFill>
                    <a:srgbClr val="000000"/>
                  </a:solidFill>
                  <a:latin typeface="나눔바른고딕"/>
                  <a:ea typeface="나눔바른고딕"/>
                  <a:cs typeface="함초롬돋움"/>
                </a:rPr>
                <a:t>운전 중인 기사의 머리를 뒤에서 가격하며 마구 때리기도 함</a:t>
              </a:r>
            </a:p>
            <a:p>
              <a:pPr>
                <a:lnSpc>
                  <a:spcPct val="130000"/>
                </a:lnSpc>
                <a:spcBef>
                  <a:spcPct val="0"/>
                </a:spcBef>
                <a:spcAft>
                  <a:spcPct val="46000"/>
                </a:spcAft>
                <a:buClr>
                  <a:srgbClr val="3D384A"/>
                </a:buClr>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err="1">
                  <a:solidFill>
                    <a:srgbClr val="000000"/>
                  </a:solidFill>
                  <a:latin typeface="나눔바른고딕"/>
                  <a:ea typeface="나눔바른고딕"/>
                  <a:cs typeface="함초롬돋움"/>
                </a:rPr>
                <a:t>룸미러</a:t>
              </a:r>
              <a:r>
                <a:rPr lang="en-US" altLang="ko-KR" sz="1600" dirty="0">
                  <a:solidFill>
                    <a:srgbClr val="000000"/>
                  </a:solidFill>
                  <a:latin typeface="나눔바른고딕"/>
                  <a:ea typeface="나눔바른고딕"/>
                  <a:cs typeface="함초롬돋움"/>
                </a:rPr>
                <a:t>, </a:t>
              </a:r>
              <a:r>
                <a:rPr lang="ko-KR" altLang="en-US" sz="1600" dirty="0" err="1">
                  <a:solidFill>
                    <a:srgbClr val="000000"/>
                  </a:solidFill>
                  <a:latin typeface="나눔바른고딕"/>
                  <a:ea typeface="나눔바른고딕"/>
                  <a:cs typeface="함초롬돋움"/>
                </a:rPr>
                <a:t>사이드미러를</a:t>
              </a:r>
              <a:r>
                <a:rPr lang="ko-KR" altLang="en-US" sz="1600" dirty="0">
                  <a:solidFill>
                    <a:srgbClr val="000000"/>
                  </a:solidFill>
                  <a:latin typeface="나눔바른고딕"/>
                  <a:ea typeface="나눔바른고딕"/>
                  <a:cs typeface="함초롬돋움"/>
                </a:rPr>
                <a:t> 접은 상태에서 운전을 시켜 극도의 스트레스 속에서 운전업무를 함</a:t>
              </a:r>
            </a:p>
          </p:txBody>
        </p:sp>
      </p:grpSp>
      <p:sp>
        <p:nvSpPr>
          <p:cNvPr id="34"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67</a:t>
            </a:fld>
            <a:endParaRPr lang="en-US" altLang="en-US" sz="999">
              <a:solidFill>
                <a:schemeClr val="tx1"/>
              </a:solidFill>
              <a:latin typeface="나눔스퀘어라운드 Bold"/>
              <a:ea typeface="나눔스퀘어라운드 Bold"/>
            </a:endParaRPr>
          </a:p>
        </p:txBody>
      </p:sp>
      <p:pic>
        <p:nvPicPr>
          <p:cNvPr id="2" name="그래픽 1"/>
          <p:cNvPicPr>
            <a:picLocks noChangeAspect="1"/>
          </p:cNvPicPr>
          <p:nvPr/>
        </p:nvPicPr>
        <p:blipFill rotWithShape="1">
          <a:blip r:embed="rId3"/>
          <a:srcRect r="23760"/>
          <a:stretch>
            <a:fillRect/>
          </a:stretch>
        </p:blipFill>
        <p:spPr>
          <a:xfrm>
            <a:off x="6602131" y="1479760"/>
            <a:ext cx="2541869" cy="3496301"/>
          </a:xfrm>
          <a:prstGeom prst="rect">
            <a:avLst/>
          </a:prstGeom>
          <a:effectLst>
            <a:outerShdw blurRad="50800" dist="12700" dir="2700000" algn="tl" rotWithShape="0">
              <a:prstClr val="black">
                <a:alpha val="40000"/>
              </a:prstClr>
            </a:outerShdw>
          </a:effectLst>
        </p:spPr>
      </p:pic>
      <p:pic>
        <p:nvPicPr>
          <p:cNvPr id="3" name="그림 2">
            <a:extLst>
              <a:ext uri="{FF2B5EF4-FFF2-40B4-BE49-F238E27FC236}">
                <a16:creationId xmlns:a16="http://schemas.microsoft.com/office/drawing/2014/main" id="{CDBE9EFA-E1AB-97BD-7012-DF9B413ED4D5}"/>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4" name="그림 3">
            <a:extLst>
              <a:ext uri="{FF2B5EF4-FFF2-40B4-BE49-F238E27FC236}">
                <a16:creationId xmlns:a16="http://schemas.microsoft.com/office/drawing/2014/main" id="{62F3BE9C-86F4-010E-B6AB-E72D4E6BE376}"/>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그룹 7"/>
          <p:cNvGrpSpPr/>
          <p:nvPr/>
        </p:nvGrpSpPr>
        <p:grpSpPr>
          <a:xfrm>
            <a:off x="265" y="130831"/>
            <a:ext cx="9143471" cy="765157"/>
            <a:chOff x="265" y="130831"/>
            <a:chExt cx="9143471" cy="765157"/>
          </a:xfrm>
        </p:grpSpPr>
        <p:grpSp>
          <p:nvGrpSpPr>
            <p:cNvPr id="9" name="그룹 8"/>
            <p:cNvGrpSpPr/>
            <p:nvPr/>
          </p:nvGrpSpPr>
          <p:grpSpPr>
            <a:xfrm>
              <a:off x="265" y="130831"/>
              <a:ext cx="9143471" cy="765157"/>
              <a:chOff x="265" y="130831"/>
              <a:chExt cx="9143471" cy="765157"/>
            </a:xfrm>
          </p:grpSpPr>
          <p:sp>
            <p:nvSpPr>
              <p:cNvPr id="12" name="직사각형 11"/>
              <p:cNvSpPr/>
              <p:nvPr/>
            </p:nvSpPr>
            <p:spPr>
              <a:xfrm>
                <a:off x="265" y="133689"/>
                <a:ext cx="958482"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3" name="사각형: 둥근 위쪽 모서리 12"/>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4" name="평행 사변형 13"/>
              <p:cNvSpPr/>
              <p:nvPr/>
            </p:nvSpPr>
            <p:spPr>
              <a:xfrm rot="5400000">
                <a:off x="753374" y="368797"/>
                <a:ext cx="762297" cy="292083"/>
              </a:xfrm>
              <a:prstGeom prst="parallelogram">
                <a:avLst>
                  <a:gd name="adj" fmla="val 41638"/>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5" name="평행 사변형 14"/>
              <p:cNvSpPr/>
              <p:nvPr/>
            </p:nvSpPr>
            <p:spPr>
              <a:xfrm rot="16200000" flipH="1">
                <a:off x="1075193" y="368798"/>
                <a:ext cx="762297" cy="292083"/>
              </a:xfrm>
              <a:prstGeom prst="parallelogram">
                <a:avLst>
                  <a:gd name="adj" fmla="val 41638"/>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6" name="직사각형 15"/>
              <p:cNvSpPr/>
              <p:nvPr/>
            </p:nvSpPr>
            <p:spPr>
              <a:xfrm>
                <a:off x="1632118" y="130831"/>
                <a:ext cx="7511618"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7" name="TextBox 16"/>
              <p:cNvSpPr txBox="1"/>
              <p:nvPr/>
            </p:nvSpPr>
            <p:spPr>
              <a:xfrm>
                <a:off x="1727426" y="240030"/>
                <a:ext cx="2916964" cy="460743"/>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판단례</a:t>
                </a:r>
              </a:p>
            </p:txBody>
          </p:sp>
          <p:sp>
            <p:nvSpPr>
              <p:cNvPr id="18" name="TextBox 17"/>
              <p:cNvSpPr txBox="1"/>
              <p:nvPr/>
            </p:nvSpPr>
            <p:spPr>
              <a:xfrm>
                <a:off x="8403324" y="281174"/>
                <a:ext cx="545771" cy="188766"/>
              </a:xfrm>
              <a:prstGeom prst="roundRect">
                <a:avLst>
                  <a:gd name="adj" fmla="val 50000"/>
                </a:avLst>
              </a:prstGeom>
              <a:solidFill>
                <a:srgbClr val="3D384A"/>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4</a:t>
                </a:r>
                <a:endParaRPr lang="ko-KR" altLang="en-US" sz="1100">
                  <a:solidFill>
                    <a:schemeClr val="bg1"/>
                  </a:solidFill>
                  <a:latin typeface="나눔스퀘어라운드 ExtraBold"/>
                  <a:ea typeface="나눔스퀘어라운드 ExtraBold"/>
                </a:endParaRPr>
              </a:p>
            </p:txBody>
          </p:sp>
          <p:sp>
            <p:nvSpPr>
              <p:cNvPr id="19" name="TextBox 18"/>
              <p:cNvSpPr txBox="1"/>
              <p:nvPr/>
            </p:nvSpPr>
            <p:spPr>
              <a:xfrm>
                <a:off x="6699060" y="429780"/>
                <a:ext cx="2335402" cy="261595"/>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행위 예시</a:t>
                </a:r>
              </a:p>
            </p:txBody>
          </p:sp>
        </p:grpSp>
        <p:sp>
          <p:nvSpPr>
            <p:cNvPr id="10" name="Rectangle 5"/>
            <p:cNvSpPr>
              <a:spLocks noChangeArrowheads="1"/>
            </p:cNvSpPr>
            <p:nvPr/>
          </p:nvSpPr>
          <p:spPr bwMode="white">
            <a:xfrm>
              <a:off x="4894283" y="240030"/>
              <a:ext cx="1383712" cy="460741"/>
            </a:xfrm>
            <a:prstGeom prst="rect">
              <a:avLst/>
            </a:prstGeom>
            <a:noFill/>
          </p:spPr>
          <p:txBody>
            <a:bodyPr wrap="none" anchor="ctr">
              <a:spAutoFit/>
            </a:bodyPr>
            <a:lstStyle/>
            <a:p>
              <a:pPr lvl="0">
                <a:defRPr lang="ko-KR" altLang="en-US"/>
              </a:pPr>
              <a:r>
                <a:rPr lang="ko-KR" altLang="en-US" sz="2400">
                  <a:solidFill>
                    <a:srgbClr val="FFC611"/>
                  </a:solidFill>
                  <a:latin typeface="나눔스퀘어라운드 ExtraBold"/>
                  <a:ea typeface="나눔스퀘어라운드 ExtraBold"/>
                </a:rPr>
                <a:t>인정 사례</a:t>
              </a:r>
            </a:p>
          </p:txBody>
        </p:sp>
        <p:sp>
          <p:nvSpPr>
            <p:cNvPr id="11" name="타원 10"/>
            <p:cNvSpPr/>
            <p:nvPr/>
          </p:nvSpPr>
          <p:spPr>
            <a:xfrm>
              <a:off x="4652547" y="331227"/>
              <a:ext cx="277425" cy="277425"/>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3</a:t>
              </a:r>
              <a:endParaRPr lang="ko-KR" altLang="en-US">
                <a:solidFill>
                  <a:schemeClr val="bg1"/>
                </a:solidFill>
                <a:latin typeface="나눔스퀘어라운드 ExtraBold"/>
                <a:ea typeface="나눔스퀘어라운드 ExtraBold"/>
              </a:endParaRPr>
            </a:p>
          </p:txBody>
        </p:sp>
      </p:grpSp>
      <p:sp>
        <p:nvSpPr>
          <p:cNvPr id="21" name="사각형: 둥근 위쪽 모서리 20"/>
          <p:cNvSpPr/>
          <p:nvPr/>
        </p:nvSpPr>
        <p:spPr>
          <a:xfrm>
            <a:off x="669070" y="1183379"/>
            <a:ext cx="2707957" cy="400423"/>
          </a:xfrm>
          <a:prstGeom prst="round2SameRect">
            <a:avLst>
              <a:gd name="adj1" fmla="val 50000"/>
              <a:gd name="adj2" fmla="val 0"/>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2" name="Rectangle 5"/>
          <p:cNvSpPr>
            <a:spLocks noChangeArrowheads="1"/>
          </p:cNvSpPr>
          <p:nvPr/>
        </p:nvSpPr>
        <p:spPr bwMode="white">
          <a:xfrm>
            <a:off x="739754" y="1174709"/>
            <a:ext cx="2566588" cy="400423"/>
          </a:xfrm>
          <a:prstGeom prst="rect">
            <a:avLst/>
          </a:prstGeom>
          <a:noFill/>
          <a:ln w="9525" cmpd="sng">
            <a:noFill/>
            <a:miter/>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spcBef>
                <a:spcPct val="0"/>
              </a:spcBef>
              <a:defRPr lang="ko-KR" altLang="en-US"/>
            </a:pPr>
            <a:r>
              <a:rPr lang="ko-KR" altLang="en-US" sz="2001" b="1">
                <a:solidFill>
                  <a:schemeClr val="bg1"/>
                </a:solidFill>
                <a:latin typeface="나눔바른고딕"/>
                <a:ea typeface="나눔바른고딕"/>
                <a:cs typeface="함초롬돋움"/>
              </a:rPr>
              <a:t>직장 내 괴롭힘 판단</a:t>
            </a:r>
          </a:p>
        </p:txBody>
      </p:sp>
      <p:sp>
        <p:nvSpPr>
          <p:cNvPr id="23" name="사각형: 둥근 모서리 22"/>
          <p:cNvSpPr/>
          <p:nvPr/>
        </p:nvSpPr>
        <p:spPr>
          <a:xfrm>
            <a:off x="393700" y="1603706"/>
            <a:ext cx="8356599" cy="3540836"/>
          </a:xfrm>
          <a:prstGeom prst="roundRect">
            <a:avLst>
              <a:gd name="adj" fmla="val 2499"/>
            </a:avLst>
          </a:prstGeom>
          <a:solidFill>
            <a:schemeClr val="bg1"/>
          </a:solidFill>
          <a:ln w="38100">
            <a:solidFill>
              <a:srgbClr val="817799"/>
            </a:solidFill>
          </a:ln>
          <a:effectLst>
            <a:outerShdw blurRad="50800" dist="127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nvGrpSpPr>
          <p:cNvPr id="24" name="그룹 23"/>
          <p:cNvGrpSpPr/>
          <p:nvPr/>
        </p:nvGrpSpPr>
        <p:grpSpPr>
          <a:xfrm>
            <a:off x="670153" y="1756966"/>
            <a:ext cx="7630804" cy="728262"/>
            <a:chOff x="619237" y="1538836"/>
            <a:chExt cx="7630804" cy="728262"/>
          </a:xfrm>
        </p:grpSpPr>
        <p:grpSp>
          <p:nvGrpSpPr>
            <p:cNvPr id="46" name="그룹 45"/>
            <p:cNvGrpSpPr/>
            <p:nvPr/>
          </p:nvGrpSpPr>
          <p:grpSpPr>
            <a:xfrm>
              <a:off x="619237" y="1538836"/>
              <a:ext cx="7576899" cy="403304"/>
              <a:chOff x="619237" y="1538836"/>
              <a:chExt cx="7576899" cy="403304"/>
            </a:xfrm>
          </p:grpSpPr>
          <p:sp>
            <p:nvSpPr>
              <p:cNvPr id="48" name="Rectangle 6"/>
              <p:cNvSpPr>
                <a:spLocks noChangeArrowheads="1"/>
              </p:cNvSpPr>
              <p:nvPr/>
            </p:nvSpPr>
            <p:spPr bwMode="white">
              <a:xfrm>
                <a:off x="634931" y="1538836"/>
                <a:ext cx="7561205" cy="403304"/>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30000"/>
                  </a:lnSpc>
                  <a:spcBef>
                    <a:spcPct val="0"/>
                  </a:spcBef>
                  <a:defRPr lang="ko-KR" altLang="en-US"/>
                </a:pPr>
                <a:r>
                  <a:rPr lang="ko-KR" altLang="en-US" sz="1600" b="1">
                    <a:solidFill>
                      <a:srgbClr val="4D346E"/>
                    </a:solidFill>
                    <a:latin typeface="나눔스퀘어라운드 ExtraBold"/>
                    <a:ea typeface="나눔스퀘어라운드 ExtraBold"/>
                    <a:cs typeface="함초롬돋움"/>
                  </a:rPr>
                  <a:t>직장에서의 지위 또는 관계 등의 우위 이용 여부</a:t>
                </a:r>
              </a:p>
            </p:txBody>
          </p:sp>
          <p:sp>
            <p:nvSpPr>
              <p:cNvPr id="49" name="직각 삼각형 48"/>
              <p:cNvSpPr/>
              <p:nvPr/>
            </p:nvSpPr>
            <p:spPr>
              <a:xfrm rot="5400000">
                <a:off x="619237" y="1600583"/>
                <a:ext cx="139201" cy="139201"/>
              </a:xfrm>
              <a:prstGeom prst="rtTriangle">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47" name="직사각형 46"/>
            <p:cNvSpPr/>
            <p:nvPr/>
          </p:nvSpPr>
          <p:spPr>
            <a:xfrm>
              <a:off x="688836" y="1861801"/>
              <a:ext cx="7561205" cy="405297"/>
            </a:xfrm>
            <a:prstGeom prst="rect">
              <a:avLst/>
            </a:prstGeom>
          </p:spPr>
          <p:txBody>
            <a:bodyPr wrap="square">
              <a:spAutoFit/>
            </a:bodyPr>
            <a:lstStyle/>
            <a:p>
              <a:pPr>
                <a:lnSpc>
                  <a:spcPct val="130000"/>
                </a:lnSpc>
                <a:spcBef>
                  <a:spcPct val="0"/>
                </a:spcBef>
                <a:defRPr lang="ko-KR" altLang="en-US"/>
              </a:pPr>
              <a:r>
                <a:rPr lang="ko-KR" altLang="en-US" sz="1600">
                  <a:solidFill>
                    <a:srgbClr val="000000"/>
                  </a:solidFill>
                  <a:latin typeface="나눔바른고딕"/>
                  <a:ea typeface="나눔바른고딕"/>
                  <a:cs typeface="함초롬돋움"/>
                </a:rPr>
                <a:t>회장이라는 </a:t>
              </a:r>
              <a:r>
                <a:rPr lang="en-US" altLang="ko-KR" sz="1600">
                  <a:solidFill>
                    <a:srgbClr val="000000"/>
                  </a:solidFill>
                  <a:latin typeface="나눔바른고딕"/>
                  <a:ea typeface="나눔바른고딕"/>
                  <a:cs typeface="함초롬돋움"/>
                </a:rPr>
                <a:t>(</a:t>
              </a:r>
              <a:r>
                <a:rPr lang="ko-KR" altLang="en-US" sz="1600">
                  <a:solidFill>
                    <a:srgbClr val="000000"/>
                  </a:solidFill>
                  <a:latin typeface="나눔바른고딕"/>
                  <a:ea typeface="나눔바른고딕"/>
                  <a:cs typeface="함초롬돋움"/>
                </a:rPr>
                <a:t>사용자로서의</a:t>
              </a:r>
              <a:r>
                <a:rPr lang="en-US" altLang="ko-KR" sz="1600">
                  <a:solidFill>
                    <a:srgbClr val="000000"/>
                  </a:solidFill>
                  <a:latin typeface="나눔바른고딕"/>
                  <a:ea typeface="나눔바른고딕"/>
                  <a:cs typeface="함초롬돋움"/>
                </a:rPr>
                <a:t>) </a:t>
              </a:r>
              <a:r>
                <a:rPr lang="ko-KR" altLang="en-US" sz="1600">
                  <a:solidFill>
                    <a:srgbClr val="000000"/>
                  </a:solidFill>
                  <a:latin typeface="나눔바른고딕"/>
                  <a:ea typeface="나눔바른고딕"/>
                  <a:cs typeface="함초롬돋움"/>
                </a:rPr>
                <a:t>지위를 이용함</a:t>
              </a:r>
            </a:p>
          </p:txBody>
        </p:sp>
      </p:grpSp>
      <p:grpSp>
        <p:nvGrpSpPr>
          <p:cNvPr id="25" name="그룹 24"/>
          <p:cNvGrpSpPr/>
          <p:nvPr/>
        </p:nvGrpSpPr>
        <p:grpSpPr>
          <a:xfrm>
            <a:off x="670153" y="2560093"/>
            <a:ext cx="7630804" cy="1357483"/>
            <a:chOff x="619237" y="1538836"/>
            <a:chExt cx="7630804" cy="1357483"/>
          </a:xfrm>
        </p:grpSpPr>
        <p:grpSp>
          <p:nvGrpSpPr>
            <p:cNvPr id="42" name="그룹 41"/>
            <p:cNvGrpSpPr/>
            <p:nvPr/>
          </p:nvGrpSpPr>
          <p:grpSpPr>
            <a:xfrm>
              <a:off x="619237" y="1538836"/>
              <a:ext cx="7576899" cy="389209"/>
              <a:chOff x="619237" y="1538836"/>
              <a:chExt cx="7576899" cy="389209"/>
            </a:xfrm>
          </p:grpSpPr>
          <p:sp>
            <p:nvSpPr>
              <p:cNvPr id="44" name="Rectangle 6"/>
              <p:cNvSpPr>
                <a:spLocks noChangeArrowheads="1"/>
              </p:cNvSpPr>
              <p:nvPr/>
            </p:nvSpPr>
            <p:spPr bwMode="white">
              <a:xfrm>
                <a:off x="634931" y="1538836"/>
                <a:ext cx="7561205" cy="400277"/>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30000"/>
                  </a:lnSpc>
                  <a:spcBef>
                    <a:spcPct val="0"/>
                  </a:spcBef>
                  <a:defRPr lang="ko-KR" altLang="en-US"/>
                </a:pPr>
                <a:r>
                  <a:rPr lang="ko-KR" altLang="en-US" sz="1600" b="1">
                    <a:solidFill>
                      <a:srgbClr val="4D346E"/>
                    </a:solidFill>
                    <a:latin typeface="나눔스퀘어라운드 ExtraBold"/>
                    <a:ea typeface="나눔스퀘어라운드 ExtraBold"/>
                    <a:cs typeface="함초롬돋움"/>
                  </a:rPr>
                  <a:t>업무상 적정 범위를 넘었는지의 여부</a:t>
                </a:r>
              </a:p>
            </p:txBody>
          </p:sp>
          <p:sp>
            <p:nvSpPr>
              <p:cNvPr id="45" name="직각 삼각형 44"/>
              <p:cNvSpPr/>
              <p:nvPr/>
            </p:nvSpPr>
            <p:spPr>
              <a:xfrm rot="5400000">
                <a:off x="619237" y="1600583"/>
                <a:ext cx="139201" cy="139201"/>
              </a:xfrm>
              <a:prstGeom prst="rtTriangle">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43" name="직사각형 42"/>
            <p:cNvSpPr/>
            <p:nvPr/>
          </p:nvSpPr>
          <p:spPr>
            <a:xfrm>
              <a:off x="688836" y="1874501"/>
              <a:ext cx="7561205" cy="1021818"/>
            </a:xfrm>
            <a:prstGeom prst="rect">
              <a:avLst/>
            </a:prstGeom>
          </p:spPr>
          <p:txBody>
            <a:bodyPr wrap="square">
              <a:spAutoFit/>
            </a:bodyPr>
            <a:lstStyle/>
            <a:p>
              <a:pPr>
                <a:lnSpc>
                  <a:spcPct val="120000"/>
                </a:lnSpc>
                <a:spcBef>
                  <a:spcPct val="0"/>
                </a:spcBef>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solidFill>
                    <a:srgbClr val="000000"/>
                  </a:solidFill>
                  <a:latin typeface="나눔바른고딕"/>
                  <a:ea typeface="나눔바른고딕"/>
                  <a:cs typeface="함초롬돋움"/>
                </a:rPr>
                <a:t>지속적인 폭언</a:t>
              </a:r>
              <a:r>
                <a:rPr lang="en-US" altLang="ko-KR" sz="1600" dirty="0">
                  <a:solidFill>
                    <a:srgbClr val="000000"/>
                  </a:solidFill>
                  <a:latin typeface="나눔바른고딕"/>
                  <a:ea typeface="나눔바른고딕"/>
                  <a:cs typeface="함초롬돋움"/>
                </a:rPr>
                <a:t>·</a:t>
              </a:r>
              <a:r>
                <a:rPr lang="ko-KR" altLang="en-US" sz="1600" dirty="0">
                  <a:solidFill>
                    <a:srgbClr val="000000"/>
                  </a:solidFill>
                  <a:latin typeface="나눔바른고딕"/>
                  <a:ea typeface="나눔바른고딕"/>
                  <a:cs typeface="함초롬돋움"/>
                </a:rPr>
                <a:t>욕설</a:t>
              </a: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머리 폭행 등 사회 통념상 상당하지 않은 행위를 함</a:t>
              </a:r>
              <a:endParaRPr lang="en-US" altLang="ko-KR" sz="1600" dirty="0">
                <a:solidFill>
                  <a:srgbClr val="000000"/>
                </a:solidFill>
                <a:latin typeface="나눔바른고딕"/>
                <a:ea typeface="나눔바른고딕"/>
                <a:cs typeface="함초롬돋움"/>
              </a:endParaRPr>
            </a:p>
            <a:p>
              <a:pPr>
                <a:lnSpc>
                  <a:spcPct val="120000"/>
                </a:lnSpc>
                <a:spcBef>
                  <a:spcPct val="0"/>
                </a:spcBef>
                <a:defRPr lang="ko-KR" altLang="en-US"/>
              </a:pPr>
              <a:endParaRPr lang="ko-KR" altLang="en-US" sz="300" dirty="0">
                <a:solidFill>
                  <a:srgbClr val="000000"/>
                </a:solidFill>
                <a:latin typeface="나눔바른고딕"/>
                <a:ea typeface="나눔바른고딕"/>
                <a:cs typeface="함초롬돋움"/>
              </a:endParaRPr>
            </a:p>
            <a:p>
              <a:pPr>
                <a:lnSpc>
                  <a:spcPct val="120000"/>
                </a:lnSpc>
                <a:spcBef>
                  <a:spcPct val="0"/>
                </a:spcBef>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err="1">
                  <a:solidFill>
                    <a:srgbClr val="000000"/>
                  </a:solidFill>
                  <a:latin typeface="나눔바른고딕"/>
                  <a:ea typeface="나눔바른고딕"/>
                  <a:cs typeface="함초롬돋움"/>
                </a:rPr>
                <a:t>룸미러</a:t>
              </a:r>
              <a:r>
                <a:rPr lang="en-US" altLang="ko-KR" sz="1600" dirty="0">
                  <a:solidFill>
                    <a:srgbClr val="000000"/>
                  </a:solidFill>
                  <a:latin typeface="나눔바른고딕"/>
                  <a:ea typeface="나눔바른고딕"/>
                  <a:cs typeface="함초롬돋움"/>
                </a:rPr>
                <a:t>, </a:t>
              </a:r>
              <a:r>
                <a:rPr lang="ko-KR" altLang="en-US" sz="1600" dirty="0" err="1">
                  <a:solidFill>
                    <a:srgbClr val="000000"/>
                  </a:solidFill>
                  <a:latin typeface="나눔바른고딕"/>
                  <a:ea typeface="나눔바른고딕"/>
                  <a:cs typeface="함초롬돋움"/>
                </a:rPr>
                <a:t>사이드미러를</a:t>
              </a:r>
              <a:r>
                <a:rPr lang="ko-KR" altLang="en-US" sz="1600" dirty="0">
                  <a:solidFill>
                    <a:srgbClr val="000000"/>
                  </a:solidFill>
                  <a:latin typeface="나눔바른고딕"/>
                  <a:ea typeface="나눔바른고딕"/>
                  <a:cs typeface="함초롬돋움"/>
                </a:rPr>
                <a:t> 접은 상태로 운전을 지시한 것은 안전한 업무수행을 방해한 것으로</a:t>
              </a:r>
              <a:endParaRPr lang="en-US" altLang="ko-KR" sz="1600" dirty="0">
                <a:solidFill>
                  <a:srgbClr val="000000"/>
                </a:solidFill>
                <a:latin typeface="나눔바른고딕"/>
                <a:ea typeface="나눔바른고딕"/>
                <a:cs typeface="함초롬돋움"/>
              </a:endParaRPr>
            </a:p>
            <a:p>
              <a:pPr>
                <a:lnSpc>
                  <a:spcPct val="120000"/>
                </a:lnSpc>
                <a:spcBef>
                  <a:spcPct val="0"/>
                </a:spcBef>
                <a:defRPr lang="ko-KR" altLang="en-US"/>
              </a:pP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사회 통념상 상당하지 않은 행위</a:t>
              </a:r>
            </a:p>
          </p:txBody>
        </p:sp>
      </p:grpSp>
      <p:grpSp>
        <p:nvGrpSpPr>
          <p:cNvPr id="26" name="그룹 25"/>
          <p:cNvGrpSpPr/>
          <p:nvPr/>
        </p:nvGrpSpPr>
        <p:grpSpPr>
          <a:xfrm>
            <a:off x="670153" y="3937041"/>
            <a:ext cx="7576899" cy="1056437"/>
            <a:chOff x="619237" y="1538836"/>
            <a:chExt cx="7576899" cy="1056437"/>
          </a:xfrm>
        </p:grpSpPr>
        <p:grpSp>
          <p:nvGrpSpPr>
            <p:cNvPr id="38" name="그룹 37"/>
            <p:cNvGrpSpPr/>
            <p:nvPr/>
          </p:nvGrpSpPr>
          <p:grpSpPr>
            <a:xfrm>
              <a:off x="619237" y="1538836"/>
              <a:ext cx="7576899" cy="389209"/>
              <a:chOff x="619237" y="1538836"/>
              <a:chExt cx="7576899" cy="389209"/>
            </a:xfrm>
          </p:grpSpPr>
          <p:sp>
            <p:nvSpPr>
              <p:cNvPr id="40" name="Rectangle 6"/>
              <p:cNvSpPr>
                <a:spLocks noChangeArrowheads="1"/>
              </p:cNvSpPr>
              <p:nvPr/>
            </p:nvSpPr>
            <p:spPr bwMode="white">
              <a:xfrm>
                <a:off x="634931" y="1538836"/>
                <a:ext cx="7561205" cy="404454"/>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30000"/>
                  </a:lnSpc>
                  <a:spcBef>
                    <a:spcPct val="0"/>
                  </a:spcBef>
                  <a:defRPr lang="ko-KR" altLang="en-US"/>
                </a:pPr>
                <a:r>
                  <a:rPr lang="ko-KR" altLang="en-US" sz="1600" b="1">
                    <a:solidFill>
                      <a:srgbClr val="4D346E"/>
                    </a:solidFill>
                    <a:latin typeface="나눔스퀘어라운드 ExtraBold"/>
                    <a:ea typeface="나눔스퀘어라운드 ExtraBold"/>
                    <a:cs typeface="함초롬돋움"/>
                  </a:rPr>
                  <a:t>신체적</a:t>
                </a:r>
                <a:r>
                  <a:rPr lang="en-US" altLang="ko-KR" sz="1600" b="1">
                    <a:solidFill>
                      <a:srgbClr val="4D346E"/>
                    </a:solidFill>
                    <a:latin typeface="나눔스퀘어라운드 ExtraBold"/>
                    <a:ea typeface="나눔스퀘어라운드 ExtraBold"/>
                    <a:cs typeface="함초롬돋움"/>
                  </a:rPr>
                  <a:t>·</a:t>
                </a:r>
                <a:r>
                  <a:rPr lang="ko-KR" altLang="en-US" sz="1600" b="1">
                    <a:solidFill>
                      <a:srgbClr val="4D346E"/>
                    </a:solidFill>
                    <a:latin typeface="나눔스퀘어라운드 ExtraBold"/>
                    <a:ea typeface="나눔스퀘어라운드 ExtraBold"/>
                    <a:cs typeface="함초롬돋움"/>
                  </a:rPr>
                  <a:t>정신적 고통을 주거나 근무환경을 악화시켰는지의 여부</a:t>
                </a:r>
              </a:p>
            </p:txBody>
          </p:sp>
          <p:sp>
            <p:nvSpPr>
              <p:cNvPr id="41" name="직각 삼각형 40"/>
              <p:cNvSpPr/>
              <p:nvPr/>
            </p:nvSpPr>
            <p:spPr>
              <a:xfrm rot="5400000">
                <a:off x="619237" y="1600583"/>
                <a:ext cx="139201" cy="139201"/>
              </a:xfrm>
              <a:prstGeom prst="rtTriangle">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39" name="직사각형 38"/>
            <p:cNvSpPr/>
            <p:nvPr/>
          </p:nvSpPr>
          <p:spPr>
            <a:xfrm>
              <a:off x="688836" y="1874501"/>
              <a:ext cx="5515495" cy="678389"/>
            </a:xfrm>
            <a:prstGeom prst="rect">
              <a:avLst/>
            </a:prstGeom>
          </p:spPr>
          <p:txBody>
            <a:bodyPr wrap="square">
              <a:spAutoFit/>
            </a:bodyPr>
            <a:lstStyle/>
            <a:p>
              <a:pPr>
                <a:lnSpc>
                  <a:spcPct val="120000"/>
                </a:lnSpc>
                <a:spcBef>
                  <a:spcPct val="0"/>
                </a:spcBef>
                <a:defRPr lang="ko-KR" altLang="en-US"/>
              </a:pPr>
              <a:r>
                <a:rPr lang="ko-KR" altLang="en-US" sz="1600">
                  <a:solidFill>
                    <a:srgbClr val="000000"/>
                  </a:solidFill>
                  <a:latin typeface="나눔바른고딕"/>
                  <a:ea typeface="나눔바른고딕"/>
                  <a:cs typeface="함초롬돋움"/>
                </a:rPr>
                <a:t>폭행으로 인한 신체적 고통</a:t>
              </a:r>
              <a:r>
                <a:rPr lang="en-US" altLang="ko-KR" sz="1600">
                  <a:solidFill>
                    <a:srgbClr val="000000"/>
                  </a:solidFill>
                  <a:latin typeface="나눔바른고딕"/>
                  <a:ea typeface="나눔바른고딕"/>
                  <a:cs typeface="함초롬돋움"/>
                </a:rPr>
                <a:t>, </a:t>
              </a:r>
              <a:r>
                <a:rPr lang="ko-KR" altLang="en-US" sz="1600">
                  <a:solidFill>
                    <a:srgbClr val="000000"/>
                  </a:solidFill>
                  <a:latin typeface="나눔바른고딕"/>
                  <a:ea typeface="나눔바른고딕"/>
                  <a:cs typeface="함초롬돋움"/>
                </a:rPr>
                <a:t>폭언</a:t>
              </a:r>
              <a:r>
                <a:rPr lang="en-US" altLang="ko-KR" sz="1600">
                  <a:solidFill>
                    <a:srgbClr val="000000"/>
                  </a:solidFill>
                  <a:latin typeface="나눔바른고딕"/>
                  <a:ea typeface="나눔바른고딕"/>
                  <a:cs typeface="함초롬돋움"/>
                </a:rPr>
                <a:t>·</a:t>
              </a:r>
              <a:r>
                <a:rPr lang="ko-KR" altLang="en-US" sz="1600">
                  <a:solidFill>
                    <a:srgbClr val="000000"/>
                  </a:solidFill>
                  <a:latin typeface="나눔바른고딕"/>
                  <a:ea typeface="나눔바른고딕"/>
                  <a:cs typeface="함초롬돋움"/>
                </a:rPr>
                <a:t>욕설 및 비정상적인 운전 지시로 정신적 고통을 당함</a:t>
              </a:r>
            </a:p>
          </p:txBody>
        </p:sp>
      </p:grpSp>
      <p:grpSp>
        <p:nvGrpSpPr>
          <p:cNvPr id="27" name="그룹 26"/>
          <p:cNvGrpSpPr/>
          <p:nvPr/>
        </p:nvGrpSpPr>
        <p:grpSpPr>
          <a:xfrm>
            <a:off x="6468837" y="3857941"/>
            <a:ext cx="2053097" cy="2053097"/>
            <a:chOff x="6050612" y="3795788"/>
            <a:chExt cx="2053097" cy="2053097"/>
          </a:xfrm>
          <a:effectLst>
            <a:outerShdw blurRad="50800" dist="38100" dir="5400000" algn="t" rotWithShape="0">
              <a:prstClr val="black">
                <a:alpha val="40000"/>
              </a:prstClr>
            </a:outerShdw>
          </a:effectLst>
        </p:grpSpPr>
        <p:pic>
          <p:nvPicPr>
            <p:cNvPr id="34" name="그래픽 33"/>
            <p:cNvPicPr>
              <a:picLocks noChangeAspect="1"/>
            </p:cNvPicPr>
            <p:nvPr/>
          </p:nvPicPr>
          <p:blipFill rotWithShape="1">
            <a:blip r:embed="rId2"/>
            <a:stretch>
              <a:fillRect/>
            </a:stretch>
          </p:blipFill>
          <p:spPr>
            <a:xfrm>
              <a:off x="6050612" y="3795788"/>
              <a:ext cx="2053097" cy="2053097"/>
            </a:xfrm>
            <a:prstGeom prst="rect">
              <a:avLst/>
            </a:prstGeom>
          </p:spPr>
        </p:pic>
        <p:grpSp>
          <p:nvGrpSpPr>
            <p:cNvPr id="35" name="그룹 34"/>
            <p:cNvGrpSpPr/>
            <p:nvPr/>
          </p:nvGrpSpPr>
          <p:grpSpPr>
            <a:xfrm>
              <a:off x="6077296" y="4234576"/>
              <a:ext cx="2024395" cy="1064137"/>
              <a:chOff x="6077296" y="4234576"/>
              <a:chExt cx="2024395" cy="1064137"/>
            </a:xfrm>
          </p:grpSpPr>
          <p:sp>
            <p:nvSpPr>
              <p:cNvPr id="36" name="자유형: 도형 35"/>
              <p:cNvSpPr/>
              <p:nvPr/>
            </p:nvSpPr>
            <p:spPr>
              <a:xfrm>
                <a:off x="6271757" y="4234576"/>
                <a:ext cx="1623332" cy="302212"/>
              </a:xfrm>
              <a:custGeom>
                <a:avLst/>
                <a:gdLst>
                  <a:gd name="connsiteX0" fmla="*/ 199266 w 1785665"/>
                  <a:gd name="connsiteY0" fmla="*/ 0 h 369332"/>
                  <a:gd name="connsiteX1" fmla="*/ 1586398 w 1785665"/>
                  <a:gd name="connsiteY1" fmla="*/ 0 h 369332"/>
                  <a:gd name="connsiteX2" fmla="*/ 1659329 w 1785665"/>
                  <a:gd name="connsiteY2" fmla="*/ 88393 h 369332"/>
                  <a:gd name="connsiteX3" fmla="*/ 1775638 w 1785665"/>
                  <a:gd name="connsiteY3" fmla="*/ 330336 h 369332"/>
                  <a:gd name="connsiteX4" fmla="*/ 1785665 w 1785665"/>
                  <a:gd name="connsiteY4" fmla="*/ 369332 h 369332"/>
                  <a:gd name="connsiteX5" fmla="*/ 0 w 1785665"/>
                  <a:gd name="connsiteY5" fmla="*/ 369332 h 369332"/>
                  <a:gd name="connsiteX6" fmla="*/ 10027 w 1785665"/>
                  <a:gd name="connsiteY6" fmla="*/ 330336 h 369332"/>
                  <a:gd name="connsiteX7" fmla="*/ 126336 w 1785665"/>
                  <a:gd name="connsiteY7" fmla="*/ 88393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5665" h="369332">
                    <a:moveTo>
                      <a:pt x="199266" y="0"/>
                    </a:moveTo>
                    <a:lnTo>
                      <a:pt x="1586398" y="0"/>
                    </a:lnTo>
                    <a:lnTo>
                      <a:pt x="1659329" y="88393"/>
                    </a:lnTo>
                    <a:cubicBezTo>
                      <a:pt x="1709163" y="162158"/>
                      <a:pt x="1748630" y="243502"/>
                      <a:pt x="1775638" y="330336"/>
                    </a:cubicBezTo>
                    <a:lnTo>
                      <a:pt x="1785665" y="369332"/>
                    </a:lnTo>
                    <a:lnTo>
                      <a:pt x="0" y="369332"/>
                    </a:lnTo>
                    <a:lnTo>
                      <a:pt x="10027" y="330336"/>
                    </a:lnTo>
                    <a:cubicBezTo>
                      <a:pt x="37035" y="243502"/>
                      <a:pt x="76501" y="162158"/>
                      <a:pt x="126336" y="88393"/>
                    </a:cubicBezTo>
                    <a:close/>
                  </a:path>
                </a:pathLst>
              </a:custGeom>
              <a:solidFill>
                <a:srgbClr val="CCCCCC"/>
              </a:solidFill>
            </p:spPr>
            <p:txBody>
              <a:bodyPr wrap="none">
                <a:noAutofit/>
              </a:bodyPr>
              <a:lstStyle/>
              <a:p>
                <a:pPr algn="ctr">
                  <a:defRPr lang="ko-KR" altLang="en-US"/>
                </a:pPr>
                <a:r>
                  <a:rPr lang="ko-KR" altLang="en-US" sz="1600" b="1">
                    <a:latin typeface="나눔바른고딕"/>
                    <a:ea typeface="나눔바른고딕"/>
                    <a:cs typeface="함초롬돋움"/>
                  </a:rPr>
                  <a:t>종합적 판단</a:t>
                </a:r>
                <a:endParaRPr lang="ko-KR" altLang="en-US" sz="1400">
                  <a:latin typeface="나눔바른고딕"/>
                  <a:ea typeface="나눔바른고딕"/>
                </a:endParaRPr>
              </a:p>
            </p:txBody>
          </p:sp>
          <p:sp>
            <p:nvSpPr>
              <p:cNvPr id="37" name="Rectangle 6"/>
              <p:cNvSpPr>
                <a:spLocks noChangeArrowheads="1"/>
              </p:cNvSpPr>
              <p:nvPr/>
            </p:nvSpPr>
            <p:spPr bwMode="white">
              <a:xfrm>
                <a:off x="6077296" y="4590827"/>
                <a:ext cx="2024395" cy="707886"/>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2000" b="1">
                    <a:solidFill>
                      <a:srgbClr val="C00000"/>
                    </a:solidFill>
                    <a:latin typeface="나눔바른고딕"/>
                    <a:ea typeface="나눔바른고딕"/>
                    <a:cs typeface="함초롬돋움"/>
                  </a:rPr>
                  <a:t>직장 내 </a:t>
                </a:r>
                <a:br>
                  <a:rPr lang="en-US" altLang="ko-KR" sz="2000" b="1">
                    <a:solidFill>
                      <a:srgbClr val="C00000"/>
                    </a:solidFill>
                    <a:latin typeface="나눔바른고딕"/>
                    <a:ea typeface="나눔바른고딕"/>
                    <a:cs typeface="함초롬돋움"/>
                  </a:rPr>
                </a:br>
                <a:r>
                  <a:rPr lang="ko-KR" altLang="en-US" sz="2000" b="1">
                    <a:solidFill>
                      <a:srgbClr val="C00000"/>
                    </a:solidFill>
                    <a:latin typeface="나눔바른고딕"/>
                    <a:ea typeface="나눔바른고딕"/>
                    <a:cs typeface="함초롬돋움"/>
                  </a:rPr>
                  <a:t>괴롭힘에 해당</a:t>
                </a:r>
              </a:p>
            </p:txBody>
          </p:sp>
        </p:grpSp>
      </p:grpSp>
      <p:grpSp>
        <p:nvGrpSpPr>
          <p:cNvPr id="28" name="그룹 27"/>
          <p:cNvGrpSpPr/>
          <p:nvPr/>
        </p:nvGrpSpPr>
        <p:grpSpPr>
          <a:xfrm>
            <a:off x="965775" y="5243647"/>
            <a:ext cx="5033751" cy="1079614"/>
            <a:chOff x="814598" y="5159262"/>
            <a:chExt cx="5033751" cy="1079614"/>
          </a:xfrm>
          <a:effectLst>
            <a:outerShdw blurRad="50800" dist="38100" dir="5400000" algn="t" rotWithShape="0">
              <a:prstClr val="black">
                <a:alpha val="40000"/>
              </a:prstClr>
            </a:outerShdw>
          </a:effectLst>
        </p:grpSpPr>
        <p:sp>
          <p:nvSpPr>
            <p:cNvPr id="29" name="사각형: 둥근 모서리 28"/>
            <p:cNvSpPr/>
            <p:nvPr/>
          </p:nvSpPr>
          <p:spPr>
            <a:xfrm>
              <a:off x="816616" y="5483860"/>
              <a:ext cx="5031733" cy="755016"/>
            </a:xfrm>
            <a:prstGeom prst="roundRect">
              <a:avLst>
                <a:gd name="adj" fmla="val 16667"/>
              </a:avLst>
            </a:prstGeom>
            <a:solidFill>
              <a:schemeClr val="bg2"/>
            </a:solidFill>
            <a:ln>
              <a:solidFill>
                <a:srgbClr val="0B0B0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nvGrpSpPr>
            <p:cNvPr id="30" name="그룹 29"/>
            <p:cNvGrpSpPr/>
            <p:nvPr/>
          </p:nvGrpSpPr>
          <p:grpSpPr>
            <a:xfrm>
              <a:off x="814598" y="5159262"/>
              <a:ext cx="1261875" cy="447675"/>
              <a:chOff x="688836" y="5173732"/>
              <a:chExt cx="1261875" cy="447675"/>
            </a:xfrm>
          </p:grpSpPr>
          <p:sp>
            <p:nvSpPr>
              <p:cNvPr id="32" name="Rectangle 7"/>
              <p:cNvSpPr>
                <a:spLocks noChangeArrowheads="1"/>
              </p:cNvSpPr>
              <p:nvPr/>
            </p:nvSpPr>
            <p:spPr bwMode="white">
              <a:xfrm>
                <a:off x="896123" y="5253809"/>
                <a:ext cx="1054588" cy="338839"/>
              </a:xfrm>
              <a:prstGeom prst="rect">
                <a:avLst/>
              </a:prstGeom>
              <a:solidFill>
                <a:srgbClr val="0B0B0B"/>
              </a:solid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r" eaLnBrk="1" hangingPunct="1">
                  <a:spcBef>
                    <a:spcPct val="0"/>
                  </a:spcBef>
                  <a:defRPr lang="ko-KR" altLang="en-US"/>
                </a:pPr>
                <a:r>
                  <a:rPr lang="ko-KR" altLang="en-US" sz="1601">
                    <a:solidFill>
                      <a:schemeClr val="bg1"/>
                    </a:solidFill>
                    <a:latin typeface="나눔바른고딕"/>
                    <a:ea typeface="나눔바른고딕"/>
                    <a:cs typeface="함초롬돋움"/>
                  </a:rPr>
                  <a:t> 참고사항</a:t>
                </a:r>
              </a:p>
            </p:txBody>
          </p:sp>
          <p:pic>
            <p:nvPicPr>
              <p:cNvPr id="33" name="그림 32"/>
              <p:cNvPicPr>
                <a:picLocks noChangeAspect="1"/>
              </p:cNvPicPr>
              <p:nvPr/>
            </p:nvPicPr>
            <p:blipFill rotWithShape="1">
              <a:blip r:embed="rId3"/>
              <a:stretch>
                <a:fillRect/>
              </a:stretch>
            </p:blipFill>
            <p:spPr>
              <a:xfrm>
                <a:off x="688836" y="5173732"/>
                <a:ext cx="447675" cy="447675"/>
              </a:xfrm>
              <a:prstGeom prst="rect">
                <a:avLst/>
              </a:prstGeom>
            </p:spPr>
          </p:pic>
        </p:grpSp>
        <p:sp>
          <p:nvSpPr>
            <p:cNvPr id="31" name="Rectangle 8"/>
            <p:cNvSpPr>
              <a:spLocks noChangeArrowheads="1"/>
            </p:cNvSpPr>
            <p:nvPr/>
          </p:nvSpPr>
          <p:spPr bwMode="white">
            <a:xfrm>
              <a:off x="958747" y="5710626"/>
              <a:ext cx="4738999" cy="346709"/>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20000"/>
                </a:lnSpc>
                <a:spcBef>
                  <a:spcPct val="0"/>
                </a:spcBef>
                <a:defRPr lang="ko-KR" altLang="en-US"/>
              </a:pPr>
              <a:r>
                <a:rPr lang="ko-KR" altLang="en-US" sz="1401">
                  <a:latin typeface="나눔바른고딕"/>
                  <a:ea typeface="나눔바른고딕"/>
                  <a:cs typeface="함초롬돋움"/>
                </a:rPr>
                <a:t>근로기준법상 폭행</a:t>
              </a:r>
              <a:r>
                <a:rPr lang="en-US" altLang="ko-KR" sz="1401">
                  <a:latin typeface="나눔바른고딕"/>
                  <a:ea typeface="나눔바른고딕"/>
                  <a:cs typeface="함초롬돋움"/>
                </a:rPr>
                <a:t>, </a:t>
              </a:r>
              <a:r>
                <a:rPr lang="ko-KR" altLang="en-US" sz="1401">
                  <a:latin typeface="나눔바른고딕"/>
                  <a:ea typeface="나눔바른고딕"/>
                  <a:cs typeface="함초롬돋움"/>
                </a:rPr>
                <a:t>형법상 폭행으로도 처벌 가능</a:t>
              </a:r>
            </a:p>
          </p:txBody>
        </p:sp>
      </p:grpSp>
      <p:sp>
        <p:nvSpPr>
          <p:cNvPr id="50"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68</a:t>
            </a:fld>
            <a:endParaRPr lang="en-US" altLang="en-US" sz="999">
              <a:solidFill>
                <a:schemeClr val="tx1"/>
              </a:solidFill>
              <a:latin typeface="나눔스퀘어라운드 Bold"/>
              <a:ea typeface="나눔스퀘어라운드 Bold"/>
            </a:endParaRPr>
          </a:p>
        </p:txBody>
      </p:sp>
      <p:pic>
        <p:nvPicPr>
          <p:cNvPr id="2" name="그림 1">
            <a:extLst>
              <a:ext uri="{FF2B5EF4-FFF2-40B4-BE49-F238E27FC236}">
                <a16:creationId xmlns:a16="http://schemas.microsoft.com/office/drawing/2014/main" id="{B769B449-1A4B-7F1B-B754-B500D59D9B15}"/>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37E81E3D-E36A-4052-E24A-6F0381E6B6B3}"/>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그룹 5"/>
          <p:cNvGrpSpPr/>
          <p:nvPr/>
        </p:nvGrpSpPr>
        <p:grpSpPr>
          <a:xfrm>
            <a:off x="265" y="130831"/>
            <a:ext cx="9143471" cy="765157"/>
            <a:chOff x="265" y="130831"/>
            <a:chExt cx="9143471" cy="765157"/>
          </a:xfrm>
        </p:grpSpPr>
        <p:grpSp>
          <p:nvGrpSpPr>
            <p:cNvPr id="7" name="그룹 6"/>
            <p:cNvGrpSpPr/>
            <p:nvPr/>
          </p:nvGrpSpPr>
          <p:grpSpPr>
            <a:xfrm>
              <a:off x="265" y="130831"/>
              <a:ext cx="9143471" cy="765157"/>
              <a:chOff x="265" y="130831"/>
              <a:chExt cx="9143471" cy="765157"/>
            </a:xfrm>
          </p:grpSpPr>
          <p:sp>
            <p:nvSpPr>
              <p:cNvPr id="10" name="직사각형 9"/>
              <p:cNvSpPr/>
              <p:nvPr/>
            </p:nvSpPr>
            <p:spPr>
              <a:xfrm>
                <a:off x="265" y="133689"/>
                <a:ext cx="958482"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1" name="사각형: 둥근 위쪽 모서리 10"/>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2" name="평행 사변형 11"/>
              <p:cNvSpPr/>
              <p:nvPr/>
            </p:nvSpPr>
            <p:spPr>
              <a:xfrm rot="5400000">
                <a:off x="753374" y="368797"/>
                <a:ext cx="762297" cy="292083"/>
              </a:xfrm>
              <a:prstGeom prst="parallelogram">
                <a:avLst>
                  <a:gd name="adj" fmla="val 41638"/>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3" name="평행 사변형 12"/>
              <p:cNvSpPr/>
              <p:nvPr/>
            </p:nvSpPr>
            <p:spPr>
              <a:xfrm rot="16200000" flipH="1">
                <a:off x="1075193" y="368798"/>
                <a:ext cx="762297" cy="292083"/>
              </a:xfrm>
              <a:prstGeom prst="parallelogram">
                <a:avLst>
                  <a:gd name="adj" fmla="val 41638"/>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4" name="직사각형 13"/>
              <p:cNvSpPr/>
              <p:nvPr/>
            </p:nvSpPr>
            <p:spPr>
              <a:xfrm>
                <a:off x="1632118" y="130831"/>
                <a:ext cx="7511618"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5" name="TextBox 14"/>
              <p:cNvSpPr txBox="1"/>
              <p:nvPr/>
            </p:nvSpPr>
            <p:spPr>
              <a:xfrm>
                <a:off x="1727426" y="240030"/>
                <a:ext cx="2916964" cy="460743"/>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판단례</a:t>
                </a:r>
              </a:p>
            </p:txBody>
          </p:sp>
          <p:sp>
            <p:nvSpPr>
              <p:cNvPr id="16" name="TextBox 15"/>
              <p:cNvSpPr txBox="1"/>
              <p:nvPr/>
            </p:nvSpPr>
            <p:spPr>
              <a:xfrm>
                <a:off x="8403324" y="281174"/>
                <a:ext cx="545771" cy="188766"/>
              </a:xfrm>
              <a:prstGeom prst="roundRect">
                <a:avLst>
                  <a:gd name="adj" fmla="val 50000"/>
                </a:avLst>
              </a:prstGeom>
              <a:solidFill>
                <a:srgbClr val="3D384A"/>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4</a:t>
                </a:r>
                <a:endParaRPr lang="ko-KR" altLang="en-US" sz="1100">
                  <a:solidFill>
                    <a:schemeClr val="bg1"/>
                  </a:solidFill>
                  <a:latin typeface="나눔스퀘어라운드 ExtraBold"/>
                  <a:ea typeface="나눔스퀘어라운드 ExtraBold"/>
                </a:endParaRPr>
              </a:p>
            </p:txBody>
          </p:sp>
          <p:sp>
            <p:nvSpPr>
              <p:cNvPr id="17" name="TextBox 16"/>
              <p:cNvSpPr txBox="1"/>
              <p:nvPr/>
            </p:nvSpPr>
            <p:spPr>
              <a:xfrm>
                <a:off x="6699060" y="429780"/>
                <a:ext cx="2335402" cy="261595"/>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행위 예시</a:t>
                </a:r>
              </a:p>
            </p:txBody>
          </p:sp>
        </p:grpSp>
        <p:sp>
          <p:nvSpPr>
            <p:cNvPr id="8" name="Rectangle 5"/>
            <p:cNvSpPr>
              <a:spLocks noChangeArrowheads="1"/>
            </p:cNvSpPr>
            <p:nvPr/>
          </p:nvSpPr>
          <p:spPr bwMode="white">
            <a:xfrm>
              <a:off x="4894283" y="240030"/>
              <a:ext cx="1383712" cy="460741"/>
            </a:xfrm>
            <a:prstGeom prst="rect">
              <a:avLst/>
            </a:prstGeom>
            <a:noFill/>
          </p:spPr>
          <p:txBody>
            <a:bodyPr wrap="none" anchor="ctr">
              <a:spAutoFit/>
            </a:bodyPr>
            <a:lstStyle/>
            <a:p>
              <a:pPr lvl="0">
                <a:defRPr lang="ko-KR" altLang="en-US"/>
              </a:pPr>
              <a:r>
                <a:rPr lang="ko-KR" altLang="en-US" sz="2400">
                  <a:solidFill>
                    <a:srgbClr val="FFC611"/>
                  </a:solidFill>
                  <a:latin typeface="나눔스퀘어라운드 ExtraBold"/>
                  <a:ea typeface="나눔스퀘어라운드 ExtraBold"/>
                </a:rPr>
                <a:t>인정 사례</a:t>
              </a:r>
            </a:p>
          </p:txBody>
        </p:sp>
        <p:sp>
          <p:nvSpPr>
            <p:cNvPr id="9" name="타원 8"/>
            <p:cNvSpPr/>
            <p:nvPr/>
          </p:nvSpPr>
          <p:spPr>
            <a:xfrm>
              <a:off x="4652547" y="331227"/>
              <a:ext cx="277425" cy="277425"/>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4</a:t>
              </a:r>
              <a:endParaRPr lang="ko-KR" altLang="en-US">
                <a:solidFill>
                  <a:schemeClr val="bg1"/>
                </a:solidFill>
                <a:latin typeface="나눔스퀘어라운드 ExtraBold"/>
                <a:ea typeface="나눔스퀘어라운드 ExtraBold"/>
              </a:endParaRPr>
            </a:p>
          </p:txBody>
        </p:sp>
      </p:grpSp>
      <p:grpSp>
        <p:nvGrpSpPr>
          <p:cNvPr id="18" name="그룹 17"/>
          <p:cNvGrpSpPr/>
          <p:nvPr/>
        </p:nvGrpSpPr>
        <p:grpSpPr>
          <a:xfrm>
            <a:off x="838083" y="1491433"/>
            <a:ext cx="3917717" cy="1026788"/>
            <a:chOff x="137433" y="1276834"/>
            <a:chExt cx="3917717" cy="1026788"/>
          </a:xfrm>
        </p:grpSpPr>
        <p:sp>
          <p:nvSpPr>
            <p:cNvPr id="19" name="사각형: 둥근 모서리 18"/>
            <p:cNvSpPr/>
            <p:nvPr/>
          </p:nvSpPr>
          <p:spPr>
            <a:xfrm>
              <a:off x="137433" y="1342873"/>
              <a:ext cx="3917717" cy="960749"/>
            </a:xfrm>
            <a:prstGeom prst="roundRect">
              <a:avLst>
                <a:gd name="adj" fmla="val 16667"/>
              </a:avLst>
            </a:prstGeom>
            <a:solidFill>
              <a:srgbClr val="F2F1F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nvGrpSpPr>
            <p:cNvPr id="20" name="그룹 19"/>
            <p:cNvGrpSpPr/>
            <p:nvPr/>
          </p:nvGrpSpPr>
          <p:grpSpPr>
            <a:xfrm>
              <a:off x="285623" y="1276834"/>
              <a:ext cx="582342" cy="640576"/>
              <a:chOff x="439754" y="1276833"/>
              <a:chExt cx="692997" cy="762297"/>
            </a:xfrm>
          </p:grpSpPr>
          <p:pic>
            <p:nvPicPr>
              <p:cNvPr id="27" name="그래픽 26"/>
              <p:cNvPicPr>
                <a:picLocks noChangeAspect="1"/>
              </p:cNvPicPr>
              <p:nvPr/>
            </p:nvPicPr>
            <p:blipFill rotWithShape="1">
              <a:blip r:embed="rId2"/>
              <a:stretch>
                <a:fillRect/>
              </a:stretch>
            </p:blipFill>
            <p:spPr>
              <a:xfrm>
                <a:off x="439754" y="1276833"/>
                <a:ext cx="692997" cy="762297"/>
              </a:xfrm>
              <a:prstGeom prst="rect">
                <a:avLst/>
              </a:prstGeom>
            </p:spPr>
          </p:pic>
          <p:sp>
            <p:nvSpPr>
              <p:cNvPr id="28" name="직사각형 27"/>
              <p:cNvSpPr/>
              <p:nvPr/>
            </p:nvSpPr>
            <p:spPr>
              <a:xfrm>
                <a:off x="516876" y="1315371"/>
                <a:ext cx="484912" cy="610035"/>
              </a:xfrm>
              <a:prstGeom prst="rect">
                <a:avLst/>
              </a:prstGeom>
            </p:spPr>
            <p:txBody>
              <a:bodyPr wrap="none">
                <a:spAutoFit/>
              </a:bodyPr>
              <a:lstStyle/>
              <a:p>
                <a:pPr lvl="0">
                  <a:defRPr lang="ko-KR" altLang="en-US"/>
                </a:pPr>
                <a:r>
                  <a:rPr lang="en-US" altLang="ko-KR" sz="2800">
                    <a:solidFill>
                      <a:srgbClr val="3D384A"/>
                    </a:solidFill>
                    <a:latin typeface="나눔스퀘어라운드 ExtraBold"/>
                    <a:ea typeface="나눔스퀘어라운드 ExtraBold"/>
                  </a:rPr>
                  <a:t>4</a:t>
                </a:r>
                <a:endParaRPr lang="ko-KR" altLang="en-US" sz="2800">
                  <a:solidFill>
                    <a:srgbClr val="3D384A"/>
                  </a:solidFill>
                </a:endParaRPr>
              </a:p>
            </p:txBody>
          </p:sp>
        </p:grpSp>
        <p:sp>
          <p:nvSpPr>
            <p:cNvPr id="21" name="사각형: 둥근 모서리 20"/>
            <p:cNvSpPr/>
            <p:nvPr/>
          </p:nvSpPr>
          <p:spPr>
            <a:xfrm>
              <a:off x="939665" y="1419146"/>
              <a:ext cx="730311" cy="235194"/>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defRPr lang="ko-KR" altLang="en-US"/>
              </a:pPr>
              <a:r>
                <a:rPr lang="ko-KR" altLang="en-US" sz="1200" b="1">
                  <a:latin typeface="나눔바른고딕"/>
                  <a:ea typeface="나눔바른고딕"/>
                </a:rPr>
                <a:t>행위자</a:t>
              </a:r>
            </a:p>
          </p:txBody>
        </p:sp>
        <p:sp>
          <p:nvSpPr>
            <p:cNvPr id="22" name="사각형: 둥근 모서리 21"/>
            <p:cNvSpPr/>
            <p:nvPr/>
          </p:nvSpPr>
          <p:spPr>
            <a:xfrm>
              <a:off x="939665" y="1691165"/>
              <a:ext cx="730311" cy="235194"/>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defRPr lang="ko-KR" altLang="en-US"/>
              </a:pPr>
              <a:r>
                <a:rPr lang="ko-KR" altLang="en-US" sz="1200" b="1">
                  <a:latin typeface="나눔바른고딕"/>
                  <a:ea typeface="나눔바른고딕"/>
                </a:rPr>
                <a:t>피해자</a:t>
              </a:r>
            </a:p>
          </p:txBody>
        </p:sp>
        <p:sp>
          <p:nvSpPr>
            <p:cNvPr id="23" name="사각형: 둥근 모서리 22"/>
            <p:cNvSpPr/>
            <p:nvPr/>
          </p:nvSpPr>
          <p:spPr>
            <a:xfrm>
              <a:off x="939665" y="1963185"/>
              <a:ext cx="730311" cy="235194"/>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defRPr lang="ko-KR" altLang="en-US"/>
              </a:pPr>
              <a:r>
                <a:rPr lang="ko-KR" altLang="en-US" sz="1200" b="1">
                  <a:latin typeface="나눔바른고딕"/>
                  <a:ea typeface="나눔바른고딕"/>
                </a:rPr>
                <a:t>행위장소</a:t>
              </a:r>
            </a:p>
          </p:txBody>
        </p:sp>
        <p:sp>
          <p:nvSpPr>
            <p:cNvPr id="24" name="직사각형 23"/>
            <p:cNvSpPr/>
            <p:nvPr/>
          </p:nvSpPr>
          <p:spPr>
            <a:xfrm>
              <a:off x="1772423" y="1415970"/>
              <a:ext cx="365485" cy="246221"/>
            </a:xfrm>
            <a:prstGeom prst="rect">
              <a:avLst/>
            </a:prstGeom>
          </p:spPr>
          <p:txBody>
            <a:bodyPr wrap="none" lIns="0" tIns="0" rIns="0" bIns="0" anchor="ctr">
              <a:spAutoFit/>
            </a:bodyPr>
            <a:lstStyle/>
            <a:p>
              <a:pPr>
                <a:spcBef>
                  <a:spcPct val="0"/>
                </a:spcBef>
                <a:defRPr lang="ko-KR" altLang="en-US"/>
              </a:pPr>
              <a:r>
                <a:rPr lang="ko-KR" altLang="en-US" sz="1600">
                  <a:solidFill>
                    <a:srgbClr val="000000"/>
                  </a:solidFill>
                  <a:latin typeface="나눔바른고딕"/>
                  <a:ea typeface="나눔바른고딕"/>
                  <a:cs typeface="함초롬돋움"/>
                </a:rPr>
                <a:t>상사</a:t>
              </a:r>
            </a:p>
          </p:txBody>
        </p:sp>
        <p:sp>
          <p:nvSpPr>
            <p:cNvPr id="25" name="직사각형 24"/>
            <p:cNvSpPr/>
            <p:nvPr/>
          </p:nvSpPr>
          <p:spPr>
            <a:xfrm>
              <a:off x="1772423" y="1687807"/>
              <a:ext cx="777457" cy="246221"/>
            </a:xfrm>
            <a:prstGeom prst="rect">
              <a:avLst/>
            </a:prstGeom>
          </p:spPr>
          <p:txBody>
            <a:bodyPr wrap="none" lIns="0" tIns="0" rIns="0" bIns="0" anchor="ctr">
              <a:spAutoFit/>
            </a:bodyPr>
            <a:lstStyle/>
            <a:p>
              <a:pPr>
                <a:spcBef>
                  <a:spcPct val="0"/>
                </a:spcBef>
                <a:defRPr lang="ko-KR" altLang="en-US"/>
              </a:pPr>
              <a:r>
                <a:rPr lang="ko-KR" altLang="en-US" sz="1600">
                  <a:solidFill>
                    <a:srgbClr val="000000"/>
                  </a:solidFill>
                  <a:latin typeface="나눔바른고딕"/>
                  <a:ea typeface="나눔바른고딕"/>
                  <a:cs typeface="함초롬돋움"/>
                </a:rPr>
                <a:t>부하 직원</a:t>
              </a:r>
            </a:p>
          </p:txBody>
        </p:sp>
        <p:sp>
          <p:nvSpPr>
            <p:cNvPr id="26" name="직사각형 25"/>
            <p:cNvSpPr/>
            <p:nvPr/>
          </p:nvSpPr>
          <p:spPr>
            <a:xfrm>
              <a:off x="1772423" y="1962285"/>
              <a:ext cx="1651252" cy="246221"/>
            </a:xfrm>
            <a:prstGeom prst="rect">
              <a:avLst/>
            </a:prstGeom>
          </p:spPr>
          <p:txBody>
            <a:bodyPr wrap="none" lIns="0" tIns="0" rIns="0" bIns="0" anchor="ctr">
              <a:spAutoFit/>
            </a:bodyPr>
            <a:lstStyle/>
            <a:p>
              <a:pPr>
                <a:spcBef>
                  <a:spcPct val="0"/>
                </a:spcBef>
                <a:defRPr lang="ko-KR" altLang="en-US"/>
              </a:pPr>
              <a:r>
                <a:rPr lang="ko-KR" altLang="en-US" sz="1600">
                  <a:solidFill>
                    <a:srgbClr val="000000"/>
                  </a:solidFill>
                  <a:latin typeface="나눔바른고딕"/>
                  <a:ea typeface="나눔바른고딕"/>
                  <a:cs typeface="함초롬돋움"/>
                </a:rPr>
                <a:t>회식 장소</a:t>
              </a:r>
              <a:r>
                <a:rPr lang="en-US" altLang="ko-KR" sz="1600">
                  <a:solidFill>
                    <a:srgbClr val="000000"/>
                  </a:solidFill>
                  <a:latin typeface="나눔바른고딕"/>
                  <a:ea typeface="나눔바른고딕"/>
                  <a:cs typeface="함초롬돋움"/>
                </a:rPr>
                <a:t>, </a:t>
              </a:r>
              <a:r>
                <a:rPr lang="ko-KR" altLang="en-US" sz="1600">
                  <a:solidFill>
                    <a:srgbClr val="000000"/>
                  </a:solidFill>
                  <a:latin typeface="나눔바른고딕"/>
                  <a:ea typeface="나눔바른고딕"/>
                  <a:cs typeface="함초롬돋움"/>
                </a:rPr>
                <a:t>사업장 내</a:t>
              </a:r>
            </a:p>
          </p:txBody>
        </p:sp>
      </p:grpSp>
      <p:grpSp>
        <p:nvGrpSpPr>
          <p:cNvPr id="29" name="그룹 28"/>
          <p:cNvGrpSpPr/>
          <p:nvPr/>
        </p:nvGrpSpPr>
        <p:grpSpPr>
          <a:xfrm>
            <a:off x="545326" y="3400606"/>
            <a:ext cx="8053346" cy="2190365"/>
            <a:chOff x="342784" y="2486210"/>
            <a:chExt cx="8053346" cy="2190365"/>
          </a:xfrm>
        </p:grpSpPr>
        <p:sp>
          <p:nvSpPr>
            <p:cNvPr id="30" name="사각형: 둥근 위쪽 모서리 29"/>
            <p:cNvSpPr/>
            <p:nvPr/>
          </p:nvSpPr>
          <p:spPr>
            <a:xfrm>
              <a:off x="618154" y="2486210"/>
              <a:ext cx="2707957" cy="400423"/>
            </a:xfrm>
            <a:prstGeom prst="round2SameRect">
              <a:avLst>
                <a:gd name="adj1" fmla="val 50000"/>
                <a:gd name="adj2" fmla="val 0"/>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1" name="Rectangle 5"/>
            <p:cNvSpPr>
              <a:spLocks noChangeArrowheads="1"/>
            </p:cNvSpPr>
            <p:nvPr/>
          </p:nvSpPr>
          <p:spPr bwMode="white">
            <a:xfrm>
              <a:off x="688837" y="2496590"/>
              <a:ext cx="2566588" cy="387584"/>
            </a:xfrm>
            <a:prstGeom prst="rect">
              <a:avLst/>
            </a:prstGeom>
            <a:noFill/>
            <a:ln w="9525" cmpd="sng">
              <a:noFill/>
              <a:miter/>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2001" b="1">
                  <a:solidFill>
                    <a:schemeClr val="bg1"/>
                  </a:solidFill>
                  <a:latin typeface="나눔바른고딕"/>
                  <a:ea typeface="나눔바른고딕"/>
                  <a:cs typeface="함초롬돋움"/>
                </a:rPr>
                <a:t>행위내용 및 사실관계</a:t>
              </a:r>
            </a:p>
          </p:txBody>
        </p:sp>
        <p:sp>
          <p:nvSpPr>
            <p:cNvPr id="32" name="사각형: 둥근 모서리 31"/>
            <p:cNvSpPr/>
            <p:nvPr/>
          </p:nvSpPr>
          <p:spPr>
            <a:xfrm>
              <a:off x="342784" y="2906539"/>
              <a:ext cx="8053346" cy="1770036"/>
            </a:xfrm>
            <a:prstGeom prst="roundRect">
              <a:avLst>
                <a:gd name="adj" fmla="val 2499"/>
              </a:avLst>
            </a:prstGeom>
            <a:solidFill>
              <a:schemeClr val="bg1"/>
            </a:solidFill>
            <a:ln w="38100">
              <a:solidFill>
                <a:srgbClr val="675E7C"/>
              </a:solidFill>
            </a:ln>
            <a:effectLst>
              <a:outerShdw blurRad="50800" dist="127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3" name="Rectangle 6"/>
            <p:cNvSpPr>
              <a:spLocks noChangeArrowheads="1"/>
            </p:cNvSpPr>
            <p:nvPr/>
          </p:nvSpPr>
          <p:spPr bwMode="white">
            <a:xfrm>
              <a:off x="618153" y="2996575"/>
              <a:ext cx="7561205" cy="1592231"/>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30000"/>
                </a:lnSpc>
                <a:spcBef>
                  <a:spcPct val="0"/>
                </a:spcBef>
                <a:buClr>
                  <a:srgbClr val="3D384A"/>
                </a:buClr>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solidFill>
                    <a:srgbClr val="000000"/>
                  </a:solidFill>
                  <a:latin typeface="나눔바른고딕"/>
                  <a:ea typeface="나눔바른고딕"/>
                  <a:cs typeface="함초롬돋움"/>
                </a:rPr>
                <a:t>회식자리에서 상사가 소주병을 거꾸로 쥐어 잡고 가격할 것처럼 위협</a:t>
              </a:r>
              <a:endParaRPr lang="en-US" altLang="ko-KR" sz="1600" dirty="0">
                <a:solidFill>
                  <a:srgbClr val="000000"/>
                </a:solidFill>
                <a:latin typeface="나눔바른고딕"/>
                <a:ea typeface="나눔바른고딕"/>
                <a:cs typeface="함초롬돋움"/>
              </a:endParaRPr>
            </a:p>
            <a:p>
              <a:pPr>
                <a:lnSpc>
                  <a:spcPct val="130000"/>
                </a:lnSpc>
                <a:spcBef>
                  <a:spcPct val="0"/>
                </a:spcBef>
                <a:buClr>
                  <a:srgbClr val="3D384A"/>
                </a:buClr>
                <a:defRPr lang="ko-KR" altLang="en-US"/>
              </a:pPr>
              <a:endParaRPr lang="ko-KR" altLang="en-US" sz="600" dirty="0">
                <a:solidFill>
                  <a:srgbClr val="000000"/>
                </a:solidFill>
                <a:latin typeface="나눔바른고딕"/>
                <a:ea typeface="나눔바른고딕"/>
                <a:cs typeface="함초롬돋움"/>
              </a:endParaRPr>
            </a:p>
            <a:p>
              <a:pPr>
                <a:lnSpc>
                  <a:spcPct val="130000"/>
                </a:lnSpc>
                <a:spcBef>
                  <a:spcPct val="0"/>
                </a:spcBef>
                <a:buClr>
                  <a:srgbClr val="3D384A"/>
                </a:buClr>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solidFill>
                    <a:srgbClr val="000000"/>
                  </a:solidFill>
                  <a:latin typeface="나눔바른고딕"/>
                  <a:ea typeface="나눔바른고딕"/>
                  <a:cs typeface="함초롬돋움"/>
                </a:rPr>
                <a:t>고객들 앞에서 목을 짓누르는 신체적 폭력을 가하고 임</a:t>
              </a:r>
              <a:r>
                <a:rPr lang="en-US" altLang="ko-KR" sz="1600" dirty="0">
                  <a:solidFill>
                    <a:srgbClr val="000000"/>
                  </a:solidFill>
                  <a:latin typeface="나눔바른고딕"/>
                  <a:ea typeface="나눔바른고딕"/>
                  <a:cs typeface="함초롬돋움"/>
                </a:rPr>
                <a:t>·</a:t>
              </a:r>
              <a:r>
                <a:rPr lang="ko-KR" altLang="en-US" sz="1600" dirty="0">
                  <a:solidFill>
                    <a:srgbClr val="000000"/>
                  </a:solidFill>
                  <a:latin typeface="나눔바른고딕"/>
                  <a:ea typeface="나눔바른고딕"/>
                  <a:cs typeface="함초롬돋움"/>
                </a:rPr>
                <a:t>직원이 모인 자리에서  종이를</a:t>
              </a:r>
              <a:endParaRPr lang="en-US" altLang="ko-KR" sz="1600" dirty="0">
                <a:solidFill>
                  <a:srgbClr val="000000"/>
                </a:solidFill>
                <a:latin typeface="나눔바른고딕"/>
                <a:ea typeface="나눔바른고딕"/>
                <a:cs typeface="함초롬돋움"/>
              </a:endParaRPr>
            </a:p>
            <a:p>
              <a:pPr>
                <a:lnSpc>
                  <a:spcPct val="130000"/>
                </a:lnSpc>
                <a:spcBef>
                  <a:spcPct val="0"/>
                </a:spcBef>
                <a:buClr>
                  <a:srgbClr val="3D384A"/>
                </a:buClr>
                <a:defRPr lang="ko-KR" altLang="en-US"/>
              </a:pP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 던지며 모욕을 줌 </a:t>
              </a:r>
              <a:endParaRPr lang="en-US" altLang="ko-KR" sz="1600" dirty="0">
                <a:solidFill>
                  <a:srgbClr val="000000"/>
                </a:solidFill>
                <a:latin typeface="나눔바른고딕"/>
                <a:ea typeface="나눔바른고딕"/>
                <a:cs typeface="함초롬돋움"/>
              </a:endParaRPr>
            </a:p>
            <a:p>
              <a:pPr>
                <a:lnSpc>
                  <a:spcPct val="130000"/>
                </a:lnSpc>
                <a:spcBef>
                  <a:spcPct val="0"/>
                </a:spcBef>
                <a:buClr>
                  <a:srgbClr val="3D384A"/>
                </a:buClr>
                <a:defRPr lang="ko-KR" altLang="en-US"/>
              </a:pPr>
              <a:endParaRPr lang="ko-KR" altLang="en-US" sz="600" dirty="0">
                <a:solidFill>
                  <a:srgbClr val="000000"/>
                </a:solidFill>
                <a:latin typeface="나눔바른고딕"/>
                <a:ea typeface="나눔바른고딕"/>
                <a:cs typeface="함초롬돋움"/>
              </a:endParaRPr>
            </a:p>
            <a:p>
              <a:pPr>
                <a:lnSpc>
                  <a:spcPct val="130000"/>
                </a:lnSpc>
                <a:spcBef>
                  <a:spcPct val="0"/>
                </a:spcBef>
                <a:buClr>
                  <a:srgbClr val="3D384A"/>
                </a:buClr>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err="1">
                  <a:solidFill>
                    <a:srgbClr val="000000"/>
                  </a:solidFill>
                  <a:latin typeface="나눔바른고딕"/>
                  <a:ea typeface="나눔바른고딕"/>
                  <a:cs typeface="함초롬돋움"/>
                </a:rPr>
                <a:t>차렷</a:t>
              </a:r>
              <a:r>
                <a:rPr lang="ko-KR" altLang="en-US" sz="1600" dirty="0">
                  <a:solidFill>
                    <a:srgbClr val="000000"/>
                  </a:solidFill>
                  <a:latin typeface="나눔바른고딕"/>
                  <a:ea typeface="나눔바른고딕"/>
                  <a:cs typeface="함초롬돋움"/>
                </a:rPr>
                <a:t> 자세로 반복적으로 인사시키는 등 지속적으로 괴롭힘</a:t>
              </a:r>
            </a:p>
          </p:txBody>
        </p:sp>
      </p:grpSp>
      <p:sp>
        <p:nvSpPr>
          <p:cNvPr id="34"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69</a:t>
            </a:fld>
            <a:endParaRPr lang="en-US" altLang="en-US" sz="999">
              <a:solidFill>
                <a:schemeClr val="tx1"/>
              </a:solidFill>
              <a:latin typeface="나눔스퀘어라운드 Bold"/>
              <a:ea typeface="나눔스퀘어라운드 Bold"/>
            </a:endParaRPr>
          </a:p>
        </p:txBody>
      </p:sp>
      <p:pic>
        <p:nvPicPr>
          <p:cNvPr id="3" name="그래픽 2"/>
          <p:cNvPicPr>
            <a:picLocks noChangeAspect="1"/>
          </p:cNvPicPr>
          <p:nvPr/>
        </p:nvPicPr>
        <p:blipFill rotWithShape="1">
          <a:blip r:embed="rId3"/>
          <a:stretch>
            <a:fillRect/>
          </a:stretch>
        </p:blipFill>
        <p:spPr>
          <a:xfrm rot="595383">
            <a:off x="6567690" y="1634767"/>
            <a:ext cx="1925138" cy="2546441"/>
          </a:xfrm>
          <a:prstGeom prst="rect">
            <a:avLst/>
          </a:prstGeom>
          <a:effectLst>
            <a:outerShdw blurRad="50800" dist="12700" dir="2700000" algn="tl" rotWithShape="0">
              <a:prstClr val="black">
                <a:alpha val="40000"/>
              </a:prstClr>
            </a:outerShdw>
          </a:effectLst>
        </p:spPr>
      </p:pic>
      <p:pic>
        <p:nvPicPr>
          <p:cNvPr id="2" name="그림 1">
            <a:extLst>
              <a:ext uri="{FF2B5EF4-FFF2-40B4-BE49-F238E27FC236}">
                <a16:creationId xmlns:a16="http://schemas.microsoft.com/office/drawing/2014/main" id="{AD4A7797-165E-6EE4-89D3-3F6B92E25274}"/>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4" name="그림 3">
            <a:extLst>
              <a:ext uri="{FF2B5EF4-FFF2-40B4-BE49-F238E27FC236}">
                <a16:creationId xmlns:a16="http://schemas.microsoft.com/office/drawing/2014/main" id="{A1302BAE-70DC-0CB7-76AA-0C547137D3E8}"/>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그룹 12"/>
          <p:cNvGrpSpPr/>
          <p:nvPr/>
        </p:nvGrpSpPr>
        <p:grpSpPr>
          <a:xfrm>
            <a:off x="0" y="397"/>
            <a:ext cx="9143471" cy="6857603"/>
            <a:chOff x="265" y="199"/>
            <a:chExt cx="9143471" cy="6857603"/>
          </a:xfrm>
        </p:grpSpPr>
        <p:sp>
          <p:nvSpPr>
            <p:cNvPr id="14" name="직사각형 13"/>
            <p:cNvSpPr/>
            <p:nvPr/>
          </p:nvSpPr>
          <p:spPr>
            <a:xfrm>
              <a:off x="265" y="199"/>
              <a:ext cx="9143471" cy="6857603"/>
            </a:xfrm>
            <a:prstGeom prst="rect">
              <a:avLst/>
            </a:prstGeom>
            <a:solidFill>
              <a:srgbClr val="56BC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nvGrpSpPr>
            <p:cNvPr id="15" name="그룹 14"/>
            <p:cNvGrpSpPr/>
            <p:nvPr/>
          </p:nvGrpSpPr>
          <p:grpSpPr>
            <a:xfrm>
              <a:off x="265" y="199"/>
              <a:ext cx="9143471" cy="6857603"/>
              <a:chOff x="265" y="199"/>
              <a:chExt cx="9143471" cy="6857603"/>
            </a:xfrm>
          </p:grpSpPr>
          <p:sp>
            <p:nvSpPr>
              <p:cNvPr id="16" name="직각 삼각형 15"/>
              <p:cNvSpPr/>
              <p:nvPr/>
            </p:nvSpPr>
            <p:spPr>
              <a:xfrm>
                <a:off x="265" y="199"/>
                <a:ext cx="9143471" cy="6857603"/>
              </a:xfrm>
              <a:prstGeom prst="rtTriangle">
                <a:avLst/>
              </a:prstGeom>
              <a:solidFill>
                <a:srgbClr val="1F59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7" name="직사각형 16"/>
              <p:cNvSpPr/>
              <p:nvPr/>
            </p:nvSpPr>
            <p:spPr>
              <a:xfrm>
                <a:off x="153723" y="130185"/>
                <a:ext cx="8836557" cy="65976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grpSp>
      <p:sp>
        <p:nvSpPr>
          <p:cNvPr id="23" name="Rectangle 4"/>
          <p:cNvSpPr>
            <a:spLocks noChangeArrowheads="1"/>
          </p:cNvSpPr>
          <p:nvPr/>
        </p:nvSpPr>
        <p:spPr bwMode="white">
          <a:xfrm>
            <a:off x="560249" y="360380"/>
            <a:ext cx="8023502" cy="773371"/>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lnSpc>
                <a:spcPct val="140000"/>
              </a:lnSpc>
              <a:spcBef>
                <a:spcPct val="0"/>
              </a:spcBef>
              <a:defRPr lang="ko-KR" altLang="en-US"/>
            </a:pPr>
            <a:r>
              <a:rPr lang="en-US" altLang="ko-KR" sz="2801" dirty="0">
                <a:ln w="9525">
                  <a:solidFill>
                    <a:sysClr val="windowText" lastClr="000000"/>
                  </a:solidFill>
                </a:ln>
                <a:solidFill>
                  <a:sysClr val="windowText" lastClr="000000"/>
                </a:solidFill>
                <a:latin typeface="나눔바른고딕"/>
                <a:ea typeface="나눔바른고딕"/>
                <a:cs typeface="함초롬돋움"/>
              </a:rPr>
              <a:t>“</a:t>
            </a:r>
            <a:r>
              <a:rPr lang="ko-KR" altLang="en-US" sz="2801" dirty="0">
                <a:ln w="9525">
                  <a:solidFill>
                    <a:sysClr val="windowText" lastClr="000000"/>
                  </a:solidFill>
                </a:ln>
                <a:solidFill>
                  <a:sysClr val="windowText" lastClr="000000"/>
                </a:solidFill>
                <a:latin typeface="나눔바른고딕"/>
                <a:ea typeface="나눔바른고딕"/>
                <a:cs typeface="함초롬돋움"/>
              </a:rPr>
              <a:t>사용자는 </a:t>
            </a:r>
            <a:r>
              <a:rPr lang="ko-KR" altLang="en-US" sz="3200" b="1" dirty="0">
                <a:solidFill>
                  <a:schemeClr val="accent1"/>
                </a:solidFill>
                <a:latin typeface="나눔바른고딕"/>
                <a:ea typeface="나눔바른고딕"/>
                <a:cs typeface="함초롬돋움"/>
              </a:rPr>
              <a:t>근로관계에 따른 배려의무</a:t>
            </a:r>
            <a:r>
              <a:rPr lang="ko-KR" altLang="en-US" sz="2801" dirty="0">
                <a:ln w="9525">
                  <a:solidFill>
                    <a:sysClr val="windowText" lastClr="000000"/>
                  </a:solidFill>
                </a:ln>
                <a:solidFill>
                  <a:sysClr val="windowText" lastClr="000000"/>
                </a:solidFill>
                <a:latin typeface="나눔바른고딕"/>
                <a:ea typeface="나눔바른고딕"/>
                <a:cs typeface="함초롬돋움"/>
              </a:rPr>
              <a:t>가 있습니다</a:t>
            </a:r>
            <a:r>
              <a:rPr lang="en-US" altLang="ko-KR" sz="2801" dirty="0">
                <a:ln w="9525">
                  <a:solidFill>
                    <a:sysClr val="windowText" lastClr="000000"/>
                  </a:solidFill>
                </a:ln>
                <a:solidFill>
                  <a:sysClr val="windowText" lastClr="000000"/>
                </a:solidFill>
                <a:latin typeface="나눔바른고딕"/>
                <a:ea typeface="나눔바른고딕"/>
                <a:cs typeface="함초롬돋움"/>
              </a:rPr>
              <a:t>”</a:t>
            </a:r>
            <a:endParaRPr lang="en-US" altLang="ko-KR" sz="2801" dirty="0">
              <a:solidFill>
                <a:sysClr val="windowText" lastClr="000000"/>
              </a:solidFill>
              <a:latin typeface="나눔바른고딕"/>
              <a:ea typeface="나눔바른고딕"/>
              <a:cs typeface="함초롬돋움"/>
            </a:endParaRPr>
          </a:p>
        </p:txBody>
      </p:sp>
      <p:sp>
        <p:nvSpPr>
          <p:cNvPr id="33"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7</a:t>
            </a:fld>
            <a:endParaRPr lang="en-US" altLang="en-US" sz="999">
              <a:solidFill>
                <a:schemeClr val="tx1"/>
              </a:solidFill>
              <a:latin typeface="나눔스퀘어라운드 Bold"/>
              <a:ea typeface="나눔스퀘어라운드 Bold"/>
            </a:endParaRPr>
          </a:p>
        </p:txBody>
      </p:sp>
      <p:pic>
        <p:nvPicPr>
          <p:cNvPr id="82" name="그림 34"/>
          <p:cNvPicPr>
            <a:picLocks noChangeAspect="1"/>
          </p:cNvPicPr>
          <p:nvPr/>
        </p:nvPicPr>
        <p:blipFill rotWithShape="1">
          <a:blip r:embed="rId2"/>
          <a:stretch>
            <a:fillRect/>
          </a:stretch>
        </p:blipFill>
        <p:spPr>
          <a:xfrm>
            <a:off x="740310" y="2617265"/>
            <a:ext cx="1709902" cy="1780232"/>
          </a:xfrm>
          <a:prstGeom prst="rect">
            <a:avLst/>
          </a:prstGeom>
        </p:spPr>
      </p:pic>
      <p:grpSp>
        <p:nvGrpSpPr>
          <p:cNvPr id="83" name="그룹 39"/>
          <p:cNvGrpSpPr/>
          <p:nvPr/>
        </p:nvGrpSpPr>
        <p:grpSpPr>
          <a:xfrm>
            <a:off x="3019918" y="1926704"/>
            <a:ext cx="5322296" cy="3716361"/>
            <a:chOff x="3191368" y="1764030"/>
            <a:chExt cx="5322296" cy="3716361"/>
          </a:xfrm>
        </p:grpSpPr>
        <p:sp>
          <p:nvSpPr>
            <p:cNvPr id="84" name="직사각형 12"/>
            <p:cNvSpPr/>
            <p:nvPr/>
          </p:nvSpPr>
          <p:spPr>
            <a:xfrm>
              <a:off x="3499358" y="1764030"/>
              <a:ext cx="4728242" cy="1758315"/>
            </a:xfrm>
            <a:prstGeom prst="rect">
              <a:avLst/>
            </a:prstGeom>
          </p:spPr>
          <p:txBody>
            <a:bodyPr vert="horz" wrap="square" lIns="91440" tIns="45720" rIns="91440" bIns="45720" anchor="ctr">
              <a:spAutoFit/>
            </a:bodyPr>
            <a:lstStyle/>
            <a:p>
              <a:pPr>
                <a:lnSpc>
                  <a:spcPct val="130000"/>
                </a:lnSpc>
                <a:defRPr lang="ko-KR" altLang="en-US"/>
              </a:pPr>
              <a:r>
                <a:rPr lang="ko-KR" altLang="en-US" sz="2000" dirty="0">
                  <a:solidFill>
                    <a:srgbClr val="000000"/>
                  </a:solidFill>
                  <a:latin typeface="나눔바른고딕"/>
                  <a:ea typeface="나눔바른고딕"/>
                  <a:cs typeface="함초롬돋움"/>
                </a:rPr>
                <a:t>판례에 따르면 사용자는 </a:t>
              </a:r>
            </a:p>
            <a:p>
              <a:pPr>
                <a:lnSpc>
                  <a:spcPct val="130000"/>
                </a:lnSpc>
                <a:defRPr lang="ko-KR" altLang="en-US"/>
              </a:pPr>
              <a:r>
                <a:rPr lang="ko-KR" altLang="en-US" sz="2400" b="1" dirty="0">
                  <a:solidFill>
                    <a:srgbClr val="FF0000"/>
                  </a:solidFill>
                  <a:latin typeface="나눔바른고딕"/>
                  <a:ea typeface="나눔바른고딕"/>
                  <a:cs typeface="함초롬돋움"/>
                </a:rPr>
                <a:t>근로관계에 따른 배려의무</a:t>
              </a:r>
              <a:r>
                <a:rPr lang="ko-KR" altLang="en-US" sz="2000" dirty="0">
                  <a:solidFill>
                    <a:schemeClr val="tx1"/>
                  </a:solidFill>
                  <a:latin typeface="나눔바른고딕"/>
                  <a:ea typeface="나눔바른고딕"/>
                  <a:cs typeface="함초롬돋움"/>
                </a:rPr>
                <a:t>로서</a:t>
              </a:r>
              <a:r>
                <a:rPr lang="ko-KR" altLang="en-US" sz="2200" dirty="0">
                  <a:solidFill>
                    <a:schemeClr val="tx1"/>
                  </a:solidFill>
                  <a:latin typeface="나눔바른고딕"/>
                  <a:ea typeface="나눔바른고딕"/>
                  <a:cs typeface="함초롬돋움"/>
                </a:rPr>
                <a:t> </a:t>
              </a:r>
              <a:r>
                <a:rPr lang="ko-KR" altLang="en-US" sz="2000" dirty="0">
                  <a:solidFill>
                    <a:srgbClr val="000000"/>
                  </a:solidFill>
                  <a:latin typeface="나눔바른고딕"/>
                  <a:ea typeface="나눔바른고딕"/>
                  <a:cs typeface="함초롬돋움"/>
                </a:rPr>
                <a:t>근로자의 인격권 보호와 </a:t>
              </a:r>
            </a:p>
            <a:p>
              <a:pPr>
                <a:lnSpc>
                  <a:spcPct val="130000"/>
                </a:lnSpc>
                <a:defRPr lang="ko-KR" altLang="en-US"/>
              </a:pPr>
              <a:r>
                <a:rPr lang="ko-KR" altLang="en-US" sz="2000" dirty="0">
                  <a:solidFill>
                    <a:srgbClr val="000000"/>
                  </a:solidFill>
                  <a:latin typeface="나눔바른고딕"/>
                  <a:ea typeface="나눔바른고딕"/>
                  <a:cs typeface="함초롬돋움"/>
                </a:rPr>
                <a:t>쾌적한 근로환경 제공 의무가 있음</a:t>
              </a:r>
            </a:p>
          </p:txBody>
        </p:sp>
        <p:sp>
          <p:nvSpPr>
            <p:cNvPr id="85" name="Rectangle 5"/>
            <p:cNvSpPr>
              <a:spLocks noChangeArrowheads="1"/>
            </p:cNvSpPr>
            <p:nvPr/>
          </p:nvSpPr>
          <p:spPr bwMode="white">
            <a:xfrm>
              <a:off x="3499358" y="4030932"/>
              <a:ext cx="5014306" cy="1350220"/>
            </a:xfrm>
            <a:prstGeom prst="rect">
              <a:avLst/>
            </a:prstGeom>
          </p:spPr>
          <p:txBody>
            <a:bodyPr vert="horz" wrap="square" lIns="91440" tIns="45720" rIns="91440" bIns="45720" anchor="ctr">
              <a:spAutoFit/>
            </a:bodyPr>
            <a:lstStyle/>
            <a:p>
              <a:pPr>
                <a:lnSpc>
                  <a:spcPct val="130000"/>
                </a:lnSpc>
                <a:defRPr lang="ko-KR" altLang="en-US"/>
              </a:pPr>
              <a:r>
                <a:rPr lang="ko-KR" altLang="en-US" sz="2000">
                  <a:solidFill>
                    <a:srgbClr val="000000"/>
                  </a:solidFill>
                  <a:latin typeface="나눔바른고딕"/>
                  <a:ea typeface="나눔바른고딕"/>
                  <a:cs typeface="함초롬돋움"/>
                </a:rPr>
                <a:t>배려의무를 다하지 않은 경우</a:t>
              </a:r>
              <a:r>
                <a:rPr lang="ko-KR" altLang="en-US" sz="2000">
                  <a:solidFill>
                    <a:srgbClr val="F35F67"/>
                  </a:solidFill>
                  <a:latin typeface="나눔바른고딕"/>
                  <a:ea typeface="나눔바른고딕"/>
                  <a:cs typeface="함초롬돋움"/>
                </a:rPr>
                <a:t> </a:t>
              </a:r>
            </a:p>
            <a:p>
              <a:pPr>
                <a:lnSpc>
                  <a:spcPct val="130000"/>
                </a:lnSpc>
                <a:defRPr lang="ko-KR" altLang="en-US"/>
              </a:pPr>
              <a:r>
                <a:rPr lang="ko-KR" altLang="en-US" sz="2400" b="1">
                  <a:solidFill>
                    <a:srgbClr val="FF0000"/>
                  </a:solidFill>
                  <a:latin typeface="나눔바른고딕"/>
                  <a:ea typeface="나눔바른고딕"/>
                  <a:cs typeface="함초롬돋움"/>
                </a:rPr>
                <a:t>손해배상 책임이 인정</a:t>
              </a:r>
              <a:r>
                <a:rPr lang="ko-KR" altLang="en-US" sz="2000">
                  <a:solidFill>
                    <a:srgbClr val="000000"/>
                  </a:solidFill>
                  <a:latin typeface="나눔바른고딕"/>
                  <a:ea typeface="나눔바른고딕"/>
                  <a:cs typeface="함초롬돋움"/>
                </a:rPr>
                <a:t>될 수 있으므로 근로자를 직장 내 괴롭힘으로부터 보호해야 함</a:t>
              </a:r>
            </a:p>
          </p:txBody>
        </p:sp>
        <p:sp>
          <p:nvSpPr>
            <p:cNvPr id="86" name="Shape"/>
            <p:cNvSpPr/>
            <p:nvPr/>
          </p:nvSpPr>
          <p:spPr>
            <a:xfrm rot="10800000">
              <a:off x="7091893" y="3381375"/>
              <a:ext cx="262150" cy="233250"/>
            </a:xfrm>
            <a:custGeom>
              <a:avLst/>
              <a:gdLst/>
              <a:ahLst/>
              <a:cxnLst>
                <a:cxn ang="0">
                  <a:pos x="wd2" y="hd2"/>
                </a:cxn>
                <a:cxn ang="5400000">
                  <a:pos x="wd2" y="hd2"/>
                </a:cxn>
                <a:cxn ang="10800000">
                  <a:pos x="wd2" y="hd2"/>
                </a:cxn>
                <a:cxn ang="16200000">
                  <a:pos x="wd2" y="hd2"/>
                </a:cxn>
              </a:cxnLst>
              <a:rect l="0" t="0" r="r" b="b"/>
              <a:pathLst>
                <a:path w="21142" h="21086" extrusionOk="0">
                  <a:moveTo>
                    <a:pt x="18202" y="0"/>
                  </a:moveTo>
                  <a:cubicBezTo>
                    <a:pt x="17775" y="24"/>
                    <a:pt x="17354" y="102"/>
                    <a:pt x="16946" y="228"/>
                  </a:cubicBezTo>
                  <a:cubicBezTo>
                    <a:pt x="16562" y="348"/>
                    <a:pt x="16191" y="511"/>
                    <a:pt x="15833" y="705"/>
                  </a:cubicBezTo>
                  <a:cubicBezTo>
                    <a:pt x="15106" y="1099"/>
                    <a:pt x="14433" y="1621"/>
                    <a:pt x="13847" y="2262"/>
                  </a:cubicBezTo>
                  <a:cubicBezTo>
                    <a:pt x="13221" y="2947"/>
                    <a:pt x="12714" y="3744"/>
                    <a:pt x="12351" y="4619"/>
                  </a:cubicBezTo>
                  <a:cubicBezTo>
                    <a:pt x="12172" y="5050"/>
                    <a:pt x="12029" y="5500"/>
                    <a:pt x="11928" y="5963"/>
                  </a:cubicBezTo>
                  <a:cubicBezTo>
                    <a:pt x="11826" y="6433"/>
                    <a:pt x="11768" y="6917"/>
                    <a:pt x="11756" y="7407"/>
                  </a:cubicBezTo>
                  <a:lnTo>
                    <a:pt x="11756" y="15895"/>
                  </a:lnTo>
                  <a:lnTo>
                    <a:pt x="11759" y="15890"/>
                  </a:lnTo>
                  <a:cubicBezTo>
                    <a:pt x="11775" y="17212"/>
                    <a:pt x="12232" y="18529"/>
                    <a:pt x="13132" y="19538"/>
                  </a:cubicBezTo>
                  <a:cubicBezTo>
                    <a:pt x="14964" y="21592"/>
                    <a:pt x="17935" y="21592"/>
                    <a:pt x="19768" y="19538"/>
                  </a:cubicBezTo>
                  <a:cubicBezTo>
                    <a:pt x="21600" y="17484"/>
                    <a:pt x="21600" y="14154"/>
                    <a:pt x="19768" y="12100"/>
                  </a:cubicBezTo>
                  <a:cubicBezTo>
                    <a:pt x="18223" y="10368"/>
                    <a:pt x="15868" y="10096"/>
                    <a:pt x="14069" y="11285"/>
                  </a:cubicBezTo>
                  <a:lnTo>
                    <a:pt x="14069" y="7951"/>
                  </a:lnTo>
                  <a:cubicBezTo>
                    <a:pt x="14067" y="6629"/>
                    <a:pt x="14498" y="5352"/>
                    <a:pt x="15280" y="4363"/>
                  </a:cubicBezTo>
                  <a:cubicBezTo>
                    <a:pt x="15675" y="3863"/>
                    <a:pt x="16145" y="3454"/>
                    <a:pt x="16667" y="3156"/>
                  </a:cubicBezTo>
                  <a:cubicBezTo>
                    <a:pt x="16927" y="3007"/>
                    <a:pt x="17199" y="2886"/>
                    <a:pt x="17481" y="2797"/>
                  </a:cubicBezTo>
                  <a:cubicBezTo>
                    <a:pt x="17760" y="2709"/>
                    <a:pt x="18048" y="2653"/>
                    <a:pt x="18340" y="2630"/>
                  </a:cubicBezTo>
                  <a:lnTo>
                    <a:pt x="19949" y="2630"/>
                  </a:lnTo>
                  <a:lnTo>
                    <a:pt x="19949" y="0"/>
                  </a:lnTo>
                  <a:lnTo>
                    <a:pt x="18202" y="0"/>
                  </a:lnTo>
                  <a:close/>
                  <a:moveTo>
                    <a:pt x="6446" y="8"/>
                  </a:moveTo>
                  <a:cubicBezTo>
                    <a:pt x="6019" y="32"/>
                    <a:pt x="5598" y="109"/>
                    <a:pt x="5190" y="236"/>
                  </a:cubicBezTo>
                  <a:cubicBezTo>
                    <a:pt x="4806" y="355"/>
                    <a:pt x="4435" y="518"/>
                    <a:pt x="4077" y="712"/>
                  </a:cubicBezTo>
                  <a:cubicBezTo>
                    <a:pt x="3350" y="1106"/>
                    <a:pt x="2677" y="1629"/>
                    <a:pt x="2091" y="2270"/>
                  </a:cubicBezTo>
                  <a:cubicBezTo>
                    <a:pt x="1465" y="2954"/>
                    <a:pt x="957" y="3751"/>
                    <a:pt x="595" y="4626"/>
                  </a:cubicBezTo>
                  <a:cubicBezTo>
                    <a:pt x="416" y="5058"/>
                    <a:pt x="273" y="5507"/>
                    <a:pt x="172" y="5971"/>
                  </a:cubicBezTo>
                  <a:cubicBezTo>
                    <a:pt x="70" y="6441"/>
                    <a:pt x="12" y="6925"/>
                    <a:pt x="0" y="7415"/>
                  </a:cubicBezTo>
                  <a:lnTo>
                    <a:pt x="0" y="15903"/>
                  </a:lnTo>
                  <a:lnTo>
                    <a:pt x="3" y="15898"/>
                  </a:lnTo>
                  <a:cubicBezTo>
                    <a:pt x="19" y="17220"/>
                    <a:pt x="476" y="18537"/>
                    <a:pt x="1376" y="19546"/>
                  </a:cubicBezTo>
                  <a:cubicBezTo>
                    <a:pt x="3208" y="21600"/>
                    <a:pt x="6179" y="21600"/>
                    <a:pt x="8012" y="19546"/>
                  </a:cubicBezTo>
                  <a:cubicBezTo>
                    <a:pt x="9844" y="17492"/>
                    <a:pt x="9844" y="14162"/>
                    <a:pt x="8012" y="12108"/>
                  </a:cubicBezTo>
                  <a:cubicBezTo>
                    <a:pt x="6467" y="10376"/>
                    <a:pt x="4112" y="10104"/>
                    <a:pt x="2313" y="11293"/>
                  </a:cubicBezTo>
                  <a:lnTo>
                    <a:pt x="2313" y="7959"/>
                  </a:lnTo>
                  <a:cubicBezTo>
                    <a:pt x="2311" y="6637"/>
                    <a:pt x="2742" y="5360"/>
                    <a:pt x="3524" y="4370"/>
                  </a:cubicBezTo>
                  <a:cubicBezTo>
                    <a:pt x="3919" y="3871"/>
                    <a:pt x="4389" y="3462"/>
                    <a:pt x="4910" y="3163"/>
                  </a:cubicBezTo>
                  <a:cubicBezTo>
                    <a:pt x="5171" y="3014"/>
                    <a:pt x="5443" y="2893"/>
                    <a:pt x="5725" y="2804"/>
                  </a:cubicBezTo>
                  <a:cubicBezTo>
                    <a:pt x="6004" y="2717"/>
                    <a:pt x="6292" y="2660"/>
                    <a:pt x="6584" y="2638"/>
                  </a:cubicBezTo>
                  <a:lnTo>
                    <a:pt x="8193" y="2638"/>
                  </a:lnTo>
                  <a:lnTo>
                    <a:pt x="8193" y="8"/>
                  </a:lnTo>
                  <a:lnTo>
                    <a:pt x="6446" y="8"/>
                  </a:lnTo>
                  <a:close/>
                </a:path>
              </a:pathLst>
            </a:custGeom>
            <a:solidFill>
              <a:schemeClr val="bg1">
                <a:lumMod val="50000"/>
              </a:schemeClr>
            </a:solidFill>
            <a:ln w="12700">
              <a:miter/>
            </a:ln>
          </p:spPr>
          <p:txBody>
            <a:bodyPr lIns="15478" tIns="15478" rIns="15478" bIns="15478" anchor="ctr"/>
            <a:lstStyle/>
            <a:p>
              <a:pPr algn="ctr">
                <a:lnSpc>
                  <a:spcPct val="100000"/>
                </a:lnSpc>
                <a:defRPr lang="ko-KR" sz="3000">
                  <a:solidFill>
                    <a:srgbClr val="000000"/>
                  </a:solidFill>
                  <a:latin typeface="Helvetica Light"/>
                  <a:ea typeface="Helvetica Light"/>
                  <a:cs typeface="Helvetica Light"/>
                  <a:sym typeface="Helvetica Light"/>
                </a:defRPr>
              </a:pPr>
              <a:endParaRPr lang="ko-KR" sz="1219"/>
            </a:p>
          </p:txBody>
        </p:sp>
        <p:sp>
          <p:nvSpPr>
            <p:cNvPr id="87" name="Shape"/>
            <p:cNvSpPr/>
            <p:nvPr/>
          </p:nvSpPr>
          <p:spPr>
            <a:xfrm>
              <a:off x="3191368" y="1795619"/>
              <a:ext cx="263764" cy="234684"/>
            </a:xfrm>
            <a:custGeom>
              <a:avLst/>
              <a:gdLst/>
              <a:ahLst/>
              <a:cxnLst>
                <a:cxn ang="0">
                  <a:pos x="wd2" y="hd2"/>
                </a:cxn>
                <a:cxn ang="5400000">
                  <a:pos x="wd2" y="hd2"/>
                </a:cxn>
                <a:cxn ang="10800000">
                  <a:pos x="wd2" y="hd2"/>
                </a:cxn>
                <a:cxn ang="16200000">
                  <a:pos x="wd2" y="hd2"/>
                </a:cxn>
              </a:cxnLst>
              <a:rect l="0" t="0" r="r" b="b"/>
              <a:pathLst>
                <a:path w="21142" h="21086" extrusionOk="0">
                  <a:moveTo>
                    <a:pt x="18202" y="0"/>
                  </a:moveTo>
                  <a:cubicBezTo>
                    <a:pt x="17775" y="24"/>
                    <a:pt x="17354" y="102"/>
                    <a:pt x="16946" y="228"/>
                  </a:cubicBezTo>
                  <a:cubicBezTo>
                    <a:pt x="16562" y="348"/>
                    <a:pt x="16191" y="511"/>
                    <a:pt x="15833" y="705"/>
                  </a:cubicBezTo>
                  <a:cubicBezTo>
                    <a:pt x="15106" y="1099"/>
                    <a:pt x="14433" y="1621"/>
                    <a:pt x="13847" y="2262"/>
                  </a:cubicBezTo>
                  <a:cubicBezTo>
                    <a:pt x="13221" y="2947"/>
                    <a:pt x="12714" y="3744"/>
                    <a:pt x="12351" y="4619"/>
                  </a:cubicBezTo>
                  <a:cubicBezTo>
                    <a:pt x="12172" y="5050"/>
                    <a:pt x="12029" y="5500"/>
                    <a:pt x="11928" y="5963"/>
                  </a:cubicBezTo>
                  <a:cubicBezTo>
                    <a:pt x="11826" y="6433"/>
                    <a:pt x="11768" y="6917"/>
                    <a:pt x="11756" y="7407"/>
                  </a:cubicBezTo>
                  <a:lnTo>
                    <a:pt x="11756" y="15895"/>
                  </a:lnTo>
                  <a:lnTo>
                    <a:pt x="11759" y="15890"/>
                  </a:lnTo>
                  <a:cubicBezTo>
                    <a:pt x="11775" y="17212"/>
                    <a:pt x="12232" y="18529"/>
                    <a:pt x="13132" y="19538"/>
                  </a:cubicBezTo>
                  <a:cubicBezTo>
                    <a:pt x="14964" y="21592"/>
                    <a:pt x="17935" y="21592"/>
                    <a:pt x="19768" y="19538"/>
                  </a:cubicBezTo>
                  <a:cubicBezTo>
                    <a:pt x="21600" y="17484"/>
                    <a:pt x="21600" y="14154"/>
                    <a:pt x="19768" y="12100"/>
                  </a:cubicBezTo>
                  <a:cubicBezTo>
                    <a:pt x="18223" y="10368"/>
                    <a:pt x="15868" y="10096"/>
                    <a:pt x="14069" y="11285"/>
                  </a:cubicBezTo>
                  <a:lnTo>
                    <a:pt x="14069" y="7951"/>
                  </a:lnTo>
                  <a:cubicBezTo>
                    <a:pt x="14067" y="6629"/>
                    <a:pt x="14498" y="5352"/>
                    <a:pt x="15280" y="4363"/>
                  </a:cubicBezTo>
                  <a:cubicBezTo>
                    <a:pt x="15675" y="3863"/>
                    <a:pt x="16145" y="3454"/>
                    <a:pt x="16667" y="3156"/>
                  </a:cubicBezTo>
                  <a:cubicBezTo>
                    <a:pt x="16927" y="3007"/>
                    <a:pt x="17199" y="2886"/>
                    <a:pt x="17481" y="2797"/>
                  </a:cubicBezTo>
                  <a:cubicBezTo>
                    <a:pt x="17760" y="2709"/>
                    <a:pt x="18048" y="2653"/>
                    <a:pt x="18340" y="2630"/>
                  </a:cubicBezTo>
                  <a:lnTo>
                    <a:pt x="19949" y="2630"/>
                  </a:lnTo>
                  <a:lnTo>
                    <a:pt x="19949" y="0"/>
                  </a:lnTo>
                  <a:lnTo>
                    <a:pt x="18202" y="0"/>
                  </a:lnTo>
                  <a:close/>
                  <a:moveTo>
                    <a:pt x="6446" y="8"/>
                  </a:moveTo>
                  <a:cubicBezTo>
                    <a:pt x="6019" y="32"/>
                    <a:pt x="5598" y="109"/>
                    <a:pt x="5190" y="236"/>
                  </a:cubicBezTo>
                  <a:cubicBezTo>
                    <a:pt x="4806" y="355"/>
                    <a:pt x="4435" y="518"/>
                    <a:pt x="4077" y="712"/>
                  </a:cubicBezTo>
                  <a:cubicBezTo>
                    <a:pt x="3350" y="1106"/>
                    <a:pt x="2677" y="1629"/>
                    <a:pt x="2091" y="2270"/>
                  </a:cubicBezTo>
                  <a:cubicBezTo>
                    <a:pt x="1465" y="2954"/>
                    <a:pt x="957" y="3751"/>
                    <a:pt x="595" y="4626"/>
                  </a:cubicBezTo>
                  <a:cubicBezTo>
                    <a:pt x="416" y="5058"/>
                    <a:pt x="273" y="5507"/>
                    <a:pt x="172" y="5971"/>
                  </a:cubicBezTo>
                  <a:cubicBezTo>
                    <a:pt x="70" y="6441"/>
                    <a:pt x="12" y="6925"/>
                    <a:pt x="0" y="7415"/>
                  </a:cubicBezTo>
                  <a:lnTo>
                    <a:pt x="0" y="15903"/>
                  </a:lnTo>
                  <a:lnTo>
                    <a:pt x="3" y="15898"/>
                  </a:lnTo>
                  <a:cubicBezTo>
                    <a:pt x="19" y="17220"/>
                    <a:pt x="476" y="18537"/>
                    <a:pt x="1376" y="19546"/>
                  </a:cubicBezTo>
                  <a:cubicBezTo>
                    <a:pt x="3208" y="21600"/>
                    <a:pt x="6179" y="21600"/>
                    <a:pt x="8012" y="19546"/>
                  </a:cubicBezTo>
                  <a:cubicBezTo>
                    <a:pt x="9844" y="17492"/>
                    <a:pt x="9844" y="14162"/>
                    <a:pt x="8012" y="12108"/>
                  </a:cubicBezTo>
                  <a:cubicBezTo>
                    <a:pt x="6467" y="10376"/>
                    <a:pt x="4112" y="10104"/>
                    <a:pt x="2313" y="11293"/>
                  </a:cubicBezTo>
                  <a:lnTo>
                    <a:pt x="2313" y="7959"/>
                  </a:lnTo>
                  <a:cubicBezTo>
                    <a:pt x="2311" y="6637"/>
                    <a:pt x="2742" y="5360"/>
                    <a:pt x="3524" y="4370"/>
                  </a:cubicBezTo>
                  <a:cubicBezTo>
                    <a:pt x="3919" y="3871"/>
                    <a:pt x="4389" y="3462"/>
                    <a:pt x="4910" y="3163"/>
                  </a:cubicBezTo>
                  <a:cubicBezTo>
                    <a:pt x="5171" y="3014"/>
                    <a:pt x="5443" y="2893"/>
                    <a:pt x="5725" y="2804"/>
                  </a:cubicBezTo>
                  <a:cubicBezTo>
                    <a:pt x="6004" y="2717"/>
                    <a:pt x="6292" y="2660"/>
                    <a:pt x="6584" y="2638"/>
                  </a:cubicBezTo>
                  <a:lnTo>
                    <a:pt x="8193" y="2638"/>
                  </a:lnTo>
                  <a:lnTo>
                    <a:pt x="8193" y="8"/>
                  </a:lnTo>
                  <a:lnTo>
                    <a:pt x="6446" y="8"/>
                  </a:lnTo>
                  <a:close/>
                </a:path>
              </a:pathLst>
            </a:custGeom>
            <a:solidFill>
              <a:schemeClr val="bg1">
                <a:lumMod val="50000"/>
              </a:schemeClr>
            </a:solidFill>
            <a:ln w="12700">
              <a:miter/>
            </a:ln>
          </p:spPr>
          <p:txBody>
            <a:bodyPr lIns="15478" tIns="15478" rIns="15478" bIns="15478" anchor="ctr"/>
            <a:lstStyle/>
            <a:p>
              <a:pPr algn="ctr">
                <a:lnSpc>
                  <a:spcPct val="100000"/>
                </a:lnSpc>
                <a:defRPr lang="ko-KR" sz="3000">
                  <a:solidFill>
                    <a:srgbClr val="000000"/>
                  </a:solidFill>
                  <a:latin typeface="Helvetica Light"/>
                  <a:ea typeface="Helvetica Light"/>
                  <a:cs typeface="Helvetica Light"/>
                  <a:sym typeface="Helvetica Light"/>
                </a:defRPr>
              </a:pPr>
              <a:endParaRPr lang="ko-KR" sz="1219"/>
            </a:p>
          </p:txBody>
        </p:sp>
        <p:sp>
          <p:nvSpPr>
            <p:cNvPr id="88" name="Shape"/>
            <p:cNvSpPr/>
            <p:nvPr/>
          </p:nvSpPr>
          <p:spPr>
            <a:xfrm rot="10800000">
              <a:off x="8244419" y="5247141"/>
              <a:ext cx="262150" cy="233250"/>
            </a:xfrm>
            <a:custGeom>
              <a:avLst/>
              <a:gdLst/>
              <a:ahLst/>
              <a:cxnLst>
                <a:cxn ang="0">
                  <a:pos x="wd2" y="hd2"/>
                </a:cxn>
                <a:cxn ang="5400000">
                  <a:pos x="wd2" y="hd2"/>
                </a:cxn>
                <a:cxn ang="10800000">
                  <a:pos x="wd2" y="hd2"/>
                </a:cxn>
                <a:cxn ang="16200000">
                  <a:pos x="wd2" y="hd2"/>
                </a:cxn>
              </a:cxnLst>
              <a:rect l="0" t="0" r="r" b="b"/>
              <a:pathLst>
                <a:path w="21142" h="21086" extrusionOk="0">
                  <a:moveTo>
                    <a:pt x="18202" y="0"/>
                  </a:moveTo>
                  <a:cubicBezTo>
                    <a:pt x="17775" y="24"/>
                    <a:pt x="17354" y="102"/>
                    <a:pt x="16946" y="228"/>
                  </a:cubicBezTo>
                  <a:cubicBezTo>
                    <a:pt x="16562" y="348"/>
                    <a:pt x="16191" y="511"/>
                    <a:pt x="15833" y="705"/>
                  </a:cubicBezTo>
                  <a:cubicBezTo>
                    <a:pt x="15106" y="1099"/>
                    <a:pt x="14433" y="1621"/>
                    <a:pt x="13847" y="2262"/>
                  </a:cubicBezTo>
                  <a:cubicBezTo>
                    <a:pt x="13221" y="2947"/>
                    <a:pt x="12714" y="3744"/>
                    <a:pt x="12351" y="4619"/>
                  </a:cubicBezTo>
                  <a:cubicBezTo>
                    <a:pt x="12172" y="5050"/>
                    <a:pt x="12029" y="5500"/>
                    <a:pt x="11928" y="5963"/>
                  </a:cubicBezTo>
                  <a:cubicBezTo>
                    <a:pt x="11826" y="6433"/>
                    <a:pt x="11768" y="6917"/>
                    <a:pt x="11756" y="7407"/>
                  </a:cubicBezTo>
                  <a:lnTo>
                    <a:pt x="11756" y="15895"/>
                  </a:lnTo>
                  <a:lnTo>
                    <a:pt x="11759" y="15890"/>
                  </a:lnTo>
                  <a:cubicBezTo>
                    <a:pt x="11775" y="17212"/>
                    <a:pt x="12232" y="18529"/>
                    <a:pt x="13132" y="19538"/>
                  </a:cubicBezTo>
                  <a:cubicBezTo>
                    <a:pt x="14964" y="21592"/>
                    <a:pt x="17935" y="21592"/>
                    <a:pt x="19768" y="19538"/>
                  </a:cubicBezTo>
                  <a:cubicBezTo>
                    <a:pt x="21600" y="17484"/>
                    <a:pt x="21600" y="14154"/>
                    <a:pt x="19768" y="12100"/>
                  </a:cubicBezTo>
                  <a:cubicBezTo>
                    <a:pt x="18223" y="10368"/>
                    <a:pt x="15868" y="10096"/>
                    <a:pt x="14069" y="11285"/>
                  </a:cubicBezTo>
                  <a:lnTo>
                    <a:pt x="14069" y="7951"/>
                  </a:lnTo>
                  <a:cubicBezTo>
                    <a:pt x="14067" y="6629"/>
                    <a:pt x="14498" y="5352"/>
                    <a:pt x="15280" y="4363"/>
                  </a:cubicBezTo>
                  <a:cubicBezTo>
                    <a:pt x="15675" y="3863"/>
                    <a:pt x="16145" y="3454"/>
                    <a:pt x="16667" y="3156"/>
                  </a:cubicBezTo>
                  <a:cubicBezTo>
                    <a:pt x="16927" y="3007"/>
                    <a:pt x="17199" y="2886"/>
                    <a:pt x="17481" y="2797"/>
                  </a:cubicBezTo>
                  <a:cubicBezTo>
                    <a:pt x="17760" y="2709"/>
                    <a:pt x="18048" y="2653"/>
                    <a:pt x="18340" y="2630"/>
                  </a:cubicBezTo>
                  <a:lnTo>
                    <a:pt x="19949" y="2630"/>
                  </a:lnTo>
                  <a:lnTo>
                    <a:pt x="19949" y="0"/>
                  </a:lnTo>
                  <a:lnTo>
                    <a:pt x="18202" y="0"/>
                  </a:lnTo>
                  <a:close/>
                  <a:moveTo>
                    <a:pt x="6446" y="8"/>
                  </a:moveTo>
                  <a:cubicBezTo>
                    <a:pt x="6019" y="32"/>
                    <a:pt x="5598" y="109"/>
                    <a:pt x="5190" y="236"/>
                  </a:cubicBezTo>
                  <a:cubicBezTo>
                    <a:pt x="4806" y="355"/>
                    <a:pt x="4435" y="518"/>
                    <a:pt x="4077" y="712"/>
                  </a:cubicBezTo>
                  <a:cubicBezTo>
                    <a:pt x="3350" y="1106"/>
                    <a:pt x="2677" y="1629"/>
                    <a:pt x="2091" y="2270"/>
                  </a:cubicBezTo>
                  <a:cubicBezTo>
                    <a:pt x="1465" y="2954"/>
                    <a:pt x="957" y="3751"/>
                    <a:pt x="595" y="4626"/>
                  </a:cubicBezTo>
                  <a:cubicBezTo>
                    <a:pt x="416" y="5058"/>
                    <a:pt x="273" y="5507"/>
                    <a:pt x="172" y="5971"/>
                  </a:cubicBezTo>
                  <a:cubicBezTo>
                    <a:pt x="70" y="6441"/>
                    <a:pt x="12" y="6925"/>
                    <a:pt x="0" y="7415"/>
                  </a:cubicBezTo>
                  <a:lnTo>
                    <a:pt x="0" y="15903"/>
                  </a:lnTo>
                  <a:lnTo>
                    <a:pt x="3" y="15898"/>
                  </a:lnTo>
                  <a:cubicBezTo>
                    <a:pt x="19" y="17220"/>
                    <a:pt x="476" y="18537"/>
                    <a:pt x="1376" y="19546"/>
                  </a:cubicBezTo>
                  <a:cubicBezTo>
                    <a:pt x="3208" y="21600"/>
                    <a:pt x="6179" y="21600"/>
                    <a:pt x="8012" y="19546"/>
                  </a:cubicBezTo>
                  <a:cubicBezTo>
                    <a:pt x="9844" y="17492"/>
                    <a:pt x="9844" y="14162"/>
                    <a:pt x="8012" y="12108"/>
                  </a:cubicBezTo>
                  <a:cubicBezTo>
                    <a:pt x="6467" y="10376"/>
                    <a:pt x="4112" y="10104"/>
                    <a:pt x="2313" y="11293"/>
                  </a:cubicBezTo>
                  <a:lnTo>
                    <a:pt x="2313" y="7959"/>
                  </a:lnTo>
                  <a:cubicBezTo>
                    <a:pt x="2311" y="6637"/>
                    <a:pt x="2742" y="5360"/>
                    <a:pt x="3524" y="4370"/>
                  </a:cubicBezTo>
                  <a:cubicBezTo>
                    <a:pt x="3919" y="3871"/>
                    <a:pt x="4389" y="3462"/>
                    <a:pt x="4910" y="3163"/>
                  </a:cubicBezTo>
                  <a:cubicBezTo>
                    <a:pt x="5171" y="3014"/>
                    <a:pt x="5443" y="2893"/>
                    <a:pt x="5725" y="2804"/>
                  </a:cubicBezTo>
                  <a:cubicBezTo>
                    <a:pt x="6004" y="2717"/>
                    <a:pt x="6292" y="2660"/>
                    <a:pt x="6584" y="2638"/>
                  </a:cubicBezTo>
                  <a:lnTo>
                    <a:pt x="8193" y="2638"/>
                  </a:lnTo>
                  <a:lnTo>
                    <a:pt x="8193" y="8"/>
                  </a:lnTo>
                  <a:lnTo>
                    <a:pt x="6446" y="8"/>
                  </a:lnTo>
                  <a:close/>
                </a:path>
              </a:pathLst>
            </a:custGeom>
            <a:solidFill>
              <a:schemeClr val="bg1">
                <a:lumMod val="50000"/>
              </a:schemeClr>
            </a:solidFill>
            <a:ln w="12700">
              <a:miter/>
            </a:ln>
          </p:spPr>
          <p:txBody>
            <a:bodyPr lIns="15478" tIns="15478" rIns="15478" bIns="15478" anchor="ctr"/>
            <a:lstStyle/>
            <a:p>
              <a:pPr algn="ctr">
                <a:lnSpc>
                  <a:spcPct val="100000"/>
                </a:lnSpc>
                <a:defRPr lang="ko-KR" sz="3000">
                  <a:solidFill>
                    <a:srgbClr val="000000"/>
                  </a:solidFill>
                  <a:latin typeface="Helvetica Light"/>
                  <a:ea typeface="Helvetica Light"/>
                  <a:cs typeface="Helvetica Light"/>
                  <a:sym typeface="Helvetica Light"/>
                </a:defRPr>
              </a:pPr>
              <a:endParaRPr lang="ko-KR" sz="1219"/>
            </a:p>
          </p:txBody>
        </p:sp>
        <p:sp>
          <p:nvSpPr>
            <p:cNvPr id="89" name="Shape"/>
            <p:cNvSpPr/>
            <p:nvPr/>
          </p:nvSpPr>
          <p:spPr>
            <a:xfrm>
              <a:off x="3191368" y="4081619"/>
              <a:ext cx="263764" cy="234684"/>
            </a:xfrm>
            <a:custGeom>
              <a:avLst/>
              <a:gdLst/>
              <a:ahLst/>
              <a:cxnLst>
                <a:cxn ang="0">
                  <a:pos x="wd2" y="hd2"/>
                </a:cxn>
                <a:cxn ang="5400000">
                  <a:pos x="wd2" y="hd2"/>
                </a:cxn>
                <a:cxn ang="10800000">
                  <a:pos x="wd2" y="hd2"/>
                </a:cxn>
                <a:cxn ang="16200000">
                  <a:pos x="wd2" y="hd2"/>
                </a:cxn>
              </a:cxnLst>
              <a:rect l="0" t="0" r="r" b="b"/>
              <a:pathLst>
                <a:path w="21142" h="21086" extrusionOk="0">
                  <a:moveTo>
                    <a:pt x="18202" y="0"/>
                  </a:moveTo>
                  <a:cubicBezTo>
                    <a:pt x="17775" y="24"/>
                    <a:pt x="17354" y="102"/>
                    <a:pt x="16946" y="228"/>
                  </a:cubicBezTo>
                  <a:cubicBezTo>
                    <a:pt x="16562" y="348"/>
                    <a:pt x="16191" y="511"/>
                    <a:pt x="15833" y="705"/>
                  </a:cubicBezTo>
                  <a:cubicBezTo>
                    <a:pt x="15106" y="1099"/>
                    <a:pt x="14433" y="1621"/>
                    <a:pt x="13847" y="2262"/>
                  </a:cubicBezTo>
                  <a:cubicBezTo>
                    <a:pt x="13221" y="2947"/>
                    <a:pt x="12714" y="3744"/>
                    <a:pt x="12351" y="4619"/>
                  </a:cubicBezTo>
                  <a:cubicBezTo>
                    <a:pt x="12172" y="5050"/>
                    <a:pt x="12029" y="5500"/>
                    <a:pt x="11928" y="5963"/>
                  </a:cubicBezTo>
                  <a:cubicBezTo>
                    <a:pt x="11826" y="6433"/>
                    <a:pt x="11768" y="6917"/>
                    <a:pt x="11756" y="7407"/>
                  </a:cubicBezTo>
                  <a:lnTo>
                    <a:pt x="11756" y="15895"/>
                  </a:lnTo>
                  <a:lnTo>
                    <a:pt x="11759" y="15890"/>
                  </a:lnTo>
                  <a:cubicBezTo>
                    <a:pt x="11775" y="17212"/>
                    <a:pt x="12232" y="18529"/>
                    <a:pt x="13132" y="19538"/>
                  </a:cubicBezTo>
                  <a:cubicBezTo>
                    <a:pt x="14964" y="21592"/>
                    <a:pt x="17935" y="21592"/>
                    <a:pt x="19768" y="19538"/>
                  </a:cubicBezTo>
                  <a:cubicBezTo>
                    <a:pt x="21600" y="17484"/>
                    <a:pt x="21600" y="14154"/>
                    <a:pt x="19768" y="12100"/>
                  </a:cubicBezTo>
                  <a:cubicBezTo>
                    <a:pt x="18223" y="10368"/>
                    <a:pt x="15868" y="10096"/>
                    <a:pt x="14069" y="11285"/>
                  </a:cubicBezTo>
                  <a:lnTo>
                    <a:pt x="14069" y="7951"/>
                  </a:lnTo>
                  <a:cubicBezTo>
                    <a:pt x="14067" y="6629"/>
                    <a:pt x="14498" y="5352"/>
                    <a:pt x="15280" y="4363"/>
                  </a:cubicBezTo>
                  <a:cubicBezTo>
                    <a:pt x="15675" y="3863"/>
                    <a:pt x="16145" y="3454"/>
                    <a:pt x="16667" y="3156"/>
                  </a:cubicBezTo>
                  <a:cubicBezTo>
                    <a:pt x="16927" y="3007"/>
                    <a:pt x="17199" y="2886"/>
                    <a:pt x="17481" y="2797"/>
                  </a:cubicBezTo>
                  <a:cubicBezTo>
                    <a:pt x="17760" y="2709"/>
                    <a:pt x="18048" y="2653"/>
                    <a:pt x="18340" y="2630"/>
                  </a:cubicBezTo>
                  <a:lnTo>
                    <a:pt x="19949" y="2630"/>
                  </a:lnTo>
                  <a:lnTo>
                    <a:pt x="19949" y="0"/>
                  </a:lnTo>
                  <a:lnTo>
                    <a:pt x="18202" y="0"/>
                  </a:lnTo>
                  <a:close/>
                  <a:moveTo>
                    <a:pt x="6446" y="8"/>
                  </a:moveTo>
                  <a:cubicBezTo>
                    <a:pt x="6019" y="32"/>
                    <a:pt x="5598" y="109"/>
                    <a:pt x="5190" y="236"/>
                  </a:cubicBezTo>
                  <a:cubicBezTo>
                    <a:pt x="4806" y="355"/>
                    <a:pt x="4435" y="518"/>
                    <a:pt x="4077" y="712"/>
                  </a:cubicBezTo>
                  <a:cubicBezTo>
                    <a:pt x="3350" y="1106"/>
                    <a:pt x="2677" y="1629"/>
                    <a:pt x="2091" y="2270"/>
                  </a:cubicBezTo>
                  <a:cubicBezTo>
                    <a:pt x="1465" y="2954"/>
                    <a:pt x="957" y="3751"/>
                    <a:pt x="595" y="4626"/>
                  </a:cubicBezTo>
                  <a:cubicBezTo>
                    <a:pt x="416" y="5058"/>
                    <a:pt x="273" y="5507"/>
                    <a:pt x="172" y="5971"/>
                  </a:cubicBezTo>
                  <a:cubicBezTo>
                    <a:pt x="70" y="6441"/>
                    <a:pt x="12" y="6925"/>
                    <a:pt x="0" y="7415"/>
                  </a:cubicBezTo>
                  <a:lnTo>
                    <a:pt x="0" y="15903"/>
                  </a:lnTo>
                  <a:lnTo>
                    <a:pt x="3" y="15898"/>
                  </a:lnTo>
                  <a:cubicBezTo>
                    <a:pt x="19" y="17220"/>
                    <a:pt x="476" y="18537"/>
                    <a:pt x="1376" y="19546"/>
                  </a:cubicBezTo>
                  <a:cubicBezTo>
                    <a:pt x="3208" y="21600"/>
                    <a:pt x="6179" y="21600"/>
                    <a:pt x="8012" y="19546"/>
                  </a:cubicBezTo>
                  <a:cubicBezTo>
                    <a:pt x="9844" y="17492"/>
                    <a:pt x="9844" y="14162"/>
                    <a:pt x="8012" y="12108"/>
                  </a:cubicBezTo>
                  <a:cubicBezTo>
                    <a:pt x="6467" y="10376"/>
                    <a:pt x="4112" y="10104"/>
                    <a:pt x="2313" y="11293"/>
                  </a:cubicBezTo>
                  <a:lnTo>
                    <a:pt x="2313" y="7959"/>
                  </a:lnTo>
                  <a:cubicBezTo>
                    <a:pt x="2311" y="6637"/>
                    <a:pt x="2742" y="5360"/>
                    <a:pt x="3524" y="4370"/>
                  </a:cubicBezTo>
                  <a:cubicBezTo>
                    <a:pt x="3919" y="3871"/>
                    <a:pt x="4389" y="3462"/>
                    <a:pt x="4910" y="3163"/>
                  </a:cubicBezTo>
                  <a:cubicBezTo>
                    <a:pt x="5171" y="3014"/>
                    <a:pt x="5443" y="2893"/>
                    <a:pt x="5725" y="2804"/>
                  </a:cubicBezTo>
                  <a:cubicBezTo>
                    <a:pt x="6004" y="2717"/>
                    <a:pt x="6292" y="2660"/>
                    <a:pt x="6584" y="2638"/>
                  </a:cubicBezTo>
                  <a:lnTo>
                    <a:pt x="8193" y="2638"/>
                  </a:lnTo>
                  <a:lnTo>
                    <a:pt x="8193" y="8"/>
                  </a:lnTo>
                  <a:lnTo>
                    <a:pt x="6446" y="8"/>
                  </a:lnTo>
                  <a:close/>
                </a:path>
              </a:pathLst>
            </a:custGeom>
            <a:solidFill>
              <a:schemeClr val="bg1">
                <a:lumMod val="50000"/>
              </a:schemeClr>
            </a:solidFill>
            <a:ln w="12700">
              <a:miter/>
            </a:ln>
          </p:spPr>
          <p:txBody>
            <a:bodyPr lIns="15478" tIns="15478" rIns="15478" bIns="15478" anchor="ctr"/>
            <a:lstStyle/>
            <a:p>
              <a:pPr algn="ctr">
                <a:lnSpc>
                  <a:spcPct val="100000"/>
                </a:lnSpc>
                <a:defRPr lang="ko-KR" sz="3000">
                  <a:solidFill>
                    <a:srgbClr val="000000"/>
                  </a:solidFill>
                  <a:latin typeface="Helvetica Light"/>
                  <a:ea typeface="Helvetica Light"/>
                  <a:cs typeface="Helvetica Light"/>
                  <a:sym typeface="Helvetica Light"/>
                </a:defRPr>
              </a:pPr>
              <a:endParaRPr lang="ko-KR" sz="1219"/>
            </a:p>
          </p:txBody>
        </p:sp>
      </p:grpSp>
      <p:pic>
        <p:nvPicPr>
          <p:cNvPr id="2" name="그림 1">
            <a:extLst>
              <a:ext uri="{FF2B5EF4-FFF2-40B4-BE49-F238E27FC236}">
                <a16:creationId xmlns:a16="http://schemas.microsoft.com/office/drawing/2014/main" id="{0BA0F05B-DC0C-DA84-FB18-0E29693F4B8F}"/>
              </a:ext>
            </a:extLst>
          </p:cNvPr>
          <p:cNvPicPr>
            <a:picLocks noChangeAspect="1"/>
          </p:cNvPicPr>
          <p:nvPr/>
        </p:nvPicPr>
        <p:blipFill>
          <a:blip r:embed="rId3"/>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732E1F6F-44AA-4CF5-2EA4-F1679D73E215}"/>
              </a:ext>
            </a:extLst>
          </p:cNvPr>
          <p:cNvPicPr>
            <a:picLocks noChangeAspect="1"/>
          </p:cNvPicPr>
          <p:nvPr/>
        </p:nvPicPr>
        <p:blipFill>
          <a:blip r:embed="rId4"/>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그룹 7"/>
          <p:cNvGrpSpPr/>
          <p:nvPr/>
        </p:nvGrpSpPr>
        <p:grpSpPr>
          <a:xfrm>
            <a:off x="265" y="130831"/>
            <a:ext cx="9143471" cy="765157"/>
            <a:chOff x="265" y="130831"/>
            <a:chExt cx="9143471" cy="765157"/>
          </a:xfrm>
        </p:grpSpPr>
        <p:grpSp>
          <p:nvGrpSpPr>
            <p:cNvPr id="9" name="그룹 8"/>
            <p:cNvGrpSpPr/>
            <p:nvPr/>
          </p:nvGrpSpPr>
          <p:grpSpPr>
            <a:xfrm>
              <a:off x="265" y="130831"/>
              <a:ext cx="9143471" cy="765157"/>
              <a:chOff x="265" y="130831"/>
              <a:chExt cx="9143471" cy="765157"/>
            </a:xfrm>
          </p:grpSpPr>
          <p:sp>
            <p:nvSpPr>
              <p:cNvPr id="12" name="직사각형 11"/>
              <p:cNvSpPr/>
              <p:nvPr/>
            </p:nvSpPr>
            <p:spPr>
              <a:xfrm>
                <a:off x="265" y="133689"/>
                <a:ext cx="958482"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3" name="사각형: 둥근 위쪽 모서리 12"/>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4" name="평행 사변형 13"/>
              <p:cNvSpPr/>
              <p:nvPr/>
            </p:nvSpPr>
            <p:spPr>
              <a:xfrm rot="5400000">
                <a:off x="753374" y="368797"/>
                <a:ext cx="762297" cy="292083"/>
              </a:xfrm>
              <a:prstGeom prst="parallelogram">
                <a:avLst>
                  <a:gd name="adj" fmla="val 41638"/>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5" name="평행 사변형 14"/>
              <p:cNvSpPr/>
              <p:nvPr/>
            </p:nvSpPr>
            <p:spPr>
              <a:xfrm rot="16200000" flipH="1">
                <a:off x="1075193" y="368798"/>
                <a:ext cx="762297" cy="292083"/>
              </a:xfrm>
              <a:prstGeom prst="parallelogram">
                <a:avLst>
                  <a:gd name="adj" fmla="val 41638"/>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6" name="직사각형 15"/>
              <p:cNvSpPr/>
              <p:nvPr/>
            </p:nvSpPr>
            <p:spPr>
              <a:xfrm>
                <a:off x="1632118" y="130831"/>
                <a:ext cx="7511618"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7" name="TextBox 16"/>
              <p:cNvSpPr txBox="1"/>
              <p:nvPr/>
            </p:nvSpPr>
            <p:spPr>
              <a:xfrm>
                <a:off x="1727426" y="240030"/>
                <a:ext cx="2916964" cy="460743"/>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판단례</a:t>
                </a:r>
              </a:p>
            </p:txBody>
          </p:sp>
          <p:sp>
            <p:nvSpPr>
              <p:cNvPr id="18" name="TextBox 17"/>
              <p:cNvSpPr txBox="1"/>
              <p:nvPr/>
            </p:nvSpPr>
            <p:spPr>
              <a:xfrm>
                <a:off x="8403324" y="281174"/>
                <a:ext cx="545771" cy="188766"/>
              </a:xfrm>
              <a:prstGeom prst="roundRect">
                <a:avLst>
                  <a:gd name="adj" fmla="val 50000"/>
                </a:avLst>
              </a:prstGeom>
              <a:solidFill>
                <a:srgbClr val="3D384A"/>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4</a:t>
                </a:r>
                <a:endParaRPr lang="ko-KR" altLang="en-US" sz="1100">
                  <a:solidFill>
                    <a:schemeClr val="bg1"/>
                  </a:solidFill>
                  <a:latin typeface="나눔스퀘어라운드 ExtraBold"/>
                  <a:ea typeface="나눔스퀘어라운드 ExtraBold"/>
                </a:endParaRPr>
              </a:p>
            </p:txBody>
          </p:sp>
          <p:sp>
            <p:nvSpPr>
              <p:cNvPr id="19" name="TextBox 18"/>
              <p:cNvSpPr txBox="1"/>
              <p:nvPr/>
            </p:nvSpPr>
            <p:spPr>
              <a:xfrm>
                <a:off x="6699060" y="429780"/>
                <a:ext cx="2335402" cy="261595"/>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행위 예시</a:t>
                </a:r>
              </a:p>
            </p:txBody>
          </p:sp>
        </p:grpSp>
        <p:sp>
          <p:nvSpPr>
            <p:cNvPr id="10" name="Rectangle 5"/>
            <p:cNvSpPr>
              <a:spLocks noChangeArrowheads="1"/>
            </p:cNvSpPr>
            <p:nvPr/>
          </p:nvSpPr>
          <p:spPr bwMode="white">
            <a:xfrm>
              <a:off x="4894283" y="240030"/>
              <a:ext cx="1383712" cy="460741"/>
            </a:xfrm>
            <a:prstGeom prst="rect">
              <a:avLst/>
            </a:prstGeom>
            <a:noFill/>
          </p:spPr>
          <p:txBody>
            <a:bodyPr wrap="none" anchor="ctr">
              <a:spAutoFit/>
            </a:bodyPr>
            <a:lstStyle/>
            <a:p>
              <a:pPr lvl="0">
                <a:defRPr lang="ko-KR" altLang="en-US"/>
              </a:pPr>
              <a:r>
                <a:rPr lang="ko-KR" altLang="en-US" sz="2400">
                  <a:solidFill>
                    <a:srgbClr val="FFC611"/>
                  </a:solidFill>
                  <a:latin typeface="나눔스퀘어라운드 ExtraBold"/>
                  <a:ea typeface="나눔스퀘어라운드 ExtraBold"/>
                </a:rPr>
                <a:t>인정 사례</a:t>
              </a:r>
            </a:p>
          </p:txBody>
        </p:sp>
        <p:sp>
          <p:nvSpPr>
            <p:cNvPr id="11" name="타원 10"/>
            <p:cNvSpPr/>
            <p:nvPr/>
          </p:nvSpPr>
          <p:spPr>
            <a:xfrm>
              <a:off x="4652547" y="331227"/>
              <a:ext cx="277425" cy="277425"/>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4</a:t>
              </a:r>
              <a:endParaRPr lang="ko-KR" altLang="en-US">
                <a:solidFill>
                  <a:schemeClr val="bg1"/>
                </a:solidFill>
                <a:latin typeface="나눔스퀘어라운드 ExtraBold"/>
                <a:ea typeface="나눔스퀘어라운드 ExtraBold"/>
              </a:endParaRPr>
            </a:p>
          </p:txBody>
        </p:sp>
      </p:grpSp>
      <p:sp>
        <p:nvSpPr>
          <p:cNvPr id="20" name="사각형: 둥근 위쪽 모서리 19"/>
          <p:cNvSpPr/>
          <p:nvPr/>
        </p:nvSpPr>
        <p:spPr>
          <a:xfrm>
            <a:off x="754228" y="1307466"/>
            <a:ext cx="2707957" cy="400423"/>
          </a:xfrm>
          <a:prstGeom prst="round2SameRect">
            <a:avLst>
              <a:gd name="adj1" fmla="val 50000"/>
              <a:gd name="adj2" fmla="val 0"/>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1" name="Rectangle 5"/>
          <p:cNvSpPr>
            <a:spLocks noChangeArrowheads="1"/>
          </p:cNvSpPr>
          <p:nvPr/>
        </p:nvSpPr>
        <p:spPr bwMode="white">
          <a:xfrm>
            <a:off x="824912" y="1308321"/>
            <a:ext cx="2566588" cy="400423"/>
          </a:xfrm>
          <a:prstGeom prst="rect">
            <a:avLst/>
          </a:prstGeom>
          <a:noFill/>
          <a:ln w="9525" cmpd="sng">
            <a:noFill/>
            <a:miter/>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spcBef>
                <a:spcPct val="0"/>
              </a:spcBef>
              <a:defRPr lang="ko-KR" altLang="en-US"/>
            </a:pPr>
            <a:r>
              <a:rPr lang="ko-KR" altLang="en-US" sz="2001" b="1">
                <a:solidFill>
                  <a:schemeClr val="bg1"/>
                </a:solidFill>
                <a:latin typeface="나눔바른고딕"/>
                <a:ea typeface="나눔바른고딕"/>
                <a:cs typeface="함초롬돋움"/>
              </a:rPr>
              <a:t>직장 내 괴롭힘 판단</a:t>
            </a:r>
          </a:p>
        </p:txBody>
      </p:sp>
      <p:sp>
        <p:nvSpPr>
          <p:cNvPr id="22" name="사각형: 둥근 모서리 21"/>
          <p:cNvSpPr/>
          <p:nvPr/>
        </p:nvSpPr>
        <p:spPr>
          <a:xfrm>
            <a:off x="478858" y="1727793"/>
            <a:ext cx="8186284" cy="3408858"/>
          </a:xfrm>
          <a:prstGeom prst="roundRect">
            <a:avLst>
              <a:gd name="adj" fmla="val 2499"/>
            </a:avLst>
          </a:prstGeom>
          <a:solidFill>
            <a:schemeClr val="bg1"/>
          </a:solidFill>
          <a:ln w="38100">
            <a:solidFill>
              <a:srgbClr val="817799"/>
            </a:solidFill>
          </a:ln>
          <a:effectLst>
            <a:outerShdw blurRad="50800" dist="127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nvGrpSpPr>
          <p:cNvPr id="23" name="그룹 22"/>
          <p:cNvGrpSpPr/>
          <p:nvPr/>
        </p:nvGrpSpPr>
        <p:grpSpPr>
          <a:xfrm>
            <a:off x="755311" y="1881053"/>
            <a:ext cx="7630804" cy="728000"/>
            <a:chOff x="619237" y="1538836"/>
            <a:chExt cx="7630804" cy="728000"/>
          </a:xfrm>
        </p:grpSpPr>
        <p:grpSp>
          <p:nvGrpSpPr>
            <p:cNvPr id="24" name="그룹 23"/>
            <p:cNvGrpSpPr/>
            <p:nvPr/>
          </p:nvGrpSpPr>
          <p:grpSpPr>
            <a:xfrm>
              <a:off x="619237" y="1538836"/>
              <a:ext cx="7576899" cy="403042"/>
              <a:chOff x="619237" y="1538836"/>
              <a:chExt cx="7576899" cy="403042"/>
            </a:xfrm>
          </p:grpSpPr>
          <p:sp>
            <p:nvSpPr>
              <p:cNvPr id="26" name="Rectangle 6"/>
              <p:cNvSpPr>
                <a:spLocks noChangeArrowheads="1"/>
              </p:cNvSpPr>
              <p:nvPr/>
            </p:nvSpPr>
            <p:spPr bwMode="white">
              <a:xfrm>
                <a:off x="634931" y="1538836"/>
                <a:ext cx="7561205" cy="403042"/>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30000"/>
                  </a:lnSpc>
                  <a:spcBef>
                    <a:spcPct val="0"/>
                  </a:spcBef>
                  <a:defRPr lang="ko-KR" altLang="en-US"/>
                </a:pPr>
                <a:r>
                  <a:rPr lang="ko-KR" altLang="en-US" sz="1600" b="1">
                    <a:solidFill>
                      <a:srgbClr val="4D346E"/>
                    </a:solidFill>
                    <a:latin typeface="나눔스퀘어라운드 ExtraBold"/>
                    <a:ea typeface="나눔스퀘어라운드 ExtraBold"/>
                    <a:cs typeface="함초롬돋움"/>
                  </a:rPr>
                  <a:t>직장에서의 지위 또는 관계 등의 우위 이용 여부</a:t>
                </a:r>
              </a:p>
            </p:txBody>
          </p:sp>
          <p:sp>
            <p:nvSpPr>
              <p:cNvPr id="27" name="직각 삼각형 26"/>
              <p:cNvSpPr/>
              <p:nvPr/>
            </p:nvSpPr>
            <p:spPr>
              <a:xfrm rot="5400000">
                <a:off x="619237" y="1600583"/>
                <a:ext cx="139201" cy="139201"/>
              </a:xfrm>
              <a:prstGeom prst="rtTriangle">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25" name="직사각형 24"/>
            <p:cNvSpPr/>
            <p:nvPr/>
          </p:nvSpPr>
          <p:spPr>
            <a:xfrm>
              <a:off x="688836" y="1861801"/>
              <a:ext cx="7561205" cy="405035"/>
            </a:xfrm>
            <a:prstGeom prst="rect">
              <a:avLst/>
            </a:prstGeom>
          </p:spPr>
          <p:txBody>
            <a:bodyPr wrap="square">
              <a:spAutoFit/>
            </a:bodyPr>
            <a:lstStyle/>
            <a:p>
              <a:pPr>
                <a:lnSpc>
                  <a:spcPct val="130000"/>
                </a:lnSpc>
                <a:spcBef>
                  <a:spcPct val="0"/>
                </a:spcBef>
                <a:defRPr lang="ko-KR" altLang="en-US"/>
              </a:pPr>
              <a:r>
                <a:rPr lang="ko-KR" altLang="en-US" sz="1600">
                  <a:solidFill>
                    <a:srgbClr val="000000"/>
                  </a:solidFill>
                  <a:latin typeface="나눔바른고딕"/>
                  <a:ea typeface="나눔바른고딕"/>
                  <a:cs typeface="함초롬돋움"/>
                </a:rPr>
                <a:t>‘상사’라는 지위를 이용</a:t>
              </a:r>
            </a:p>
          </p:txBody>
        </p:sp>
      </p:grpSp>
      <p:grpSp>
        <p:nvGrpSpPr>
          <p:cNvPr id="28" name="그룹 27"/>
          <p:cNvGrpSpPr/>
          <p:nvPr/>
        </p:nvGrpSpPr>
        <p:grpSpPr>
          <a:xfrm>
            <a:off x="755311" y="2749590"/>
            <a:ext cx="7630804" cy="1064238"/>
            <a:chOff x="619237" y="1538836"/>
            <a:chExt cx="7630804" cy="1064238"/>
          </a:xfrm>
        </p:grpSpPr>
        <p:grpSp>
          <p:nvGrpSpPr>
            <p:cNvPr id="29" name="그룹 28"/>
            <p:cNvGrpSpPr/>
            <p:nvPr/>
          </p:nvGrpSpPr>
          <p:grpSpPr>
            <a:xfrm>
              <a:off x="619237" y="1538836"/>
              <a:ext cx="7576899" cy="389209"/>
              <a:chOff x="619237" y="1538836"/>
              <a:chExt cx="7576899" cy="389209"/>
            </a:xfrm>
          </p:grpSpPr>
          <p:sp>
            <p:nvSpPr>
              <p:cNvPr id="31" name="Rectangle 6"/>
              <p:cNvSpPr>
                <a:spLocks noChangeArrowheads="1"/>
              </p:cNvSpPr>
              <p:nvPr/>
            </p:nvSpPr>
            <p:spPr bwMode="white">
              <a:xfrm>
                <a:off x="634931" y="1538836"/>
                <a:ext cx="7561205" cy="402730"/>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30000"/>
                  </a:lnSpc>
                  <a:spcBef>
                    <a:spcPct val="0"/>
                  </a:spcBef>
                  <a:defRPr lang="ko-KR" altLang="en-US"/>
                </a:pPr>
                <a:r>
                  <a:rPr lang="ko-KR" altLang="en-US" sz="1600" b="1">
                    <a:solidFill>
                      <a:srgbClr val="4D346E"/>
                    </a:solidFill>
                    <a:latin typeface="나눔스퀘어라운드 ExtraBold"/>
                    <a:ea typeface="나눔스퀘어라운드 ExtraBold"/>
                    <a:cs typeface="함초롬돋움"/>
                  </a:rPr>
                  <a:t>업무상 적정 범위를 넘었는지의 여부</a:t>
                </a:r>
              </a:p>
            </p:txBody>
          </p:sp>
          <p:sp>
            <p:nvSpPr>
              <p:cNvPr id="32" name="직각 삼각형 31"/>
              <p:cNvSpPr/>
              <p:nvPr/>
            </p:nvSpPr>
            <p:spPr>
              <a:xfrm rot="5400000">
                <a:off x="619237" y="1600583"/>
                <a:ext cx="139201" cy="139201"/>
              </a:xfrm>
              <a:prstGeom prst="rtTriangle">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30" name="직사각형 29"/>
            <p:cNvSpPr/>
            <p:nvPr/>
          </p:nvSpPr>
          <p:spPr>
            <a:xfrm>
              <a:off x="688836" y="1874501"/>
              <a:ext cx="7561205" cy="676665"/>
            </a:xfrm>
            <a:prstGeom prst="rect">
              <a:avLst/>
            </a:prstGeom>
          </p:spPr>
          <p:txBody>
            <a:bodyPr wrap="square">
              <a:spAutoFit/>
            </a:bodyPr>
            <a:lstStyle/>
            <a:p>
              <a:pPr>
                <a:lnSpc>
                  <a:spcPct val="120000"/>
                </a:lnSpc>
                <a:spcBef>
                  <a:spcPct val="0"/>
                </a:spcBef>
                <a:defRPr lang="ko-KR" altLang="en-US"/>
              </a:pPr>
              <a:r>
                <a:rPr lang="ko-KR" altLang="en-US" sz="1600" dirty="0">
                  <a:solidFill>
                    <a:srgbClr val="000000"/>
                  </a:solidFill>
                  <a:latin typeface="나눔바른고딕"/>
                  <a:ea typeface="나눔바른고딕"/>
                  <a:cs typeface="함초롬돋움"/>
                </a:rPr>
                <a:t>회식자리에서 술병으로 위협하거나 목을 짓누르고</a:t>
              </a: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다른 임</a:t>
              </a:r>
              <a:r>
                <a:rPr lang="en-US" altLang="ko-KR" sz="1600" dirty="0">
                  <a:solidFill>
                    <a:srgbClr val="000000"/>
                  </a:solidFill>
                  <a:latin typeface="나눔바른고딕"/>
                  <a:ea typeface="나눔바른고딕"/>
                  <a:cs typeface="함초롬돋움"/>
                </a:rPr>
                <a:t>·</a:t>
              </a:r>
              <a:r>
                <a:rPr lang="ko-KR" altLang="en-US" sz="1600" dirty="0">
                  <a:solidFill>
                    <a:srgbClr val="000000"/>
                  </a:solidFill>
                  <a:latin typeface="나눔바른고딕"/>
                  <a:ea typeface="나눔바른고딕"/>
                  <a:cs typeface="함초롬돋움"/>
                </a:rPr>
                <a:t>직원이 있는 자리에서 </a:t>
              </a:r>
            </a:p>
            <a:p>
              <a:pPr>
                <a:lnSpc>
                  <a:spcPct val="120000"/>
                </a:lnSpc>
                <a:spcBef>
                  <a:spcPct val="0"/>
                </a:spcBef>
                <a:defRPr lang="ko-KR" altLang="en-US"/>
              </a:pPr>
              <a:r>
                <a:rPr lang="ko-KR" altLang="en-US" sz="1600" dirty="0">
                  <a:solidFill>
                    <a:srgbClr val="000000"/>
                  </a:solidFill>
                  <a:latin typeface="나눔바른고딕"/>
                  <a:ea typeface="나눔바른고딕"/>
                  <a:cs typeface="함초롬돋움"/>
                </a:rPr>
                <a:t>모욕을 준 것은 사회 통념상 상당하지 않은 행위</a:t>
              </a:r>
            </a:p>
          </p:txBody>
        </p:sp>
      </p:grpSp>
      <p:grpSp>
        <p:nvGrpSpPr>
          <p:cNvPr id="33" name="그룹 32"/>
          <p:cNvGrpSpPr/>
          <p:nvPr/>
        </p:nvGrpSpPr>
        <p:grpSpPr>
          <a:xfrm>
            <a:off x="755311" y="3954365"/>
            <a:ext cx="7576899" cy="1058163"/>
            <a:chOff x="619237" y="1538836"/>
            <a:chExt cx="7576899" cy="1058163"/>
          </a:xfrm>
        </p:grpSpPr>
        <p:grpSp>
          <p:nvGrpSpPr>
            <p:cNvPr id="34" name="그룹 33"/>
            <p:cNvGrpSpPr/>
            <p:nvPr/>
          </p:nvGrpSpPr>
          <p:grpSpPr>
            <a:xfrm>
              <a:off x="619237" y="1538836"/>
              <a:ext cx="7576899" cy="389209"/>
              <a:chOff x="619237" y="1538836"/>
              <a:chExt cx="7576899" cy="389209"/>
            </a:xfrm>
          </p:grpSpPr>
          <p:sp>
            <p:nvSpPr>
              <p:cNvPr id="36" name="Rectangle 6"/>
              <p:cNvSpPr>
                <a:spLocks noChangeArrowheads="1"/>
              </p:cNvSpPr>
              <p:nvPr/>
            </p:nvSpPr>
            <p:spPr bwMode="white">
              <a:xfrm>
                <a:off x="634931" y="1538836"/>
                <a:ext cx="7561205" cy="396655"/>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30000"/>
                  </a:lnSpc>
                  <a:spcBef>
                    <a:spcPct val="0"/>
                  </a:spcBef>
                  <a:defRPr lang="ko-KR" altLang="en-US"/>
                </a:pPr>
                <a:r>
                  <a:rPr lang="ko-KR" altLang="en-US" sz="1600" b="1">
                    <a:solidFill>
                      <a:srgbClr val="4D346E"/>
                    </a:solidFill>
                    <a:latin typeface="나눔스퀘어라운드 ExtraBold"/>
                    <a:ea typeface="나눔스퀘어라운드 ExtraBold"/>
                    <a:cs typeface="함초롬돋움"/>
                  </a:rPr>
                  <a:t>신체적</a:t>
                </a:r>
                <a:r>
                  <a:rPr lang="en-US" altLang="ko-KR" sz="1600" b="1">
                    <a:solidFill>
                      <a:srgbClr val="4D346E"/>
                    </a:solidFill>
                    <a:latin typeface="나눔스퀘어라운드 ExtraBold"/>
                    <a:ea typeface="나눔스퀘어라운드 ExtraBold"/>
                    <a:cs typeface="함초롬돋움"/>
                  </a:rPr>
                  <a:t>·</a:t>
                </a:r>
                <a:r>
                  <a:rPr lang="ko-KR" altLang="en-US" sz="1600" b="1">
                    <a:solidFill>
                      <a:srgbClr val="4D346E"/>
                    </a:solidFill>
                    <a:latin typeface="나눔스퀘어라운드 ExtraBold"/>
                    <a:ea typeface="나눔스퀘어라운드 ExtraBold"/>
                    <a:cs typeface="함초롬돋움"/>
                  </a:rPr>
                  <a:t>정신적 고통을 주거나 근무환경을 악화시켰는지의 여부</a:t>
                </a:r>
              </a:p>
            </p:txBody>
          </p:sp>
          <p:sp>
            <p:nvSpPr>
              <p:cNvPr id="37" name="직각 삼각형 36"/>
              <p:cNvSpPr/>
              <p:nvPr/>
            </p:nvSpPr>
            <p:spPr>
              <a:xfrm rot="5400000">
                <a:off x="619237" y="1600583"/>
                <a:ext cx="139201" cy="139201"/>
              </a:xfrm>
              <a:prstGeom prst="rtTriangle">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35" name="직사각형 34"/>
            <p:cNvSpPr/>
            <p:nvPr/>
          </p:nvSpPr>
          <p:spPr>
            <a:xfrm>
              <a:off x="688836" y="1874501"/>
              <a:ext cx="5109171" cy="680115"/>
            </a:xfrm>
            <a:prstGeom prst="rect">
              <a:avLst/>
            </a:prstGeom>
          </p:spPr>
          <p:txBody>
            <a:bodyPr wrap="square">
              <a:spAutoFit/>
            </a:bodyPr>
            <a:lstStyle/>
            <a:p>
              <a:pPr>
                <a:lnSpc>
                  <a:spcPct val="120000"/>
                </a:lnSpc>
                <a:spcBef>
                  <a:spcPct val="0"/>
                </a:spcBef>
                <a:defRPr lang="ko-KR" altLang="en-US"/>
              </a:pPr>
              <a:r>
                <a:rPr lang="ko-KR" altLang="en-US" sz="1600">
                  <a:solidFill>
                    <a:srgbClr val="000000"/>
                  </a:solidFill>
                  <a:latin typeface="나눔바른고딕"/>
                  <a:ea typeface="나눔바른고딕"/>
                  <a:cs typeface="함초롬돋움"/>
                </a:rPr>
                <a:t>폭행 피해로 인한 신체적 고통 및 모욕적 행위로 인한 </a:t>
              </a:r>
            </a:p>
            <a:p>
              <a:pPr>
                <a:lnSpc>
                  <a:spcPct val="120000"/>
                </a:lnSpc>
                <a:spcBef>
                  <a:spcPct val="0"/>
                </a:spcBef>
                <a:defRPr lang="ko-KR" altLang="en-US"/>
              </a:pPr>
              <a:r>
                <a:rPr lang="ko-KR" altLang="en-US" sz="1600">
                  <a:solidFill>
                    <a:srgbClr val="000000"/>
                  </a:solidFill>
                  <a:latin typeface="나눔바른고딕"/>
                  <a:ea typeface="나눔바른고딕"/>
                  <a:cs typeface="함초롬돋움"/>
                </a:rPr>
                <a:t>정신적 고통을 받음</a:t>
              </a:r>
            </a:p>
          </p:txBody>
        </p:sp>
      </p:grpSp>
      <p:grpSp>
        <p:nvGrpSpPr>
          <p:cNvPr id="38" name="그룹 37"/>
          <p:cNvGrpSpPr/>
          <p:nvPr/>
        </p:nvGrpSpPr>
        <p:grpSpPr>
          <a:xfrm>
            <a:off x="6424464" y="3815647"/>
            <a:ext cx="2053097" cy="2053097"/>
            <a:chOff x="6035381" y="3795788"/>
            <a:chExt cx="2053097" cy="2053097"/>
          </a:xfrm>
          <a:effectLst>
            <a:outerShdw blurRad="50800" dist="38100" dir="5400000" algn="t" rotWithShape="0">
              <a:prstClr val="black">
                <a:alpha val="40000"/>
              </a:prstClr>
            </a:outerShdw>
          </a:effectLst>
        </p:grpSpPr>
        <p:pic>
          <p:nvPicPr>
            <p:cNvPr id="39" name="그래픽 38"/>
            <p:cNvPicPr>
              <a:picLocks noChangeAspect="1"/>
            </p:cNvPicPr>
            <p:nvPr/>
          </p:nvPicPr>
          <p:blipFill rotWithShape="1">
            <a:blip r:embed="rId2"/>
            <a:stretch>
              <a:fillRect/>
            </a:stretch>
          </p:blipFill>
          <p:spPr>
            <a:xfrm>
              <a:off x="6035381" y="3795788"/>
              <a:ext cx="2053097" cy="2053097"/>
            </a:xfrm>
            <a:prstGeom prst="rect">
              <a:avLst/>
            </a:prstGeom>
          </p:spPr>
        </p:pic>
        <p:grpSp>
          <p:nvGrpSpPr>
            <p:cNvPr id="40" name="그룹 39"/>
            <p:cNvGrpSpPr/>
            <p:nvPr/>
          </p:nvGrpSpPr>
          <p:grpSpPr>
            <a:xfrm>
              <a:off x="6062065" y="4234576"/>
              <a:ext cx="2024395" cy="1049085"/>
              <a:chOff x="6062065" y="4234576"/>
              <a:chExt cx="2024395" cy="1049085"/>
            </a:xfrm>
          </p:grpSpPr>
          <p:sp>
            <p:nvSpPr>
              <p:cNvPr id="41" name="자유형: 도형 40"/>
              <p:cNvSpPr/>
              <p:nvPr/>
            </p:nvSpPr>
            <p:spPr>
              <a:xfrm>
                <a:off x="6256526" y="4234576"/>
                <a:ext cx="1623332" cy="302212"/>
              </a:xfrm>
              <a:custGeom>
                <a:avLst/>
                <a:gdLst>
                  <a:gd name="connsiteX0" fmla="*/ 199266 w 1785665"/>
                  <a:gd name="connsiteY0" fmla="*/ 0 h 369332"/>
                  <a:gd name="connsiteX1" fmla="*/ 1586398 w 1785665"/>
                  <a:gd name="connsiteY1" fmla="*/ 0 h 369332"/>
                  <a:gd name="connsiteX2" fmla="*/ 1659329 w 1785665"/>
                  <a:gd name="connsiteY2" fmla="*/ 88393 h 369332"/>
                  <a:gd name="connsiteX3" fmla="*/ 1775638 w 1785665"/>
                  <a:gd name="connsiteY3" fmla="*/ 330336 h 369332"/>
                  <a:gd name="connsiteX4" fmla="*/ 1785665 w 1785665"/>
                  <a:gd name="connsiteY4" fmla="*/ 369332 h 369332"/>
                  <a:gd name="connsiteX5" fmla="*/ 0 w 1785665"/>
                  <a:gd name="connsiteY5" fmla="*/ 369332 h 369332"/>
                  <a:gd name="connsiteX6" fmla="*/ 10027 w 1785665"/>
                  <a:gd name="connsiteY6" fmla="*/ 330336 h 369332"/>
                  <a:gd name="connsiteX7" fmla="*/ 126336 w 1785665"/>
                  <a:gd name="connsiteY7" fmla="*/ 88393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5665" h="369332">
                    <a:moveTo>
                      <a:pt x="199266" y="0"/>
                    </a:moveTo>
                    <a:lnTo>
                      <a:pt x="1586398" y="0"/>
                    </a:lnTo>
                    <a:lnTo>
                      <a:pt x="1659329" y="88393"/>
                    </a:lnTo>
                    <a:cubicBezTo>
                      <a:pt x="1709163" y="162158"/>
                      <a:pt x="1748630" y="243502"/>
                      <a:pt x="1775638" y="330336"/>
                    </a:cubicBezTo>
                    <a:lnTo>
                      <a:pt x="1785665" y="369332"/>
                    </a:lnTo>
                    <a:lnTo>
                      <a:pt x="0" y="369332"/>
                    </a:lnTo>
                    <a:lnTo>
                      <a:pt x="10027" y="330336"/>
                    </a:lnTo>
                    <a:cubicBezTo>
                      <a:pt x="37035" y="243502"/>
                      <a:pt x="76501" y="162158"/>
                      <a:pt x="126336" y="88393"/>
                    </a:cubicBezTo>
                    <a:close/>
                  </a:path>
                </a:pathLst>
              </a:custGeom>
              <a:solidFill>
                <a:srgbClr val="CCCCCC"/>
              </a:solidFill>
            </p:spPr>
            <p:txBody>
              <a:bodyPr wrap="none">
                <a:noAutofit/>
              </a:bodyPr>
              <a:lstStyle/>
              <a:p>
                <a:pPr algn="ctr">
                  <a:defRPr lang="ko-KR" altLang="en-US"/>
                </a:pPr>
                <a:r>
                  <a:rPr lang="ko-KR" altLang="en-US" sz="1600" b="1">
                    <a:latin typeface="나눔바른고딕"/>
                    <a:ea typeface="나눔바른고딕"/>
                    <a:cs typeface="함초롬돋움"/>
                  </a:rPr>
                  <a:t>종합적 판단</a:t>
                </a:r>
                <a:endParaRPr lang="ko-KR" altLang="en-US" sz="1400">
                  <a:latin typeface="나눔바른고딕"/>
                  <a:ea typeface="나눔바른고딕"/>
                </a:endParaRPr>
              </a:p>
            </p:txBody>
          </p:sp>
          <p:sp>
            <p:nvSpPr>
              <p:cNvPr id="42" name="Rectangle 6"/>
              <p:cNvSpPr>
                <a:spLocks noChangeArrowheads="1"/>
              </p:cNvSpPr>
              <p:nvPr/>
            </p:nvSpPr>
            <p:spPr bwMode="white">
              <a:xfrm>
                <a:off x="6062065" y="4590827"/>
                <a:ext cx="2024395" cy="692834"/>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2000" b="1">
                    <a:solidFill>
                      <a:srgbClr val="C00000"/>
                    </a:solidFill>
                    <a:latin typeface="나눔바른고딕"/>
                    <a:ea typeface="나눔바른고딕"/>
                    <a:cs typeface="함초롬돋움"/>
                  </a:rPr>
                  <a:t>직장 내 </a:t>
                </a:r>
                <a:br>
                  <a:rPr lang="en-US" altLang="ko-KR" sz="2000" b="1">
                    <a:solidFill>
                      <a:srgbClr val="C00000"/>
                    </a:solidFill>
                    <a:latin typeface="나눔바른고딕"/>
                    <a:ea typeface="나눔바른고딕"/>
                    <a:cs typeface="함초롬돋움"/>
                  </a:rPr>
                </a:br>
                <a:r>
                  <a:rPr lang="ko-KR" altLang="en-US" sz="2000" b="1">
                    <a:solidFill>
                      <a:srgbClr val="C00000"/>
                    </a:solidFill>
                    <a:latin typeface="나눔바른고딕"/>
                    <a:ea typeface="나눔바른고딕"/>
                    <a:cs typeface="함초롬돋움"/>
                  </a:rPr>
                  <a:t>괴롭힘에 해당</a:t>
                </a:r>
              </a:p>
            </p:txBody>
          </p:sp>
        </p:grpSp>
      </p:grpSp>
      <p:grpSp>
        <p:nvGrpSpPr>
          <p:cNvPr id="43" name="그룹 42"/>
          <p:cNvGrpSpPr/>
          <p:nvPr/>
        </p:nvGrpSpPr>
        <p:grpSpPr>
          <a:xfrm>
            <a:off x="1050933" y="5409725"/>
            <a:ext cx="5033751" cy="1079614"/>
            <a:chOff x="814598" y="5159262"/>
            <a:chExt cx="5033751" cy="1079614"/>
          </a:xfrm>
          <a:effectLst>
            <a:outerShdw blurRad="50800" dist="38100" dir="5400000" algn="t" rotWithShape="0">
              <a:prstClr val="black">
                <a:alpha val="40000"/>
              </a:prstClr>
            </a:outerShdw>
          </a:effectLst>
        </p:grpSpPr>
        <p:sp>
          <p:nvSpPr>
            <p:cNvPr id="44" name="사각형: 둥근 모서리 43"/>
            <p:cNvSpPr/>
            <p:nvPr/>
          </p:nvSpPr>
          <p:spPr>
            <a:xfrm>
              <a:off x="816616" y="5483860"/>
              <a:ext cx="5031733" cy="755016"/>
            </a:xfrm>
            <a:prstGeom prst="roundRect">
              <a:avLst>
                <a:gd name="adj" fmla="val 16667"/>
              </a:avLst>
            </a:prstGeom>
            <a:solidFill>
              <a:schemeClr val="bg2"/>
            </a:solidFill>
            <a:ln>
              <a:solidFill>
                <a:srgbClr val="0B0B0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nvGrpSpPr>
            <p:cNvPr id="45" name="그룹 44"/>
            <p:cNvGrpSpPr/>
            <p:nvPr/>
          </p:nvGrpSpPr>
          <p:grpSpPr>
            <a:xfrm>
              <a:off x="814598" y="5159262"/>
              <a:ext cx="1261875" cy="447675"/>
              <a:chOff x="688836" y="5173732"/>
              <a:chExt cx="1261875" cy="447675"/>
            </a:xfrm>
          </p:grpSpPr>
          <p:sp>
            <p:nvSpPr>
              <p:cNvPr id="47" name="Rectangle 7"/>
              <p:cNvSpPr>
                <a:spLocks noChangeArrowheads="1"/>
              </p:cNvSpPr>
              <p:nvPr/>
            </p:nvSpPr>
            <p:spPr bwMode="white">
              <a:xfrm>
                <a:off x="896123" y="5253809"/>
                <a:ext cx="1054588" cy="338839"/>
              </a:xfrm>
              <a:prstGeom prst="rect">
                <a:avLst/>
              </a:prstGeom>
              <a:solidFill>
                <a:srgbClr val="0B0B0B"/>
              </a:solid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r" eaLnBrk="1" hangingPunct="1">
                  <a:spcBef>
                    <a:spcPct val="0"/>
                  </a:spcBef>
                  <a:defRPr lang="ko-KR" altLang="en-US"/>
                </a:pPr>
                <a:r>
                  <a:rPr lang="ko-KR" altLang="en-US" sz="1601">
                    <a:solidFill>
                      <a:schemeClr val="bg1"/>
                    </a:solidFill>
                    <a:latin typeface="나눔바른고딕"/>
                    <a:ea typeface="나눔바른고딕"/>
                    <a:cs typeface="함초롬돋움"/>
                  </a:rPr>
                  <a:t> 참고사항</a:t>
                </a:r>
              </a:p>
            </p:txBody>
          </p:sp>
          <p:pic>
            <p:nvPicPr>
              <p:cNvPr id="48" name="그림 47"/>
              <p:cNvPicPr>
                <a:picLocks noChangeAspect="1"/>
              </p:cNvPicPr>
              <p:nvPr/>
            </p:nvPicPr>
            <p:blipFill rotWithShape="1">
              <a:blip r:embed="rId3"/>
              <a:stretch>
                <a:fillRect/>
              </a:stretch>
            </p:blipFill>
            <p:spPr>
              <a:xfrm>
                <a:off x="688836" y="5173732"/>
                <a:ext cx="447675" cy="447675"/>
              </a:xfrm>
              <a:prstGeom prst="rect">
                <a:avLst/>
              </a:prstGeom>
            </p:spPr>
          </p:pic>
        </p:grpSp>
        <p:sp>
          <p:nvSpPr>
            <p:cNvPr id="46" name="Rectangle 8"/>
            <p:cNvSpPr>
              <a:spLocks noChangeArrowheads="1"/>
            </p:cNvSpPr>
            <p:nvPr/>
          </p:nvSpPr>
          <p:spPr bwMode="white">
            <a:xfrm>
              <a:off x="958747" y="5710626"/>
              <a:ext cx="4738999" cy="342556"/>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20000"/>
                </a:lnSpc>
                <a:spcBef>
                  <a:spcPct val="0"/>
                </a:spcBef>
                <a:defRPr lang="ko-KR" altLang="en-US"/>
              </a:pPr>
              <a:r>
                <a:rPr lang="ko-KR" altLang="en-US" sz="1401">
                  <a:latin typeface="나눔바른고딕"/>
                  <a:ea typeface="나눔바른고딕"/>
                  <a:cs typeface="함초롬돋움"/>
                </a:rPr>
                <a:t>근로기준법상 폭행</a:t>
              </a:r>
              <a:r>
                <a:rPr lang="en-US" altLang="ko-KR" sz="1401">
                  <a:latin typeface="나눔바른고딕"/>
                  <a:ea typeface="나눔바른고딕"/>
                  <a:cs typeface="함초롬돋움"/>
                </a:rPr>
                <a:t>, </a:t>
              </a:r>
              <a:r>
                <a:rPr lang="ko-KR" altLang="en-US" sz="1401">
                  <a:latin typeface="나눔바른고딕"/>
                  <a:ea typeface="나눔바른고딕"/>
                  <a:cs typeface="함초롬돋움"/>
                </a:rPr>
                <a:t>형법상 폭행으로도 처벌 가능</a:t>
              </a:r>
            </a:p>
          </p:txBody>
        </p:sp>
      </p:grpSp>
      <p:sp>
        <p:nvSpPr>
          <p:cNvPr id="49"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70</a:t>
            </a:fld>
            <a:endParaRPr lang="en-US" altLang="en-US" sz="999">
              <a:solidFill>
                <a:schemeClr val="tx1"/>
              </a:solidFill>
              <a:latin typeface="나눔스퀘어라운드 Bold"/>
              <a:ea typeface="나눔스퀘어라운드 Bold"/>
            </a:endParaRPr>
          </a:p>
        </p:txBody>
      </p:sp>
      <p:pic>
        <p:nvPicPr>
          <p:cNvPr id="2" name="그림 1">
            <a:extLst>
              <a:ext uri="{FF2B5EF4-FFF2-40B4-BE49-F238E27FC236}">
                <a16:creationId xmlns:a16="http://schemas.microsoft.com/office/drawing/2014/main" id="{4FC371E3-983A-BEAA-A759-9CFAA2C2B496}"/>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81941172-A3AD-0CAD-4BFA-04A5330E9ABE}"/>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그룹 5"/>
          <p:cNvGrpSpPr/>
          <p:nvPr/>
        </p:nvGrpSpPr>
        <p:grpSpPr>
          <a:xfrm>
            <a:off x="265" y="130831"/>
            <a:ext cx="9143471" cy="765157"/>
            <a:chOff x="265" y="130831"/>
            <a:chExt cx="9143471" cy="765157"/>
          </a:xfrm>
        </p:grpSpPr>
        <p:grpSp>
          <p:nvGrpSpPr>
            <p:cNvPr id="7" name="그룹 6"/>
            <p:cNvGrpSpPr/>
            <p:nvPr/>
          </p:nvGrpSpPr>
          <p:grpSpPr>
            <a:xfrm>
              <a:off x="265" y="130831"/>
              <a:ext cx="9143471" cy="765157"/>
              <a:chOff x="265" y="130831"/>
              <a:chExt cx="9143471" cy="765157"/>
            </a:xfrm>
          </p:grpSpPr>
          <p:sp>
            <p:nvSpPr>
              <p:cNvPr id="10" name="직사각형 9"/>
              <p:cNvSpPr/>
              <p:nvPr/>
            </p:nvSpPr>
            <p:spPr>
              <a:xfrm>
                <a:off x="265" y="133689"/>
                <a:ext cx="958482"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1" name="사각형: 둥근 위쪽 모서리 10"/>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2" name="평행 사변형 11"/>
              <p:cNvSpPr/>
              <p:nvPr/>
            </p:nvSpPr>
            <p:spPr>
              <a:xfrm rot="5400000">
                <a:off x="753374" y="368797"/>
                <a:ext cx="762297" cy="292083"/>
              </a:xfrm>
              <a:prstGeom prst="parallelogram">
                <a:avLst>
                  <a:gd name="adj" fmla="val 41638"/>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3" name="평행 사변형 12"/>
              <p:cNvSpPr/>
              <p:nvPr/>
            </p:nvSpPr>
            <p:spPr>
              <a:xfrm rot="16200000" flipH="1">
                <a:off x="1075193" y="368798"/>
                <a:ext cx="762297" cy="292083"/>
              </a:xfrm>
              <a:prstGeom prst="parallelogram">
                <a:avLst>
                  <a:gd name="adj" fmla="val 41638"/>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4" name="직사각형 13"/>
              <p:cNvSpPr/>
              <p:nvPr/>
            </p:nvSpPr>
            <p:spPr>
              <a:xfrm>
                <a:off x="1632118" y="130831"/>
                <a:ext cx="7511618"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5" name="TextBox 14"/>
              <p:cNvSpPr txBox="1"/>
              <p:nvPr/>
            </p:nvSpPr>
            <p:spPr>
              <a:xfrm>
                <a:off x="1727426" y="240030"/>
                <a:ext cx="2916964" cy="460743"/>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판단례</a:t>
                </a:r>
              </a:p>
            </p:txBody>
          </p:sp>
          <p:sp>
            <p:nvSpPr>
              <p:cNvPr id="16" name="TextBox 15"/>
              <p:cNvSpPr txBox="1"/>
              <p:nvPr/>
            </p:nvSpPr>
            <p:spPr>
              <a:xfrm>
                <a:off x="8403324" y="281174"/>
                <a:ext cx="545771" cy="188766"/>
              </a:xfrm>
              <a:prstGeom prst="roundRect">
                <a:avLst>
                  <a:gd name="adj" fmla="val 50000"/>
                </a:avLst>
              </a:prstGeom>
              <a:solidFill>
                <a:srgbClr val="3D384A"/>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4</a:t>
                </a:r>
                <a:endParaRPr lang="ko-KR" altLang="en-US" sz="1100">
                  <a:solidFill>
                    <a:schemeClr val="bg1"/>
                  </a:solidFill>
                  <a:latin typeface="나눔스퀘어라운드 ExtraBold"/>
                  <a:ea typeface="나눔스퀘어라운드 ExtraBold"/>
                </a:endParaRPr>
              </a:p>
            </p:txBody>
          </p:sp>
          <p:sp>
            <p:nvSpPr>
              <p:cNvPr id="17" name="TextBox 16"/>
              <p:cNvSpPr txBox="1"/>
              <p:nvPr/>
            </p:nvSpPr>
            <p:spPr>
              <a:xfrm>
                <a:off x="6699060" y="429780"/>
                <a:ext cx="2335402" cy="261595"/>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행위 예시</a:t>
                </a:r>
              </a:p>
            </p:txBody>
          </p:sp>
        </p:grpSp>
        <p:sp>
          <p:nvSpPr>
            <p:cNvPr id="8" name="Rectangle 5"/>
            <p:cNvSpPr>
              <a:spLocks noChangeArrowheads="1"/>
            </p:cNvSpPr>
            <p:nvPr/>
          </p:nvSpPr>
          <p:spPr bwMode="white">
            <a:xfrm>
              <a:off x="4894283" y="240030"/>
              <a:ext cx="1383712" cy="460741"/>
            </a:xfrm>
            <a:prstGeom prst="rect">
              <a:avLst/>
            </a:prstGeom>
            <a:noFill/>
          </p:spPr>
          <p:txBody>
            <a:bodyPr wrap="none" anchor="ctr">
              <a:spAutoFit/>
            </a:bodyPr>
            <a:lstStyle/>
            <a:p>
              <a:pPr lvl="0">
                <a:defRPr lang="ko-KR" altLang="en-US"/>
              </a:pPr>
              <a:r>
                <a:rPr lang="ko-KR" altLang="en-US" sz="2400">
                  <a:solidFill>
                    <a:srgbClr val="FFC611"/>
                  </a:solidFill>
                  <a:latin typeface="나눔스퀘어라운드 ExtraBold"/>
                  <a:ea typeface="나눔스퀘어라운드 ExtraBold"/>
                </a:rPr>
                <a:t>인정 사례</a:t>
              </a:r>
            </a:p>
          </p:txBody>
        </p:sp>
        <p:sp>
          <p:nvSpPr>
            <p:cNvPr id="9" name="타원 8"/>
            <p:cNvSpPr/>
            <p:nvPr/>
          </p:nvSpPr>
          <p:spPr>
            <a:xfrm>
              <a:off x="4652547" y="331227"/>
              <a:ext cx="277425" cy="277425"/>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5</a:t>
              </a:r>
              <a:endParaRPr lang="ko-KR" altLang="en-US">
                <a:solidFill>
                  <a:schemeClr val="bg1"/>
                </a:solidFill>
                <a:latin typeface="나눔스퀘어라운드 ExtraBold"/>
                <a:ea typeface="나눔스퀘어라운드 ExtraBold"/>
              </a:endParaRPr>
            </a:p>
          </p:txBody>
        </p:sp>
      </p:grpSp>
      <p:grpSp>
        <p:nvGrpSpPr>
          <p:cNvPr id="18" name="그룹 17"/>
          <p:cNvGrpSpPr/>
          <p:nvPr/>
        </p:nvGrpSpPr>
        <p:grpSpPr>
          <a:xfrm>
            <a:off x="819033" y="1453333"/>
            <a:ext cx="3917717" cy="1026788"/>
            <a:chOff x="137433" y="1276834"/>
            <a:chExt cx="3917717" cy="1026788"/>
          </a:xfrm>
        </p:grpSpPr>
        <p:sp>
          <p:nvSpPr>
            <p:cNvPr id="19" name="사각형: 둥근 모서리 18"/>
            <p:cNvSpPr/>
            <p:nvPr/>
          </p:nvSpPr>
          <p:spPr>
            <a:xfrm>
              <a:off x="137433" y="1342873"/>
              <a:ext cx="3917717" cy="960749"/>
            </a:xfrm>
            <a:prstGeom prst="roundRect">
              <a:avLst>
                <a:gd name="adj" fmla="val 16667"/>
              </a:avLst>
            </a:prstGeom>
            <a:solidFill>
              <a:srgbClr val="F2F1F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nvGrpSpPr>
            <p:cNvPr id="20" name="그룹 19"/>
            <p:cNvGrpSpPr/>
            <p:nvPr/>
          </p:nvGrpSpPr>
          <p:grpSpPr>
            <a:xfrm>
              <a:off x="285623" y="1276834"/>
              <a:ext cx="582342" cy="640576"/>
              <a:chOff x="439754" y="1276833"/>
              <a:chExt cx="692997" cy="762297"/>
            </a:xfrm>
          </p:grpSpPr>
          <p:pic>
            <p:nvPicPr>
              <p:cNvPr id="27" name="그래픽 26"/>
              <p:cNvPicPr>
                <a:picLocks noChangeAspect="1"/>
              </p:cNvPicPr>
              <p:nvPr/>
            </p:nvPicPr>
            <p:blipFill rotWithShape="1">
              <a:blip r:embed="rId2"/>
              <a:stretch>
                <a:fillRect/>
              </a:stretch>
            </p:blipFill>
            <p:spPr>
              <a:xfrm>
                <a:off x="439754" y="1276833"/>
                <a:ext cx="692997" cy="762297"/>
              </a:xfrm>
              <a:prstGeom prst="rect">
                <a:avLst/>
              </a:prstGeom>
            </p:spPr>
          </p:pic>
          <p:sp>
            <p:nvSpPr>
              <p:cNvPr id="28" name="직사각형 27"/>
              <p:cNvSpPr/>
              <p:nvPr/>
            </p:nvSpPr>
            <p:spPr>
              <a:xfrm>
                <a:off x="516876" y="1315371"/>
                <a:ext cx="484912" cy="610035"/>
              </a:xfrm>
              <a:prstGeom prst="rect">
                <a:avLst/>
              </a:prstGeom>
            </p:spPr>
            <p:txBody>
              <a:bodyPr wrap="none">
                <a:spAutoFit/>
              </a:bodyPr>
              <a:lstStyle/>
              <a:p>
                <a:pPr lvl="0">
                  <a:defRPr lang="ko-KR" altLang="en-US"/>
                </a:pPr>
                <a:r>
                  <a:rPr lang="en-US" altLang="ko-KR" sz="2800">
                    <a:solidFill>
                      <a:srgbClr val="3D384A"/>
                    </a:solidFill>
                    <a:latin typeface="나눔스퀘어라운드 ExtraBold"/>
                    <a:ea typeface="나눔스퀘어라운드 ExtraBold"/>
                  </a:rPr>
                  <a:t>5</a:t>
                </a:r>
                <a:endParaRPr lang="ko-KR" altLang="en-US" sz="2800">
                  <a:solidFill>
                    <a:srgbClr val="3D384A"/>
                  </a:solidFill>
                </a:endParaRPr>
              </a:p>
            </p:txBody>
          </p:sp>
        </p:grpSp>
        <p:sp>
          <p:nvSpPr>
            <p:cNvPr id="21" name="사각형: 둥근 모서리 20"/>
            <p:cNvSpPr/>
            <p:nvPr/>
          </p:nvSpPr>
          <p:spPr>
            <a:xfrm>
              <a:off x="939665" y="1419146"/>
              <a:ext cx="730311" cy="235194"/>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defRPr lang="ko-KR" altLang="en-US"/>
              </a:pPr>
              <a:r>
                <a:rPr lang="ko-KR" altLang="en-US" sz="1200" b="1">
                  <a:latin typeface="나눔바른고딕"/>
                  <a:ea typeface="나눔바른고딕"/>
                </a:rPr>
                <a:t>행위자</a:t>
              </a:r>
            </a:p>
          </p:txBody>
        </p:sp>
        <p:sp>
          <p:nvSpPr>
            <p:cNvPr id="22" name="사각형: 둥근 모서리 21"/>
            <p:cNvSpPr/>
            <p:nvPr/>
          </p:nvSpPr>
          <p:spPr>
            <a:xfrm>
              <a:off x="939665" y="1691165"/>
              <a:ext cx="730311" cy="235194"/>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defRPr lang="ko-KR" altLang="en-US"/>
              </a:pPr>
              <a:r>
                <a:rPr lang="ko-KR" altLang="en-US" sz="1200" b="1">
                  <a:latin typeface="나눔바른고딕"/>
                  <a:ea typeface="나눔바른고딕"/>
                </a:rPr>
                <a:t>피해자</a:t>
              </a:r>
            </a:p>
          </p:txBody>
        </p:sp>
        <p:sp>
          <p:nvSpPr>
            <p:cNvPr id="23" name="사각형: 둥근 모서리 22"/>
            <p:cNvSpPr/>
            <p:nvPr/>
          </p:nvSpPr>
          <p:spPr>
            <a:xfrm>
              <a:off x="939665" y="1963185"/>
              <a:ext cx="730311" cy="235194"/>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defRPr lang="ko-KR" altLang="en-US"/>
              </a:pPr>
              <a:r>
                <a:rPr lang="ko-KR" altLang="en-US" sz="1200" b="1">
                  <a:latin typeface="나눔바른고딕"/>
                  <a:ea typeface="나눔바른고딕"/>
                </a:rPr>
                <a:t>행위장소</a:t>
              </a:r>
            </a:p>
          </p:txBody>
        </p:sp>
        <p:sp>
          <p:nvSpPr>
            <p:cNvPr id="24" name="직사각형 23"/>
            <p:cNvSpPr/>
            <p:nvPr/>
          </p:nvSpPr>
          <p:spPr>
            <a:xfrm>
              <a:off x="1772423" y="1415970"/>
              <a:ext cx="777457" cy="246221"/>
            </a:xfrm>
            <a:prstGeom prst="rect">
              <a:avLst/>
            </a:prstGeom>
          </p:spPr>
          <p:txBody>
            <a:bodyPr wrap="none" lIns="0" tIns="0" rIns="0" bIns="0" anchor="ctr">
              <a:spAutoFit/>
            </a:bodyPr>
            <a:lstStyle/>
            <a:p>
              <a:pPr>
                <a:spcBef>
                  <a:spcPct val="0"/>
                </a:spcBef>
                <a:defRPr lang="ko-KR" altLang="en-US"/>
              </a:pPr>
              <a:r>
                <a:rPr lang="ko-KR" altLang="en-US" sz="1600">
                  <a:solidFill>
                    <a:srgbClr val="000000"/>
                  </a:solidFill>
                  <a:latin typeface="나눔바른고딕"/>
                  <a:ea typeface="나눔바른고딕"/>
                  <a:cs typeface="함초롬돋움"/>
                </a:rPr>
                <a:t>회사 대표</a:t>
              </a:r>
            </a:p>
          </p:txBody>
        </p:sp>
        <p:sp>
          <p:nvSpPr>
            <p:cNvPr id="25" name="직사각형 24"/>
            <p:cNvSpPr/>
            <p:nvPr/>
          </p:nvSpPr>
          <p:spPr>
            <a:xfrm>
              <a:off x="1772423" y="1687807"/>
              <a:ext cx="365485" cy="246221"/>
            </a:xfrm>
            <a:prstGeom prst="rect">
              <a:avLst/>
            </a:prstGeom>
          </p:spPr>
          <p:txBody>
            <a:bodyPr wrap="none" lIns="0" tIns="0" rIns="0" bIns="0" anchor="ctr">
              <a:spAutoFit/>
            </a:bodyPr>
            <a:lstStyle/>
            <a:p>
              <a:pPr>
                <a:spcBef>
                  <a:spcPct val="0"/>
                </a:spcBef>
                <a:defRPr lang="ko-KR" altLang="en-US"/>
              </a:pPr>
              <a:r>
                <a:rPr lang="ko-KR" altLang="en-US" sz="1600">
                  <a:solidFill>
                    <a:srgbClr val="000000"/>
                  </a:solidFill>
                  <a:latin typeface="나눔바른고딕"/>
                  <a:ea typeface="나눔바른고딕"/>
                  <a:cs typeface="함초롬돋움"/>
                </a:rPr>
                <a:t>직원</a:t>
              </a:r>
            </a:p>
          </p:txBody>
        </p:sp>
        <p:sp>
          <p:nvSpPr>
            <p:cNvPr id="26" name="직사각형 25"/>
            <p:cNvSpPr/>
            <p:nvPr/>
          </p:nvSpPr>
          <p:spPr>
            <a:xfrm>
              <a:off x="1772423" y="1962285"/>
              <a:ext cx="1041652" cy="246221"/>
            </a:xfrm>
            <a:prstGeom prst="rect">
              <a:avLst/>
            </a:prstGeom>
          </p:spPr>
          <p:txBody>
            <a:bodyPr wrap="none" lIns="0" tIns="0" rIns="0" bIns="0" anchor="ctr">
              <a:spAutoFit/>
            </a:bodyPr>
            <a:lstStyle/>
            <a:p>
              <a:pPr>
                <a:spcBef>
                  <a:spcPct val="0"/>
                </a:spcBef>
                <a:defRPr lang="ko-KR" altLang="en-US"/>
              </a:pPr>
              <a:r>
                <a:rPr lang="ko-KR" altLang="en-US" sz="1600">
                  <a:solidFill>
                    <a:srgbClr val="000000"/>
                  </a:solidFill>
                  <a:latin typeface="나눔바른고딕"/>
                  <a:ea typeface="나눔바른고딕"/>
                  <a:cs typeface="함초롬돋움"/>
                </a:rPr>
                <a:t>사업장 내</a:t>
              </a:r>
              <a:r>
                <a:rPr lang="en-US" altLang="ko-KR" sz="1600">
                  <a:solidFill>
                    <a:srgbClr val="000000"/>
                  </a:solidFill>
                  <a:latin typeface="나눔바른고딕"/>
                  <a:ea typeface="나눔바른고딕"/>
                  <a:cs typeface="함초롬돋움"/>
                </a:rPr>
                <a:t>·</a:t>
              </a:r>
              <a:r>
                <a:rPr lang="ko-KR" altLang="en-US" sz="1600">
                  <a:solidFill>
                    <a:srgbClr val="000000"/>
                  </a:solidFill>
                  <a:latin typeface="나눔바른고딕"/>
                  <a:ea typeface="나눔바른고딕"/>
                  <a:cs typeface="함초롬돋움"/>
                </a:rPr>
                <a:t>외</a:t>
              </a:r>
            </a:p>
          </p:txBody>
        </p:sp>
      </p:grpSp>
      <p:grpSp>
        <p:nvGrpSpPr>
          <p:cNvPr id="29" name="그룹 28"/>
          <p:cNvGrpSpPr/>
          <p:nvPr/>
        </p:nvGrpSpPr>
        <p:grpSpPr>
          <a:xfrm>
            <a:off x="583427" y="3381661"/>
            <a:ext cx="7977145" cy="2199035"/>
            <a:chOff x="342784" y="2477540"/>
            <a:chExt cx="7977145" cy="2199035"/>
          </a:xfrm>
        </p:grpSpPr>
        <p:sp>
          <p:nvSpPr>
            <p:cNvPr id="30" name="사각형: 둥근 위쪽 모서리 29"/>
            <p:cNvSpPr/>
            <p:nvPr/>
          </p:nvSpPr>
          <p:spPr>
            <a:xfrm>
              <a:off x="618154" y="2495735"/>
              <a:ext cx="2707957" cy="400423"/>
            </a:xfrm>
            <a:prstGeom prst="round2SameRect">
              <a:avLst>
                <a:gd name="adj1" fmla="val 50000"/>
                <a:gd name="adj2" fmla="val 0"/>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1" name="Rectangle 5"/>
            <p:cNvSpPr>
              <a:spLocks noChangeArrowheads="1"/>
            </p:cNvSpPr>
            <p:nvPr/>
          </p:nvSpPr>
          <p:spPr bwMode="white">
            <a:xfrm>
              <a:off x="688838" y="2477540"/>
              <a:ext cx="2566588" cy="388334"/>
            </a:xfrm>
            <a:prstGeom prst="rect">
              <a:avLst/>
            </a:prstGeom>
            <a:noFill/>
            <a:ln w="9525" cmpd="sng">
              <a:noFill/>
              <a:miter/>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2001" b="1">
                  <a:solidFill>
                    <a:schemeClr val="bg1"/>
                  </a:solidFill>
                  <a:latin typeface="나눔바른고딕"/>
                  <a:ea typeface="나눔바른고딕"/>
                  <a:cs typeface="함초롬돋움"/>
                </a:rPr>
                <a:t>행위내용 및 사실관계</a:t>
              </a:r>
            </a:p>
          </p:txBody>
        </p:sp>
        <p:sp>
          <p:nvSpPr>
            <p:cNvPr id="32" name="사각형: 둥근 모서리 31"/>
            <p:cNvSpPr/>
            <p:nvPr/>
          </p:nvSpPr>
          <p:spPr>
            <a:xfrm>
              <a:off x="342784" y="2906539"/>
              <a:ext cx="7977145" cy="1770036"/>
            </a:xfrm>
            <a:prstGeom prst="roundRect">
              <a:avLst>
                <a:gd name="adj" fmla="val 2499"/>
              </a:avLst>
            </a:prstGeom>
            <a:solidFill>
              <a:schemeClr val="bg1"/>
            </a:solidFill>
            <a:ln w="38100">
              <a:solidFill>
                <a:srgbClr val="675E7C"/>
              </a:solidFill>
            </a:ln>
            <a:effectLst>
              <a:outerShdw blurRad="50800" dist="127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3" name="Rectangle 6"/>
            <p:cNvSpPr>
              <a:spLocks noChangeArrowheads="1"/>
            </p:cNvSpPr>
            <p:nvPr/>
          </p:nvSpPr>
          <p:spPr bwMode="white">
            <a:xfrm>
              <a:off x="618153" y="2996575"/>
              <a:ext cx="7561205" cy="1594283"/>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30000"/>
                </a:lnSpc>
                <a:spcBef>
                  <a:spcPct val="0"/>
                </a:spcBef>
                <a:buClr>
                  <a:srgbClr val="3D384A"/>
                </a:buClr>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solidFill>
                    <a:srgbClr val="000000"/>
                  </a:solidFill>
                  <a:latin typeface="나눔바른고딕"/>
                  <a:ea typeface="나눔바른고딕"/>
                  <a:cs typeface="함초롬돋움"/>
                </a:rPr>
                <a:t>원래 업무에 사적인 일까지 더해 운전기사</a:t>
              </a: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수행비서 역할까지 시킴</a:t>
              </a:r>
              <a:endParaRPr lang="en-US" altLang="ko-KR" sz="1600" dirty="0">
                <a:solidFill>
                  <a:srgbClr val="000000"/>
                </a:solidFill>
                <a:latin typeface="나눔바른고딕"/>
                <a:ea typeface="나눔바른고딕"/>
                <a:cs typeface="함초롬돋움"/>
              </a:endParaRPr>
            </a:p>
            <a:p>
              <a:pPr>
                <a:lnSpc>
                  <a:spcPct val="130000"/>
                </a:lnSpc>
                <a:spcBef>
                  <a:spcPct val="0"/>
                </a:spcBef>
                <a:buClr>
                  <a:srgbClr val="3D384A"/>
                </a:buClr>
                <a:defRPr lang="ko-KR" altLang="en-US"/>
              </a:pPr>
              <a:endParaRPr lang="ko-KR" altLang="en-US" sz="600" dirty="0">
                <a:solidFill>
                  <a:srgbClr val="000000"/>
                </a:solidFill>
                <a:latin typeface="나눔바른고딕"/>
                <a:ea typeface="나눔바른고딕"/>
                <a:cs typeface="함초롬돋움"/>
              </a:endParaRPr>
            </a:p>
            <a:p>
              <a:pPr>
                <a:lnSpc>
                  <a:spcPct val="130000"/>
                </a:lnSpc>
                <a:spcBef>
                  <a:spcPct val="0"/>
                </a:spcBef>
                <a:buClr>
                  <a:srgbClr val="3D384A"/>
                </a:buClr>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solidFill>
                    <a:srgbClr val="000000"/>
                  </a:solidFill>
                  <a:latin typeface="나눔바른고딕"/>
                  <a:ea typeface="나눔바른고딕"/>
                  <a:cs typeface="함초롬돋움"/>
                </a:rPr>
                <a:t>눈이 많이 온 날 대표의 부인 자동차에 있던 눈을 맨손으로 제거하게 함</a:t>
              </a:r>
              <a:endParaRPr lang="en-US" altLang="ko-KR" sz="1600" dirty="0">
                <a:solidFill>
                  <a:srgbClr val="000000"/>
                </a:solidFill>
                <a:latin typeface="나눔바른고딕"/>
                <a:ea typeface="나눔바른고딕"/>
                <a:cs typeface="함초롬돋움"/>
              </a:endParaRPr>
            </a:p>
            <a:p>
              <a:pPr>
                <a:lnSpc>
                  <a:spcPct val="130000"/>
                </a:lnSpc>
                <a:spcBef>
                  <a:spcPct val="0"/>
                </a:spcBef>
                <a:buClr>
                  <a:srgbClr val="3D384A"/>
                </a:buClr>
                <a:defRPr lang="ko-KR" altLang="en-US"/>
              </a:pPr>
              <a:endParaRPr lang="ko-KR" altLang="en-US" sz="600" dirty="0">
                <a:solidFill>
                  <a:srgbClr val="000000"/>
                </a:solidFill>
                <a:latin typeface="나눔바른고딕"/>
                <a:ea typeface="나눔바른고딕"/>
                <a:cs typeface="함초롬돋움"/>
              </a:endParaRPr>
            </a:p>
            <a:p>
              <a:pPr>
                <a:lnSpc>
                  <a:spcPct val="130000"/>
                </a:lnSpc>
                <a:spcBef>
                  <a:spcPct val="0"/>
                </a:spcBef>
                <a:buClr>
                  <a:srgbClr val="3D384A"/>
                </a:buClr>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solidFill>
                    <a:srgbClr val="000000"/>
                  </a:solidFill>
                  <a:latin typeface="나눔바른고딕"/>
                  <a:ea typeface="나눔바른고딕"/>
                  <a:cs typeface="함초롬돋움"/>
                </a:rPr>
                <a:t>대표 개인 밭의 옥수수 수확과 판매까지 시켰지만</a:t>
              </a: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사내 분위기가 보수적이라 </a:t>
              </a:r>
              <a:endParaRPr lang="en-US" altLang="ko-KR" sz="1600" dirty="0">
                <a:solidFill>
                  <a:srgbClr val="000000"/>
                </a:solidFill>
                <a:latin typeface="나눔바른고딕"/>
                <a:ea typeface="나눔바른고딕"/>
                <a:cs typeface="함초롬돋움"/>
              </a:endParaRPr>
            </a:p>
            <a:p>
              <a:pPr>
                <a:lnSpc>
                  <a:spcPct val="130000"/>
                </a:lnSpc>
                <a:spcBef>
                  <a:spcPct val="0"/>
                </a:spcBef>
                <a:buClr>
                  <a:srgbClr val="3D384A"/>
                </a:buClr>
                <a:defRPr lang="ko-KR" altLang="en-US"/>
              </a:pP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문제제기도 할 수 없었음</a:t>
              </a:r>
            </a:p>
          </p:txBody>
        </p:sp>
      </p:grpSp>
      <p:sp>
        <p:nvSpPr>
          <p:cNvPr id="2" name="Rectangle 2"/>
          <p:cNvSpPr>
            <a:spLocks noChangeArrowheads="1"/>
          </p:cNvSpPr>
          <p:nvPr/>
        </p:nvSpPr>
        <p:spPr>
          <a:xfrm>
            <a:off x="0" y="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sp>
        <p:nvSpPr>
          <p:cNvPr id="34"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71</a:t>
            </a:fld>
            <a:endParaRPr lang="en-US" altLang="en-US" sz="999">
              <a:solidFill>
                <a:schemeClr val="tx1"/>
              </a:solidFill>
              <a:latin typeface="나눔스퀘어라운드 Bold"/>
              <a:ea typeface="나눔스퀘어라운드 Bold"/>
            </a:endParaRPr>
          </a:p>
        </p:txBody>
      </p:sp>
      <p:pic>
        <p:nvPicPr>
          <p:cNvPr id="5" name="그래픽 4"/>
          <p:cNvPicPr>
            <a:picLocks noChangeAspect="1"/>
          </p:cNvPicPr>
          <p:nvPr/>
        </p:nvPicPr>
        <p:blipFill rotWithShape="1">
          <a:blip r:embed="rId3"/>
          <a:stretch>
            <a:fillRect/>
          </a:stretch>
        </p:blipFill>
        <p:spPr>
          <a:xfrm>
            <a:off x="5637725" y="1586411"/>
            <a:ext cx="2378298" cy="2207163"/>
          </a:xfrm>
          <a:prstGeom prst="rect">
            <a:avLst/>
          </a:prstGeom>
          <a:effectLst>
            <a:outerShdw blurRad="50800" dist="12700" dir="2700000" algn="tl" rotWithShape="0">
              <a:prstClr val="black">
                <a:alpha val="40000"/>
              </a:prstClr>
            </a:outerShdw>
          </a:effectLst>
        </p:spPr>
      </p:pic>
      <p:pic>
        <p:nvPicPr>
          <p:cNvPr id="3" name="그림 2">
            <a:extLst>
              <a:ext uri="{FF2B5EF4-FFF2-40B4-BE49-F238E27FC236}">
                <a16:creationId xmlns:a16="http://schemas.microsoft.com/office/drawing/2014/main" id="{FAB88332-9EA4-61A7-DF0B-8A87F271F7ED}"/>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4" name="그림 3">
            <a:extLst>
              <a:ext uri="{FF2B5EF4-FFF2-40B4-BE49-F238E27FC236}">
                <a16:creationId xmlns:a16="http://schemas.microsoft.com/office/drawing/2014/main" id="{8B74B802-D0C6-868C-D560-F1E456342273}"/>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그룹 5"/>
          <p:cNvGrpSpPr/>
          <p:nvPr/>
        </p:nvGrpSpPr>
        <p:grpSpPr>
          <a:xfrm>
            <a:off x="265" y="130831"/>
            <a:ext cx="9143471" cy="765157"/>
            <a:chOff x="265" y="130831"/>
            <a:chExt cx="9143471" cy="765157"/>
          </a:xfrm>
        </p:grpSpPr>
        <p:grpSp>
          <p:nvGrpSpPr>
            <p:cNvPr id="7" name="그룹 6"/>
            <p:cNvGrpSpPr/>
            <p:nvPr/>
          </p:nvGrpSpPr>
          <p:grpSpPr>
            <a:xfrm>
              <a:off x="265" y="130831"/>
              <a:ext cx="9143471" cy="765157"/>
              <a:chOff x="265" y="130831"/>
              <a:chExt cx="9143471" cy="765157"/>
            </a:xfrm>
          </p:grpSpPr>
          <p:sp>
            <p:nvSpPr>
              <p:cNvPr id="10" name="직사각형 9"/>
              <p:cNvSpPr/>
              <p:nvPr/>
            </p:nvSpPr>
            <p:spPr>
              <a:xfrm>
                <a:off x="265" y="133689"/>
                <a:ext cx="958482"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1" name="사각형: 둥근 위쪽 모서리 10"/>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2" name="평행 사변형 11"/>
              <p:cNvSpPr/>
              <p:nvPr/>
            </p:nvSpPr>
            <p:spPr>
              <a:xfrm rot="5400000">
                <a:off x="753374" y="368797"/>
                <a:ext cx="762297" cy="292083"/>
              </a:xfrm>
              <a:prstGeom prst="parallelogram">
                <a:avLst>
                  <a:gd name="adj" fmla="val 41638"/>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3" name="평행 사변형 12"/>
              <p:cNvSpPr/>
              <p:nvPr/>
            </p:nvSpPr>
            <p:spPr>
              <a:xfrm rot="16200000" flipH="1">
                <a:off x="1075193" y="368798"/>
                <a:ext cx="762297" cy="292083"/>
              </a:xfrm>
              <a:prstGeom prst="parallelogram">
                <a:avLst>
                  <a:gd name="adj" fmla="val 41638"/>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4" name="직사각형 13"/>
              <p:cNvSpPr/>
              <p:nvPr/>
            </p:nvSpPr>
            <p:spPr>
              <a:xfrm>
                <a:off x="1632118" y="130831"/>
                <a:ext cx="7511618"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5" name="TextBox 14"/>
              <p:cNvSpPr txBox="1"/>
              <p:nvPr/>
            </p:nvSpPr>
            <p:spPr>
              <a:xfrm>
                <a:off x="1727426" y="240030"/>
                <a:ext cx="2916964" cy="460743"/>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판단례</a:t>
                </a:r>
              </a:p>
            </p:txBody>
          </p:sp>
          <p:sp>
            <p:nvSpPr>
              <p:cNvPr id="16" name="TextBox 15"/>
              <p:cNvSpPr txBox="1"/>
              <p:nvPr/>
            </p:nvSpPr>
            <p:spPr>
              <a:xfrm>
                <a:off x="8403324" y="281174"/>
                <a:ext cx="545771" cy="188766"/>
              </a:xfrm>
              <a:prstGeom prst="roundRect">
                <a:avLst>
                  <a:gd name="adj" fmla="val 50000"/>
                </a:avLst>
              </a:prstGeom>
              <a:solidFill>
                <a:srgbClr val="3D384A"/>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4</a:t>
                </a:r>
                <a:endParaRPr lang="ko-KR" altLang="en-US" sz="1100">
                  <a:solidFill>
                    <a:schemeClr val="bg1"/>
                  </a:solidFill>
                  <a:latin typeface="나눔스퀘어라운드 ExtraBold"/>
                  <a:ea typeface="나눔스퀘어라운드 ExtraBold"/>
                </a:endParaRPr>
              </a:p>
            </p:txBody>
          </p:sp>
          <p:sp>
            <p:nvSpPr>
              <p:cNvPr id="17" name="TextBox 16"/>
              <p:cNvSpPr txBox="1"/>
              <p:nvPr/>
            </p:nvSpPr>
            <p:spPr>
              <a:xfrm>
                <a:off x="6699060" y="429780"/>
                <a:ext cx="2335402" cy="261595"/>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행위 예시</a:t>
                </a:r>
              </a:p>
            </p:txBody>
          </p:sp>
        </p:grpSp>
        <p:sp>
          <p:nvSpPr>
            <p:cNvPr id="8" name="Rectangle 5"/>
            <p:cNvSpPr>
              <a:spLocks noChangeArrowheads="1"/>
            </p:cNvSpPr>
            <p:nvPr/>
          </p:nvSpPr>
          <p:spPr bwMode="white">
            <a:xfrm>
              <a:off x="4894283" y="240030"/>
              <a:ext cx="1383712" cy="460741"/>
            </a:xfrm>
            <a:prstGeom prst="rect">
              <a:avLst/>
            </a:prstGeom>
            <a:noFill/>
          </p:spPr>
          <p:txBody>
            <a:bodyPr wrap="none" anchor="ctr">
              <a:spAutoFit/>
            </a:bodyPr>
            <a:lstStyle/>
            <a:p>
              <a:pPr lvl="0">
                <a:defRPr lang="ko-KR" altLang="en-US"/>
              </a:pPr>
              <a:r>
                <a:rPr lang="ko-KR" altLang="en-US" sz="2400">
                  <a:solidFill>
                    <a:srgbClr val="FFC611"/>
                  </a:solidFill>
                  <a:latin typeface="나눔스퀘어라운드 ExtraBold"/>
                  <a:ea typeface="나눔스퀘어라운드 ExtraBold"/>
                </a:rPr>
                <a:t>인정 사례</a:t>
              </a:r>
            </a:p>
          </p:txBody>
        </p:sp>
        <p:sp>
          <p:nvSpPr>
            <p:cNvPr id="9" name="타원 8"/>
            <p:cNvSpPr/>
            <p:nvPr/>
          </p:nvSpPr>
          <p:spPr>
            <a:xfrm>
              <a:off x="4652547" y="331227"/>
              <a:ext cx="277425" cy="277425"/>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5</a:t>
              </a:r>
              <a:endParaRPr lang="ko-KR" altLang="en-US">
                <a:solidFill>
                  <a:schemeClr val="bg1"/>
                </a:solidFill>
                <a:latin typeface="나눔스퀘어라운드 ExtraBold"/>
                <a:ea typeface="나눔스퀘어라운드 ExtraBold"/>
              </a:endParaRPr>
            </a:p>
          </p:txBody>
        </p:sp>
      </p:grpSp>
      <p:sp>
        <p:nvSpPr>
          <p:cNvPr id="18" name="사각형: 둥근 위쪽 모서리 17"/>
          <p:cNvSpPr/>
          <p:nvPr/>
        </p:nvSpPr>
        <p:spPr>
          <a:xfrm>
            <a:off x="848341" y="1722372"/>
            <a:ext cx="2707957" cy="400423"/>
          </a:xfrm>
          <a:prstGeom prst="round2SameRect">
            <a:avLst>
              <a:gd name="adj1" fmla="val 50000"/>
              <a:gd name="adj2" fmla="val 0"/>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19" name="Rectangle 5"/>
          <p:cNvSpPr>
            <a:spLocks noChangeArrowheads="1"/>
          </p:cNvSpPr>
          <p:nvPr/>
        </p:nvSpPr>
        <p:spPr bwMode="white">
          <a:xfrm>
            <a:off x="919025" y="1723227"/>
            <a:ext cx="2566588" cy="389418"/>
          </a:xfrm>
          <a:prstGeom prst="rect">
            <a:avLst/>
          </a:prstGeom>
          <a:noFill/>
          <a:ln w="9525" cmpd="sng">
            <a:noFill/>
            <a:miter/>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spcBef>
                <a:spcPct val="0"/>
              </a:spcBef>
              <a:defRPr lang="ko-KR" altLang="en-US"/>
            </a:pPr>
            <a:r>
              <a:rPr lang="ko-KR" altLang="en-US" sz="2001" b="1">
                <a:solidFill>
                  <a:schemeClr val="bg1"/>
                </a:solidFill>
                <a:latin typeface="나눔바른고딕"/>
                <a:ea typeface="나눔바른고딕"/>
                <a:cs typeface="함초롬돋움"/>
              </a:rPr>
              <a:t>직장 내 괴롭힘 판단</a:t>
            </a:r>
          </a:p>
        </p:txBody>
      </p:sp>
      <p:sp>
        <p:nvSpPr>
          <p:cNvPr id="20" name="사각형: 둥근 모서리 19"/>
          <p:cNvSpPr/>
          <p:nvPr/>
        </p:nvSpPr>
        <p:spPr>
          <a:xfrm>
            <a:off x="572970" y="2142699"/>
            <a:ext cx="7998059" cy="3220337"/>
          </a:xfrm>
          <a:prstGeom prst="roundRect">
            <a:avLst>
              <a:gd name="adj" fmla="val 2499"/>
            </a:avLst>
          </a:prstGeom>
          <a:solidFill>
            <a:schemeClr val="bg1"/>
          </a:solidFill>
          <a:ln w="38100">
            <a:solidFill>
              <a:srgbClr val="817799"/>
            </a:solidFill>
          </a:ln>
          <a:effectLst>
            <a:outerShdw blurRad="50800" dist="127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nvGrpSpPr>
          <p:cNvPr id="21" name="그룹 20"/>
          <p:cNvGrpSpPr/>
          <p:nvPr/>
        </p:nvGrpSpPr>
        <p:grpSpPr>
          <a:xfrm>
            <a:off x="849424" y="2367877"/>
            <a:ext cx="7630804" cy="726951"/>
            <a:chOff x="619237" y="1538836"/>
            <a:chExt cx="7630804" cy="726951"/>
          </a:xfrm>
        </p:grpSpPr>
        <p:grpSp>
          <p:nvGrpSpPr>
            <p:cNvPr id="22" name="그룹 21"/>
            <p:cNvGrpSpPr/>
            <p:nvPr/>
          </p:nvGrpSpPr>
          <p:grpSpPr>
            <a:xfrm>
              <a:off x="619237" y="1538836"/>
              <a:ext cx="7576899" cy="401993"/>
              <a:chOff x="619237" y="1538836"/>
              <a:chExt cx="7576899" cy="401993"/>
            </a:xfrm>
          </p:grpSpPr>
          <p:sp>
            <p:nvSpPr>
              <p:cNvPr id="24" name="Rectangle 6"/>
              <p:cNvSpPr>
                <a:spLocks noChangeArrowheads="1"/>
              </p:cNvSpPr>
              <p:nvPr/>
            </p:nvSpPr>
            <p:spPr bwMode="white">
              <a:xfrm>
                <a:off x="634931" y="1538836"/>
                <a:ext cx="7561205" cy="401993"/>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30000"/>
                  </a:lnSpc>
                  <a:spcBef>
                    <a:spcPct val="0"/>
                  </a:spcBef>
                  <a:defRPr lang="ko-KR" altLang="en-US"/>
                </a:pPr>
                <a:r>
                  <a:rPr lang="ko-KR" altLang="en-US" sz="1600" b="1">
                    <a:solidFill>
                      <a:srgbClr val="4D346E"/>
                    </a:solidFill>
                    <a:latin typeface="나눔스퀘어라운드 ExtraBold"/>
                    <a:ea typeface="나눔스퀘어라운드 ExtraBold"/>
                    <a:cs typeface="함초롬돋움"/>
                  </a:rPr>
                  <a:t>직장에서의 지위 또는 관계 등의 우위 이용 여부</a:t>
                </a:r>
              </a:p>
            </p:txBody>
          </p:sp>
          <p:sp>
            <p:nvSpPr>
              <p:cNvPr id="25" name="직각 삼각형 24"/>
              <p:cNvSpPr/>
              <p:nvPr/>
            </p:nvSpPr>
            <p:spPr>
              <a:xfrm rot="5400000">
                <a:off x="619237" y="1600583"/>
                <a:ext cx="139201" cy="139201"/>
              </a:xfrm>
              <a:prstGeom prst="rtTriangle">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23" name="직사각형 22"/>
            <p:cNvSpPr/>
            <p:nvPr/>
          </p:nvSpPr>
          <p:spPr>
            <a:xfrm>
              <a:off x="688836" y="1861801"/>
              <a:ext cx="7561205" cy="403986"/>
            </a:xfrm>
            <a:prstGeom prst="rect">
              <a:avLst/>
            </a:prstGeom>
          </p:spPr>
          <p:txBody>
            <a:bodyPr wrap="square">
              <a:spAutoFit/>
            </a:bodyPr>
            <a:lstStyle/>
            <a:p>
              <a:pPr>
                <a:lnSpc>
                  <a:spcPct val="130000"/>
                </a:lnSpc>
                <a:spcBef>
                  <a:spcPct val="0"/>
                </a:spcBef>
                <a:defRPr lang="ko-KR" altLang="en-US"/>
              </a:pPr>
              <a:r>
                <a:rPr lang="ko-KR" altLang="en-US" sz="1600">
                  <a:solidFill>
                    <a:srgbClr val="000000"/>
                  </a:solidFill>
                  <a:latin typeface="나눔바른고딕"/>
                  <a:ea typeface="나눔바른고딕"/>
                  <a:cs typeface="함초롬돋움"/>
                </a:rPr>
                <a:t>사용자로서의 지위를 이용함</a:t>
              </a:r>
            </a:p>
          </p:txBody>
        </p:sp>
      </p:grpSp>
      <p:grpSp>
        <p:nvGrpSpPr>
          <p:cNvPr id="26" name="그룹 25"/>
          <p:cNvGrpSpPr/>
          <p:nvPr/>
        </p:nvGrpSpPr>
        <p:grpSpPr>
          <a:xfrm>
            <a:off x="849424" y="3217102"/>
            <a:ext cx="7630804" cy="725951"/>
            <a:chOff x="619237" y="1538836"/>
            <a:chExt cx="7630804" cy="725951"/>
          </a:xfrm>
        </p:grpSpPr>
        <p:grpSp>
          <p:nvGrpSpPr>
            <p:cNvPr id="27" name="그룹 26"/>
            <p:cNvGrpSpPr/>
            <p:nvPr/>
          </p:nvGrpSpPr>
          <p:grpSpPr>
            <a:xfrm>
              <a:off x="619237" y="1538836"/>
              <a:ext cx="7576899" cy="400993"/>
              <a:chOff x="619237" y="1538836"/>
              <a:chExt cx="7576899" cy="400993"/>
            </a:xfrm>
          </p:grpSpPr>
          <p:sp>
            <p:nvSpPr>
              <p:cNvPr id="29" name="Rectangle 6"/>
              <p:cNvSpPr>
                <a:spLocks noChangeArrowheads="1"/>
              </p:cNvSpPr>
              <p:nvPr/>
            </p:nvSpPr>
            <p:spPr bwMode="white">
              <a:xfrm>
                <a:off x="634931" y="1538836"/>
                <a:ext cx="7561205" cy="400993"/>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30000"/>
                  </a:lnSpc>
                  <a:spcBef>
                    <a:spcPct val="0"/>
                  </a:spcBef>
                  <a:defRPr lang="ko-KR" altLang="en-US"/>
                </a:pPr>
                <a:r>
                  <a:rPr lang="ko-KR" altLang="en-US" sz="1600" b="1">
                    <a:solidFill>
                      <a:srgbClr val="4D346E"/>
                    </a:solidFill>
                    <a:latin typeface="나눔스퀘어라운드 ExtraBold"/>
                    <a:ea typeface="나눔스퀘어라운드 ExtraBold"/>
                    <a:cs typeface="함초롬돋움"/>
                  </a:rPr>
                  <a:t>업무상 적정 범위를 넘었는지의 여부</a:t>
                </a:r>
              </a:p>
            </p:txBody>
          </p:sp>
          <p:sp>
            <p:nvSpPr>
              <p:cNvPr id="30" name="직각 삼각형 29"/>
              <p:cNvSpPr/>
              <p:nvPr/>
            </p:nvSpPr>
            <p:spPr>
              <a:xfrm rot="5400000">
                <a:off x="619237" y="1600583"/>
                <a:ext cx="139201" cy="139201"/>
              </a:xfrm>
              <a:prstGeom prst="rtTriangle">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28" name="직사각형 27"/>
            <p:cNvSpPr/>
            <p:nvPr/>
          </p:nvSpPr>
          <p:spPr>
            <a:xfrm>
              <a:off x="688836" y="1861801"/>
              <a:ext cx="7561205" cy="402986"/>
            </a:xfrm>
            <a:prstGeom prst="rect">
              <a:avLst/>
            </a:prstGeom>
          </p:spPr>
          <p:txBody>
            <a:bodyPr wrap="square">
              <a:spAutoFit/>
            </a:bodyPr>
            <a:lstStyle/>
            <a:p>
              <a:pPr>
                <a:lnSpc>
                  <a:spcPct val="130000"/>
                </a:lnSpc>
                <a:spcBef>
                  <a:spcPct val="0"/>
                </a:spcBef>
                <a:defRPr lang="ko-KR" altLang="en-US"/>
              </a:pPr>
              <a:r>
                <a:rPr lang="ko-KR" altLang="en-US" sz="1600" dirty="0">
                  <a:solidFill>
                    <a:srgbClr val="000000"/>
                  </a:solidFill>
                  <a:latin typeface="나눔바른고딕"/>
                  <a:ea typeface="나눔바른고딕"/>
                  <a:cs typeface="함초롬돋움"/>
                </a:rPr>
                <a:t>대표의 개인 용무에 동원시키는 등 업무상 필요성이 없는 행위를 함</a:t>
              </a:r>
            </a:p>
          </p:txBody>
        </p:sp>
      </p:grpSp>
      <p:grpSp>
        <p:nvGrpSpPr>
          <p:cNvPr id="31" name="그룹 30"/>
          <p:cNvGrpSpPr/>
          <p:nvPr/>
        </p:nvGrpSpPr>
        <p:grpSpPr>
          <a:xfrm>
            <a:off x="849424" y="4065327"/>
            <a:ext cx="7576899" cy="1009593"/>
            <a:chOff x="619237" y="1538836"/>
            <a:chExt cx="7576899" cy="1009593"/>
          </a:xfrm>
        </p:grpSpPr>
        <p:grpSp>
          <p:nvGrpSpPr>
            <p:cNvPr id="32" name="그룹 31"/>
            <p:cNvGrpSpPr/>
            <p:nvPr/>
          </p:nvGrpSpPr>
          <p:grpSpPr>
            <a:xfrm>
              <a:off x="619237" y="1538836"/>
              <a:ext cx="7576899" cy="399993"/>
              <a:chOff x="619237" y="1538836"/>
              <a:chExt cx="7576899" cy="399993"/>
            </a:xfrm>
          </p:grpSpPr>
          <p:sp>
            <p:nvSpPr>
              <p:cNvPr id="34" name="Rectangle 6"/>
              <p:cNvSpPr>
                <a:spLocks noChangeArrowheads="1"/>
              </p:cNvSpPr>
              <p:nvPr/>
            </p:nvSpPr>
            <p:spPr bwMode="white">
              <a:xfrm>
                <a:off x="634931" y="1538836"/>
                <a:ext cx="7561205" cy="399993"/>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30000"/>
                  </a:lnSpc>
                  <a:spcBef>
                    <a:spcPct val="0"/>
                  </a:spcBef>
                  <a:defRPr lang="ko-KR" altLang="en-US"/>
                </a:pPr>
                <a:r>
                  <a:rPr lang="ko-KR" altLang="en-US" sz="1600" b="1">
                    <a:solidFill>
                      <a:srgbClr val="4D346E"/>
                    </a:solidFill>
                    <a:latin typeface="나눔스퀘어라운드 ExtraBold"/>
                    <a:ea typeface="나눔스퀘어라운드 ExtraBold"/>
                    <a:cs typeface="함초롬돋움"/>
                  </a:rPr>
                  <a:t>신체적</a:t>
                </a:r>
                <a:r>
                  <a:rPr lang="en-US" altLang="ko-KR" sz="1600" b="1">
                    <a:solidFill>
                      <a:srgbClr val="4D346E"/>
                    </a:solidFill>
                    <a:latin typeface="나눔스퀘어라운드 ExtraBold"/>
                    <a:ea typeface="나눔스퀘어라운드 ExtraBold"/>
                    <a:cs typeface="함초롬돋움"/>
                  </a:rPr>
                  <a:t>·</a:t>
                </a:r>
                <a:r>
                  <a:rPr lang="ko-KR" altLang="en-US" sz="1600" b="1">
                    <a:solidFill>
                      <a:srgbClr val="4D346E"/>
                    </a:solidFill>
                    <a:latin typeface="나눔스퀘어라운드 ExtraBold"/>
                    <a:ea typeface="나눔스퀘어라운드 ExtraBold"/>
                    <a:cs typeface="함초롬돋움"/>
                  </a:rPr>
                  <a:t>정신적 고통을 주거나 근무환경을 악화시켰는지의 여부</a:t>
                </a:r>
              </a:p>
            </p:txBody>
          </p:sp>
          <p:sp>
            <p:nvSpPr>
              <p:cNvPr id="35" name="직각 삼각형 34"/>
              <p:cNvSpPr/>
              <p:nvPr/>
            </p:nvSpPr>
            <p:spPr>
              <a:xfrm rot="5400000">
                <a:off x="619237" y="1600583"/>
                <a:ext cx="139201" cy="139201"/>
              </a:xfrm>
              <a:prstGeom prst="rtTriangle">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33" name="직사각형 32"/>
            <p:cNvSpPr/>
            <p:nvPr/>
          </p:nvSpPr>
          <p:spPr>
            <a:xfrm>
              <a:off x="688836" y="1874501"/>
              <a:ext cx="5109171" cy="673928"/>
            </a:xfrm>
            <a:prstGeom prst="rect">
              <a:avLst/>
            </a:prstGeom>
          </p:spPr>
          <p:txBody>
            <a:bodyPr wrap="square">
              <a:spAutoFit/>
            </a:bodyPr>
            <a:lstStyle/>
            <a:p>
              <a:pPr>
                <a:lnSpc>
                  <a:spcPct val="120000"/>
                </a:lnSpc>
                <a:spcBef>
                  <a:spcPct val="0"/>
                </a:spcBef>
                <a:defRPr lang="ko-KR" altLang="en-US"/>
              </a:pPr>
              <a:r>
                <a:rPr lang="ko-KR" altLang="en-US" sz="1600">
                  <a:solidFill>
                    <a:srgbClr val="000000"/>
                  </a:solidFill>
                  <a:latin typeface="나눔바른고딕"/>
                  <a:ea typeface="나눔바른고딕"/>
                  <a:cs typeface="함초롬돋움"/>
                </a:rPr>
                <a:t>대표의 행위로 업무와 무관한 일을 하는 등 피해자의 근무환경이 악화됨</a:t>
              </a:r>
            </a:p>
          </p:txBody>
        </p:sp>
      </p:grpSp>
      <p:grpSp>
        <p:nvGrpSpPr>
          <p:cNvPr id="36" name="그룹 35"/>
          <p:cNvGrpSpPr/>
          <p:nvPr/>
        </p:nvGrpSpPr>
        <p:grpSpPr>
          <a:xfrm>
            <a:off x="6192100" y="4124766"/>
            <a:ext cx="2053097" cy="2053097"/>
            <a:chOff x="5910686" y="3795788"/>
            <a:chExt cx="2053097" cy="2053097"/>
          </a:xfrm>
          <a:effectLst>
            <a:outerShdw blurRad="50800" dist="38100" dir="5400000" algn="t" rotWithShape="0">
              <a:prstClr val="black">
                <a:alpha val="40000"/>
              </a:prstClr>
            </a:outerShdw>
          </a:effectLst>
        </p:grpSpPr>
        <p:pic>
          <p:nvPicPr>
            <p:cNvPr id="37" name="그래픽 36"/>
            <p:cNvPicPr>
              <a:picLocks noChangeAspect="1"/>
            </p:cNvPicPr>
            <p:nvPr/>
          </p:nvPicPr>
          <p:blipFill rotWithShape="1">
            <a:blip r:embed="rId2"/>
            <a:stretch>
              <a:fillRect/>
            </a:stretch>
          </p:blipFill>
          <p:spPr>
            <a:xfrm>
              <a:off x="5910686" y="3795788"/>
              <a:ext cx="2053097" cy="2053097"/>
            </a:xfrm>
            <a:prstGeom prst="rect">
              <a:avLst/>
            </a:prstGeom>
          </p:spPr>
        </p:pic>
        <p:grpSp>
          <p:nvGrpSpPr>
            <p:cNvPr id="38" name="그룹 37"/>
            <p:cNvGrpSpPr/>
            <p:nvPr/>
          </p:nvGrpSpPr>
          <p:grpSpPr>
            <a:xfrm>
              <a:off x="5937370" y="4234576"/>
              <a:ext cx="2024395" cy="1054291"/>
              <a:chOff x="5937370" y="4234576"/>
              <a:chExt cx="2024395" cy="1054291"/>
            </a:xfrm>
          </p:grpSpPr>
          <p:sp>
            <p:nvSpPr>
              <p:cNvPr id="39" name="자유형: 도형 38"/>
              <p:cNvSpPr/>
              <p:nvPr/>
            </p:nvSpPr>
            <p:spPr>
              <a:xfrm>
                <a:off x="6131831" y="4234576"/>
                <a:ext cx="1623332" cy="302212"/>
              </a:xfrm>
              <a:custGeom>
                <a:avLst/>
                <a:gdLst>
                  <a:gd name="connsiteX0" fmla="*/ 199266 w 1785665"/>
                  <a:gd name="connsiteY0" fmla="*/ 0 h 369332"/>
                  <a:gd name="connsiteX1" fmla="*/ 1586398 w 1785665"/>
                  <a:gd name="connsiteY1" fmla="*/ 0 h 369332"/>
                  <a:gd name="connsiteX2" fmla="*/ 1659329 w 1785665"/>
                  <a:gd name="connsiteY2" fmla="*/ 88393 h 369332"/>
                  <a:gd name="connsiteX3" fmla="*/ 1775638 w 1785665"/>
                  <a:gd name="connsiteY3" fmla="*/ 330336 h 369332"/>
                  <a:gd name="connsiteX4" fmla="*/ 1785665 w 1785665"/>
                  <a:gd name="connsiteY4" fmla="*/ 369332 h 369332"/>
                  <a:gd name="connsiteX5" fmla="*/ 0 w 1785665"/>
                  <a:gd name="connsiteY5" fmla="*/ 369332 h 369332"/>
                  <a:gd name="connsiteX6" fmla="*/ 10027 w 1785665"/>
                  <a:gd name="connsiteY6" fmla="*/ 330336 h 369332"/>
                  <a:gd name="connsiteX7" fmla="*/ 126336 w 1785665"/>
                  <a:gd name="connsiteY7" fmla="*/ 88393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5665" h="369332">
                    <a:moveTo>
                      <a:pt x="199266" y="0"/>
                    </a:moveTo>
                    <a:lnTo>
                      <a:pt x="1586398" y="0"/>
                    </a:lnTo>
                    <a:lnTo>
                      <a:pt x="1659329" y="88393"/>
                    </a:lnTo>
                    <a:cubicBezTo>
                      <a:pt x="1709163" y="162158"/>
                      <a:pt x="1748630" y="243502"/>
                      <a:pt x="1775638" y="330336"/>
                    </a:cubicBezTo>
                    <a:lnTo>
                      <a:pt x="1785665" y="369332"/>
                    </a:lnTo>
                    <a:lnTo>
                      <a:pt x="0" y="369332"/>
                    </a:lnTo>
                    <a:lnTo>
                      <a:pt x="10027" y="330336"/>
                    </a:lnTo>
                    <a:cubicBezTo>
                      <a:pt x="37035" y="243502"/>
                      <a:pt x="76501" y="162158"/>
                      <a:pt x="126336" y="88393"/>
                    </a:cubicBezTo>
                    <a:close/>
                  </a:path>
                </a:pathLst>
              </a:custGeom>
              <a:solidFill>
                <a:srgbClr val="CCCCCC"/>
              </a:solidFill>
            </p:spPr>
            <p:txBody>
              <a:bodyPr wrap="none">
                <a:noAutofit/>
              </a:bodyPr>
              <a:lstStyle/>
              <a:p>
                <a:pPr algn="ctr">
                  <a:defRPr lang="ko-KR" altLang="en-US"/>
                </a:pPr>
                <a:r>
                  <a:rPr lang="ko-KR" altLang="en-US" sz="1600" b="1">
                    <a:latin typeface="나눔바른고딕"/>
                    <a:ea typeface="나눔바른고딕"/>
                    <a:cs typeface="함초롬돋움"/>
                  </a:rPr>
                  <a:t>종합적 판단</a:t>
                </a:r>
                <a:endParaRPr lang="ko-KR" altLang="en-US" sz="1400">
                  <a:latin typeface="나눔바른고딕"/>
                  <a:ea typeface="나눔바른고딕"/>
                </a:endParaRPr>
              </a:p>
            </p:txBody>
          </p:sp>
          <p:sp>
            <p:nvSpPr>
              <p:cNvPr id="40" name="Rectangle 6"/>
              <p:cNvSpPr>
                <a:spLocks noChangeArrowheads="1"/>
              </p:cNvSpPr>
              <p:nvPr/>
            </p:nvSpPr>
            <p:spPr bwMode="white">
              <a:xfrm>
                <a:off x="5937370" y="4590827"/>
                <a:ext cx="2024395" cy="698040"/>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2000" b="1">
                    <a:solidFill>
                      <a:srgbClr val="C00000"/>
                    </a:solidFill>
                    <a:latin typeface="나눔바른고딕"/>
                    <a:ea typeface="나눔바른고딕"/>
                    <a:cs typeface="함초롬돋움"/>
                  </a:rPr>
                  <a:t>직장 내 </a:t>
                </a:r>
                <a:br>
                  <a:rPr lang="en-US" altLang="ko-KR" sz="2000" b="1">
                    <a:solidFill>
                      <a:srgbClr val="C00000"/>
                    </a:solidFill>
                    <a:latin typeface="나눔바른고딕"/>
                    <a:ea typeface="나눔바른고딕"/>
                    <a:cs typeface="함초롬돋움"/>
                  </a:rPr>
                </a:br>
                <a:r>
                  <a:rPr lang="ko-KR" altLang="en-US" sz="2000" b="1">
                    <a:solidFill>
                      <a:srgbClr val="C00000"/>
                    </a:solidFill>
                    <a:latin typeface="나눔바른고딕"/>
                    <a:ea typeface="나눔바른고딕"/>
                    <a:cs typeface="함초롬돋움"/>
                  </a:rPr>
                  <a:t>괴롭힘에 해당</a:t>
                </a:r>
              </a:p>
            </p:txBody>
          </p:sp>
        </p:grpSp>
      </p:grpSp>
      <p:sp>
        <p:nvSpPr>
          <p:cNvPr id="41"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72</a:t>
            </a:fld>
            <a:endParaRPr lang="en-US" altLang="en-US" sz="999">
              <a:solidFill>
                <a:schemeClr val="tx1"/>
              </a:solidFill>
              <a:latin typeface="나눔스퀘어라운드 Bold"/>
              <a:ea typeface="나눔스퀘어라운드 Bold"/>
            </a:endParaRPr>
          </a:p>
        </p:txBody>
      </p:sp>
      <p:pic>
        <p:nvPicPr>
          <p:cNvPr id="2" name="그림 1">
            <a:extLst>
              <a:ext uri="{FF2B5EF4-FFF2-40B4-BE49-F238E27FC236}">
                <a16:creationId xmlns:a16="http://schemas.microsoft.com/office/drawing/2014/main" id="{1E9638D7-FBCB-F4EE-89E8-31D15132D224}"/>
              </a:ext>
            </a:extLst>
          </p:cNvPr>
          <p:cNvPicPr>
            <a:picLocks noChangeAspect="1"/>
          </p:cNvPicPr>
          <p:nvPr/>
        </p:nvPicPr>
        <p:blipFill>
          <a:blip r:embed="rId3"/>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6BD7FF26-630A-C233-B148-341E51E28426}"/>
              </a:ext>
            </a:extLst>
          </p:cNvPr>
          <p:cNvPicPr>
            <a:picLocks noChangeAspect="1"/>
          </p:cNvPicPr>
          <p:nvPr/>
        </p:nvPicPr>
        <p:blipFill>
          <a:blip r:embed="rId4"/>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그래픽 19"/>
          <p:cNvPicPr>
            <a:picLocks noChangeAspect="1"/>
          </p:cNvPicPr>
          <p:nvPr/>
        </p:nvPicPr>
        <p:blipFill rotWithShape="1">
          <a:blip r:embed="rId2"/>
          <a:stretch>
            <a:fillRect/>
          </a:stretch>
        </p:blipFill>
        <p:spPr>
          <a:xfrm>
            <a:off x="5895490" y="2029393"/>
            <a:ext cx="2255114" cy="1768588"/>
          </a:xfrm>
          <a:prstGeom prst="rect">
            <a:avLst/>
          </a:prstGeom>
        </p:spPr>
      </p:pic>
      <p:grpSp>
        <p:nvGrpSpPr>
          <p:cNvPr id="6" name="그룹 5"/>
          <p:cNvGrpSpPr/>
          <p:nvPr/>
        </p:nvGrpSpPr>
        <p:grpSpPr>
          <a:xfrm>
            <a:off x="265" y="130831"/>
            <a:ext cx="9143471" cy="765157"/>
            <a:chOff x="265" y="130831"/>
            <a:chExt cx="9143471" cy="765157"/>
          </a:xfrm>
        </p:grpSpPr>
        <p:grpSp>
          <p:nvGrpSpPr>
            <p:cNvPr id="7" name="그룹 6"/>
            <p:cNvGrpSpPr/>
            <p:nvPr/>
          </p:nvGrpSpPr>
          <p:grpSpPr>
            <a:xfrm>
              <a:off x="265" y="130831"/>
              <a:ext cx="9143471" cy="765157"/>
              <a:chOff x="265" y="130831"/>
              <a:chExt cx="9143471" cy="765157"/>
            </a:xfrm>
          </p:grpSpPr>
          <p:sp>
            <p:nvSpPr>
              <p:cNvPr id="10" name="직사각형 9"/>
              <p:cNvSpPr/>
              <p:nvPr/>
            </p:nvSpPr>
            <p:spPr>
              <a:xfrm>
                <a:off x="265" y="133689"/>
                <a:ext cx="958482"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1" name="사각형: 둥근 위쪽 모서리 10"/>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2" name="평행 사변형 11"/>
              <p:cNvSpPr/>
              <p:nvPr/>
            </p:nvSpPr>
            <p:spPr>
              <a:xfrm rot="5400000">
                <a:off x="753374" y="368797"/>
                <a:ext cx="762297" cy="292083"/>
              </a:xfrm>
              <a:prstGeom prst="parallelogram">
                <a:avLst>
                  <a:gd name="adj" fmla="val 41638"/>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3" name="평행 사변형 12"/>
              <p:cNvSpPr/>
              <p:nvPr/>
            </p:nvSpPr>
            <p:spPr>
              <a:xfrm rot="16200000" flipH="1">
                <a:off x="1075193" y="368798"/>
                <a:ext cx="762297" cy="292083"/>
              </a:xfrm>
              <a:prstGeom prst="parallelogram">
                <a:avLst>
                  <a:gd name="adj" fmla="val 41638"/>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4" name="직사각형 13"/>
              <p:cNvSpPr/>
              <p:nvPr/>
            </p:nvSpPr>
            <p:spPr>
              <a:xfrm>
                <a:off x="1632118" y="130831"/>
                <a:ext cx="7511618"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5" name="TextBox 14"/>
              <p:cNvSpPr txBox="1"/>
              <p:nvPr/>
            </p:nvSpPr>
            <p:spPr>
              <a:xfrm>
                <a:off x="1727426" y="240030"/>
                <a:ext cx="2916964" cy="460743"/>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판단례</a:t>
                </a:r>
              </a:p>
            </p:txBody>
          </p:sp>
          <p:sp>
            <p:nvSpPr>
              <p:cNvPr id="16" name="TextBox 15"/>
              <p:cNvSpPr txBox="1"/>
              <p:nvPr/>
            </p:nvSpPr>
            <p:spPr>
              <a:xfrm>
                <a:off x="8403324" y="281174"/>
                <a:ext cx="545771" cy="188766"/>
              </a:xfrm>
              <a:prstGeom prst="roundRect">
                <a:avLst>
                  <a:gd name="adj" fmla="val 50000"/>
                </a:avLst>
              </a:prstGeom>
              <a:solidFill>
                <a:srgbClr val="3D384A"/>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4</a:t>
                </a:r>
                <a:endParaRPr lang="ko-KR" altLang="en-US" sz="1100">
                  <a:solidFill>
                    <a:schemeClr val="bg1"/>
                  </a:solidFill>
                  <a:latin typeface="나눔스퀘어라운드 ExtraBold"/>
                  <a:ea typeface="나눔스퀘어라운드 ExtraBold"/>
                </a:endParaRPr>
              </a:p>
            </p:txBody>
          </p:sp>
          <p:sp>
            <p:nvSpPr>
              <p:cNvPr id="17" name="TextBox 16"/>
              <p:cNvSpPr txBox="1"/>
              <p:nvPr/>
            </p:nvSpPr>
            <p:spPr>
              <a:xfrm>
                <a:off x="6699060" y="429780"/>
                <a:ext cx="2335402" cy="261595"/>
              </a:xfrm>
              <a:prstGeom prst="rect">
                <a:avLst/>
              </a:prstGeom>
              <a:noFill/>
            </p:spPr>
            <p:txBody>
              <a:bodyPr wrap="square" anchor="ctr">
                <a:spAutoFit/>
              </a:bodyPr>
              <a:lstStyle/>
              <a:p>
                <a:pPr algn="r">
                  <a:defRPr lang="ko-KR" altLang="en-US"/>
                </a:pPr>
                <a:r>
                  <a:rPr lang="ko-KR" altLang="en-US" sz="1100" dirty="0">
                    <a:solidFill>
                      <a:schemeClr val="bg1"/>
                    </a:solidFill>
                    <a:latin typeface="나눔스퀘어라운드 ExtraBold"/>
                    <a:ea typeface="나눔스퀘어라운드 ExtraBold"/>
                  </a:rPr>
                  <a:t>직장 내 괴롭힘 행위 예시</a:t>
                </a:r>
              </a:p>
            </p:txBody>
          </p:sp>
        </p:grpSp>
        <p:sp>
          <p:nvSpPr>
            <p:cNvPr id="8" name="Rectangle 5"/>
            <p:cNvSpPr>
              <a:spLocks noChangeArrowheads="1"/>
            </p:cNvSpPr>
            <p:nvPr/>
          </p:nvSpPr>
          <p:spPr bwMode="white">
            <a:xfrm>
              <a:off x="4894283" y="240030"/>
              <a:ext cx="1664238" cy="460741"/>
            </a:xfrm>
            <a:prstGeom prst="rect">
              <a:avLst/>
            </a:prstGeom>
            <a:noFill/>
          </p:spPr>
          <p:txBody>
            <a:bodyPr wrap="none" anchor="ctr">
              <a:spAutoFit/>
            </a:bodyPr>
            <a:lstStyle/>
            <a:p>
              <a:pPr lvl="0">
                <a:defRPr lang="ko-KR" altLang="en-US"/>
              </a:pPr>
              <a:r>
                <a:rPr lang="ko-KR" altLang="en-US" sz="2400">
                  <a:solidFill>
                    <a:srgbClr val="F37E5F"/>
                  </a:solidFill>
                  <a:latin typeface="나눔스퀘어라운드 ExtraBold"/>
                  <a:ea typeface="나눔스퀘어라운드 ExtraBold"/>
                </a:rPr>
                <a:t>불인정 사례</a:t>
              </a:r>
            </a:p>
          </p:txBody>
        </p:sp>
        <p:sp>
          <p:nvSpPr>
            <p:cNvPr id="9" name="타원 8"/>
            <p:cNvSpPr/>
            <p:nvPr/>
          </p:nvSpPr>
          <p:spPr>
            <a:xfrm>
              <a:off x="4652547" y="331227"/>
              <a:ext cx="277425" cy="277425"/>
            </a:xfrm>
            <a:prstGeom prst="ellipse">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6</a:t>
              </a:r>
              <a:endParaRPr lang="ko-KR" altLang="en-US">
                <a:solidFill>
                  <a:schemeClr val="bg1"/>
                </a:solidFill>
                <a:latin typeface="나눔스퀘어라운드 ExtraBold"/>
                <a:ea typeface="나눔스퀘어라운드 ExtraBold"/>
              </a:endParaRPr>
            </a:p>
          </p:txBody>
        </p:sp>
      </p:grpSp>
      <p:grpSp>
        <p:nvGrpSpPr>
          <p:cNvPr id="3" name="그룹 2"/>
          <p:cNvGrpSpPr/>
          <p:nvPr/>
        </p:nvGrpSpPr>
        <p:grpSpPr>
          <a:xfrm>
            <a:off x="730483" y="1505141"/>
            <a:ext cx="3917717" cy="1032130"/>
            <a:chOff x="342783" y="1149296"/>
            <a:chExt cx="3917717" cy="1032130"/>
          </a:xfrm>
        </p:grpSpPr>
        <p:sp>
          <p:nvSpPr>
            <p:cNvPr id="19" name="사각형: 둥근 모서리 18"/>
            <p:cNvSpPr/>
            <p:nvPr/>
          </p:nvSpPr>
          <p:spPr>
            <a:xfrm>
              <a:off x="342783" y="1220677"/>
              <a:ext cx="3917717" cy="960749"/>
            </a:xfrm>
            <a:prstGeom prst="roundRect">
              <a:avLst>
                <a:gd name="adj" fmla="val 16667"/>
              </a:avLst>
            </a:prstGeom>
            <a:solidFill>
              <a:srgbClr val="F6EEE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1" name="사각형: 둥근 모서리 20"/>
            <p:cNvSpPr/>
            <p:nvPr/>
          </p:nvSpPr>
          <p:spPr>
            <a:xfrm>
              <a:off x="1145015" y="1296950"/>
              <a:ext cx="730311" cy="235194"/>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defRPr lang="ko-KR" altLang="en-US"/>
              </a:pPr>
              <a:r>
                <a:rPr lang="ko-KR" altLang="en-US" sz="1200" b="1">
                  <a:latin typeface="나눔바른고딕"/>
                  <a:ea typeface="나눔바른고딕"/>
                </a:rPr>
                <a:t>행위자</a:t>
              </a:r>
            </a:p>
          </p:txBody>
        </p:sp>
        <p:sp>
          <p:nvSpPr>
            <p:cNvPr id="22" name="사각형: 둥근 모서리 21"/>
            <p:cNvSpPr/>
            <p:nvPr/>
          </p:nvSpPr>
          <p:spPr>
            <a:xfrm>
              <a:off x="1145015" y="1568969"/>
              <a:ext cx="730311" cy="235194"/>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defRPr lang="ko-KR" altLang="en-US"/>
              </a:pPr>
              <a:r>
                <a:rPr lang="ko-KR" altLang="en-US" sz="1200" b="1">
                  <a:latin typeface="나눔바른고딕"/>
                  <a:ea typeface="나눔바른고딕"/>
                </a:rPr>
                <a:t>피해자</a:t>
              </a:r>
            </a:p>
          </p:txBody>
        </p:sp>
        <p:sp>
          <p:nvSpPr>
            <p:cNvPr id="23" name="사각형: 둥근 모서리 22"/>
            <p:cNvSpPr/>
            <p:nvPr/>
          </p:nvSpPr>
          <p:spPr>
            <a:xfrm>
              <a:off x="1145015" y="1840989"/>
              <a:ext cx="730311" cy="235194"/>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defRPr lang="ko-KR" altLang="en-US"/>
              </a:pPr>
              <a:r>
                <a:rPr lang="ko-KR" altLang="en-US" sz="1200" b="1">
                  <a:latin typeface="나눔바른고딕"/>
                  <a:ea typeface="나눔바른고딕"/>
                </a:rPr>
                <a:t>행위장소</a:t>
              </a:r>
            </a:p>
          </p:txBody>
        </p:sp>
        <p:sp>
          <p:nvSpPr>
            <p:cNvPr id="24" name="직사각형 23"/>
            <p:cNvSpPr/>
            <p:nvPr/>
          </p:nvSpPr>
          <p:spPr>
            <a:xfrm>
              <a:off x="1977773" y="1293774"/>
              <a:ext cx="960199" cy="246221"/>
            </a:xfrm>
            <a:prstGeom prst="rect">
              <a:avLst/>
            </a:prstGeom>
          </p:spPr>
          <p:txBody>
            <a:bodyPr wrap="none" lIns="0" tIns="0" rIns="0" bIns="0" anchor="ctr">
              <a:spAutoFit/>
            </a:bodyPr>
            <a:lstStyle/>
            <a:p>
              <a:pPr>
                <a:spcBef>
                  <a:spcPct val="0"/>
                </a:spcBef>
                <a:defRPr lang="ko-KR" altLang="en-US"/>
              </a:pPr>
              <a:r>
                <a:rPr lang="ko-KR" altLang="en-US" sz="1600">
                  <a:solidFill>
                    <a:srgbClr val="000000"/>
                  </a:solidFill>
                  <a:latin typeface="나눔바른고딕"/>
                  <a:ea typeface="나눔바른고딕"/>
                  <a:cs typeface="함초롬돋움"/>
                </a:rPr>
                <a:t>디자인 팀장</a:t>
              </a:r>
            </a:p>
          </p:txBody>
        </p:sp>
        <p:sp>
          <p:nvSpPr>
            <p:cNvPr id="25" name="직사각형 24"/>
            <p:cNvSpPr/>
            <p:nvPr/>
          </p:nvSpPr>
          <p:spPr>
            <a:xfrm>
              <a:off x="1977773" y="1565611"/>
              <a:ext cx="1142942" cy="246221"/>
            </a:xfrm>
            <a:prstGeom prst="rect">
              <a:avLst/>
            </a:prstGeom>
          </p:spPr>
          <p:txBody>
            <a:bodyPr wrap="none" lIns="0" tIns="0" rIns="0" bIns="0" anchor="ctr">
              <a:spAutoFit/>
            </a:bodyPr>
            <a:lstStyle/>
            <a:p>
              <a:pPr>
                <a:spcBef>
                  <a:spcPct val="0"/>
                </a:spcBef>
                <a:defRPr lang="ko-KR" altLang="en-US"/>
              </a:pPr>
              <a:r>
                <a:rPr lang="ko-KR" altLang="en-US" sz="1600">
                  <a:solidFill>
                    <a:srgbClr val="000000"/>
                  </a:solidFill>
                  <a:latin typeface="나눔바른고딕"/>
                  <a:ea typeface="나눔바른고딕"/>
                  <a:cs typeface="함초롬돋움"/>
                </a:rPr>
                <a:t>디자인 담당자</a:t>
              </a:r>
            </a:p>
          </p:txBody>
        </p:sp>
        <p:sp>
          <p:nvSpPr>
            <p:cNvPr id="26" name="직사각형 25"/>
            <p:cNvSpPr/>
            <p:nvPr/>
          </p:nvSpPr>
          <p:spPr>
            <a:xfrm>
              <a:off x="1977773" y="1840088"/>
              <a:ext cx="777777" cy="246221"/>
            </a:xfrm>
            <a:prstGeom prst="rect">
              <a:avLst/>
            </a:prstGeom>
          </p:spPr>
          <p:txBody>
            <a:bodyPr wrap="none" lIns="0" tIns="0" rIns="0" bIns="0" anchor="ctr">
              <a:spAutoFit/>
            </a:bodyPr>
            <a:lstStyle/>
            <a:p>
              <a:pPr>
                <a:spcBef>
                  <a:spcPct val="0"/>
                </a:spcBef>
                <a:defRPr lang="ko-KR" altLang="en-US"/>
              </a:pPr>
              <a:r>
                <a:rPr lang="ko-KR" altLang="en-US" sz="1600">
                  <a:solidFill>
                    <a:srgbClr val="000000"/>
                  </a:solidFill>
                  <a:latin typeface="나눔바른고딕"/>
                  <a:ea typeface="나눔바른고딕"/>
                  <a:cs typeface="함초롬돋움"/>
                </a:rPr>
                <a:t>사업장 내</a:t>
              </a:r>
            </a:p>
          </p:txBody>
        </p:sp>
        <p:pic>
          <p:nvPicPr>
            <p:cNvPr id="2" name="그래픽 1"/>
            <p:cNvPicPr>
              <a:picLocks noChangeAspect="1"/>
            </p:cNvPicPr>
            <p:nvPr/>
          </p:nvPicPr>
          <p:blipFill rotWithShape="1">
            <a:blip r:embed="rId3"/>
            <a:stretch>
              <a:fillRect/>
            </a:stretch>
          </p:blipFill>
          <p:spPr>
            <a:xfrm>
              <a:off x="493528" y="1149296"/>
              <a:ext cx="582341" cy="640575"/>
            </a:xfrm>
            <a:prstGeom prst="rect">
              <a:avLst/>
            </a:prstGeom>
          </p:spPr>
        </p:pic>
        <p:sp>
          <p:nvSpPr>
            <p:cNvPr id="30" name="직사각형 29"/>
            <p:cNvSpPr/>
            <p:nvPr/>
          </p:nvSpPr>
          <p:spPr>
            <a:xfrm>
              <a:off x="555781" y="1187024"/>
              <a:ext cx="407484" cy="512626"/>
            </a:xfrm>
            <a:prstGeom prst="rect">
              <a:avLst/>
            </a:prstGeom>
          </p:spPr>
          <p:txBody>
            <a:bodyPr wrap="none">
              <a:spAutoFit/>
            </a:bodyPr>
            <a:lstStyle/>
            <a:p>
              <a:pPr lvl="0">
                <a:defRPr lang="ko-KR" altLang="en-US"/>
              </a:pPr>
              <a:r>
                <a:rPr lang="en-US" altLang="ko-KR" sz="2800">
                  <a:solidFill>
                    <a:srgbClr val="3D384A"/>
                  </a:solidFill>
                  <a:latin typeface="나눔스퀘어라운드 ExtraBold"/>
                  <a:ea typeface="나눔스퀘어라운드 ExtraBold"/>
                </a:rPr>
                <a:t>6</a:t>
              </a:r>
              <a:endParaRPr lang="ko-KR" altLang="en-US" sz="2800">
                <a:solidFill>
                  <a:srgbClr val="3D384A"/>
                </a:solidFill>
              </a:endParaRPr>
            </a:p>
          </p:txBody>
        </p:sp>
      </p:grpSp>
      <p:grpSp>
        <p:nvGrpSpPr>
          <p:cNvPr id="31" name="그룹 30"/>
          <p:cNvGrpSpPr/>
          <p:nvPr/>
        </p:nvGrpSpPr>
        <p:grpSpPr>
          <a:xfrm>
            <a:off x="492939" y="3422010"/>
            <a:ext cx="8158121" cy="2295950"/>
            <a:chOff x="342784" y="2487065"/>
            <a:chExt cx="8158121" cy="2295950"/>
          </a:xfrm>
        </p:grpSpPr>
        <p:sp>
          <p:nvSpPr>
            <p:cNvPr id="32" name="사각형: 둥근 위쪽 모서리 31"/>
            <p:cNvSpPr/>
            <p:nvPr/>
          </p:nvSpPr>
          <p:spPr>
            <a:xfrm>
              <a:off x="618154" y="2495735"/>
              <a:ext cx="2707957" cy="400423"/>
            </a:xfrm>
            <a:prstGeom prst="round2SameRect">
              <a:avLst>
                <a:gd name="adj1" fmla="val 50000"/>
                <a:gd name="adj2" fmla="val 0"/>
              </a:avLst>
            </a:prstGeom>
            <a:solidFill>
              <a:srgbClr val="F35F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3" name="Rectangle 5"/>
            <p:cNvSpPr>
              <a:spLocks noChangeArrowheads="1"/>
            </p:cNvSpPr>
            <p:nvPr/>
          </p:nvSpPr>
          <p:spPr bwMode="white">
            <a:xfrm>
              <a:off x="688838" y="2487065"/>
              <a:ext cx="2566588" cy="400423"/>
            </a:xfrm>
            <a:prstGeom prst="rect">
              <a:avLst/>
            </a:prstGeom>
            <a:noFill/>
            <a:ln w="9525" cmpd="sng">
              <a:noFill/>
              <a:miter/>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2001" b="1">
                  <a:solidFill>
                    <a:schemeClr val="bg1"/>
                  </a:solidFill>
                  <a:latin typeface="나눔바른고딕"/>
                  <a:ea typeface="나눔바른고딕"/>
                  <a:cs typeface="함초롬돋움"/>
                </a:rPr>
                <a:t>행위내용 및 사실관계</a:t>
              </a:r>
            </a:p>
          </p:txBody>
        </p:sp>
        <p:sp>
          <p:nvSpPr>
            <p:cNvPr id="34" name="사각형: 둥근 모서리 33"/>
            <p:cNvSpPr/>
            <p:nvPr/>
          </p:nvSpPr>
          <p:spPr>
            <a:xfrm>
              <a:off x="342784" y="2906538"/>
              <a:ext cx="8158121" cy="1876477"/>
            </a:xfrm>
            <a:prstGeom prst="roundRect">
              <a:avLst>
                <a:gd name="adj" fmla="val 2499"/>
              </a:avLst>
            </a:prstGeom>
            <a:solidFill>
              <a:schemeClr val="bg1"/>
            </a:solidFill>
            <a:ln w="38100">
              <a:solidFill>
                <a:srgbClr val="F35F67"/>
              </a:solidFill>
            </a:ln>
            <a:effectLst>
              <a:outerShdw blurRad="50800" dist="127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5" name="Rectangle 6"/>
            <p:cNvSpPr>
              <a:spLocks noChangeArrowheads="1"/>
            </p:cNvSpPr>
            <p:nvPr/>
          </p:nvSpPr>
          <p:spPr bwMode="white">
            <a:xfrm>
              <a:off x="585121" y="3054432"/>
              <a:ext cx="7673445" cy="1592231"/>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30000"/>
                </a:lnSpc>
                <a:spcBef>
                  <a:spcPct val="0"/>
                </a:spcBef>
                <a:buClr>
                  <a:srgbClr val="3D384A"/>
                </a:buClr>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solidFill>
                    <a:srgbClr val="000000"/>
                  </a:solidFill>
                  <a:latin typeface="나눔바른고딕"/>
                  <a:ea typeface="나눔바른고딕"/>
                  <a:cs typeface="함초롬돋움"/>
                </a:rPr>
                <a:t>의류회사 디자인팀장이 신상품 발표회를 앞두고 디자인 보고를 지시</a:t>
              </a:r>
              <a:endParaRPr lang="en-US" altLang="ko-KR" sz="1600" dirty="0">
                <a:solidFill>
                  <a:srgbClr val="000000"/>
                </a:solidFill>
                <a:latin typeface="나눔바른고딕"/>
                <a:ea typeface="나눔바른고딕"/>
                <a:cs typeface="함초롬돋움"/>
              </a:endParaRPr>
            </a:p>
            <a:p>
              <a:pPr>
                <a:lnSpc>
                  <a:spcPct val="130000"/>
                </a:lnSpc>
                <a:spcBef>
                  <a:spcPct val="0"/>
                </a:spcBef>
                <a:buClr>
                  <a:srgbClr val="3D384A"/>
                </a:buClr>
                <a:defRPr lang="ko-KR" altLang="en-US"/>
              </a:pPr>
              <a:endParaRPr lang="ko-KR" altLang="en-US" sz="600" dirty="0">
                <a:solidFill>
                  <a:srgbClr val="000000"/>
                </a:solidFill>
                <a:latin typeface="나눔바른고딕"/>
                <a:ea typeface="나눔바른고딕"/>
                <a:cs typeface="함초롬돋움"/>
              </a:endParaRPr>
            </a:p>
            <a:p>
              <a:pPr>
                <a:lnSpc>
                  <a:spcPct val="130000"/>
                </a:lnSpc>
                <a:spcBef>
                  <a:spcPct val="0"/>
                </a:spcBef>
                <a:buClr>
                  <a:srgbClr val="3D384A"/>
                </a:buClr>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solidFill>
                    <a:srgbClr val="000000"/>
                  </a:solidFill>
                  <a:latin typeface="나눔바른고딕"/>
                  <a:ea typeface="나눔바른고딕"/>
                  <a:cs typeface="함초롬돋움"/>
                </a:rPr>
                <a:t>디자인 담당자가 시안을 수차례 보고했으나</a:t>
              </a: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팀장은 신상품 발표회 콘셉트와 맞지 않는다며</a:t>
              </a:r>
              <a:endParaRPr lang="en-US" altLang="ko-KR" sz="1600" dirty="0">
                <a:solidFill>
                  <a:srgbClr val="000000"/>
                </a:solidFill>
                <a:latin typeface="나눔바른고딕"/>
                <a:ea typeface="나눔바른고딕"/>
                <a:cs typeface="함초롬돋움"/>
              </a:endParaRPr>
            </a:p>
            <a:p>
              <a:pPr>
                <a:lnSpc>
                  <a:spcPct val="130000"/>
                </a:lnSpc>
                <a:spcBef>
                  <a:spcPct val="0"/>
                </a:spcBef>
                <a:buClr>
                  <a:srgbClr val="3D384A"/>
                </a:buClr>
                <a:defRPr lang="ko-KR" altLang="en-US"/>
              </a:pP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 계속 보완을 요구</a:t>
              </a:r>
              <a:endParaRPr lang="en-US" altLang="ko-KR" sz="1600" dirty="0">
                <a:solidFill>
                  <a:srgbClr val="000000"/>
                </a:solidFill>
                <a:latin typeface="나눔바른고딕"/>
                <a:ea typeface="나눔바른고딕"/>
                <a:cs typeface="함초롬돋움"/>
              </a:endParaRPr>
            </a:p>
            <a:p>
              <a:pPr>
                <a:lnSpc>
                  <a:spcPct val="130000"/>
                </a:lnSpc>
                <a:spcBef>
                  <a:spcPct val="0"/>
                </a:spcBef>
                <a:buClr>
                  <a:srgbClr val="3D384A"/>
                </a:buClr>
                <a:defRPr lang="ko-KR" altLang="en-US"/>
              </a:pPr>
              <a:endParaRPr lang="ko-KR" altLang="en-US" sz="600" dirty="0">
                <a:solidFill>
                  <a:srgbClr val="000000"/>
                </a:solidFill>
                <a:latin typeface="나눔바른고딕"/>
                <a:ea typeface="나눔바른고딕"/>
                <a:cs typeface="함초롬돋움"/>
              </a:endParaRPr>
            </a:p>
            <a:p>
              <a:pPr>
                <a:lnSpc>
                  <a:spcPct val="130000"/>
                </a:lnSpc>
                <a:spcBef>
                  <a:spcPct val="0"/>
                </a:spcBef>
                <a:buClr>
                  <a:srgbClr val="3D384A"/>
                </a:buClr>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solidFill>
                    <a:srgbClr val="000000"/>
                  </a:solidFill>
                  <a:latin typeface="나눔바른고딕"/>
                  <a:ea typeface="나눔바른고딕"/>
                  <a:cs typeface="함초롬돋움"/>
                </a:rPr>
                <a:t>이로 인해 디자인 담당자의 업무량이 늘어났고 스트레스를 받음</a:t>
              </a:r>
            </a:p>
          </p:txBody>
        </p:sp>
      </p:grpSp>
      <p:sp>
        <p:nvSpPr>
          <p:cNvPr id="36"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73</a:t>
            </a:fld>
            <a:endParaRPr lang="en-US" altLang="en-US" sz="999">
              <a:solidFill>
                <a:schemeClr val="tx1"/>
              </a:solidFill>
              <a:latin typeface="나눔스퀘어라운드 Bold"/>
              <a:ea typeface="나눔스퀘어라운드 Bold"/>
            </a:endParaRPr>
          </a:p>
        </p:txBody>
      </p:sp>
      <p:pic>
        <p:nvPicPr>
          <p:cNvPr id="4" name="그림 3">
            <a:extLst>
              <a:ext uri="{FF2B5EF4-FFF2-40B4-BE49-F238E27FC236}">
                <a16:creationId xmlns:a16="http://schemas.microsoft.com/office/drawing/2014/main" id="{2940CF5C-4CE3-231D-3A26-31BBB4A91D38}"/>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5" name="그림 4">
            <a:extLst>
              <a:ext uri="{FF2B5EF4-FFF2-40B4-BE49-F238E27FC236}">
                <a16:creationId xmlns:a16="http://schemas.microsoft.com/office/drawing/2014/main" id="{192EAC28-CAAD-2B95-49A2-46B790F5A505}"/>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그룹 4"/>
          <p:cNvGrpSpPr/>
          <p:nvPr/>
        </p:nvGrpSpPr>
        <p:grpSpPr>
          <a:xfrm>
            <a:off x="265" y="130831"/>
            <a:ext cx="9143471" cy="765157"/>
            <a:chOff x="265" y="130831"/>
            <a:chExt cx="9143471" cy="765157"/>
          </a:xfrm>
        </p:grpSpPr>
        <p:grpSp>
          <p:nvGrpSpPr>
            <p:cNvPr id="6" name="그룹 5"/>
            <p:cNvGrpSpPr/>
            <p:nvPr/>
          </p:nvGrpSpPr>
          <p:grpSpPr>
            <a:xfrm>
              <a:off x="265" y="130831"/>
              <a:ext cx="9143471" cy="765157"/>
              <a:chOff x="265" y="130831"/>
              <a:chExt cx="9143471" cy="765157"/>
            </a:xfrm>
          </p:grpSpPr>
          <p:sp>
            <p:nvSpPr>
              <p:cNvPr id="9" name="직사각형 8"/>
              <p:cNvSpPr/>
              <p:nvPr/>
            </p:nvSpPr>
            <p:spPr>
              <a:xfrm>
                <a:off x="265" y="133689"/>
                <a:ext cx="958482"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0" name="사각형: 둥근 위쪽 모서리 9"/>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1" name="평행 사변형 10"/>
              <p:cNvSpPr/>
              <p:nvPr/>
            </p:nvSpPr>
            <p:spPr>
              <a:xfrm rot="5400000">
                <a:off x="753374" y="368797"/>
                <a:ext cx="762297" cy="292083"/>
              </a:xfrm>
              <a:prstGeom prst="parallelogram">
                <a:avLst>
                  <a:gd name="adj" fmla="val 41638"/>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2" name="평행 사변형 11"/>
              <p:cNvSpPr/>
              <p:nvPr/>
            </p:nvSpPr>
            <p:spPr>
              <a:xfrm rot="16200000" flipH="1">
                <a:off x="1075193" y="368798"/>
                <a:ext cx="762297" cy="292083"/>
              </a:xfrm>
              <a:prstGeom prst="parallelogram">
                <a:avLst>
                  <a:gd name="adj" fmla="val 41638"/>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3" name="직사각형 12"/>
              <p:cNvSpPr/>
              <p:nvPr/>
            </p:nvSpPr>
            <p:spPr>
              <a:xfrm>
                <a:off x="1632118" y="130831"/>
                <a:ext cx="7511618"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4" name="TextBox 13"/>
              <p:cNvSpPr txBox="1"/>
              <p:nvPr/>
            </p:nvSpPr>
            <p:spPr>
              <a:xfrm>
                <a:off x="1727426" y="240030"/>
                <a:ext cx="2916964" cy="460743"/>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판단례</a:t>
                </a:r>
              </a:p>
            </p:txBody>
          </p:sp>
          <p:sp>
            <p:nvSpPr>
              <p:cNvPr id="15" name="TextBox 14"/>
              <p:cNvSpPr txBox="1"/>
              <p:nvPr/>
            </p:nvSpPr>
            <p:spPr>
              <a:xfrm>
                <a:off x="8403324" y="281174"/>
                <a:ext cx="545771" cy="188766"/>
              </a:xfrm>
              <a:prstGeom prst="roundRect">
                <a:avLst>
                  <a:gd name="adj" fmla="val 50000"/>
                </a:avLst>
              </a:prstGeom>
              <a:solidFill>
                <a:srgbClr val="3D384A"/>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4</a:t>
                </a:r>
                <a:endParaRPr lang="ko-KR" altLang="en-US" sz="1100">
                  <a:solidFill>
                    <a:schemeClr val="bg1"/>
                  </a:solidFill>
                  <a:latin typeface="나눔스퀘어라운드 ExtraBold"/>
                  <a:ea typeface="나눔스퀘어라운드 ExtraBold"/>
                </a:endParaRPr>
              </a:p>
            </p:txBody>
          </p:sp>
          <p:sp>
            <p:nvSpPr>
              <p:cNvPr id="16" name="TextBox 15"/>
              <p:cNvSpPr txBox="1"/>
              <p:nvPr/>
            </p:nvSpPr>
            <p:spPr>
              <a:xfrm>
                <a:off x="6699060" y="429780"/>
                <a:ext cx="2335402" cy="261595"/>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행위 예시</a:t>
                </a:r>
              </a:p>
            </p:txBody>
          </p:sp>
        </p:grpSp>
        <p:sp>
          <p:nvSpPr>
            <p:cNvPr id="7" name="Rectangle 5"/>
            <p:cNvSpPr>
              <a:spLocks noChangeArrowheads="1"/>
            </p:cNvSpPr>
            <p:nvPr/>
          </p:nvSpPr>
          <p:spPr bwMode="white">
            <a:xfrm>
              <a:off x="4894283" y="240030"/>
              <a:ext cx="1664238" cy="460741"/>
            </a:xfrm>
            <a:prstGeom prst="rect">
              <a:avLst/>
            </a:prstGeom>
            <a:noFill/>
          </p:spPr>
          <p:txBody>
            <a:bodyPr wrap="none" anchor="ctr">
              <a:spAutoFit/>
            </a:bodyPr>
            <a:lstStyle/>
            <a:p>
              <a:pPr lvl="0">
                <a:defRPr lang="ko-KR" altLang="en-US"/>
              </a:pPr>
              <a:r>
                <a:rPr lang="ko-KR" altLang="en-US" sz="2400">
                  <a:solidFill>
                    <a:srgbClr val="F37E5F"/>
                  </a:solidFill>
                  <a:latin typeface="나눔스퀘어라운드 ExtraBold"/>
                  <a:ea typeface="나눔스퀘어라운드 ExtraBold"/>
                </a:rPr>
                <a:t>불인정 사례</a:t>
              </a:r>
            </a:p>
          </p:txBody>
        </p:sp>
        <p:sp>
          <p:nvSpPr>
            <p:cNvPr id="8" name="타원 7"/>
            <p:cNvSpPr/>
            <p:nvPr/>
          </p:nvSpPr>
          <p:spPr>
            <a:xfrm>
              <a:off x="4652547" y="331227"/>
              <a:ext cx="277425" cy="277425"/>
            </a:xfrm>
            <a:prstGeom prst="ellipse">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6</a:t>
              </a:r>
              <a:endParaRPr lang="ko-KR" altLang="en-US">
                <a:solidFill>
                  <a:schemeClr val="bg1"/>
                </a:solidFill>
                <a:latin typeface="나눔스퀘어라운드 ExtraBold"/>
                <a:ea typeface="나눔스퀘어라운드 ExtraBold"/>
              </a:endParaRPr>
            </a:p>
          </p:txBody>
        </p:sp>
      </p:grpSp>
      <p:sp>
        <p:nvSpPr>
          <p:cNvPr id="17" name="사각형: 둥근 위쪽 모서리 16"/>
          <p:cNvSpPr/>
          <p:nvPr/>
        </p:nvSpPr>
        <p:spPr>
          <a:xfrm>
            <a:off x="736881" y="1370259"/>
            <a:ext cx="2707957" cy="412556"/>
          </a:xfrm>
          <a:prstGeom prst="round2SameRect">
            <a:avLst>
              <a:gd name="adj1" fmla="val 50000"/>
              <a:gd name="adj2" fmla="val 0"/>
            </a:avLst>
          </a:prstGeom>
          <a:solidFill>
            <a:srgbClr val="F35F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18" name="Rectangle 5"/>
          <p:cNvSpPr>
            <a:spLocks noChangeArrowheads="1"/>
          </p:cNvSpPr>
          <p:nvPr/>
        </p:nvSpPr>
        <p:spPr bwMode="white">
          <a:xfrm>
            <a:off x="807565" y="1386706"/>
            <a:ext cx="2566588" cy="400423"/>
          </a:xfrm>
          <a:prstGeom prst="rect">
            <a:avLst/>
          </a:prstGeom>
          <a:noFill/>
          <a:ln w="9525" cmpd="sng">
            <a:noFill/>
            <a:miter/>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spcBef>
                <a:spcPct val="0"/>
              </a:spcBef>
              <a:defRPr lang="ko-KR" altLang="en-US"/>
            </a:pPr>
            <a:r>
              <a:rPr lang="ko-KR" altLang="en-US" sz="2001" b="1">
                <a:solidFill>
                  <a:schemeClr val="bg1"/>
                </a:solidFill>
                <a:latin typeface="나눔바른고딕"/>
                <a:ea typeface="나눔바른고딕"/>
                <a:cs typeface="함초롬돋움"/>
              </a:rPr>
              <a:t>직장 내 괴롭힘 판단</a:t>
            </a:r>
          </a:p>
        </p:txBody>
      </p:sp>
      <p:sp>
        <p:nvSpPr>
          <p:cNvPr id="19" name="사각형: 둥근 모서리 18"/>
          <p:cNvSpPr/>
          <p:nvPr/>
        </p:nvSpPr>
        <p:spPr>
          <a:xfrm>
            <a:off x="461511" y="1796653"/>
            <a:ext cx="8220977" cy="2933107"/>
          </a:xfrm>
          <a:prstGeom prst="roundRect">
            <a:avLst>
              <a:gd name="adj" fmla="val 2499"/>
            </a:avLst>
          </a:prstGeom>
          <a:solidFill>
            <a:schemeClr val="bg1"/>
          </a:solidFill>
          <a:ln w="38100">
            <a:solidFill>
              <a:srgbClr val="F35F67"/>
            </a:solidFill>
          </a:ln>
          <a:effectLst>
            <a:outerShdw blurRad="50800" dist="127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nvGrpSpPr>
          <p:cNvPr id="20" name="그룹 19"/>
          <p:cNvGrpSpPr/>
          <p:nvPr/>
        </p:nvGrpSpPr>
        <p:grpSpPr>
          <a:xfrm>
            <a:off x="737964" y="1949913"/>
            <a:ext cx="7630804" cy="725815"/>
            <a:chOff x="619237" y="1538836"/>
            <a:chExt cx="7630804" cy="725815"/>
          </a:xfrm>
        </p:grpSpPr>
        <p:grpSp>
          <p:nvGrpSpPr>
            <p:cNvPr id="21" name="그룹 20"/>
            <p:cNvGrpSpPr/>
            <p:nvPr/>
          </p:nvGrpSpPr>
          <p:grpSpPr>
            <a:xfrm>
              <a:off x="619237" y="1538836"/>
              <a:ext cx="7576899" cy="400857"/>
              <a:chOff x="619237" y="1538836"/>
              <a:chExt cx="7576899" cy="400857"/>
            </a:xfrm>
          </p:grpSpPr>
          <p:sp>
            <p:nvSpPr>
              <p:cNvPr id="23" name="Rectangle 6"/>
              <p:cNvSpPr>
                <a:spLocks noChangeArrowheads="1"/>
              </p:cNvSpPr>
              <p:nvPr/>
            </p:nvSpPr>
            <p:spPr bwMode="white">
              <a:xfrm>
                <a:off x="634931" y="1538836"/>
                <a:ext cx="7561205" cy="400857"/>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30000"/>
                  </a:lnSpc>
                  <a:spcBef>
                    <a:spcPct val="0"/>
                  </a:spcBef>
                  <a:defRPr lang="ko-KR" altLang="en-US"/>
                </a:pPr>
                <a:r>
                  <a:rPr lang="ko-KR" altLang="en-US" sz="1600" b="1">
                    <a:solidFill>
                      <a:srgbClr val="F35F67"/>
                    </a:solidFill>
                    <a:latin typeface="나눔스퀘어라운드 ExtraBold"/>
                    <a:ea typeface="나눔스퀘어라운드 ExtraBold"/>
                    <a:cs typeface="함초롬돋움"/>
                  </a:rPr>
                  <a:t>직장에서의 지위 또는 관계 등의 우위 이용 여부</a:t>
                </a:r>
              </a:p>
            </p:txBody>
          </p:sp>
          <p:sp>
            <p:nvSpPr>
              <p:cNvPr id="24" name="직각 삼각형 23"/>
              <p:cNvSpPr/>
              <p:nvPr/>
            </p:nvSpPr>
            <p:spPr>
              <a:xfrm rot="5400000">
                <a:off x="619237" y="1600583"/>
                <a:ext cx="139201" cy="139201"/>
              </a:xfrm>
              <a:prstGeom prst="rtTriangle">
                <a:avLst/>
              </a:prstGeom>
              <a:solidFill>
                <a:srgbClr val="970B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22" name="직사각형 21"/>
            <p:cNvSpPr/>
            <p:nvPr/>
          </p:nvSpPr>
          <p:spPr>
            <a:xfrm>
              <a:off x="688836" y="1861801"/>
              <a:ext cx="7561205" cy="402850"/>
            </a:xfrm>
            <a:prstGeom prst="rect">
              <a:avLst/>
            </a:prstGeom>
          </p:spPr>
          <p:txBody>
            <a:bodyPr wrap="square">
              <a:spAutoFit/>
            </a:bodyPr>
            <a:lstStyle/>
            <a:p>
              <a:pPr>
                <a:lnSpc>
                  <a:spcPct val="130000"/>
                </a:lnSpc>
                <a:spcBef>
                  <a:spcPct val="0"/>
                </a:spcBef>
                <a:defRPr lang="ko-KR" altLang="en-US"/>
              </a:pPr>
              <a:r>
                <a:rPr lang="ko-KR" altLang="en-US" sz="1600">
                  <a:solidFill>
                    <a:srgbClr val="000000"/>
                  </a:solidFill>
                  <a:latin typeface="나눔바른고딕"/>
                  <a:ea typeface="나눔바른고딕"/>
                  <a:cs typeface="함초롬돋움"/>
                </a:rPr>
                <a:t>‘직속 관리자’라는 지위의 우위를 이용</a:t>
              </a:r>
            </a:p>
          </p:txBody>
        </p:sp>
      </p:grpSp>
      <p:grpSp>
        <p:nvGrpSpPr>
          <p:cNvPr id="30" name="그룹 29"/>
          <p:cNvGrpSpPr/>
          <p:nvPr/>
        </p:nvGrpSpPr>
        <p:grpSpPr>
          <a:xfrm>
            <a:off x="737964" y="2738114"/>
            <a:ext cx="7630804" cy="1025085"/>
            <a:chOff x="619237" y="1538836"/>
            <a:chExt cx="7630804" cy="1025085"/>
          </a:xfrm>
        </p:grpSpPr>
        <p:grpSp>
          <p:nvGrpSpPr>
            <p:cNvPr id="31" name="그룹 30"/>
            <p:cNvGrpSpPr/>
            <p:nvPr/>
          </p:nvGrpSpPr>
          <p:grpSpPr>
            <a:xfrm>
              <a:off x="619237" y="1538836"/>
              <a:ext cx="7576899" cy="393954"/>
              <a:chOff x="619237" y="1538836"/>
              <a:chExt cx="7576899" cy="393954"/>
            </a:xfrm>
          </p:grpSpPr>
          <p:sp>
            <p:nvSpPr>
              <p:cNvPr id="33" name="Rectangle 6"/>
              <p:cNvSpPr>
                <a:spLocks noChangeArrowheads="1"/>
              </p:cNvSpPr>
              <p:nvPr/>
            </p:nvSpPr>
            <p:spPr bwMode="white">
              <a:xfrm>
                <a:off x="634931" y="1538836"/>
                <a:ext cx="7561205" cy="403231"/>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30000"/>
                  </a:lnSpc>
                  <a:spcBef>
                    <a:spcPct val="0"/>
                  </a:spcBef>
                  <a:defRPr lang="ko-KR" altLang="en-US"/>
                </a:pPr>
                <a:r>
                  <a:rPr lang="ko-KR" altLang="en-US" sz="1600" b="1">
                    <a:solidFill>
                      <a:srgbClr val="F35F67"/>
                    </a:solidFill>
                    <a:latin typeface="나눔스퀘어라운드 ExtraBold"/>
                    <a:ea typeface="나눔스퀘어라운드 ExtraBold"/>
                    <a:cs typeface="함초롬돋움"/>
                  </a:rPr>
                  <a:t>업무상 적정 범위를 넘었는지의 여부</a:t>
                </a:r>
              </a:p>
            </p:txBody>
          </p:sp>
          <p:sp>
            <p:nvSpPr>
              <p:cNvPr id="34" name="직각 삼각형 33"/>
              <p:cNvSpPr/>
              <p:nvPr/>
            </p:nvSpPr>
            <p:spPr>
              <a:xfrm rot="5400000">
                <a:off x="619237" y="1600583"/>
                <a:ext cx="139201" cy="139201"/>
              </a:xfrm>
              <a:prstGeom prst="rtTriangle">
                <a:avLst/>
              </a:prstGeom>
              <a:solidFill>
                <a:srgbClr val="970B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32" name="직사각형 31"/>
            <p:cNvSpPr/>
            <p:nvPr/>
          </p:nvSpPr>
          <p:spPr>
            <a:xfrm>
              <a:off x="688836" y="1874501"/>
              <a:ext cx="7561205" cy="677166"/>
            </a:xfrm>
            <a:prstGeom prst="rect">
              <a:avLst/>
            </a:prstGeom>
          </p:spPr>
          <p:txBody>
            <a:bodyPr wrap="square">
              <a:spAutoFit/>
            </a:bodyPr>
            <a:lstStyle/>
            <a:p>
              <a:pPr>
                <a:lnSpc>
                  <a:spcPct val="120000"/>
                </a:lnSpc>
                <a:spcBef>
                  <a:spcPct val="0"/>
                </a:spcBef>
                <a:defRPr lang="ko-KR" altLang="en-US"/>
              </a:pPr>
              <a:r>
                <a:rPr lang="ko-KR" altLang="en-US" sz="1600" dirty="0">
                  <a:solidFill>
                    <a:srgbClr val="000000"/>
                  </a:solidFill>
                  <a:latin typeface="나눔바른고딕"/>
                  <a:ea typeface="나눔바른고딕"/>
                  <a:cs typeface="함초롬돋움"/>
                </a:rPr>
                <a:t>디자인 향상을 위해 업무 독려 및 평가</a:t>
              </a: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지시 등을 수차례 실시하는 정도의 행위는 </a:t>
              </a:r>
            </a:p>
            <a:p>
              <a:pPr>
                <a:lnSpc>
                  <a:spcPct val="120000"/>
                </a:lnSpc>
                <a:spcBef>
                  <a:spcPct val="0"/>
                </a:spcBef>
                <a:defRPr lang="ko-KR" altLang="en-US"/>
              </a:pPr>
              <a:r>
                <a:rPr lang="ko-KR" altLang="en-US" sz="1600" dirty="0">
                  <a:solidFill>
                    <a:srgbClr val="000000"/>
                  </a:solidFill>
                  <a:latin typeface="나눔바른고딕"/>
                  <a:ea typeface="나눔바른고딕"/>
                  <a:cs typeface="함초롬돋움"/>
                </a:rPr>
                <a:t>업무상 필요성이 있으며 그 양태가 사회 통념상 상당하지 않다고 보기 어려운 상황</a:t>
              </a:r>
            </a:p>
          </p:txBody>
        </p:sp>
      </p:grpSp>
      <p:grpSp>
        <p:nvGrpSpPr>
          <p:cNvPr id="38" name="그룹 37"/>
          <p:cNvGrpSpPr/>
          <p:nvPr/>
        </p:nvGrpSpPr>
        <p:grpSpPr>
          <a:xfrm>
            <a:off x="737964" y="3825585"/>
            <a:ext cx="7630804" cy="726568"/>
            <a:chOff x="619237" y="1538836"/>
            <a:chExt cx="7630804" cy="726568"/>
          </a:xfrm>
        </p:grpSpPr>
        <p:grpSp>
          <p:nvGrpSpPr>
            <p:cNvPr id="39" name="그룹 38"/>
            <p:cNvGrpSpPr/>
            <p:nvPr/>
          </p:nvGrpSpPr>
          <p:grpSpPr>
            <a:xfrm>
              <a:off x="619237" y="1538836"/>
              <a:ext cx="7576899" cy="393954"/>
              <a:chOff x="619237" y="1538836"/>
              <a:chExt cx="7576899" cy="393954"/>
            </a:xfrm>
          </p:grpSpPr>
          <p:sp>
            <p:nvSpPr>
              <p:cNvPr id="41" name="Rectangle 6"/>
              <p:cNvSpPr>
                <a:spLocks noChangeArrowheads="1"/>
              </p:cNvSpPr>
              <p:nvPr/>
            </p:nvSpPr>
            <p:spPr bwMode="white">
              <a:xfrm>
                <a:off x="634931" y="1538836"/>
                <a:ext cx="7561205" cy="401610"/>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30000"/>
                  </a:lnSpc>
                  <a:spcBef>
                    <a:spcPct val="0"/>
                  </a:spcBef>
                  <a:defRPr lang="ko-KR" altLang="en-US"/>
                </a:pPr>
                <a:r>
                  <a:rPr lang="ko-KR" altLang="en-US" sz="1600" b="1">
                    <a:solidFill>
                      <a:srgbClr val="F35F67"/>
                    </a:solidFill>
                    <a:latin typeface="나눔스퀘어라운드 ExtraBold"/>
                    <a:ea typeface="나눔스퀘어라운드 ExtraBold"/>
                    <a:cs typeface="함초롬돋움"/>
                  </a:rPr>
                  <a:t>신체적</a:t>
                </a:r>
                <a:r>
                  <a:rPr lang="en-US" altLang="ko-KR" sz="1600" b="1">
                    <a:solidFill>
                      <a:srgbClr val="F35F67"/>
                    </a:solidFill>
                    <a:latin typeface="나눔스퀘어라운드 ExtraBold"/>
                    <a:ea typeface="나눔스퀘어라운드 ExtraBold"/>
                    <a:cs typeface="함초롬돋움"/>
                  </a:rPr>
                  <a:t>·</a:t>
                </a:r>
                <a:r>
                  <a:rPr lang="ko-KR" altLang="en-US" sz="1600" b="1">
                    <a:solidFill>
                      <a:srgbClr val="F35F67"/>
                    </a:solidFill>
                    <a:latin typeface="나눔스퀘어라운드 ExtraBold"/>
                    <a:ea typeface="나눔스퀘어라운드 ExtraBold"/>
                    <a:cs typeface="함초롬돋움"/>
                  </a:rPr>
                  <a:t>정신적 고통을 주거나 근로환경을 악화시켰는지의 여부</a:t>
                </a:r>
              </a:p>
            </p:txBody>
          </p:sp>
          <p:sp>
            <p:nvSpPr>
              <p:cNvPr id="42" name="직각 삼각형 41"/>
              <p:cNvSpPr/>
              <p:nvPr/>
            </p:nvSpPr>
            <p:spPr>
              <a:xfrm rot="5400000">
                <a:off x="619237" y="1600583"/>
                <a:ext cx="139201" cy="139201"/>
              </a:xfrm>
              <a:prstGeom prst="rtTriangle">
                <a:avLst/>
              </a:prstGeom>
              <a:solidFill>
                <a:srgbClr val="970B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40" name="직사각형 39"/>
            <p:cNvSpPr/>
            <p:nvPr/>
          </p:nvSpPr>
          <p:spPr>
            <a:xfrm>
              <a:off x="688836" y="1861801"/>
              <a:ext cx="7561205" cy="403603"/>
            </a:xfrm>
            <a:prstGeom prst="rect">
              <a:avLst/>
            </a:prstGeom>
          </p:spPr>
          <p:txBody>
            <a:bodyPr wrap="square">
              <a:spAutoFit/>
            </a:bodyPr>
            <a:lstStyle/>
            <a:p>
              <a:pPr>
                <a:lnSpc>
                  <a:spcPct val="130000"/>
                </a:lnSpc>
                <a:spcBef>
                  <a:spcPct val="0"/>
                </a:spcBef>
                <a:defRPr lang="ko-KR" altLang="en-US"/>
              </a:pPr>
              <a:r>
                <a:rPr lang="ko-KR" altLang="en-US" sz="1600">
                  <a:solidFill>
                    <a:srgbClr val="000000"/>
                  </a:solidFill>
                  <a:latin typeface="나눔바른고딕"/>
                  <a:ea typeface="나눔바른고딕"/>
                  <a:cs typeface="함초롬돋움"/>
                </a:rPr>
                <a:t>해당 근로자는 업무상 스트레스를 받음</a:t>
              </a:r>
            </a:p>
          </p:txBody>
        </p:sp>
      </p:grpSp>
      <p:grpSp>
        <p:nvGrpSpPr>
          <p:cNvPr id="4" name="그룹 3"/>
          <p:cNvGrpSpPr/>
          <p:nvPr/>
        </p:nvGrpSpPr>
        <p:grpSpPr>
          <a:xfrm>
            <a:off x="6151821" y="3911965"/>
            <a:ext cx="2258407" cy="2258407"/>
            <a:chOff x="5967380" y="3702011"/>
            <a:chExt cx="2258407" cy="2258407"/>
          </a:xfrm>
          <a:effectLst>
            <a:outerShdw blurRad="50800" dist="38100" dir="5400000" algn="t" rotWithShape="0">
              <a:prstClr val="black">
                <a:alpha val="40000"/>
              </a:prstClr>
            </a:outerShdw>
          </a:effectLst>
        </p:grpSpPr>
        <p:grpSp>
          <p:nvGrpSpPr>
            <p:cNvPr id="3" name="그룹 2"/>
            <p:cNvGrpSpPr/>
            <p:nvPr/>
          </p:nvGrpSpPr>
          <p:grpSpPr>
            <a:xfrm>
              <a:off x="5967380" y="3702011"/>
              <a:ext cx="2258407" cy="2258407"/>
              <a:chOff x="6070035" y="3804666"/>
              <a:chExt cx="2053097" cy="2053097"/>
            </a:xfrm>
          </p:grpSpPr>
          <p:pic>
            <p:nvPicPr>
              <p:cNvPr id="44" name="그래픽 43"/>
              <p:cNvPicPr>
                <a:picLocks noChangeAspect="1"/>
              </p:cNvPicPr>
              <p:nvPr/>
            </p:nvPicPr>
            <p:blipFill rotWithShape="1">
              <a:blip r:embed="rId2"/>
              <a:stretch>
                <a:fillRect/>
              </a:stretch>
            </p:blipFill>
            <p:spPr>
              <a:xfrm>
                <a:off x="6070035" y="3804666"/>
                <a:ext cx="2053097" cy="2053097"/>
              </a:xfrm>
              <a:prstGeom prst="rect">
                <a:avLst/>
              </a:prstGeom>
            </p:spPr>
          </p:pic>
          <p:sp>
            <p:nvSpPr>
              <p:cNvPr id="45" name="자유형: 도형 44"/>
              <p:cNvSpPr/>
              <p:nvPr/>
            </p:nvSpPr>
            <p:spPr>
              <a:xfrm>
                <a:off x="6293922" y="4234576"/>
                <a:ext cx="1623332" cy="302212"/>
              </a:xfrm>
              <a:custGeom>
                <a:avLst/>
                <a:gdLst>
                  <a:gd name="connsiteX0" fmla="*/ 199266 w 1785665"/>
                  <a:gd name="connsiteY0" fmla="*/ 0 h 369332"/>
                  <a:gd name="connsiteX1" fmla="*/ 1586398 w 1785665"/>
                  <a:gd name="connsiteY1" fmla="*/ 0 h 369332"/>
                  <a:gd name="connsiteX2" fmla="*/ 1659329 w 1785665"/>
                  <a:gd name="connsiteY2" fmla="*/ 88393 h 369332"/>
                  <a:gd name="connsiteX3" fmla="*/ 1775638 w 1785665"/>
                  <a:gd name="connsiteY3" fmla="*/ 330336 h 369332"/>
                  <a:gd name="connsiteX4" fmla="*/ 1785665 w 1785665"/>
                  <a:gd name="connsiteY4" fmla="*/ 369332 h 369332"/>
                  <a:gd name="connsiteX5" fmla="*/ 0 w 1785665"/>
                  <a:gd name="connsiteY5" fmla="*/ 369332 h 369332"/>
                  <a:gd name="connsiteX6" fmla="*/ 10027 w 1785665"/>
                  <a:gd name="connsiteY6" fmla="*/ 330336 h 369332"/>
                  <a:gd name="connsiteX7" fmla="*/ 126336 w 1785665"/>
                  <a:gd name="connsiteY7" fmla="*/ 88393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5665" h="369332">
                    <a:moveTo>
                      <a:pt x="199266" y="0"/>
                    </a:moveTo>
                    <a:lnTo>
                      <a:pt x="1586398" y="0"/>
                    </a:lnTo>
                    <a:lnTo>
                      <a:pt x="1659329" y="88393"/>
                    </a:lnTo>
                    <a:cubicBezTo>
                      <a:pt x="1709163" y="162158"/>
                      <a:pt x="1748630" y="243502"/>
                      <a:pt x="1775638" y="330336"/>
                    </a:cubicBezTo>
                    <a:lnTo>
                      <a:pt x="1785665" y="369332"/>
                    </a:lnTo>
                    <a:lnTo>
                      <a:pt x="0" y="369332"/>
                    </a:lnTo>
                    <a:lnTo>
                      <a:pt x="10027" y="330336"/>
                    </a:lnTo>
                    <a:cubicBezTo>
                      <a:pt x="37035" y="243502"/>
                      <a:pt x="76501" y="162158"/>
                      <a:pt x="126336" y="88393"/>
                    </a:cubicBezTo>
                    <a:close/>
                  </a:path>
                </a:pathLst>
              </a:custGeom>
              <a:solidFill>
                <a:srgbClr val="CCCCCC"/>
              </a:solidFill>
            </p:spPr>
            <p:txBody>
              <a:bodyPr wrap="none">
                <a:noAutofit/>
              </a:bodyPr>
              <a:lstStyle/>
              <a:p>
                <a:pPr algn="ctr">
                  <a:defRPr lang="ko-KR" altLang="en-US"/>
                </a:pPr>
                <a:r>
                  <a:rPr lang="ko-KR" altLang="en-US" sz="1600" b="1">
                    <a:latin typeface="나눔바른고딕"/>
                    <a:ea typeface="나눔바른고딕"/>
                    <a:cs typeface="함초롬돋움"/>
                  </a:rPr>
                  <a:t>종합적 판단</a:t>
                </a:r>
                <a:endParaRPr lang="ko-KR" altLang="en-US" sz="1400">
                  <a:latin typeface="나눔바른고딕"/>
                  <a:ea typeface="나눔바른고딕"/>
                </a:endParaRPr>
              </a:p>
            </p:txBody>
          </p:sp>
        </p:grpSp>
        <p:sp>
          <p:nvSpPr>
            <p:cNvPr id="46" name="Rectangle 6"/>
            <p:cNvSpPr>
              <a:spLocks noChangeArrowheads="1"/>
            </p:cNvSpPr>
            <p:nvPr/>
          </p:nvSpPr>
          <p:spPr bwMode="white">
            <a:xfrm>
              <a:off x="6099461" y="4656749"/>
              <a:ext cx="2024395" cy="693992"/>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spcBef>
                  <a:spcPct val="0"/>
                </a:spcBef>
                <a:defRPr lang="ko-KR" altLang="en-US"/>
              </a:pPr>
              <a:r>
                <a:rPr lang="ko-KR" altLang="en-US" sz="2000" b="1">
                  <a:solidFill>
                    <a:srgbClr val="C00000"/>
                  </a:solidFill>
                  <a:latin typeface="나눔바른고딕"/>
                  <a:ea typeface="나눔바른고딕"/>
                  <a:cs typeface="함초롬돋움"/>
                </a:rPr>
                <a:t>직장 내 괴롭힘에 해당되지 않음</a:t>
              </a:r>
            </a:p>
          </p:txBody>
        </p:sp>
      </p:grpSp>
      <p:sp>
        <p:nvSpPr>
          <p:cNvPr id="48" name="Rectangle 4"/>
          <p:cNvSpPr>
            <a:spLocks noChangeArrowheads="1"/>
          </p:cNvSpPr>
          <p:nvPr/>
        </p:nvSpPr>
        <p:spPr bwMode="white">
          <a:xfrm>
            <a:off x="843207" y="5022569"/>
            <a:ext cx="5974580" cy="1446550"/>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lnSpc>
                <a:spcPct val="120000"/>
              </a:lnSpc>
              <a:spcBef>
                <a:spcPct val="0"/>
              </a:spcBef>
              <a:defRPr lang="ko-KR" altLang="en-US"/>
            </a:pPr>
            <a:r>
              <a:rPr lang="ko-KR" altLang="en-US" sz="1600" dirty="0">
                <a:solidFill>
                  <a:srgbClr val="000000"/>
                </a:solidFill>
                <a:latin typeface="나눔바른고딕"/>
                <a:ea typeface="나눔바른고딕"/>
                <a:cs typeface="함초롬돋움"/>
              </a:rPr>
              <a:t>‘업무상 적정 </a:t>
            </a:r>
            <a:r>
              <a:rPr lang="ko-KR" altLang="en-US" sz="1600" dirty="0" err="1">
                <a:solidFill>
                  <a:srgbClr val="000000"/>
                </a:solidFill>
                <a:latin typeface="나눔바른고딕"/>
                <a:ea typeface="나눔바른고딕"/>
                <a:cs typeface="함초롬돋움"/>
              </a:rPr>
              <a:t>범위'와</a:t>
            </a:r>
            <a:r>
              <a:rPr lang="ko-KR" altLang="en-US" sz="1600" dirty="0">
                <a:solidFill>
                  <a:srgbClr val="000000"/>
                </a:solidFill>
                <a:latin typeface="나눔바른고딕"/>
                <a:ea typeface="나눔바른고딕"/>
                <a:cs typeface="함초롬돋움"/>
              </a:rPr>
              <a:t> 관련하여 팀장은 성과 향상을 위해</a:t>
            </a:r>
          </a:p>
          <a:p>
            <a:pPr eaLnBrk="1" hangingPunct="1">
              <a:lnSpc>
                <a:spcPct val="120000"/>
              </a:lnSpc>
              <a:spcBef>
                <a:spcPct val="0"/>
              </a:spcBef>
              <a:defRPr lang="ko-KR" altLang="en-US"/>
            </a:pP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업무 독려 및 지시를 할 수 있는 업무상 권한이 있음</a:t>
            </a:r>
          </a:p>
          <a:p>
            <a:pPr eaLnBrk="1" hangingPunct="1">
              <a:lnSpc>
                <a:spcPct val="120000"/>
              </a:lnSpc>
              <a:spcBef>
                <a:spcPct val="0"/>
              </a:spcBef>
              <a:defRPr lang="ko-KR" altLang="en-US"/>
            </a:pPr>
            <a:endParaRPr lang="ko-KR" altLang="en-US" sz="1000" dirty="0">
              <a:solidFill>
                <a:srgbClr val="000000"/>
              </a:solidFill>
              <a:latin typeface="나눔바른고딕"/>
              <a:ea typeface="나눔바른고딕"/>
              <a:cs typeface="함초롬돋움"/>
            </a:endParaRPr>
          </a:p>
          <a:p>
            <a:pPr eaLnBrk="1" hangingPunct="1">
              <a:lnSpc>
                <a:spcPct val="120000"/>
              </a:lnSpc>
              <a:spcBef>
                <a:spcPct val="0"/>
              </a:spcBef>
              <a:defRPr lang="ko-KR" altLang="en-US"/>
            </a:pPr>
            <a:r>
              <a:rPr lang="ko-KR" altLang="en-US" sz="1600" dirty="0">
                <a:solidFill>
                  <a:srgbClr val="000000"/>
                </a:solidFill>
                <a:latin typeface="나눔바른고딕"/>
                <a:ea typeface="나눔바른고딕"/>
                <a:cs typeface="함초롬돋움"/>
              </a:rPr>
              <a:t>업무 독려 및 지시에 괴롭힘 행위도 없었으므로 부서원이 업무상 스트레스를 </a:t>
            </a:r>
            <a:r>
              <a:rPr lang="ko-KR" altLang="en-US" sz="1600" dirty="0" err="1">
                <a:solidFill>
                  <a:srgbClr val="000000"/>
                </a:solidFill>
                <a:latin typeface="나눔바른고딕"/>
                <a:ea typeface="나눔바른고딕"/>
                <a:cs typeface="함초롬돋움"/>
              </a:rPr>
              <a:t>받았어도</a:t>
            </a:r>
            <a:r>
              <a:rPr lang="ko-KR" altLang="en-US" sz="1600" dirty="0">
                <a:solidFill>
                  <a:srgbClr val="000000"/>
                </a:solidFill>
                <a:latin typeface="나눔바른고딕"/>
                <a:ea typeface="나눔바른고딕"/>
                <a:cs typeface="함초롬돋움"/>
              </a:rPr>
              <a:t> 법상 직장 내 괴롭힘에 해당한다고 볼 수 없음</a:t>
            </a:r>
          </a:p>
        </p:txBody>
      </p:sp>
      <p:pic>
        <p:nvPicPr>
          <p:cNvPr id="49" name="그림 48"/>
          <p:cNvPicPr>
            <a:picLocks noChangeAspect="1"/>
          </p:cNvPicPr>
          <p:nvPr/>
        </p:nvPicPr>
        <p:blipFill rotWithShape="1">
          <a:blip r:embed="rId3">
            <a:grayscl/>
          </a:blip>
          <a:stretch>
            <a:fillRect/>
          </a:stretch>
        </p:blipFill>
        <p:spPr>
          <a:xfrm>
            <a:off x="617180" y="5118039"/>
            <a:ext cx="226027" cy="226027"/>
          </a:xfrm>
          <a:prstGeom prst="rect">
            <a:avLst/>
          </a:prstGeom>
        </p:spPr>
      </p:pic>
      <p:pic>
        <p:nvPicPr>
          <p:cNvPr id="50" name="그림 49"/>
          <p:cNvPicPr>
            <a:picLocks noChangeAspect="1"/>
          </p:cNvPicPr>
          <p:nvPr/>
        </p:nvPicPr>
        <p:blipFill rotWithShape="1">
          <a:blip r:embed="rId3">
            <a:grayscl/>
          </a:blip>
          <a:stretch>
            <a:fillRect/>
          </a:stretch>
        </p:blipFill>
        <p:spPr>
          <a:xfrm>
            <a:off x="617180" y="5875409"/>
            <a:ext cx="226027" cy="226027"/>
          </a:xfrm>
          <a:prstGeom prst="rect">
            <a:avLst/>
          </a:prstGeom>
        </p:spPr>
      </p:pic>
      <p:sp>
        <p:nvSpPr>
          <p:cNvPr id="43"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74</a:t>
            </a:fld>
            <a:endParaRPr lang="en-US" altLang="en-US" sz="999">
              <a:solidFill>
                <a:schemeClr val="tx1"/>
              </a:solidFill>
              <a:latin typeface="나눔스퀘어라운드 Bold"/>
              <a:ea typeface="나눔스퀘어라운드 Bold"/>
            </a:endParaRPr>
          </a:p>
        </p:txBody>
      </p:sp>
      <p:pic>
        <p:nvPicPr>
          <p:cNvPr id="2" name="그림 1">
            <a:extLst>
              <a:ext uri="{FF2B5EF4-FFF2-40B4-BE49-F238E27FC236}">
                <a16:creationId xmlns:a16="http://schemas.microsoft.com/office/drawing/2014/main" id="{C56B950B-B9BE-1DC7-5E12-39E85C5FB5E2}"/>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25" name="그림 24">
            <a:extLst>
              <a:ext uri="{FF2B5EF4-FFF2-40B4-BE49-F238E27FC236}">
                <a16:creationId xmlns:a16="http://schemas.microsoft.com/office/drawing/2014/main" id="{87750A01-2A7B-088A-CC7D-8700A69B51B9}"/>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그룹 5"/>
          <p:cNvGrpSpPr/>
          <p:nvPr/>
        </p:nvGrpSpPr>
        <p:grpSpPr>
          <a:xfrm>
            <a:off x="265" y="130831"/>
            <a:ext cx="9143471" cy="765157"/>
            <a:chOff x="265" y="130831"/>
            <a:chExt cx="9143471" cy="765157"/>
          </a:xfrm>
        </p:grpSpPr>
        <p:grpSp>
          <p:nvGrpSpPr>
            <p:cNvPr id="7" name="그룹 6"/>
            <p:cNvGrpSpPr/>
            <p:nvPr/>
          </p:nvGrpSpPr>
          <p:grpSpPr>
            <a:xfrm>
              <a:off x="265" y="130831"/>
              <a:ext cx="9143471" cy="765157"/>
              <a:chOff x="265" y="130831"/>
              <a:chExt cx="9143471" cy="765157"/>
            </a:xfrm>
          </p:grpSpPr>
          <p:sp>
            <p:nvSpPr>
              <p:cNvPr id="10" name="직사각형 9"/>
              <p:cNvSpPr/>
              <p:nvPr/>
            </p:nvSpPr>
            <p:spPr>
              <a:xfrm>
                <a:off x="265" y="133689"/>
                <a:ext cx="958482"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1" name="사각형: 둥근 위쪽 모서리 10"/>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2" name="평행 사변형 11"/>
              <p:cNvSpPr/>
              <p:nvPr/>
            </p:nvSpPr>
            <p:spPr>
              <a:xfrm rot="5400000">
                <a:off x="753374" y="368797"/>
                <a:ext cx="762297" cy="292083"/>
              </a:xfrm>
              <a:prstGeom prst="parallelogram">
                <a:avLst>
                  <a:gd name="adj" fmla="val 41638"/>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3" name="평행 사변형 12"/>
              <p:cNvSpPr/>
              <p:nvPr/>
            </p:nvSpPr>
            <p:spPr>
              <a:xfrm rot="16200000" flipH="1">
                <a:off x="1075193" y="368798"/>
                <a:ext cx="762297" cy="292083"/>
              </a:xfrm>
              <a:prstGeom prst="parallelogram">
                <a:avLst>
                  <a:gd name="adj" fmla="val 41638"/>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4" name="직사각형 13"/>
              <p:cNvSpPr/>
              <p:nvPr/>
            </p:nvSpPr>
            <p:spPr>
              <a:xfrm>
                <a:off x="1632118" y="130831"/>
                <a:ext cx="7511618"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5" name="TextBox 14"/>
              <p:cNvSpPr txBox="1"/>
              <p:nvPr/>
            </p:nvSpPr>
            <p:spPr>
              <a:xfrm>
                <a:off x="1727426" y="240030"/>
                <a:ext cx="2916964" cy="460743"/>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판단례</a:t>
                </a:r>
              </a:p>
            </p:txBody>
          </p:sp>
          <p:sp>
            <p:nvSpPr>
              <p:cNvPr id="16" name="TextBox 15"/>
              <p:cNvSpPr txBox="1"/>
              <p:nvPr/>
            </p:nvSpPr>
            <p:spPr>
              <a:xfrm>
                <a:off x="8403324" y="281174"/>
                <a:ext cx="545771" cy="188766"/>
              </a:xfrm>
              <a:prstGeom prst="roundRect">
                <a:avLst>
                  <a:gd name="adj" fmla="val 50000"/>
                </a:avLst>
              </a:prstGeom>
              <a:solidFill>
                <a:srgbClr val="3D384A"/>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4</a:t>
                </a:r>
                <a:endParaRPr lang="ko-KR" altLang="en-US" sz="1100">
                  <a:solidFill>
                    <a:schemeClr val="bg1"/>
                  </a:solidFill>
                  <a:latin typeface="나눔스퀘어라운드 ExtraBold"/>
                  <a:ea typeface="나눔스퀘어라운드 ExtraBold"/>
                </a:endParaRPr>
              </a:p>
            </p:txBody>
          </p:sp>
          <p:sp>
            <p:nvSpPr>
              <p:cNvPr id="17" name="TextBox 16"/>
              <p:cNvSpPr txBox="1"/>
              <p:nvPr/>
            </p:nvSpPr>
            <p:spPr>
              <a:xfrm>
                <a:off x="6699060" y="429780"/>
                <a:ext cx="2335402" cy="261595"/>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행위 예시</a:t>
                </a:r>
              </a:p>
            </p:txBody>
          </p:sp>
        </p:grpSp>
        <p:sp>
          <p:nvSpPr>
            <p:cNvPr id="8" name="Rectangle 5"/>
            <p:cNvSpPr>
              <a:spLocks noChangeArrowheads="1"/>
            </p:cNvSpPr>
            <p:nvPr/>
          </p:nvSpPr>
          <p:spPr bwMode="white">
            <a:xfrm>
              <a:off x="4894283" y="240030"/>
              <a:ext cx="1664238" cy="460741"/>
            </a:xfrm>
            <a:prstGeom prst="rect">
              <a:avLst/>
            </a:prstGeom>
            <a:noFill/>
          </p:spPr>
          <p:txBody>
            <a:bodyPr wrap="none" anchor="ctr">
              <a:spAutoFit/>
            </a:bodyPr>
            <a:lstStyle/>
            <a:p>
              <a:pPr lvl="0">
                <a:defRPr lang="ko-KR" altLang="en-US"/>
              </a:pPr>
              <a:r>
                <a:rPr lang="ko-KR" altLang="en-US" sz="2400">
                  <a:solidFill>
                    <a:srgbClr val="F37E5F"/>
                  </a:solidFill>
                  <a:latin typeface="나눔스퀘어라운드 ExtraBold"/>
                  <a:ea typeface="나눔스퀘어라운드 ExtraBold"/>
                </a:rPr>
                <a:t>불인정 사례</a:t>
              </a:r>
            </a:p>
          </p:txBody>
        </p:sp>
        <p:sp>
          <p:nvSpPr>
            <p:cNvPr id="9" name="타원 8"/>
            <p:cNvSpPr/>
            <p:nvPr/>
          </p:nvSpPr>
          <p:spPr>
            <a:xfrm>
              <a:off x="4652547" y="331227"/>
              <a:ext cx="277425" cy="277425"/>
            </a:xfrm>
            <a:prstGeom prst="ellipse">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7</a:t>
              </a:r>
              <a:endParaRPr lang="ko-KR" altLang="en-US">
                <a:solidFill>
                  <a:schemeClr val="bg1"/>
                </a:solidFill>
                <a:latin typeface="나눔스퀘어라운드 ExtraBold"/>
                <a:ea typeface="나눔스퀘어라운드 ExtraBold"/>
              </a:endParaRPr>
            </a:p>
          </p:txBody>
        </p:sp>
      </p:grpSp>
      <p:grpSp>
        <p:nvGrpSpPr>
          <p:cNvPr id="18" name="그룹 17"/>
          <p:cNvGrpSpPr/>
          <p:nvPr/>
        </p:nvGrpSpPr>
        <p:grpSpPr>
          <a:xfrm>
            <a:off x="933333" y="1552766"/>
            <a:ext cx="3917717" cy="1032130"/>
            <a:chOff x="342783" y="1149296"/>
            <a:chExt cx="3917717" cy="1032130"/>
          </a:xfrm>
        </p:grpSpPr>
        <p:sp>
          <p:nvSpPr>
            <p:cNvPr id="19" name="사각형: 둥근 모서리 18"/>
            <p:cNvSpPr/>
            <p:nvPr/>
          </p:nvSpPr>
          <p:spPr>
            <a:xfrm>
              <a:off x="342783" y="1220677"/>
              <a:ext cx="3917717" cy="960749"/>
            </a:xfrm>
            <a:prstGeom prst="roundRect">
              <a:avLst>
                <a:gd name="adj" fmla="val 16667"/>
              </a:avLst>
            </a:prstGeom>
            <a:solidFill>
              <a:srgbClr val="F6EEE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0" name="사각형: 둥근 모서리 19"/>
            <p:cNvSpPr/>
            <p:nvPr/>
          </p:nvSpPr>
          <p:spPr>
            <a:xfrm>
              <a:off x="1145015" y="1296950"/>
              <a:ext cx="730311" cy="235194"/>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defRPr lang="ko-KR" altLang="en-US"/>
              </a:pPr>
              <a:r>
                <a:rPr lang="ko-KR" altLang="en-US" sz="1200" b="1">
                  <a:latin typeface="나눔바른고딕"/>
                  <a:ea typeface="나눔바른고딕"/>
                </a:rPr>
                <a:t>행위자</a:t>
              </a:r>
            </a:p>
          </p:txBody>
        </p:sp>
        <p:sp>
          <p:nvSpPr>
            <p:cNvPr id="21" name="사각형: 둥근 모서리 20"/>
            <p:cNvSpPr/>
            <p:nvPr/>
          </p:nvSpPr>
          <p:spPr>
            <a:xfrm>
              <a:off x="1145015" y="1568969"/>
              <a:ext cx="730311" cy="235194"/>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defRPr lang="ko-KR" altLang="en-US"/>
              </a:pPr>
              <a:r>
                <a:rPr lang="ko-KR" altLang="en-US" sz="1200" b="1">
                  <a:latin typeface="나눔바른고딕"/>
                  <a:ea typeface="나눔바른고딕"/>
                </a:rPr>
                <a:t>피해자</a:t>
              </a:r>
            </a:p>
          </p:txBody>
        </p:sp>
        <p:sp>
          <p:nvSpPr>
            <p:cNvPr id="22" name="사각형: 둥근 모서리 21"/>
            <p:cNvSpPr/>
            <p:nvPr/>
          </p:nvSpPr>
          <p:spPr>
            <a:xfrm>
              <a:off x="1145015" y="1840989"/>
              <a:ext cx="730311" cy="235194"/>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defRPr lang="ko-KR" altLang="en-US"/>
              </a:pPr>
              <a:r>
                <a:rPr lang="ko-KR" altLang="en-US" sz="1200" b="1">
                  <a:latin typeface="나눔바른고딕"/>
                  <a:ea typeface="나눔바른고딕"/>
                </a:rPr>
                <a:t>행위장소</a:t>
              </a:r>
            </a:p>
          </p:txBody>
        </p:sp>
        <p:sp>
          <p:nvSpPr>
            <p:cNvPr id="23" name="직사각형 22"/>
            <p:cNvSpPr/>
            <p:nvPr/>
          </p:nvSpPr>
          <p:spPr>
            <a:xfrm>
              <a:off x="1977773" y="1293774"/>
              <a:ext cx="548227" cy="246221"/>
            </a:xfrm>
            <a:prstGeom prst="rect">
              <a:avLst/>
            </a:prstGeom>
          </p:spPr>
          <p:txBody>
            <a:bodyPr wrap="none" lIns="0" tIns="0" rIns="0" bIns="0" anchor="ctr">
              <a:spAutoFit/>
            </a:bodyPr>
            <a:lstStyle/>
            <a:p>
              <a:pPr>
                <a:spcBef>
                  <a:spcPct val="0"/>
                </a:spcBef>
                <a:defRPr lang="ko-KR" altLang="en-US"/>
              </a:pPr>
              <a:r>
                <a:rPr lang="ko-KR" altLang="en-US" sz="1600">
                  <a:solidFill>
                    <a:srgbClr val="000000"/>
                  </a:solidFill>
                  <a:latin typeface="나눔바른고딕"/>
                  <a:ea typeface="나눔바른고딕"/>
                  <a:cs typeface="함초롬돋움"/>
                </a:rPr>
                <a:t>본부장</a:t>
              </a:r>
            </a:p>
          </p:txBody>
        </p:sp>
        <p:sp>
          <p:nvSpPr>
            <p:cNvPr id="24" name="직사각형 23"/>
            <p:cNvSpPr/>
            <p:nvPr/>
          </p:nvSpPr>
          <p:spPr>
            <a:xfrm>
              <a:off x="1977773" y="1565611"/>
              <a:ext cx="1142942" cy="246221"/>
            </a:xfrm>
            <a:prstGeom prst="rect">
              <a:avLst/>
            </a:prstGeom>
          </p:spPr>
          <p:txBody>
            <a:bodyPr wrap="none" lIns="0" tIns="0" rIns="0" bIns="0" anchor="ctr">
              <a:spAutoFit/>
            </a:bodyPr>
            <a:lstStyle/>
            <a:p>
              <a:pPr>
                <a:spcBef>
                  <a:spcPct val="0"/>
                </a:spcBef>
                <a:defRPr lang="ko-KR" altLang="en-US"/>
              </a:pPr>
              <a:r>
                <a:rPr lang="ko-KR" altLang="en-US" sz="1600">
                  <a:solidFill>
                    <a:srgbClr val="000000"/>
                  </a:solidFill>
                  <a:latin typeface="나눔바른고딕"/>
                  <a:ea typeface="나눔바른고딕"/>
                  <a:cs typeface="함초롬돋움"/>
                </a:rPr>
                <a:t>영업소 매니저</a:t>
              </a:r>
            </a:p>
          </p:txBody>
        </p:sp>
        <p:sp>
          <p:nvSpPr>
            <p:cNvPr id="25" name="직사각형 24"/>
            <p:cNvSpPr/>
            <p:nvPr/>
          </p:nvSpPr>
          <p:spPr>
            <a:xfrm>
              <a:off x="1977773" y="1840089"/>
              <a:ext cx="777457" cy="246221"/>
            </a:xfrm>
            <a:prstGeom prst="rect">
              <a:avLst/>
            </a:prstGeom>
          </p:spPr>
          <p:txBody>
            <a:bodyPr wrap="none" lIns="0" tIns="0" rIns="0" bIns="0" anchor="ctr">
              <a:spAutoFit/>
            </a:bodyPr>
            <a:lstStyle/>
            <a:p>
              <a:pPr>
                <a:spcBef>
                  <a:spcPct val="0"/>
                </a:spcBef>
                <a:defRPr lang="ko-KR" altLang="en-US"/>
              </a:pPr>
              <a:r>
                <a:rPr lang="ko-KR" altLang="en-US" sz="1600">
                  <a:solidFill>
                    <a:srgbClr val="000000"/>
                  </a:solidFill>
                  <a:latin typeface="나눔바른고딕"/>
                  <a:ea typeface="나눔바른고딕"/>
                  <a:cs typeface="함초롬돋움"/>
                </a:rPr>
                <a:t>사업장 내</a:t>
              </a:r>
            </a:p>
          </p:txBody>
        </p:sp>
        <p:pic>
          <p:nvPicPr>
            <p:cNvPr id="26" name="그래픽 25"/>
            <p:cNvPicPr>
              <a:picLocks noChangeAspect="1"/>
            </p:cNvPicPr>
            <p:nvPr/>
          </p:nvPicPr>
          <p:blipFill rotWithShape="1">
            <a:blip r:embed="rId2"/>
            <a:stretch>
              <a:fillRect/>
            </a:stretch>
          </p:blipFill>
          <p:spPr>
            <a:xfrm>
              <a:off x="493528" y="1149296"/>
              <a:ext cx="582341" cy="640575"/>
            </a:xfrm>
            <a:prstGeom prst="rect">
              <a:avLst/>
            </a:prstGeom>
          </p:spPr>
        </p:pic>
        <p:sp>
          <p:nvSpPr>
            <p:cNvPr id="27" name="직사각형 26"/>
            <p:cNvSpPr/>
            <p:nvPr/>
          </p:nvSpPr>
          <p:spPr>
            <a:xfrm>
              <a:off x="555781" y="1187024"/>
              <a:ext cx="407484" cy="512626"/>
            </a:xfrm>
            <a:prstGeom prst="rect">
              <a:avLst/>
            </a:prstGeom>
          </p:spPr>
          <p:txBody>
            <a:bodyPr wrap="none">
              <a:spAutoFit/>
            </a:bodyPr>
            <a:lstStyle/>
            <a:p>
              <a:pPr lvl="0">
                <a:defRPr lang="ko-KR" altLang="en-US"/>
              </a:pPr>
              <a:r>
                <a:rPr lang="en-US" altLang="ko-KR" sz="2800">
                  <a:solidFill>
                    <a:srgbClr val="3D384A"/>
                  </a:solidFill>
                  <a:latin typeface="나눔스퀘어라운드 ExtraBold"/>
                  <a:ea typeface="나눔스퀘어라운드 ExtraBold"/>
                </a:rPr>
                <a:t>7</a:t>
              </a:r>
              <a:endParaRPr lang="ko-KR" altLang="en-US" sz="2800">
                <a:solidFill>
                  <a:srgbClr val="3D384A"/>
                </a:solidFill>
              </a:endParaRPr>
            </a:p>
          </p:txBody>
        </p:sp>
      </p:grpSp>
      <p:grpSp>
        <p:nvGrpSpPr>
          <p:cNvPr id="28" name="그룹 27"/>
          <p:cNvGrpSpPr/>
          <p:nvPr/>
        </p:nvGrpSpPr>
        <p:grpSpPr>
          <a:xfrm>
            <a:off x="578664" y="3433784"/>
            <a:ext cx="7986671" cy="2510385"/>
            <a:chOff x="342784" y="2468015"/>
            <a:chExt cx="7986671" cy="2510385"/>
          </a:xfrm>
        </p:grpSpPr>
        <p:sp>
          <p:nvSpPr>
            <p:cNvPr id="29" name="사각형: 둥근 위쪽 모서리 28"/>
            <p:cNvSpPr/>
            <p:nvPr/>
          </p:nvSpPr>
          <p:spPr>
            <a:xfrm>
              <a:off x="618154" y="2486210"/>
              <a:ext cx="2707957" cy="400423"/>
            </a:xfrm>
            <a:prstGeom prst="round2SameRect">
              <a:avLst>
                <a:gd name="adj1" fmla="val 50000"/>
                <a:gd name="adj2" fmla="val 0"/>
              </a:avLst>
            </a:prstGeom>
            <a:solidFill>
              <a:srgbClr val="F35F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0" name="Rectangle 5"/>
            <p:cNvSpPr>
              <a:spLocks noChangeArrowheads="1"/>
            </p:cNvSpPr>
            <p:nvPr/>
          </p:nvSpPr>
          <p:spPr bwMode="white">
            <a:xfrm>
              <a:off x="688838" y="2468015"/>
              <a:ext cx="2566588" cy="400423"/>
            </a:xfrm>
            <a:prstGeom prst="rect">
              <a:avLst/>
            </a:prstGeom>
            <a:noFill/>
            <a:ln w="9525" cmpd="sng">
              <a:noFill/>
              <a:miter/>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2001" b="1">
                  <a:solidFill>
                    <a:schemeClr val="bg1"/>
                  </a:solidFill>
                  <a:latin typeface="나눔바른고딕"/>
                  <a:ea typeface="나눔바른고딕"/>
                  <a:cs typeface="함초롬돋움"/>
                </a:rPr>
                <a:t>행위내용 및 사실관계</a:t>
              </a:r>
            </a:p>
          </p:txBody>
        </p:sp>
        <p:sp>
          <p:nvSpPr>
            <p:cNvPr id="31" name="사각형: 둥근 모서리 30"/>
            <p:cNvSpPr/>
            <p:nvPr/>
          </p:nvSpPr>
          <p:spPr>
            <a:xfrm>
              <a:off x="342784" y="2906538"/>
              <a:ext cx="7986671" cy="2071862"/>
            </a:xfrm>
            <a:prstGeom prst="roundRect">
              <a:avLst>
                <a:gd name="adj" fmla="val 2499"/>
              </a:avLst>
            </a:prstGeom>
            <a:solidFill>
              <a:schemeClr val="bg1"/>
            </a:solidFill>
            <a:ln w="38100">
              <a:solidFill>
                <a:srgbClr val="F35F67"/>
              </a:solidFill>
            </a:ln>
            <a:effectLst>
              <a:outerShdw blurRad="50800" dist="127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2" name="Rectangle 6"/>
            <p:cNvSpPr>
              <a:spLocks noChangeArrowheads="1"/>
            </p:cNvSpPr>
            <p:nvPr/>
          </p:nvSpPr>
          <p:spPr bwMode="white">
            <a:xfrm>
              <a:off x="641242" y="3048699"/>
              <a:ext cx="7561205" cy="1814343"/>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30000"/>
                </a:lnSpc>
                <a:spcBef>
                  <a:spcPct val="0"/>
                </a:spcBef>
                <a:buClr>
                  <a:srgbClr val="3D384A"/>
                </a:buClr>
                <a:defRPr lang="ko-KR" altLang="en-US"/>
              </a:pPr>
              <a:r>
                <a:rPr lang="en-US" altLang="ko-KR" sz="1600" dirty="0">
                  <a:solidFill>
                    <a:srgbClr val="000000"/>
                  </a:solidFill>
                  <a:latin typeface="맑은 고딕" panose="020B0503020000020004" pitchFamily="50" charset="-127"/>
                  <a:cs typeface="함초롬돋움"/>
                </a:rPr>
                <a:t>ㆍ</a:t>
              </a:r>
              <a:r>
                <a:rPr lang="en-US" altLang="ko-KR" sz="1600" dirty="0">
                  <a:solidFill>
                    <a:srgbClr val="000000"/>
                  </a:solidFill>
                  <a:latin typeface="나눔바른고딕"/>
                  <a:ea typeface="나눔바른고딕"/>
                  <a:cs typeface="함초롬돋움"/>
                </a:rPr>
                <a:t>10</a:t>
              </a:r>
              <a:r>
                <a:rPr lang="ko-KR" altLang="en-US" sz="1600" dirty="0">
                  <a:solidFill>
                    <a:srgbClr val="000000"/>
                  </a:solidFill>
                  <a:latin typeface="나눔바른고딕"/>
                  <a:ea typeface="나눔바른고딕"/>
                  <a:cs typeface="함초롬돋움"/>
                </a:rPr>
                <a:t>년 차 영업소 매니저 김 씨는 동기 중 유일하게 영업소장 승진을 못함</a:t>
              </a:r>
              <a:r>
                <a:rPr lang="en-US" altLang="ko-KR" sz="1600" dirty="0">
                  <a:solidFill>
                    <a:srgbClr val="000000"/>
                  </a:solidFill>
                  <a:latin typeface="나눔바른고딕"/>
                  <a:ea typeface="나눔바른고딕"/>
                  <a:cs typeface="함초롬돋움"/>
                </a:rPr>
                <a:t>. </a:t>
              </a:r>
            </a:p>
            <a:p>
              <a:pPr>
                <a:lnSpc>
                  <a:spcPct val="130000"/>
                </a:lnSpc>
                <a:spcBef>
                  <a:spcPct val="0"/>
                </a:spcBef>
                <a:buClr>
                  <a:srgbClr val="3D384A"/>
                </a:buClr>
                <a:defRPr lang="ko-KR" altLang="en-US"/>
              </a:pP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승진하려면 근무평정에서 </a:t>
              </a:r>
              <a:r>
                <a:rPr lang="en-US" altLang="ko-KR" sz="1600" dirty="0">
                  <a:solidFill>
                    <a:srgbClr val="000000"/>
                  </a:solidFill>
                  <a:latin typeface="나눔바른고딕"/>
                  <a:ea typeface="나눔바른고딕"/>
                  <a:cs typeface="함초롬돋움"/>
                </a:rPr>
                <a:t>A</a:t>
              </a:r>
              <a:r>
                <a:rPr lang="ko-KR" altLang="en-US" sz="1600" dirty="0">
                  <a:solidFill>
                    <a:srgbClr val="000000"/>
                  </a:solidFill>
                  <a:latin typeface="나눔바른고딕"/>
                  <a:ea typeface="나눔바른고딕"/>
                  <a:cs typeface="함초롬돋움"/>
                </a:rPr>
                <a:t>등급이 필요하나</a:t>
              </a: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평정자인 본부장은 </a:t>
              </a:r>
              <a:r>
                <a:rPr lang="en-US" altLang="ko-KR" sz="1600" dirty="0">
                  <a:solidFill>
                    <a:srgbClr val="000000"/>
                  </a:solidFill>
                  <a:latin typeface="나눔바른고딕"/>
                  <a:ea typeface="나눔바른고딕"/>
                  <a:cs typeface="함초롬돋움"/>
                </a:rPr>
                <a:t>B</a:t>
              </a:r>
              <a:r>
                <a:rPr lang="ko-KR" altLang="en-US" sz="1600" dirty="0">
                  <a:solidFill>
                    <a:srgbClr val="000000"/>
                  </a:solidFill>
                  <a:latin typeface="나눔바른고딕"/>
                  <a:ea typeface="나눔바른고딕"/>
                  <a:cs typeface="함초롬돋움"/>
                </a:rPr>
                <a:t>등급으로 통보함</a:t>
              </a:r>
              <a:endParaRPr lang="en-US" altLang="ko-KR" sz="1600" dirty="0">
                <a:solidFill>
                  <a:srgbClr val="000000"/>
                </a:solidFill>
                <a:latin typeface="나눔바른고딕"/>
                <a:ea typeface="나눔바른고딕"/>
                <a:cs typeface="함초롬돋움"/>
              </a:endParaRPr>
            </a:p>
            <a:p>
              <a:pPr>
                <a:lnSpc>
                  <a:spcPct val="130000"/>
                </a:lnSpc>
                <a:spcBef>
                  <a:spcPct val="0"/>
                </a:spcBef>
                <a:buClr>
                  <a:srgbClr val="3D384A"/>
                </a:buClr>
                <a:defRPr lang="ko-KR" altLang="en-US"/>
              </a:pPr>
              <a:endParaRPr lang="ko-KR" altLang="en-US" sz="700" dirty="0">
                <a:solidFill>
                  <a:srgbClr val="000000"/>
                </a:solidFill>
                <a:latin typeface="나눔바른고딕"/>
                <a:ea typeface="나눔바른고딕"/>
                <a:cs typeface="함초롬돋움"/>
              </a:endParaRPr>
            </a:p>
            <a:p>
              <a:pPr>
                <a:lnSpc>
                  <a:spcPct val="130000"/>
                </a:lnSpc>
                <a:spcBef>
                  <a:spcPct val="0"/>
                </a:spcBef>
                <a:buClr>
                  <a:srgbClr val="3D384A"/>
                </a:buClr>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solidFill>
                    <a:srgbClr val="000000"/>
                  </a:solidFill>
                  <a:latin typeface="나눔바른고딕"/>
                  <a:ea typeface="나눔바른고딕"/>
                  <a:cs typeface="함초롬돋움"/>
                </a:rPr>
                <a:t>김 씨의 영업소장도 </a:t>
              </a:r>
              <a:r>
                <a:rPr lang="en-US" altLang="ko-KR" sz="1600" dirty="0">
                  <a:solidFill>
                    <a:srgbClr val="000000"/>
                  </a:solidFill>
                  <a:latin typeface="나눔바른고딕"/>
                  <a:ea typeface="나눔바른고딕"/>
                  <a:cs typeface="함초롬돋움"/>
                </a:rPr>
                <a:t>B</a:t>
              </a:r>
              <a:r>
                <a:rPr lang="ko-KR" altLang="en-US" sz="1600" dirty="0">
                  <a:solidFill>
                    <a:srgbClr val="000000"/>
                  </a:solidFill>
                  <a:latin typeface="나눔바른고딕"/>
                  <a:ea typeface="나눔바른고딕"/>
                  <a:cs typeface="함초롬돋움"/>
                </a:rPr>
                <a:t>등급을 받아 영업소 실적이 다른 지점보다 떨어지는 것은 객관적인</a:t>
              </a:r>
              <a:endParaRPr lang="en-US" altLang="ko-KR" sz="1600" dirty="0">
                <a:solidFill>
                  <a:srgbClr val="000000"/>
                </a:solidFill>
                <a:latin typeface="나눔바른고딕"/>
                <a:ea typeface="나눔바른고딕"/>
                <a:cs typeface="함초롬돋움"/>
              </a:endParaRPr>
            </a:p>
            <a:p>
              <a:pPr>
                <a:lnSpc>
                  <a:spcPct val="130000"/>
                </a:lnSpc>
                <a:spcBef>
                  <a:spcPct val="0"/>
                </a:spcBef>
                <a:buClr>
                  <a:srgbClr val="3D384A"/>
                </a:buClr>
                <a:defRPr lang="ko-KR" altLang="en-US"/>
              </a:pP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사실로 보이나</a:t>
              </a: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상사의 배려를 기대했다가 </a:t>
              </a:r>
              <a:r>
                <a:rPr lang="en-US" altLang="ko-KR" sz="1600" dirty="0">
                  <a:solidFill>
                    <a:srgbClr val="000000"/>
                  </a:solidFill>
                  <a:latin typeface="나눔바른고딕"/>
                  <a:ea typeface="나눔바른고딕"/>
                  <a:cs typeface="함초롬돋움"/>
                </a:rPr>
                <a:t>B</a:t>
              </a:r>
              <a:r>
                <a:rPr lang="ko-KR" altLang="en-US" sz="1600" dirty="0">
                  <a:solidFill>
                    <a:srgbClr val="000000"/>
                  </a:solidFill>
                  <a:latin typeface="나눔바른고딕"/>
                  <a:ea typeface="나눔바른고딕"/>
                  <a:cs typeface="함초롬돋움"/>
                </a:rPr>
                <a:t>등급을 </a:t>
              </a:r>
              <a:r>
                <a:rPr lang="ko-KR" altLang="en-US" sz="1600" dirty="0" err="1">
                  <a:solidFill>
                    <a:srgbClr val="000000"/>
                  </a:solidFill>
                  <a:latin typeface="나눔바른고딕"/>
                  <a:ea typeface="나눔바른고딕"/>
                  <a:cs typeface="함초롬돋움"/>
                </a:rPr>
                <a:t>받게되자</a:t>
              </a:r>
              <a:r>
                <a:rPr lang="ko-KR" altLang="en-US" sz="1600" dirty="0">
                  <a:solidFill>
                    <a:srgbClr val="000000"/>
                  </a:solidFill>
                  <a:latin typeface="나눔바른고딕"/>
                  <a:ea typeface="나눔바른고딕"/>
                  <a:cs typeface="함초롬돋움"/>
                </a:rPr>
                <a:t> </a:t>
              </a:r>
              <a:r>
                <a:rPr lang="en-US" altLang="ko-KR" sz="1600" dirty="0">
                  <a:solidFill>
                    <a:srgbClr val="000000"/>
                  </a:solidFill>
                  <a:latin typeface="나눔바른고딕"/>
                  <a:ea typeface="나눔바른고딕"/>
                  <a:cs typeface="함초롬돋움"/>
                </a:rPr>
                <a:t>'</a:t>
              </a:r>
              <a:r>
                <a:rPr lang="ko-KR" altLang="en-US" sz="1600" dirty="0">
                  <a:solidFill>
                    <a:srgbClr val="000000"/>
                  </a:solidFill>
                  <a:latin typeface="나눔바른고딕"/>
                  <a:ea typeface="나눔바른고딕"/>
                  <a:cs typeface="함초롬돋움"/>
                </a:rPr>
                <a:t>본부장이 승진을 고의로</a:t>
              </a:r>
              <a:endParaRPr lang="en-US" altLang="ko-KR" sz="1600" dirty="0">
                <a:solidFill>
                  <a:srgbClr val="000000"/>
                </a:solidFill>
                <a:latin typeface="나눔바른고딕"/>
                <a:ea typeface="나눔바른고딕"/>
                <a:cs typeface="함초롬돋움"/>
              </a:endParaRPr>
            </a:p>
            <a:p>
              <a:pPr>
                <a:lnSpc>
                  <a:spcPct val="130000"/>
                </a:lnSpc>
                <a:spcBef>
                  <a:spcPct val="0"/>
                </a:spcBef>
                <a:buClr>
                  <a:srgbClr val="3D384A"/>
                </a:buClr>
                <a:defRPr lang="ko-KR" altLang="en-US"/>
              </a:pP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막는 게 </a:t>
              </a:r>
              <a:r>
                <a:rPr lang="ko-KR" altLang="en-US" sz="1600" dirty="0" err="1">
                  <a:solidFill>
                    <a:srgbClr val="000000"/>
                  </a:solidFill>
                  <a:latin typeface="나눔바른고딕"/>
                  <a:ea typeface="나눔바른고딕"/>
                  <a:cs typeface="함초롬돋움"/>
                </a:rPr>
                <a:t>아닐까’하는</a:t>
              </a:r>
              <a:r>
                <a:rPr lang="ko-KR" altLang="en-US" sz="1600" dirty="0">
                  <a:solidFill>
                    <a:srgbClr val="000000"/>
                  </a:solidFill>
                  <a:latin typeface="나눔바른고딕"/>
                  <a:ea typeface="나눔바른고딕"/>
                  <a:cs typeface="함초롬돋움"/>
                </a:rPr>
                <a:t> 생각이 들어 괴로워 함</a:t>
              </a:r>
            </a:p>
          </p:txBody>
        </p:sp>
      </p:grpSp>
      <p:sp>
        <p:nvSpPr>
          <p:cNvPr id="33"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75</a:t>
            </a:fld>
            <a:endParaRPr lang="en-US" altLang="en-US" sz="999">
              <a:solidFill>
                <a:schemeClr val="tx1"/>
              </a:solidFill>
              <a:latin typeface="나눔스퀘어라운드 Bold"/>
              <a:ea typeface="나눔스퀘어라운드 Bold"/>
            </a:endParaRPr>
          </a:p>
        </p:txBody>
      </p:sp>
      <p:pic>
        <p:nvPicPr>
          <p:cNvPr id="3" name="그래픽 2"/>
          <p:cNvPicPr>
            <a:picLocks noChangeAspect="1"/>
          </p:cNvPicPr>
          <p:nvPr/>
        </p:nvPicPr>
        <p:blipFill rotWithShape="1">
          <a:blip r:embed="rId3"/>
          <a:stretch>
            <a:fillRect/>
          </a:stretch>
        </p:blipFill>
        <p:spPr>
          <a:xfrm>
            <a:off x="5724659" y="1929144"/>
            <a:ext cx="2274326" cy="1828699"/>
          </a:xfrm>
          <a:prstGeom prst="rect">
            <a:avLst/>
          </a:prstGeom>
          <a:effectLst>
            <a:outerShdw blurRad="50800" dist="12700" dir="2700000" algn="tl" rotWithShape="0">
              <a:prstClr val="black">
                <a:alpha val="40000"/>
              </a:prstClr>
            </a:outerShdw>
          </a:effectLst>
        </p:spPr>
      </p:pic>
      <p:pic>
        <p:nvPicPr>
          <p:cNvPr id="2" name="그림 1">
            <a:extLst>
              <a:ext uri="{FF2B5EF4-FFF2-40B4-BE49-F238E27FC236}">
                <a16:creationId xmlns:a16="http://schemas.microsoft.com/office/drawing/2014/main" id="{E3581237-1EEF-AF75-B0EB-63169B0995E3}"/>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4" name="그림 3">
            <a:extLst>
              <a:ext uri="{FF2B5EF4-FFF2-40B4-BE49-F238E27FC236}">
                <a16:creationId xmlns:a16="http://schemas.microsoft.com/office/drawing/2014/main" id="{7DF3AF88-274F-6AB9-905E-DDA69CA72507}"/>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265" y="133689"/>
            <a:ext cx="958482"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0" name="사각형: 둥근 위쪽 모서리 9"/>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1" name="평행 사변형 10"/>
          <p:cNvSpPr/>
          <p:nvPr/>
        </p:nvSpPr>
        <p:spPr>
          <a:xfrm rot="5400000">
            <a:off x="753374" y="368797"/>
            <a:ext cx="762297" cy="292083"/>
          </a:xfrm>
          <a:prstGeom prst="parallelogram">
            <a:avLst>
              <a:gd name="adj" fmla="val 41638"/>
            </a:avLst>
          </a:prstGeom>
          <a:solidFill>
            <a:srgbClr val="3D38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2" name="평행 사변형 11"/>
          <p:cNvSpPr/>
          <p:nvPr/>
        </p:nvSpPr>
        <p:spPr>
          <a:xfrm rot="16200000" flipH="1">
            <a:off x="1075193" y="368798"/>
            <a:ext cx="762297" cy="292083"/>
          </a:xfrm>
          <a:prstGeom prst="parallelogram">
            <a:avLst>
              <a:gd name="adj" fmla="val 41638"/>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3" name="직사각형 12"/>
          <p:cNvSpPr/>
          <p:nvPr/>
        </p:nvSpPr>
        <p:spPr>
          <a:xfrm>
            <a:off x="1632118" y="130831"/>
            <a:ext cx="7511618" cy="640575"/>
          </a:xfrm>
          <a:prstGeom prst="rect">
            <a:avLst/>
          </a:prstGeom>
          <a:solidFill>
            <a:srgbClr val="675E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4" name="TextBox 13"/>
          <p:cNvSpPr txBox="1"/>
          <p:nvPr/>
        </p:nvSpPr>
        <p:spPr>
          <a:xfrm>
            <a:off x="1727426" y="240030"/>
            <a:ext cx="2916964" cy="460743"/>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판단례</a:t>
            </a:r>
          </a:p>
        </p:txBody>
      </p:sp>
      <p:sp>
        <p:nvSpPr>
          <p:cNvPr id="15" name="TextBox 14"/>
          <p:cNvSpPr txBox="1"/>
          <p:nvPr/>
        </p:nvSpPr>
        <p:spPr>
          <a:xfrm>
            <a:off x="8403324" y="281174"/>
            <a:ext cx="545771" cy="188766"/>
          </a:xfrm>
          <a:prstGeom prst="roundRect">
            <a:avLst>
              <a:gd name="adj" fmla="val 50000"/>
            </a:avLst>
          </a:prstGeom>
          <a:solidFill>
            <a:srgbClr val="3D384A"/>
          </a:solidFill>
        </p:spPr>
        <p:txBody>
          <a:bodyPr wrap="none" anchor="ctr">
            <a:noAutofit/>
          </a:bodyPr>
          <a:lstStyle/>
          <a:p>
            <a:pPr algn="ctr">
              <a:defRPr lang="ko-KR" altLang="en-US"/>
            </a:pPr>
            <a:r>
              <a:rPr lang="en-US" altLang="ko-KR" sz="1100" dirty="0">
                <a:solidFill>
                  <a:schemeClr val="bg1"/>
                </a:solidFill>
                <a:latin typeface="나눔스퀘어라운드 ExtraBold"/>
                <a:ea typeface="나눔스퀘어라운드 ExtraBold"/>
              </a:rPr>
              <a:t>PART 4</a:t>
            </a:r>
            <a:endParaRPr lang="ko-KR" altLang="en-US" sz="1100" dirty="0">
              <a:solidFill>
                <a:schemeClr val="bg1"/>
              </a:solidFill>
              <a:latin typeface="나눔스퀘어라운드 ExtraBold"/>
              <a:ea typeface="나눔스퀘어라운드 ExtraBold"/>
            </a:endParaRPr>
          </a:p>
        </p:txBody>
      </p:sp>
      <p:sp>
        <p:nvSpPr>
          <p:cNvPr id="16" name="TextBox 15"/>
          <p:cNvSpPr txBox="1"/>
          <p:nvPr/>
        </p:nvSpPr>
        <p:spPr>
          <a:xfrm>
            <a:off x="6699060" y="429780"/>
            <a:ext cx="2335402" cy="261595"/>
          </a:xfrm>
          <a:prstGeom prst="rect">
            <a:avLst/>
          </a:prstGeom>
          <a:noFill/>
        </p:spPr>
        <p:txBody>
          <a:bodyPr wrap="square" anchor="ctr">
            <a:spAutoFit/>
          </a:bodyPr>
          <a:lstStyle/>
          <a:p>
            <a:pPr algn="r">
              <a:defRPr lang="ko-KR" altLang="en-US"/>
            </a:pPr>
            <a:r>
              <a:rPr lang="ko-KR" altLang="en-US" sz="1100" dirty="0">
                <a:solidFill>
                  <a:schemeClr val="bg1"/>
                </a:solidFill>
                <a:latin typeface="나눔스퀘어라운드 ExtraBold"/>
                <a:ea typeface="나눔스퀘어라운드 ExtraBold"/>
              </a:rPr>
              <a:t>직장 내 괴롭힘 행위 예시</a:t>
            </a:r>
          </a:p>
        </p:txBody>
      </p:sp>
      <p:sp>
        <p:nvSpPr>
          <p:cNvPr id="7" name="Rectangle 5"/>
          <p:cNvSpPr>
            <a:spLocks noChangeArrowheads="1"/>
          </p:cNvSpPr>
          <p:nvPr/>
        </p:nvSpPr>
        <p:spPr bwMode="white">
          <a:xfrm>
            <a:off x="4894283" y="240030"/>
            <a:ext cx="1664238" cy="460741"/>
          </a:xfrm>
          <a:prstGeom prst="rect">
            <a:avLst/>
          </a:prstGeom>
          <a:noFill/>
        </p:spPr>
        <p:txBody>
          <a:bodyPr wrap="none" anchor="ctr">
            <a:spAutoFit/>
          </a:bodyPr>
          <a:lstStyle/>
          <a:p>
            <a:pPr lvl="0">
              <a:defRPr lang="ko-KR" altLang="en-US"/>
            </a:pPr>
            <a:r>
              <a:rPr lang="ko-KR" altLang="en-US" sz="2400">
                <a:solidFill>
                  <a:srgbClr val="F37E5F"/>
                </a:solidFill>
                <a:latin typeface="나눔스퀘어라운드 ExtraBold"/>
                <a:ea typeface="나눔스퀘어라운드 ExtraBold"/>
              </a:rPr>
              <a:t>불인정 사례</a:t>
            </a:r>
          </a:p>
        </p:txBody>
      </p:sp>
      <p:sp>
        <p:nvSpPr>
          <p:cNvPr id="8" name="타원 7"/>
          <p:cNvSpPr/>
          <p:nvPr/>
        </p:nvSpPr>
        <p:spPr>
          <a:xfrm>
            <a:off x="4652547" y="331227"/>
            <a:ext cx="277425" cy="277425"/>
          </a:xfrm>
          <a:prstGeom prst="ellipse">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7</a:t>
            </a:r>
            <a:endParaRPr lang="ko-KR" altLang="en-US">
              <a:solidFill>
                <a:schemeClr val="bg1"/>
              </a:solidFill>
              <a:latin typeface="나눔스퀘어라운드 ExtraBold"/>
              <a:ea typeface="나눔스퀘어라운드 ExtraBold"/>
            </a:endParaRPr>
          </a:p>
        </p:txBody>
      </p:sp>
      <p:sp>
        <p:nvSpPr>
          <p:cNvPr id="17" name="사각형: 둥근 위쪽 모서리 16"/>
          <p:cNvSpPr/>
          <p:nvPr/>
        </p:nvSpPr>
        <p:spPr>
          <a:xfrm>
            <a:off x="664876" y="1135367"/>
            <a:ext cx="2707957" cy="412556"/>
          </a:xfrm>
          <a:prstGeom prst="round2SameRect">
            <a:avLst>
              <a:gd name="adj1" fmla="val 50000"/>
              <a:gd name="adj2" fmla="val 0"/>
            </a:avLst>
          </a:prstGeom>
          <a:solidFill>
            <a:srgbClr val="F35F6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18" name="Rectangle 5"/>
          <p:cNvSpPr>
            <a:spLocks noChangeArrowheads="1"/>
          </p:cNvSpPr>
          <p:nvPr/>
        </p:nvSpPr>
        <p:spPr bwMode="white">
          <a:xfrm>
            <a:off x="735560" y="1161339"/>
            <a:ext cx="2566588" cy="389331"/>
          </a:xfrm>
          <a:prstGeom prst="rect">
            <a:avLst/>
          </a:prstGeom>
          <a:noFill/>
          <a:ln w="9525" cmpd="sng">
            <a:noFill/>
            <a:miter/>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spcBef>
                <a:spcPct val="0"/>
              </a:spcBef>
              <a:defRPr lang="ko-KR" altLang="en-US"/>
            </a:pPr>
            <a:r>
              <a:rPr lang="ko-KR" altLang="en-US" sz="2001" b="1">
                <a:solidFill>
                  <a:schemeClr val="bg1"/>
                </a:solidFill>
                <a:latin typeface="나눔바른고딕"/>
                <a:ea typeface="나눔바른고딕"/>
                <a:cs typeface="함초롬돋움"/>
              </a:rPr>
              <a:t>직장 내 괴롭힘 판단</a:t>
            </a:r>
          </a:p>
        </p:txBody>
      </p:sp>
      <p:sp>
        <p:nvSpPr>
          <p:cNvPr id="19" name="사각형: 둥근 모서리 18"/>
          <p:cNvSpPr/>
          <p:nvPr/>
        </p:nvSpPr>
        <p:spPr>
          <a:xfrm>
            <a:off x="389506" y="1561761"/>
            <a:ext cx="8364988" cy="2933107"/>
          </a:xfrm>
          <a:prstGeom prst="roundRect">
            <a:avLst>
              <a:gd name="adj" fmla="val 2499"/>
            </a:avLst>
          </a:prstGeom>
          <a:solidFill>
            <a:schemeClr val="bg1"/>
          </a:solidFill>
          <a:ln w="38100">
            <a:solidFill>
              <a:srgbClr val="F35F67"/>
            </a:solidFill>
          </a:ln>
          <a:effectLst>
            <a:outerShdw blurRad="50800" dist="127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nvGrpSpPr>
          <p:cNvPr id="20" name="그룹 19"/>
          <p:cNvGrpSpPr/>
          <p:nvPr/>
        </p:nvGrpSpPr>
        <p:grpSpPr>
          <a:xfrm>
            <a:off x="665959" y="1715021"/>
            <a:ext cx="7630804" cy="722582"/>
            <a:chOff x="619237" y="1538836"/>
            <a:chExt cx="7630804" cy="722582"/>
          </a:xfrm>
        </p:grpSpPr>
        <p:grpSp>
          <p:nvGrpSpPr>
            <p:cNvPr id="21" name="그룹 20"/>
            <p:cNvGrpSpPr/>
            <p:nvPr/>
          </p:nvGrpSpPr>
          <p:grpSpPr>
            <a:xfrm>
              <a:off x="619237" y="1538836"/>
              <a:ext cx="7576899" cy="397624"/>
              <a:chOff x="619237" y="1538836"/>
              <a:chExt cx="7576899" cy="397624"/>
            </a:xfrm>
          </p:grpSpPr>
          <p:sp>
            <p:nvSpPr>
              <p:cNvPr id="23" name="Rectangle 6"/>
              <p:cNvSpPr>
                <a:spLocks noChangeArrowheads="1"/>
              </p:cNvSpPr>
              <p:nvPr/>
            </p:nvSpPr>
            <p:spPr bwMode="white">
              <a:xfrm>
                <a:off x="634931" y="1538836"/>
                <a:ext cx="7561205" cy="397624"/>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30000"/>
                  </a:lnSpc>
                  <a:spcBef>
                    <a:spcPct val="0"/>
                  </a:spcBef>
                  <a:defRPr lang="ko-KR" altLang="en-US"/>
                </a:pPr>
                <a:r>
                  <a:rPr lang="ko-KR" altLang="en-US" sz="1600" b="1">
                    <a:solidFill>
                      <a:srgbClr val="F35F67"/>
                    </a:solidFill>
                    <a:latin typeface="나눔스퀘어라운드 ExtraBold"/>
                    <a:ea typeface="나눔스퀘어라운드 ExtraBold"/>
                    <a:cs typeface="함초롬돋움"/>
                  </a:rPr>
                  <a:t>직장에서의 지위 또는 관계 등의 우위 이용 여부</a:t>
                </a:r>
              </a:p>
            </p:txBody>
          </p:sp>
          <p:sp>
            <p:nvSpPr>
              <p:cNvPr id="24" name="직각 삼각형 23"/>
              <p:cNvSpPr/>
              <p:nvPr/>
            </p:nvSpPr>
            <p:spPr>
              <a:xfrm rot="5400000">
                <a:off x="619237" y="1600583"/>
                <a:ext cx="139201" cy="139201"/>
              </a:xfrm>
              <a:prstGeom prst="rtTriangle">
                <a:avLst/>
              </a:prstGeom>
              <a:solidFill>
                <a:srgbClr val="970B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22" name="직사각형 21"/>
            <p:cNvSpPr/>
            <p:nvPr/>
          </p:nvSpPr>
          <p:spPr>
            <a:xfrm>
              <a:off x="688836" y="1861801"/>
              <a:ext cx="7561205" cy="399617"/>
            </a:xfrm>
            <a:prstGeom prst="rect">
              <a:avLst/>
            </a:prstGeom>
          </p:spPr>
          <p:txBody>
            <a:bodyPr wrap="square">
              <a:spAutoFit/>
            </a:bodyPr>
            <a:lstStyle/>
            <a:p>
              <a:pPr>
                <a:lnSpc>
                  <a:spcPct val="130000"/>
                </a:lnSpc>
                <a:spcBef>
                  <a:spcPct val="0"/>
                </a:spcBef>
                <a:defRPr lang="ko-KR" altLang="en-US"/>
              </a:pPr>
              <a:r>
                <a:rPr lang="ko-KR" altLang="en-US" sz="1600">
                  <a:solidFill>
                    <a:srgbClr val="000000"/>
                  </a:solidFill>
                  <a:latin typeface="나눔바른고딕"/>
                  <a:ea typeface="나눔바른고딕"/>
                  <a:cs typeface="함초롬돋움"/>
                </a:rPr>
                <a:t>근무평정 권한이 있는 본부장으로서 지위의 우위를 이용</a:t>
              </a:r>
            </a:p>
          </p:txBody>
        </p:sp>
      </p:grpSp>
      <p:grpSp>
        <p:nvGrpSpPr>
          <p:cNvPr id="25" name="그룹 24"/>
          <p:cNvGrpSpPr/>
          <p:nvPr/>
        </p:nvGrpSpPr>
        <p:grpSpPr>
          <a:xfrm>
            <a:off x="665959" y="2510839"/>
            <a:ext cx="7576899" cy="1006618"/>
            <a:chOff x="619237" y="1538836"/>
            <a:chExt cx="7576899" cy="1006618"/>
          </a:xfrm>
        </p:grpSpPr>
        <p:grpSp>
          <p:nvGrpSpPr>
            <p:cNvPr id="26" name="그룹 25"/>
            <p:cNvGrpSpPr/>
            <p:nvPr/>
          </p:nvGrpSpPr>
          <p:grpSpPr>
            <a:xfrm>
              <a:off x="619237" y="1538836"/>
              <a:ext cx="7576899" cy="393954"/>
              <a:chOff x="619237" y="1538836"/>
              <a:chExt cx="7576899" cy="393954"/>
            </a:xfrm>
          </p:grpSpPr>
          <p:sp>
            <p:nvSpPr>
              <p:cNvPr id="28" name="Rectangle 6"/>
              <p:cNvSpPr>
                <a:spLocks noChangeArrowheads="1"/>
              </p:cNvSpPr>
              <p:nvPr/>
            </p:nvSpPr>
            <p:spPr bwMode="white">
              <a:xfrm>
                <a:off x="634931" y="1538836"/>
                <a:ext cx="7561205" cy="405541"/>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30000"/>
                  </a:lnSpc>
                  <a:spcBef>
                    <a:spcPct val="0"/>
                  </a:spcBef>
                  <a:defRPr lang="ko-KR" altLang="en-US"/>
                </a:pPr>
                <a:r>
                  <a:rPr lang="ko-KR" altLang="en-US" sz="1600" b="1">
                    <a:solidFill>
                      <a:srgbClr val="F35F67"/>
                    </a:solidFill>
                    <a:latin typeface="나눔스퀘어라운드 ExtraBold"/>
                    <a:ea typeface="나눔스퀘어라운드 ExtraBold"/>
                    <a:cs typeface="함초롬돋움"/>
                  </a:rPr>
                  <a:t>업무상 적정 범위를 넘었는지의 여부</a:t>
                </a:r>
              </a:p>
            </p:txBody>
          </p:sp>
          <p:sp>
            <p:nvSpPr>
              <p:cNvPr id="29" name="직각 삼각형 28"/>
              <p:cNvSpPr/>
              <p:nvPr/>
            </p:nvSpPr>
            <p:spPr>
              <a:xfrm rot="5400000">
                <a:off x="619237" y="1600583"/>
                <a:ext cx="139201" cy="139201"/>
              </a:xfrm>
              <a:prstGeom prst="rtTriangle">
                <a:avLst/>
              </a:prstGeom>
              <a:solidFill>
                <a:srgbClr val="970B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27" name="직사각형 26"/>
            <p:cNvSpPr/>
            <p:nvPr/>
          </p:nvSpPr>
          <p:spPr>
            <a:xfrm>
              <a:off x="688837" y="1874501"/>
              <a:ext cx="6816864" cy="679476"/>
            </a:xfrm>
            <a:prstGeom prst="rect">
              <a:avLst/>
            </a:prstGeom>
          </p:spPr>
          <p:txBody>
            <a:bodyPr wrap="square">
              <a:spAutoFit/>
            </a:bodyPr>
            <a:lstStyle/>
            <a:p>
              <a:pPr>
                <a:lnSpc>
                  <a:spcPct val="120000"/>
                </a:lnSpc>
                <a:spcBef>
                  <a:spcPct val="0"/>
                </a:spcBef>
                <a:defRPr lang="ko-KR" altLang="en-US"/>
              </a:pPr>
              <a:r>
                <a:rPr lang="ko-KR" altLang="en-US" sz="1600" dirty="0">
                  <a:solidFill>
                    <a:srgbClr val="000000"/>
                  </a:solidFill>
                  <a:latin typeface="나눔바른고딕"/>
                  <a:ea typeface="나눔바른고딕"/>
                  <a:cs typeface="함초롬돋움"/>
                </a:rPr>
                <a:t>영업소의 실적 부진에 대해 영업소 관리책임이 있는 영업소장과 매니저에게 </a:t>
              </a:r>
              <a:r>
                <a:rPr lang="en-US" altLang="ko-KR" sz="1600" dirty="0">
                  <a:solidFill>
                    <a:srgbClr val="000000"/>
                  </a:solidFill>
                  <a:latin typeface="나눔바른고딕"/>
                  <a:ea typeface="나눔바른고딕"/>
                  <a:cs typeface="함초롬돋움"/>
                </a:rPr>
                <a:t>B</a:t>
              </a:r>
              <a:r>
                <a:rPr lang="ko-KR" altLang="en-US" sz="1600" dirty="0">
                  <a:solidFill>
                    <a:srgbClr val="000000"/>
                  </a:solidFill>
                  <a:latin typeface="나눔바른고딕"/>
                  <a:ea typeface="나눔바른고딕"/>
                  <a:cs typeface="함초롬돋움"/>
                </a:rPr>
                <a:t>등급을 준 것은 업무상 필요성이 없거나 타당하지 않다고 볼 근거가 약함</a:t>
              </a:r>
            </a:p>
          </p:txBody>
        </p:sp>
      </p:grpSp>
      <p:grpSp>
        <p:nvGrpSpPr>
          <p:cNvPr id="30" name="그룹 29"/>
          <p:cNvGrpSpPr/>
          <p:nvPr/>
        </p:nvGrpSpPr>
        <p:grpSpPr>
          <a:xfrm>
            <a:off x="665959" y="3590693"/>
            <a:ext cx="7630804" cy="723335"/>
            <a:chOff x="619237" y="1538836"/>
            <a:chExt cx="7630804" cy="723335"/>
          </a:xfrm>
        </p:grpSpPr>
        <p:grpSp>
          <p:nvGrpSpPr>
            <p:cNvPr id="31" name="그룹 30"/>
            <p:cNvGrpSpPr/>
            <p:nvPr/>
          </p:nvGrpSpPr>
          <p:grpSpPr>
            <a:xfrm>
              <a:off x="619237" y="1538836"/>
              <a:ext cx="7576899" cy="393954"/>
              <a:chOff x="619237" y="1538836"/>
              <a:chExt cx="7576899" cy="393954"/>
            </a:xfrm>
          </p:grpSpPr>
          <p:sp>
            <p:nvSpPr>
              <p:cNvPr id="33" name="Rectangle 6"/>
              <p:cNvSpPr>
                <a:spLocks noChangeArrowheads="1"/>
              </p:cNvSpPr>
              <p:nvPr/>
            </p:nvSpPr>
            <p:spPr bwMode="white">
              <a:xfrm>
                <a:off x="634931" y="1538836"/>
                <a:ext cx="7561205" cy="398377"/>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30000"/>
                  </a:lnSpc>
                  <a:spcBef>
                    <a:spcPct val="0"/>
                  </a:spcBef>
                  <a:defRPr lang="ko-KR" altLang="en-US"/>
                </a:pPr>
                <a:r>
                  <a:rPr lang="ko-KR" altLang="en-US" sz="1600" b="1">
                    <a:solidFill>
                      <a:srgbClr val="F35F67"/>
                    </a:solidFill>
                    <a:latin typeface="나눔스퀘어라운드 ExtraBold"/>
                    <a:ea typeface="나눔스퀘어라운드 ExtraBold"/>
                    <a:cs typeface="함초롬돋움"/>
                  </a:rPr>
                  <a:t>신체적</a:t>
                </a:r>
                <a:r>
                  <a:rPr lang="en-US" altLang="ko-KR" sz="1600" b="1">
                    <a:solidFill>
                      <a:srgbClr val="F35F67"/>
                    </a:solidFill>
                    <a:latin typeface="나눔스퀘어라운드 ExtraBold"/>
                    <a:ea typeface="나눔스퀘어라운드 ExtraBold"/>
                    <a:cs typeface="함초롬돋움"/>
                  </a:rPr>
                  <a:t>·</a:t>
                </a:r>
                <a:r>
                  <a:rPr lang="ko-KR" altLang="en-US" sz="1600" b="1">
                    <a:solidFill>
                      <a:srgbClr val="F35F67"/>
                    </a:solidFill>
                    <a:latin typeface="나눔스퀘어라운드 ExtraBold"/>
                    <a:ea typeface="나눔스퀘어라운드 ExtraBold"/>
                    <a:cs typeface="함초롬돋움"/>
                  </a:rPr>
                  <a:t>정신적 고통을 주거나 근로환경을 악화시켰는지의 여부</a:t>
                </a:r>
              </a:p>
            </p:txBody>
          </p:sp>
          <p:sp>
            <p:nvSpPr>
              <p:cNvPr id="34" name="직각 삼각형 33"/>
              <p:cNvSpPr/>
              <p:nvPr/>
            </p:nvSpPr>
            <p:spPr>
              <a:xfrm rot="5400000">
                <a:off x="619237" y="1600583"/>
                <a:ext cx="139201" cy="139201"/>
              </a:xfrm>
              <a:prstGeom prst="rtTriangle">
                <a:avLst/>
              </a:prstGeom>
              <a:solidFill>
                <a:srgbClr val="970B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32" name="직사각형 31"/>
            <p:cNvSpPr/>
            <p:nvPr/>
          </p:nvSpPr>
          <p:spPr>
            <a:xfrm>
              <a:off x="688836" y="1861801"/>
              <a:ext cx="7561205" cy="400370"/>
            </a:xfrm>
            <a:prstGeom prst="rect">
              <a:avLst/>
            </a:prstGeom>
          </p:spPr>
          <p:txBody>
            <a:bodyPr wrap="square">
              <a:spAutoFit/>
            </a:bodyPr>
            <a:lstStyle/>
            <a:p>
              <a:pPr>
                <a:lnSpc>
                  <a:spcPct val="130000"/>
                </a:lnSpc>
                <a:spcBef>
                  <a:spcPct val="0"/>
                </a:spcBef>
                <a:defRPr lang="ko-KR" altLang="en-US"/>
              </a:pPr>
              <a:r>
                <a:rPr lang="ko-KR" altLang="en-US" sz="1600">
                  <a:solidFill>
                    <a:srgbClr val="000000"/>
                  </a:solidFill>
                  <a:latin typeface="나눔바른고딕"/>
                  <a:ea typeface="나눔바른고딕"/>
                  <a:cs typeface="함초롬돋움"/>
                </a:rPr>
                <a:t>승진 대상에서 누락되자 피해자는 스트레스를 받고 괴로움 </a:t>
              </a:r>
            </a:p>
          </p:txBody>
        </p:sp>
      </p:grpSp>
      <p:grpSp>
        <p:nvGrpSpPr>
          <p:cNvPr id="35" name="그룹 34"/>
          <p:cNvGrpSpPr/>
          <p:nvPr/>
        </p:nvGrpSpPr>
        <p:grpSpPr>
          <a:xfrm>
            <a:off x="6305871" y="3443492"/>
            <a:ext cx="2258407" cy="2258407"/>
            <a:chOff x="6066202" y="3702011"/>
            <a:chExt cx="2258407" cy="2258407"/>
          </a:xfrm>
          <a:effectLst>
            <a:outerShdw blurRad="50800" dist="38100" dir="5400000" algn="t" rotWithShape="0">
              <a:prstClr val="black">
                <a:alpha val="40000"/>
              </a:prstClr>
            </a:outerShdw>
          </a:effectLst>
        </p:grpSpPr>
        <p:grpSp>
          <p:nvGrpSpPr>
            <p:cNvPr id="36" name="그룹 35"/>
            <p:cNvGrpSpPr/>
            <p:nvPr/>
          </p:nvGrpSpPr>
          <p:grpSpPr>
            <a:xfrm>
              <a:off x="6066202" y="3702011"/>
              <a:ext cx="2258407" cy="2258407"/>
              <a:chOff x="6159873" y="3804666"/>
              <a:chExt cx="2053097" cy="2053097"/>
            </a:xfrm>
          </p:grpSpPr>
          <p:pic>
            <p:nvPicPr>
              <p:cNvPr id="38" name="그래픽 37"/>
              <p:cNvPicPr>
                <a:picLocks noChangeAspect="1"/>
              </p:cNvPicPr>
              <p:nvPr/>
            </p:nvPicPr>
            <p:blipFill rotWithShape="1">
              <a:blip r:embed="rId2"/>
              <a:stretch>
                <a:fillRect/>
              </a:stretch>
            </p:blipFill>
            <p:spPr>
              <a:xfrm>
                <a:off x="6159873" y="3804666"/>
                <a:ext cx="2053097" cy="2053097"/>
              </a:xfrm>
              <a:prstGeom prst="rect">
                <a:avLst/>
              </a:prstGeom>
            </p:spPr>
          </p:pic>
          <p:sp>
            <p:nvSpPr>
              <p:cNvPr id="39" name="자유형: 도형 38"/>
              <p:cNvSpPr/>
              <p:nvPr/>
            </p:nvSpPr>
            <p:spPr>
              <a:xfrm>
                <a:off x="6383760" y="4234576"/>
                <a:ext cx="1623332" cy="302212"/>
              </a:xfrm>
              <a:custGeom>
                <a:avLst/>
                <a:gdLst>
                  <a:gd name="connsiteX0" fmla="*/ 199266 w 1785665"/>
                  <a:gd name="connsiteY0" fmla="*/ 0 h 369332"/>
                  <a:gd name="connsiteX1" fmla="*/ 1586398 w 1785665"/>
                  <a:gd name="connsiteY1" fmla="*/ 0 h 369332"/>
                  <a:gd name="connsiteX2" fmla="*/ 1659329 w 1785665"/>
                  <a:gd name="connsiteY2" fmla="*/ 88393 h 369332"/>
                  <a:gd name="connsiteX3" fmla="*/ 1775638 w 1785665"/>
                  <a:gd name="connsiteY3" fmla="*/ 330336 h 369332"/>
                  <a:gd name="connsiteX4" fmla="*/ 1785665 w 1785665"/>
                  <a:gd name="connsiteY4" fmla="*/ 369332 h 369332"/>
                  <a:gd name="connsiteX5" fmla="*/ 0 w 1785665"/>
                  <a:gd name="connsiteY5" fmla="*/ 369332 h 369332"/>
                  <a:gd name="connsiteX6" fmla="*/ 10027 w 1785665"/>
                  <a:gd name="connsiteY6" fmla="*/ 330336 h 369332"/>
                  <a:gd name="connsiteX7" fmla="*/ 126336 w 1785665"/>
                  <a:gd name="connsiteY7" fmla="*/ 88393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5665" h="369332">
                    <a:moveTo>
                      <a:pt x="199266" y="0"/>
                    </a:moveTo>
                    <a:lnTo>
                      <a:pt x="1586398" y="0"/>
                    </a:lnTo>
                    <a:lnTo>
                      <a:pt x="1659329" y="88393"/>
                    </a:lnTo>
                    <a:cubicBezTo>
                      <a:pt x="1709163" y="162158"/>
                      <a:pt x="1748630" y="243502"/>
                      <a:pt x="1775638" y="330336"/>
                    </a:cubicBezTo>
                    <a:lnTo>
                      <a:pt x="1785665" y="369332"/>
                    </a:lnTo>
                    <a:lnTo>
                      <a:pt x="0" y="369332"/>
                    </a:lnTo>
                    <a:lnTo>
                      <a:pt x="10027" y="330336"/>
                    </a:lnTo>
                    <a:cubicBezTo>
                      <a:pt x="37035" y="243502"/>
                      <a:pt x="76501" y="162158"/>
                      <a:pt x="126336" y="88393"/>
                    </a:cubicBezTo>
                    <a:close/>
                  </a:path>
                </a:pathLst>
              </a:custGeom>
              <a:solidFill>
                <a:srgbClr val="CCCCCC"/>
              </a:solidFill>
            </p:spPr>
            <p:txBody>
              <a:bodyPr wrap="none">
                <a:noAutofit/>
              </a:bodyPr>
              <a:lstStyle/>
              <a:p>
                <a:pPr algn="ctr">
                  <a:defRPr lang="ko-KR" altLang="en-US"/>
                </a:pPr>
                <a:r>
                  <a:rPr lang="ko-KR" altLang="en-US" sz="1600" b="1">
                    <a:latin typeface="나눔바른고딕"/>
                    <a:ea typeface="나눔바른고딕"/>
                    <a:cs typeface="함초롬돋움"/>
                  </a:rPr>
                  <a:t>종합적 판단</a:t>
                </a:r>
                <a:endParaRPr lang="ko-KR" altLang="en-US" sz="1400">
                  <a:latin typeface="나눔바른고딕"/>
                  <a:ea typeface="나눔바른고딕"/>
                </a:endParaRPr>
              </a:p>
            </p:txBody>
          </p:sp>
        </p:grpSp>
        <p:sp>
          <p:nvSpPr>
            <p:cNvPr id="37" name="Rectangle 6"/>
            <p:cNvSpPr>
              <a:spLocks noChangeArrowheads="1"/>
            </p:cNvSpPr>
            <p:nvPr/>
          </p:nvSpPr>
          <p:spPr bwMode="white">
            <a:xfrm>
              <a:off x="6198283" y="4656749"/>
              <a:ext cx="2024395" cy="695740"/>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spcBef>
                  <a:spcPct val="0"/>
                </a:spcBef>
                <a:defRPr lang="ko-KR" altLang="en-US"/>
              </a:pPr>
              <a:r>
                <a:rPr lang="ko-KR" altLang="en-US" sz="2000" b="1">
                  <a:solidFill>
                    <a:srgbClr val="C00000"/>
                  </a:solidFill>
                  <a:latin typeface="나눔바른고딕"/>
                  <a:ea typeface="나눔바른고딕"/>
                  <a:cs typeface="함초롬돋움"/>
                </a:rPr>
                <a:t>직장 내 괴롭힘에 해당되지 않음</a:t>
              </a:r>
            </a:p>
          </p:txBody>
        </p:sp>
      </p:grpSp>
      <p:sp>
        <p:nvSpPr>
          <p:cNvPr id="40" name="Rectangle 4"/>
          <p:cNvSpPr>
            <a:spLocks noChangeArrowheads="1"/>
          </p:cNvSpPr>
          <p:nvPr/>
        </p:nvSpPr>
        <p:spPr bwMode="white">
          <a:xfrm>
            <a:off x="779656" y="4636021"/>
            <a:ext cx="7517107" cy="1874359"/>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30000"/>
              </a:lnSpc>
              <a:spcBef>
                <a:spcPct val="0"/>
              </a:spcBef>
              <a:defRPr lang="ko-KR" altLang="en-US"/>
            </a:pPr>
            <a:r>
              <a:rPr lang="en-US" altLang="ko-KR" sz="1600" dirty="0">
                <a:solidFill>
                  <a:srgbClr val="000000"/>
                </a:solidFill>
                <a:latin typeface="나눔바른고딕"/>
                <a:ea typeface="나눔바른고딕"/>
                <a:cs typeface="함초롬돋움"/>
              </a:rPr>
              <a:t>‘</a:t>
            </a:r>
            <a:r>
              <a:rPr lang="ko-KR" altLang="en-US" sz="1600" dirty="0">
                <a:solidFill>
                  <a:srgbClr val="000000"/>
                </a:solidFill>
                <a:latin typeface="나눔바른고딕"/>
                <a:ea typeface="나눔바른고딕"/>
                <a:cs typeface="함초롬돋움"/>
              </a:rPr>
              <a:t>영업소 실적 </a:t>
            </a:r>
            <a:r>
              <a:rPr lang="ko-KR" altLang="en-US" sz="1600" dirty="0" err="1">
                <a:solidFill>
                  <a:srgbClr val="000000"/>
                </a:solidFill>
                <a:latin typeface="나눔바른고딕"/>
                <a:ea typeface="나눔바른고딕"/>
                <a:cs typeface="함초롬돋움"/>
              </a:rPr>
              <a:t>부진’이라는</a:t>
            </a:r>
            <a:r>
              <a:rPr lang="ko-KR" altLang="en-US" sz="1600" dirty="0">
                <a:solidFill>
                  <a:srgbClr val="000000"/>
                </a:solidFill>
                <a:latin typeface="나눔바른고딕"/>
                <a:ea typeface="나눔바른고딕"/>
                <a:cs typeface="함초롬돋움"/>
              </a:rPr>
              <a:t> 객관적 사실을 이유로 </a:t>
            </a:r>
          </a:p>
          <a:p>
            <a:pPr>
              <a:lnSpc>
                <a:spcPct val="130000"/>
              </a:lnSpc>
              <a:spcBef>
                <a:spcPct val="0"/>
              </a:spcBef>
              <a:defRPr lang="ko-KR" altLang="en-US"/>
            </a:pPr>
            <a:r>
              <a:rPr lang="ko-KR" altLang="en-US" sz="1600" dirty="0">
                <a:solidFill>
                  <a:srgbClr val="000000"/>
                </a:solidFill>
                <a:latin typeface="나눔바른고딕"/>
                <a:ea typeface="나눔바른고딕"/>
                <a:cs typeface="함초롬돋움"/>
              </a:rPr>
              <a:t>영업소 관리책임자에게 상위등급 이하의 평정을 부여하는 것은 </a:t>
            </a:r>
          </a:p>
          <a:p>
            <a:pPr>
              <a:lnSpc>
                <a:spcPct val="130000"/>
              </a:lnSpc>
              <a:spcBef>
                <a:spcPct val="0"/>
              </a:spcBef>
              <a:defRPr lang="ko-KR" altLang="en-US"/>
            </a:pPr>
            <a:r>
              <a:rPr lang="ko-KR" altLang="en-US" sz="1600" dirty="0">
                <a:solidFill>
                  <a:srgbClr val="000000"/>
                </a:solidFill>
                <a:latin typeface="나눔바른고딕"/>
                <a:ea typeface="나눔바른고딕"/>
                <a:cs typeface="함초롬돋움"/>
              </a:rPr>
              <a:t>평정자의 정당한 업무범위</a:t>
            </a:r>
            <a:r>
              <a:rPr lang="en-US" altLang="ko-KR" sz="1600" dirty="0">
                <a:solidFill>
                  <a:srgbClr val="000000"/>
                </a:solidFill>
                <a:latin typeface="나눔바른고딕"/>
                <a:ea typeface="나눔바른고딕"/>
                <a:cs typeface="함초롬돋움"/>
              </a:rPr>
              <a:t>(</a:t>
            </a:r>
            <a:r>
              <a:rPr lang="ko-KR" altLang="en-US" sz="1600" dirty="0">
                <a:solidFill>
                  <a:srgbClr val="000000"/>
                </a:solidFill>
                <a:latin typeface="나눔바른고딕"/>
                <a:ea typeface="나눔바른고딕"/>
                <a:cs typeface="함초롬돋움"/>
              </a:rPr>
              <a:t>권한</a:t>
            </a:r>
            <a:r>
              <a:rPr lang="en-US" altLang="ko-KR" sz="1600" dirty="0">
                <a:solidFill>
                  <a:srgbClr val="000000"/>
                </a:solidFill>
                <a:latin typeface="나눔바른고딕"/>
                <a:ea typeface="나눔바른고딕"/>
                <a:cs typeface="함초롬돋움"/>
              </a:rPr>
              <a:t>)</a:t>
            </a:r>
            <a:r>
              <a:rPr lang="ko-KR" altLang="en-US" sz="1600" dirty="0">
                <a:solidFill>
                  <a:srgbClr val="000000"/>
                </a:solidFill>
                <a:latin typeface="나눔바른고딕"/>
                <a:ea typeface="나눔바른고딕"/>
                <a:cs typeface="함초롬돋움"/>
              </a:rPr>
              <a:t>에 속함</a:t>
            </a:r>
          </a:p>
          <a:p>
            <a:pPr>
              <a:lnSpc>
                <a:spcPct val="130000"/>
              </a:lnSpc>
              <a:spcBef>
                <a:spcPct val="0"/>
              </a:spcBef>
              <a:defRPr lang="ko-KR" altLang="en-US"/>
            </a:pPr>
            <a:endParaRPr lang="ko-KR" altLang="en-US" sz="1000" dirty="0">
              <a:solidFill>
                <a:srgbClr val="000000"/>
              </a:solidFill>
              <a:latin typeface="나눔바른고딕"/>
              <a:ea typeface="나눔바른고딕"/>
              <a:cs typeface="함초롬돋움"/>
            </a:endParaRPr>
          </a:p>
          <a:p>
            <a:pPr>
              <a:lnSpc>
                <a:spcPct val="130000"/>
              </a:lnSpc>
              <a:spcBef>
                <a:spcPct val="0"/>
              </a:spcBef>
              <a:defRPr lang="ko-KR" altLang="en-US"/>
            </a:pPr>
            <a:r>
              <a:rPr lang="ko-KR" altLang="en-US" sz="1600" dirty="0">
                <a:solidFill>
                  <a:srgbClr val="000000"/>
                </a:solidFill>
                <a:latin typeface="나눔바른고딕"/>
                <a:ea typeface="나눔바른고딕"/>
                <a:cs typeface="함초롬돋움"/>
              </a:rPr>
              <a:t>당사자가 승진누락에 대한 괴로움은 겪었으나 불합리한 평가나 의도적 괴롭힘으로 보이는 사실관계가 없으므로 법상 직장 내 괴롭힘으로 보기 </a:t>
            </a:r>
            <a:r>
              <a:rPr lang="ko-KR" altLang="en-US" sz="1600" dirty="0" err="1">
                <a:solidFill>
                  <a:srgbClr val="000000"/>
                </a:solidFill>
                <a:latin typeface="나눔바른고딕"/>
                <a:ea typeface="나눔바른고딕"/>
                <a:cs typeface="함초롬돋움"/>
              </a:rPr>
              <a:t>힘듬</a:t>
            </a:r>
            <a:endParaRPr lang="ko-KR" altLang="en-US" sz="1600" dirty="0">
              <a:solidFill>
                <a:srgbClr val="000000"/>
              </a:solidFill>
              <a:latin typeface="나눔바른고딕"/>
              <a:ea typeface="나눔바른고딕"/>
              <a:cs typeface="함초롬돋움"/>
            </a:endParaRPr>
          </a:p>
        </p:txBody>
      </p:sp>
      <p:pic>
        <p:nvPicPr>
          <p:cNvPr id="41" name="그림 40"/>
          <p:cNvPicPr>
            <a:picLocks noChangeAspect="1"/>
          </p:cNvPicPr>
          <p:nvPr/>
        </p:nvPicPr>
        <p:blipFill rotWithShape="1">
          <a:blip r:embed="rId3">
            <a:grayscl/>
          </a:blip>
          <a:stretch>
            <a:fillRect/>
          </a:stretch>
        </p:blipFill>
        <p:spPr>
          <a:xfrm>
            <a:off x="545175" y="4736689"/>
            <a:ext cx="226027" cy="226027"/>
          </a:xfrm>
          <a:prstGeom prst="rect">
            <a:avLst/>
          </a:prstGeom>
        </p:spPr>
      </p:pic>
      <p:pic>
        <p:nvPicPr>
          <p:cNvPr id="42" name="그림 41"/>
          <p:cNvPicPr>
            <a:picLocks noChangeAspect="1"/>
          </p:cNvPicPr>
          <p:nvPr/>
        </p:nvPicPr>
        <p:blipFill rotWithShape="1">
          <a:blip r:embed="rId3">
            <a:grayscl/>
          </a:blip>
          <a:stretch>
            <a:fillRect/>
          </a:stretch>
        </p:blipFill>
        <p:spPr>
          <a:xfrm>
            <a:off x="545175" y="5888463"/>
            <a:ext cx="226027" cy="226027"/>
          </a:xfrm>
          <a:prstGeom prst="rect">
            <a:avLst/>
          </a:prstGeom>
        </p:spPr>
      </p:pic>
      <p:sp>
        <p:nvSpPr>
          <p:cNvPr id="43"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76</a:t>
            </a:fld>
            <a:endParaRPr lang="en-US" altLang="en-US" sz="999">
              <a:solidFill>
                <a:schemeClr val="tx1"/>
              </a:solidFill>
              <a:latin typeface="나눔스퀘어라운드 Bold"/>
              <a:ea typeface="나눔스퀘어라운드 Bold"/>
            </a:endParaRPr>
          </a:p>
        </p:txBody>
      </p:sp>
      <p:pic>
        <p:nvPicPr>
          <p:cNvPr id="2" name="그림 1">
            <a:extLst>
              <a:ext uri="{FF2B5EF4-FFF2-40B4-BE49-F238E27FC236}">
                <a16:creationId xmlns:a16="http://schemas.microsoft.com/office/drawing/2014/main" id="{D6495DE9-A3AF-E57C-3E81-464015AFA034}"/>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1058C1D3-F5BB-8A29-5BC9-3B6D61448D50}"/>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0"/>
            <a:ext cx="9144000" cy="6858000"/>
          </a:xfrm>
          <a:prstGeom prst="rect">
            <a:avLst/>
          </a:prstGeom>
          <a:solidFill>
            <a:srgbClr val="FCA3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400">
              <a:latin typeface="나눔스퀘어라운드 ExtraBold"/>
              <a:ea typeface="나눔스퀘어라운드 ExtraBold"/>
            </a:endParaRPr>
          </a:p>
        </p:txBody>
      </p:sp>
      <p:sp>
        <p:nvSpPr>
          <p:cNvPr id="6" name="직사각형 5"/>
          <p:cNvSpPr/>
          <p:nvPr/>
        </p:nvSpPr>
        <p:spPr>
          <a:xfrm>
            <a:off x="3495212" y="1746754"/>
            <a:ext cx="2053541" cy="687981"/>
          </a:xfrm>
          <a:prstGeom prst="rect">
            <a:avLst/>
          </a:prstGeom>
          <a:solidFill>
            <a:srgbClr val="E7850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400">
              <a:latin typeface="나눔스퀘어라운드 ExtraBold"/>
              <a:ea typeface="나눔스퀘어라운드 ExtraBold"/>
            </a:endParaRPr>
          </a:p>
        </p:txBody>
      </p:sp>
      <p:grpSp>
        <p:nvGrpSpPr>
          <p:cNvPr id="11" name="그룹 10"/>
          <p:cNvGrpSpPr/>
          <p:nvPr/>
        </p:nvGrpSpPr>
        <p:grpSpPr>
          <a:xfrm>
            <a:off x="2397626" y="4288155"/>
            <a:ext cx="4348747" cy="491490"/>
            <a:chOff x="2397626" y="3737449"/>
            <a:chExt cx="4348747" cy="491490"/>
          </a:xfrm>
          <a:effectLst>
            <a:outerShdw blurRad="50800" dist="38100" dir="5400000" algn="t" rotWithShape="0">
              <a:prstClr val="black">
                <a:alpha val="40000"/>
              </a:prstClr>
            </a:outerShdw>
          </a:effectLst>
        </p:grpSpPr>
        <p:sp>
          <p:nvSpPr>
            <p:cNvPr id="8" name="사각형: 둥근 모서리 7"/>
            <p:cNvSpPr/>
            <p:nvPr/>
          </p:nvSpPr>
          <p:spPr>
            <a:xfrm>
              <a:off x="2397626" y="3851321"/>
              <a:ext cx="4348747" cy="372740"/>
            </a:xfrm>
            <a:prstGeom prst="roundRect">
              <a:avLst>
                <a:gd name="adj" fmla="val 50000"/>
              </a:avLst>
            </a:prstGeom>
            <a:solidFill>
              <a:srgbClr val="E785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400">
                <a:latin typeface="나눔스퀘어라운드 ExtraBold"/>
                <a:ea typeface="나눔스퀘어라운드 ExtraBold"/>
              </a:endParaRPr>
            </a:p>
          </p:txBody>
        </p:sp>
        <p:sp>
          <p:nvSpPr>
            <p:cNvPr id="12" name="Rectangle 4"/>
            <p:cNvSpPr>
              <a:spLocks noChangeArrowheads="1"/>
            </p:cNvSpPr>
            <p:nvPr/>
          </p:nvSpPr>
          <p:spPr bwMode="white">
            <a:xfrm>
              <a:off x="2570970" y="3737449"/>
              <a:ext cx="4002058" cy="491490"/>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lnSpc>
                  <a:spcPct val="130000"/>
                </a:lnSpc>
                <a:spcBef>
                  <a:spcPct val="0"/>
                </a:spcBef>
                <a:defRPr lang="ko-KR" altLang="en-US"/>
              </a:pPr>
              <a:r>
                <a:rPr lang="ko-KR" altLang="en-US" sz="2000">
                  <a:solidFill>
                    <a:schemeClr val="bg1"/>
                  </a:solidFill>
                  <a:latin typeface="나눔스퀘어라운드 ExtraBold"/>
                  <a:ea typeface="나눔스퀘어라운드 ExtraBold"/>
                  <a:cs typeface="함초롬돋움"/>
                </a:rPr>
                <a:t>취업규칙 작성</a:t>
              </a:r>
            </a:p>
          </p:txBody>
        </p:sp>
      </p:grpSp>
      <p:grpSp>
        <p:nvGrpSpPr>
          <p:cNvPr id="14" name="그룹 13"/>
          <p:cNvGrpSpPr/>
          <p:nvPr/>
        </p:nvGrpSpPr>
        <p:grpSpPr>
          <a:xfrm>
            <a:off x="2397626" y="4840605"/>
            <a:ext cx="4348747" cy="492585"/>
            <a:chOff x="2397626" y="3731476"/>
            <a:chExt cx="4348747" cy="492585"/>
          </a:xfrm>
          <a:effectLst>
            <a:outerShdw blurRad="50800" dist="38100" dir="5400000" algn="t" rotWithShape="0">
              <a:prstClr val="black">
                <a:alpha val="40000"/>
              </a:prstClr>
            </a:outerShdw>
          </a:effectLst>
        </p:grpSpPr>
        <p:sp>
          <p:nvSpPr>
            <p:cNvPr id="15" name="사각형: 둥근 모서리 14"/>
            <p:cNvSpPr/>
            <p:nvPr/>
          </p:nvSpPr>
          <p:spPr>
            <a:xfrm>
              <a:off x="2397626" y="3851321"/>
              <a:ext cx="4348747" cy="372740"/>
            </a:xfrm>
            <a:prstGeom prst="roundRect">
              <a:avLst>
                <a:gd name="adj" fmla="val 50000"/>
              </a:avLst>
            </a:prstGeom>
            <a:solidFill>
              <a:srgbClr val="E785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400">
                <a:latin typeface="나눔스퀘어라운드 ExtraBold"/>
                <a:ea typeface="나눔스퀘어라운드 ExtraBold"/>
              </a:endParaRPr>
            </a:p>
          </p:txBody>
        </p:sp>
        <p:sp>
          <p:nvSpPr>
            <p:cNvPr id="16" name="Rectangle 4"/>
            <p:cNvSpPr>
              <a:spLocks noChangeArrowheads="1"/>
            </p:cNvSpPr>
            <p:nvPr/>
          </p:nvSpPr>
          <p:spPr bwMode="white">
            <a:xfrm>
              <a:off x="2570970" y="3731476"/>
              <a:ext cx="4002058" cy="491490"/>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lnSpc>
                  <a:spcPct val="130000"/>
                </a:lnSpc>
                <a:spcBef>
                  <a:spcPct val="0"/>
                </a:spcBef>
                <a:defRPr lang="ko-KR" altLang="en-US"/>
              </a:pPr>
              <a:r>
                <a:rPr lang="ko-KR" altLang="en-US" sz="2000">
                  <a:solidFill>
                    <a:schemeClr val="bg1"/>
                  </a:solidFill>
                  <a:latin typeface="나눔스퀘어라운드 ExtraBold"/>
                  <a:ea typeface="나눔스퀘어라운드 ExtraBold"/>
                  <a:cs typeface="함초롬돋움"/>
                </a:rPr>
                <a:t>사내 규범 마련하기</a:t>
              </a:r>
            </a:p>
          </p:txBody>
        </p:sp>
      </p:grpSp>
      <p:pic>
        <p:nvPicPr>
          <p:cNvPr id="19" name="그래픽 18"/>
          <p:cNvPicPr>
            <a:picLocks noChangeAspect="1"/>
          </p:cNvPicPr>
          <p:nvPr/>
        </p:nvPicPr>
        <p:blipFill rotWithShape="1">
          <a:blip r:embed="rId2"/>
          <a:srcRect t="890" r="14240" b="-890"/>
          <a:stretch>
            <a:fillRect/>
          </a:stretch>
        </p:blipFill>
        <p:spPr>
          <a:xfrm>
            <a:off x="7059274" y="592446"/>
            <a:ext cx="2082353" cy="1966830"/>
          </a:xfrm>
          <a:prstGeom prst="rect">
            <a:avLst/>
          </a:prstGeom>
          <a:effectLst>
            <a:outerShdw blurRad="50800" dist="38100" dir="5400000" algn="t" rotWithShape="0">
              <a:prstClr val="black">
                <a:alpha val="40000"/>
              </a:prstClr>
            </a:outerShdw>
          </a:effectLst>
        </p:spPr>
      </p:pic>
      <p:pic>
        <p:nvPicPr>
          <p:cNvPr id="20" name="그림 19"/>
          <p:cNvPicPr>
            <a:picLocks noChangeAspect="1"/>
          </p:cNvPicPr>
          <p:nvPr/>
        </p:nvPicPr>
        <p:blipFill rotWithShape="1">
          <a:blip r:embed="rId3"/>
          <a:srcRect l="42300" t="9180" b="22700"/>
          <a:stretch>
            <a:fillRect/>
          </a:stretch>
        </p:blipFill>
        <p:spPr>
          <a:xfrm flipH="1">
            <a:off x="9525" y="384954"/>
            <a:ext cx="3395539" cy="2833085"/>
          </a:xfrm>
          <a:prstGeom prst="rect">
            <a:avLst/>
          </a:prstGeom>
          <a:effectLst>
            <a:outerShdw blurRad="50800" dist="38100" dir="5400000" algn="t" rotWithShape="0">
              <a:prstClr val="black">
                <a:alpha val="40000"/>
              </a:prstClr>
            </a:outerShdw>
          </a:effectLst>
        </p:spPr>
      </p:pic>
      <p:sp>
        <p:nvSpPr>
          <p:cNvPr id="17" name="Rectangle 4"/>
          <p:cNvSpPr>
            <a:spLocks noChangeArrowheads="1"/>
          </p:cNvSpPr>
          <p:nvPr/>
        </p:nvSpPr>
        <p:spPr bwMode="white">
          <a:xfrm>
            <a:off x="617565" y="1525905"/>
            <a:ext cx="7859634" cy="2710815"/>
          </a:xfrm>
          <a:prstGeom prst="rect">
            <a:avLst/>
          </a:prstGeom>
          <a:noFill/>
          <a:ln>
            <a:noFill/>
          </a:ln>
          <a:effectLst/>
        </p:spPr>
        <p:txBody>
          <a:bodyPr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lnSpc>
                <a:spcPct val="130000"/>
              </a:lnSpc>
              <a:spcBef>
                <a:spcPct val="0"/>
              </a:spcBef>
              <a:defRPr lang="ko-KR" altLang="en-US"/>
            </a:pPr>
            <a:r>
              <a:rPr lang="en-US" altLang="ko-KR" sz="4400">
                <a:solidFill>
                  <a:schemeClr val="bg1"/>
                </a:solidFill>
                <a:latin typeface="나눔스퀘어라운드 ExtraBold"/>
                <a:ea typeface="나눔스퀘어라운드 ExtraBold"/>
                <a:cs typeface="함초롬돋움"/>
              </a:rPr>
              <a:t>PART 5</a:t>
            </a:r>
          </a:p>
          <a:p>
            <a:pPr algn="ctr">
              <a:lnSpc>
                <a:spcPct val="130000"/>
              </a:lnSpc>
              <a:spcBef>
                <a:spcPct val="0"/>
              </a:spcBef>
              <a:defRPr lang="ko-KR" altLang="en-US"/>
            </a:pPr>
            <a:r>
              <a:rPr lang="ko-KR" altLang="en-US" sz="4400">
                <a:solidFill>
                  <a:schemeClr val="bg1"/>
                </a:solidFill>
                <a:latin typeface="나눔스퀘어라운드 ExtraBold"/>
                <a:ea typeface="나눔스퀘어라운드 ExtraBold"/>
                <a:cs typeface="함초롬돋움"/>
              </a:rPr>
              <a:t>직장 내 괴롭힘 관련 </a:t>
            </a:r>
          </a:p>
          <a:p>
            <a:pPr algn="ctr">
              <a:lnSpc>
                <a:spcPct val="130000"/>
              </a:lnSpc>
              <a:spcBef>
                <a:spcPct val="0"/>
              </a:spcBef>
              <a:defRPr lang="ko-KR" altLang="en-US"/>
            </a:pPr>
            <a:r>
              <a:rPr lang="ko-KR" altLang="en-US" sz="4400">
                <a:solidFill>
                  <a:schemeClr val="bg1"/>
                </a:solidFill>
                <a:latin typeface="나눔스퀘어라운드 ExtraBold"/>
                <a:ea typeface="나눔스퀘어라운드 ExtraBold"/>
                <a:cs typeface="함초롬돋움"/>
              </a:rPr>
              <a:t>사내 규범</a:t>
            </a:r>
            <a:r>
              <a:rPr lang="en-US" altLang="ko-KR" sz="4400">
                <a:solidFill>
                  <a:schemeClr val="bg1"/>
                </a:solidFill>
                <a:latin typeface="나눔스퀘어라운드 ExtraBold"/>
                <a:ea typeface="나눔스퀘어라운드 ExtraBold"/>
                <a:cs typeface="함초롬돋움"/>
              </a:rPr>
              <a:t>(</a:t>
            </a:r>
            <a:r>
              <a:rPr lang="ko-KR" altLang="en-US" sz="4400">
                <a:solidFill>
                  <a:schemeClr val="bg1"/>
                </a:solidFill>
                <a:latin typeface="나눔스퀘어라운드 ExtraBold"/>
                <a:ea typeface="나눔스퀘어라운드 ExtraBold"/>
                <a:cs typeface="함초롬돋움"/>
              </a:rPr>
              <a:t>취업규칙</a:t>
            </a:r>
            <a:r>
              <a:rPr lang="en-US" altLang="ko-KR" sz="4400">
                <a:solidFill>
                  <a:schemeClr val="bg1"/>
                </a:solidFill>
                <a:latin typeface="나눔스퀘어라운드 ExtraBold"/>
                <a:ea typeface="나눔스퀘어라운드 ExtraBold"/>
                <a:cs typeface="함초롬돋움"/>
              </a:rPr>
              <a:t>) </a:t>
            </a:r>
            <a:r>
              <a:rPr lang="ko-KR" altLang="en-US" sz="4400">
                <a:solidFill>
                  <a:schemeClr val="bg1"/>
                </a:solidFill>
                <a:latin typeface="나눔스퀘어라운드 ExtraBold"/>
                <a:ea typeface="나눔스퀘어라운드 ExtraBold"/>
                <a:cs typeface="함초롬돋움"/>
              </a:rPr>
              <a:t>마련하기</a:t>
            </a:r>
          </a:p>
        </p:txBody>
      </p:sp>
      <p:pic>
        <p:nvPicPr>
          <p:cNvPr id="2" name="그림 1">
            <a:extLst>
              <a:ext uri="{FF2B5EF4-FFF2-40B4-BE49-F238E27FC236}">
                <a16:creationId xmlns:a16="http://schemas.microsoft.com/office/drawing/2014/main" id="{19071A1E-7995-0FFA-14DB-A3D5E74BEA76}"/>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4" name="그림 3">
            <a:extLst>
              <a:ext uri="{FF2B5EF4-FFF2-40B4-BE49-F238E27FC236}">
                <a16:creationId xmlns:a16="http://schemas.microsoft.com/office/drawing/2014/main" id="{5E56F5FC-0AD9-99C9-91CD-48045ED8796A}"/>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78</a:t>
            </a:fld>
            <a:endParaRPr lang="en-US" altLang="en-US" sz="999">
              <a:solidFill>
                <a:schemeClr val="tx1"/>
              </a:solidFill>
              <a:latin typeface="나눔스퀘어라운드 Bold"/>
              <a:ea typeface="나눔스퀘어라운드 Bold"/>
            </a:endParaRPr>
          </a:p>
        </p:txBody>
      </p:sp>
      <p:grpSp>
        <p:nvGrpSpPr>
          <p:cNvPr id="3" name="그룹 2"/>
          <p:cNvGrpSpPr/>
          <p:nvPr/>
        </p:nvGrpSpPr>
        <p:grpSpPr>
          <a:xfrm>
            <a:off x="265" y="130831"/>
            <a:ext cx="9143471" cy="765157"/>
            <a:chOff x="265" y="130831"/>
            <a:chExt cx="9143471" cy="765157"/>
          </a:xfrm>
        </p:grpSpPr>
        <p:sp>
          <p:nvSpPr>
            <p:cNvPr id="5" name="직사각형 4"/>
            <p:cNvSpPr/>
            <p:nvPr/>
          </p:nvSpPr>
          <p:spPr>
            <a:xfrm>
              <a:off x="265" y="133689"/>
              <a:ext cx="958482" cy="640575"/>
            </a:xfrm>
            <a:prstGeom prst="rect">
              <a:avLst/>
            </a:prstGeom>
            <a:solidFill>
              <a:srgbClr val="FDA7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9" name="사각형: 둥근 위쪽 모서리 8"/>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2" name="평행 사변형 1"/>
            <p:cNvSpPr/>
            <p:nvPr/>
          </p:nvSpPr>
          <p:spPr>
            <a:xfrm rot="5400000">
              <a:off x="753374" y="368797"/>
              <a:ext cx="762297" cy="292083"/>
            </a:xfrm>
            <a:prstGeom prst="parallelogram">
              <a:avLst>
                <a:gd name="adj" fmla="val 41638"/>
              </a:avLst>
            </a:prstGeom>
            <a:solidFill>
              <a:srgbClr val="D87C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2" name="평행 사변형 11"/>
            <p:cNvSpPr/>
            <p:nvPr/>
          </p:nvSpPr>
          <p:spPr>
            <a:xfrm rot="16200000" flipH="1">
              <a:off x="1075193" y="368798"/>
              <a:ext cx="762297" cy="292083"/>
            </a:xfrm>
            <a:prstGeom prst="parallelogram">
              <a:avLst>
                <a:gd name="adj" fmla="val 41638"/>
              </a:avLst>
            </a:prstGeom>
            <a:solidFill>
              <a:srgbClr val="FDA7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3" name="직사각형 12"/>
            <p:cNvSpPr/>
            <p:nvPr/>
          </p:nvSpPr>
          <p:spPr>
            <a:xfrm>
              <a:off x="1632118" y="130831"/>
              <a:ext cx="7511618" cy="640575"/>
            </a:xfrm>
            <a:prstGeom prst="rect">
              <a:avLst/>
            </a:prstGeom>
            <a:solidFill>
              <a:srgbClr val="FDA7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20" name="TextBox 19"/>
            <p:cNvSpPr txBox="1"/>
            <p:nvPr/>
          </p:nvSpPr>
          <p:spPr>
            <a:xfrm>
              <a:off x="1727426" y="240030"/>
              <a:ext cx="1926364" cy="460730"/>
            </a:xfrm>
            <a:prstGeom prst="rect">
              <a:avLst/>
            </a:prstGeom>
            <a:noFill/>
          </p:spPr>
          <p:txBody>
            <a:bodyPr wrap="square" anchor="ctr">
              <a:spAutoFit/>
            </a:bodyPr>
            <a:lstStyle/>
            <a:p>
              <a:pPr lvl="0">
                <a:defRPr lang="ko-KR" altLang="en-US"/>
              </a:pPr>
              <a:r>
                <a:rPr lang="ko-KR" altLang="en-US" sz="2400">
                  <a:solidFill>
                    <a:schemeClr val="bg1"/>
                  </a:solidFill>
                  <a:latin typeface="나눔스퀘어라운드 ExtraBold"/>
                  <a:ea typeface="나눔스퀘어라운드 ExtraBold"/>
                </a:rPr>
                <a:t>취업규칙 작성</a:t>
              </a:r>
            </a:p>
          </p:txBody>
        </p:sp>
        <p:sp>
          <p:nvSpPr>
            <p:cNvPr id="21" name="TextBox 20"/>
            <p:cNvSpPr txBox="1"/>
            <p:nvPr/>
          </p:nvSpPr>
          <p:spPr>
            <a:xfrm>
              <a:off x="8403324" y="192279"/>
              <a:ext cx="545771" cy="188766"/>
            </a:xfrm>
            <a:prstGeom prst="roundRect">
              <a:avLst>
                <a:gd name="adj" fmla="val 50000"/>
              </a:avLst>
            </a:prstGeom>
            <a:solidFill>
              <a:srgbClr val="D87C02"/>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5</a:t>
              </a:r>
              <a:endParaRPr lang="ko-KR" altLang="en-US" sz="1100">
                <a:solidFill>
                  <a:schemeClr val="bg1"/>
                </a:solidFill>
                <a:latin typeface="나눔스퀘어라운드 ExtraBold"/>
                <a:ea typeface="나눔스퀘어라운드 ExtraBold"/>
              </a:endParaRPr>
            </a:p>
          </p:txBody>
        </p:sp>
        <p:sp>
          <p:nvSpPr>
            <p:cNvPr id="22" name="TextBox 21"/>
            <p:cNvSpPr txBox="1"/>
            <p:nvPr/>
          </p:nvSpPr>
          <p:spPr>
            <a:xfrm>
              <a:off x="6699060" y="363855"/>
              <a:ext cx="2335402" cy="424854"/>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관련 </a:t>
              </a:r>
              <a:br>
                <a:rPr lang="en-US" altLang="ko-KR" sz="1100">
                  <a:solidFill>
                    <a:schemeClr val="bg1"/>
                  </a:solidFill>
                  <a:latin typeface="나눔스퀘어라운드 ExtraBold"/>
                  <a:ea typeface="나눔스퀘어라운드 ExtraBold"/>
                </a:rPr>
              </a:br>
              <a:r>
                <a:rPr lang="ko-KR" altLang="en-US" sz="1100">
                  <a:solidFill>
                    <a:schemeClr val="bg1"/>
                  </a:solidFill>
                  <a:latin typeface="나눔스퀘어라운드 ExtraBold"/>
                  <a:ea typeface="나눔스퀘어라운드 ExtraBold"/>
                </a:rPr>
                <a:t>사내 규범</a:t>
              </a:r>
              <a:r>
                <a:rPr lang="en-US" altLang="ko-KR" sz="1100">
                  <a:solidFill>
                    <a:schemeClr val="bg1"/>
                  </a:solidFill>
                  <a:latin typeface="나눔스퀘어라운드 ExtraBold"/>
                  <a:ea typeface="나눔스퀘어라운드 ExtraBold"/>
                </a:rPr>
                <a:t>(</a:t>
              </a:r>
              <a:r>
                <a:rPr lang="ko-KR" altLang="en-US" sz="1100">
                  <a:solidFill>
                    <a:schemeClr val="bg1"/>
                  </a:solidFill>
                  <a:latin typeface="나눔스퀘어라운드 ExtraBold"/>
                  <a:ea typeface="나눔스퀘어라운드 ExtraBold"/>
                </a:rPr>
                <a:t>취업규칙</a:t>
              </a:r>
              <a:r>
                <a:rPr lang="en-US" altLang="ko-KR" sz="1100">
                  <a:solidFill>
                    <a:schemeClr val="bg1"/>
                  </a:solidFill>
                  <a:latin typeface="나눔스퀘어라운드 ExtraBold"/>
                  <a:ea typeface="나눔스퀘어라운드 ExtraBold"/>
                </a:rPr>
                <a:t>) </a:t>
              </a:r>
              <a:r>
                <a:rPr lang="ko-KR" altLang="en-US" sz="1100">
                  <a:solidFill>
                    <a:schemeClr val="bg1"/>
                  </a:solidFill>
                  <a:latin typeface="나눔스퀘어라운드 ExtraBold"/>
                  <a:ea typeface="나눔스퀘어라운드 ExtraBold"/>
                </a:rPr>
                <a:t>마련하기</a:t>
              </a:r>
            </a:p>
          </p:txBody>
        </p:sp>
      </p:grpSp>
      <p:grpSp>
        <p:nvGrpSpPr>
          <p:cNvPr id="202" name="그룹 201"/>
          <p:cNvGrpSpPr/>
          <p:nvPr/>
        </p:nvGrpSpPr>
        <p:grpSpPr>
          <a:xfrm>
            <a:off x="1651347" y="999772"/>
            <a:ext cx="6722243" cy="980895"/>
            <a:chOff x="1651347" y="1015444"/>
            <a:chExt cx="6722243" cy="980895"/>
          </a:xfrm>
        </p:grpSpPr>
        <p:grpSp>
          <p:nvGrpSpPr>
            <p:cNvPr id="197" name="그룹 196"/>
            <p:cNvGrpSpPr/>
            <p:nvPr/>
          </p:nvGrpSpPr>
          <p:grpSpPr>
            <a:xfrm>
              <a:off x="1651347" y="1368511"/>
              <a:ext cx="6722243" cy="627828"/>
              <a:chOff x="1651347" y="1368511"/>
              <a:chExt cx="6722243" cy="627828"/>
            </a:xfrm>
          </p:grpSpPr>
          <p:sp>
            <p:nvSpPr>
              <p:cNvPr id="15" name="사각형: 둥근 모서리 14"/>
              <p:cNvSpPr/>
              <p:nvPr/>
            </p:nvSpPr>
            <p:spPr>
              <a:xfrm>
                <a:off x="1651347" y="1368511"/>
                <a:ext cx="6722243" cy="627828"/>
              </a:xfrm>
              <a:prstGeom prst="roundRect">
                <a:avLst>
                  <a:gd name="adj" fmla="val 0"/>
                </a:avLst>
              </a:prstGeom>
              <a:solidFill>
                <a:srgbClr val="FFF4E5"/>
              </a:solidFill>
              <a:ln>
                <a:noFill/>
              </a:ln>
              <a:effectLst>
                <a:outerShdw blurRad="76200" dist="762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a:defRPr lang="ko-KR" altLang="en-US"/>
                </a:pPr>
                <a:endParaRPr lang="ko-KR" altLang="en-US" sz="1200">
                  <a:latin typeface="나눔바른고딕"/>
                  <a:ea typeface="나눔바른고딕"/>
                </a:endParaRPr>
              </a:p>
            </p:txBody>
          </p:sp>
          <p:sp>
            <p:nvSpPr>
              <p:cNvPr id="8" name="직사각형 7"/>
              <p:cNvSpPr/>
              <p:nvPr/>
            </p:nvSpPr>
            <p:spPr>
              <a:xfrm>
                <a:off x="1689447" y="1380371"/>
                <a:ext cx="6209940" cy="604108"/>
              </a:xfrm>
              <a:prstGeom prst="rect">
                <a:avLst/>
              </a:prstGeom>
              <a:effectLst/>
            </p:spPr>
            <p:txBody>
              <a:bodyPr vert="horz" wrap="square" lIns="91440" tIns="45720" rIns="91440" bIns="45720">
                <a:noAutofit/>
              </a:bodyPr>
              <a:lstStyle/>
              <a:p>
                <a:pPr>
                  <a:lnSpc>
                    <a:spcPct val="120000"/>
                  </a:lnSpc>
                  <a:spcBef>
                    <a:spcPct val="0"/>
                  </a:spcBef>
                  <a:defRPr lang="ko-KR" altLang="en-US"/>
                </a:pPr>
                <a:r>
                  <a:rPr lang="ko-KR" altLang="en-US" sz="1400">
                    <a:solidFill>
                      <a:srgbClr val="000000"/>
                    </a:solidFill>
                    <a:latin typeface="나눔바른고딕"/>
                    <a:ea typeface="나눔바른고딕"/>
                    <a:cs typeface="함초롬돋움"/>
                  </a:rPr>
                  <a:t> 개정된 근로기준법(제93조제11호)에 따라 취업규칙에 '직장 내 괴롭힘의 예방 및</a:t>
                </a:r>
              </a:p>
              <a:p>
                <a:pPr>
                  <a:lnSpc>
                    <a:spcPct val="120000"/>
                  </a:lnSpc>
                  <a:spcBef>
                    <a:spcPct val="0"/>
                  </a:spcBef>
                  <a:defRPr lang="ko-KR" altLang="en-US"/>
                </a:pPr>
                <a:r>
                  <a:rPr lang="ko-KR" altLang="en-US" sz="1400">
                    <a:solidFill>
                      <a:srgbClr val="000000"/>
                    </a:solidFill>
                    <a:latin typeface="나눔바른고딕"/>
                    <a:ea typeface="나눔바른고딕"/>
                    <a:cs typeface="함초롬돋움"/>
                  </a:rPr>
                  <a:t> 발생 시 조치등에 관한 사항'을 반드시 기재</a:t>
                </a:r>
              </a:p>
            </p:txBody>
          </p:sp>
        </p:grpSp>
        <p:sp>
          <p:nvSpPr>
            <p:cNvPr id="48" name="직사각형 47"/>
            <p:cNvSpPr/>
            <p:nvPr/>
          </p:nvSpPr>
          <p:spPr>
            <a:xfrm>
              <a:off x="1681082" y="1015444"/>
              <a:ext cx="1782208" cy="338535"/>
            </a:xfrm>
            <a:prstGeom prst="rect">
              <a:avLst/>
            </a:prstGeom>
            <a:effectLst/>
          </p:spPr>
          <p:txBody>
            <a:bodyPr vert="horz" wrap="square" lIns="91440" tIns="45720" rIns="91440" bIns="45720">
              <a:noAutofit/>
            </a:bodyPr>
            <a:lstStyle/>
            <a:p>
              <a:pPr lvl="0">
                <a:defRPr lang="ko-KR" altLang="en-US"/>
              </a:pPr>
              <a:r>
                <a:rPr lang="ko-KR" altLang="en-US" sz="1600" b="1">
                  <a:solidFill>
                    <a:srgbClr val="7F3F30"/>
                  </a:solidFill>
                  <a:latin typeface="나눔바른고딕"/>
                  <a:ea typeface="나눔바른고딕"/>
                  <a:cs typeface="함초롬돋움"/>
                </a:rPr>
                <a:t>법적 근거</a:t>
              </a:r>
              <a:endParaRPr lang="ko-KR" altLang="en-US" sz="1600">
                <a:solidFill>
                  <a:srgbClr val="7F3F30"/>
                </a:solidFill>
                <a:latin typeface="나눔바른고딕"/>
                <a:ea typeface="나눔바른고딕"/>
              </a:endParaRPr>
            </a:p>
          </p:txBody>
        </p:sp>
      </p:grpSp>
      <p:sp>
        <p:nvSpPr>
          <p:cNvPr id="63" name="직각 삼각형 62"/>
          <p:cNvSpPr/>
          <p:nvPr/>
        </p:nvSpPr>
        <p:spPr>
          <a:xfrm rot="5400000">
            <a:off x="1648763" y="1006097"/>
            <a:ext cx="139201" cy="139201"/>
          </a:xfrm>
          <a:prstGeom prst="rtTriangle">
            <a:avLst/>
          </a:prstGeom>
          <a:solidFill>
            <a:srgbClr val="7F3F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anchor="ctr">
            <a:noAutofit/>
          </a:bodyPr>
          <a:lstStyle/>
          <a:p>
            <a:pPr algn="ctr">
              <a:defRPr lang="ko-KR" altLang="en-US"/>
            </a:pPr>
            <a:endParaRPr lang="ko-KR" altLang="en-US"/>
          </a:p>
        </p:txBody>
      </p:sp>
      <p:grpSp>
        <p:nvGrpSpPr>
          <p:cNvPr id="193" name="그룹 192"/>
          <p:cNvGrpSpPr/>
          <p:nvPr/>
        </p:nvGrpSpPr>
        <p:grpSpPr>
          <a:xfrm>
            <a:off x="784077" y="2144638"/>
            <a:ext cx="676403" cy="676403"/>
            <a:chOff x="784077" y="2164893"/>
            <a:chExt cx="676403" cy="676403"/>
          </a:xfrm>
        </p:grpSpPr>
        <p:sp>
          <p:nvSpPr>
            <p:cNvPr id="117" name="타원 116"/>
            <p:cNvSpPr/>
            <p:nvPr/>
          </p:nvSpPr>
          <p:spPr>
            <a:xfrm>
              <a:off x="784077" y="2164893"/>
              <a:ext cx="676403" cy="676403"/>
            </a:xfrm>
            <a:prstGeom prst="ellipse">
              <a:avLst/>
            </a:prstGeom>
            <a:solidFill>
              <a:srgbClr val="B259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pic>
          <p:nvPicPr>
            <p:cNvPr id="168" name="그림 167" descr="벡터그래픽이(가) 표시된 사진  자동 생성된 설명"/>
            <p:cNvPicPr>
              <a:picLocks noChangeAspect="1"/>
            </p:cNvPicPr>
            <p:nvPr/>
          </p:nvPicPr>
          <p:blipFill rotWithShape="1">
            <a:blip r:embed="rId2"/>
            <a:srcRect/>
            <a:stretch>
              <a:fillRect/>
            </a:stretch>
          </p:blipFill>
          <p:spPr>
            <a:xfrm>
              <a:off x="831702" y="2254443"/>
              <a:ext cx="581151" cy="581151"/>
            </a:xfrm>
            <a:custGeom>
              <a:avLst/>
              <a:gdLst>
                <a:gd name="connsiteX0" fmla="*/ 0 w 528350"/>
                <a:gd name="connsiteY0" fmla="*/ 0 h 528350"/>
                <a:gd name="connsiteX1" fmla="*/ 528350 w 528350"/>
                <a:gd name="connsiteY1" fmla="*/ 0 h 528350"/>
                <a:gd name="connsiteX2" fmla="*/ 528350 w 528350"/>
                <a:gd name="connsiteY2" fmla="*/ 398967 h 528350"/>
                <a:gd name="connsiteX3" fmla="*/ 503333 w 528350"/>
                <a:gd name="connsiteY3" fmla="*/ 429287 h 528350"/>
                <a:gd name="connsiteX4" fmla="*/ 264175 w 528350"/>
                <a:gd name="connsiteY4" fmla="*/ 528350 h 528350"/>
                <a:gd name="connsiteX5" fmla="*/ 25017 w 528350"/>
                <a:gd name="connsiteY5" fmla="*/ 429287 h 528350"/>
                <a:gd name="connsiteX6" fmla="*/ 0 w 528350"/>
                <a:gd name="connsiteY6" fmla="*/ 398967 h 52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350" h="528350">
                  <a:moveTo>
                    <a:pt x="0" y="0"/>
                  </a:moveTo>
                  <a:lnTo>
                    <a:pt x="528350" y="0"/>
                  </a:lnTo>
                  <a:lnTo>
                    <a:pt x="528350" y="398967"/>
                  </a:lnTo>
                  <a:lnTo>
                    <a:pt x="503333" y="429287"/>
                  </a:lnTo>
                  <a:cubicBezTo>
                    <a:pt x="442127" y="490493"/>
                    <a:pt x="357572" y="528350"/>
                    <a:pt x="264175" y="528350"/>
                  </a:cubicBezTo>
                  <a:cubicBezTo>
                    <a:pt x="170778" y="528350"/>
                    <a:pt x="86223" y="490493"/>
                    <a:pt x="25017" y="429287"/>
                  </a:cubicBezTo>
                  <a:lnTo>
                    <a:pt x="0" y="398967"/>
                  </a:lnTo>
                  <a:close/>
                </a:path>
              </a:pathLst>
            </a:custGeom>
          </p:spPr>
        </p:pic>
      </p:grpSp>
      <p:grpSp>
        <p:nvGrpSpPr>
          <p:cNvPr id="203" name="그룹 202"/>
          <p:cNvGrpSpPr/>
          <p:nvPr/>
        </p:nvGrpSpPr>
        <p:grpSpPr>
          <a:xfrm>
            <a:off x="1651347" y="2126853"/>
            <a:ext cx="6739946" cy="711971"/>
            <a:chOff x="1651347" y="2151641"/>
            <a:chExt cx="6739946" cy="711971"/>
          </a:xfrm>
        </p:grpSpPr>
        <p:grpSp>
          <p:nvGrpSpPr>
            <p:cNvPr id="198" name="그룹 197"/>
            <p:cNvGrpSpPr/>
            <p:nvPr/>
          </p:nvGrpSpPr>
          <p:grpSpPr>
            <a:xfrm>
              <a:off x="1651347" y="2496947"/>
              <a:ext cx="6739946" cy="366665"/>
              <a:chOff x="1651347" y="2496947"/>
              <a:chExt cx="6739946" cy="366665"/>
            </a:xfrm>
          </p:grpSpPr>
          <p:sp>
            <p:nvSpPr>
              <p:cNvPr id="186" name="사각형: 둥근 모서리 185"/>
              <p:cNvSpPr/>
              <p:nvPr/>
            </p:nvSpPr>
            <p:spPr>
              <a:xfrm>
                <a:off x="1651347" y="2496947"/>
                <a:ext cx="6722243" cy="366665"/>
              </a:xfrm>
              <a:prstGeom prst="roundRect">
                <a:avLst>
                  <a:gd name="adj" fmla="val 0"/>
                </a:avLst>
              </a:prstGeom>
              <a:solidFill>
                <a:srgbClr val="FFF4E5"/>
              </a:solidFill>
              <a:ln>
                <a:noFill/>
              </a:ln>
              <a:effectLst>
                <a:outerShdw blurRad="76200" dist="762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a:defRPr lang="ko-KR" altLang="en-US"/>
                </a:pPr>
                <a:endParaRPr lang="ko-KR" altLang="en-US" sz="1200">
                  <a:latin typeface="나눔바른고딕"/>
                  <a:ea typeface="나눔바른고딕"/>
                </a:endParaRPr>
              </a:p>
            </p:txBody>
          </p:sp>
          <p:sp>
            <p:nvSpPr>
              <p:cNvPr id="122" name="직사각형 121"/>
              <p:cNvSpPr/>
              <p:nvPr/>
            </p:nvSpPr>
            <p:spPr>
              <a:xfrm>
                <a:off x="1689446" y="2506661"/>
                <a:ext cx="6701846" cy="347237"/>
              </a:xfrm>
              <a:prstGeom prst="rect">
                <a:avLst/>
              </a:prstGeom>
              <a:effectLst/>
            </p:spPr>
            <p:txBody>
              <a:bodyPr vert="horz" wrap="square" lIns="91440" tIns="45720" rIns="91440" bIns="45720">
                <a:noAutofit/>
              </a:bodyPr>
              <a:lstStyle/>
              <a:p>
                <a:pPr>
                  <a:lnSpc>
                    <a:spcPct val="120000"/>
                  </a:lnSpc>
                  <a:spcBef>
                    <a:spcPct val="0"/>
                  </a:spcBef>
                  <a:defRPr lang="ko-KR" altLang="en-US"/>
                </a:pPr>
                <a:r>
                  <a:rPr lang="ko-KR" altLang="en-US" sz="1400" dirty="0">
                    <a:solidFill>
                      <a:srgbClr val="000000"/>
                    </a:solidFill>
                    <a:latin typeface="나눔바른고딕"/>
                    <a:ea typeface="나눔바른고딕"/>
                    <a:cs typeface="함초롬돋움"/>
                  </a:rPr>
                  <a:t> 사업장의 </a:t>
                </a:r>
                <a:r>
                  <a:rPr lang="en-US" altLang="ko-KR" sz="1400" dirty="0">
                    <a:solidFill>
                      <a:srgbClr val="000000"/>
                    </a:solidFill>
                    <a:latin typeface="나눔바른고딕"/>
                    <a:ea typeface="나눔바른고딕"/>
                    <a:cs typeface="함초롬돋움"/>
                  </a:rPr>
                  <a:t>'</a:t>
                </a:r>
                <a:r>
                  <a:rPr lang="ko-KR" altLang="en-US" sz="1400" dirty="0">
                    <a:solidFill>
                      <a:srgbClr val="000000"/>
                    </a:solidFill>
                    <a:latin typeface="나눔바른고딕"/>
                    <a:ea typeface="나눔바른고딕"/>
                    <a:cs typeface="함초롬돋움"/>
                  </a:rPr>
                  <a:t>직장 내 괴롭힘의 예방 및 발생 시 </a:t>
                </a:r>
                <a:r>
                  <a:rPr lang="ko-KR" altLang="en-US" sz="1400" dirty="0" err="1">
                    <a:solidFill>
                      <a:srgbClr val="000000"/>
                    </a:solidFill>
                    <a:latin typeface="나눔바른고딕"/>
                    <a:ea typeface="나눔바른고딕"/>
                    <a:cs typeface="함초롬돋움"/>
                  </a:rPr>
                  <a:t>조치등에</a:t>
                </a:r>
                <a:r>
                  <a:rPr lang="ko-KR" altLang="en-US" sz="1400" dirty="0">
                    <a:solidFill>
                      <a:srgbClr val="000000"/>
                    </a:solidFill>
                    <a:latin typeface="나눔바른고딕"/>
                    <a:ea typeface="나눔바른고딕"/>
                    <a:cs typeface="함초롬돋움"/>
                  </a:rPr>
                  <a:t> 관한 사항</a:t>
                </a:r>
                <a:r>
                  <a:rPr lang="en-US" altLang="ko-KR" sz="1400" dirty="0">
                    <a:solidFill>
                      <a:srgbClr val="000000"/>
                    </a:solidFill>
                    <a:latin typeface="나눔바른고딕"/>
                    <a:ea typeface="나눔바른고딕"/>
                    <a:cs typeface="함초롬돋움"/>
                  </a:rPr>
                  <a:t>' </a:t>
                </a:r>
                <a:r>
                  <a:rPr lang="ko-KR" altLang="en-US" sz="1400" dirty="0">
                    <a:solidFill>
                      <a:srgbClr val="000000"/>
                    </a:solidFill>
                    <a:latin typeface="나눔바른고딕"/>
                    <a:ea typeface="나눔바른고딕"/>
                    <a:cs typeface="함초롬돋움"/>
                  </a:rPr>
                  <a:t>등에 대해 취업규칙 안 마련</a:t>
                </a:r>
              </a:p>
            </p:txBody>
          </p:sp>
        </p:grpSp>
        <p:sp>
          <p:nvSpPr>
            <p:cNvPr id="120" name="직사각형 119"/>
            <p:cNvSpPr/>
            <p:nvPr/>
          </p:nvSpPr>
          <p:spPr>
            <a:xfrm>
              <a:off x="1681082" y="2151641"/>
              <a:ext cx="1505983" cy="338535"/>
            </a:xfrm>
            <a:prstGeom prst="rect">
              <a:avLst/>
            </a:prstGeom>
            <a:effectLst/>
          </p:spPr>
          <p:txBody>
            <a:bodyPr vert="horz" wrap="none" lIns="91440" tIns="45720" rIns="91440" bIns="45720">
              <a:noAutofit/>
            </a:bodyPr>
            <a:lstStyle/>
            <a:p>
              <a:pPr lvl="0">
                <a:defRPr lang="ko-KR" altLang="en-US"/>
              </a:pPr>
              <a:r>
                <a:rPr lang="ko-KR" altLang="en-US" sz="1600" b="1">
                  <a:solidFill>
                    <a:srgbClr val="7F3F30"/>
                  </a:solidFill>
                  <a:latin typeface="나눔바른고딕"/>
                  <a:ea typeface="나눔바른고딕"/>
                  <a:cs typeface="함초롬돋움"/>
                </a:rPr>
                <a:t>취업규칙안 마련</a:t>
              </a:r>
            </a:p>
          </p:txBody>
        </p:sp>
      </p:grpSp>
      <p:sp>
        <p:nvSpPr>
          <p:cNvPr id="64" name="직각 삼각형 63"/>
          <p:cNvSpPr/>
          <p:nvPr/>
        </p:nvSpPr>
        <p:spPr>
          <a:xfrm rot="5400000">
            <a:off x="1648763" y="2123131"/>
            <a:ext cx="139201" cy="139201"/>
          </a:xfrm>
          <a:prstGeom prst="rtTriangle">
            <a:avLst/>
          </a:prstGeom>
          <a:solidFill>
            <a:srgbClr val="7F3F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anchor="ctr">
            <a:noAutofit/>
          </a:bodyPr>
          <a:lstStyle/>
          <a:p>
            <a:pPr algn="ctr">
              <a:defRPr lang="ko-KR" altLang="en-US"/>
            </a:pPr>
            <a:endParaRPr lang="ko-KR" altLang="en-US"/>
          </a:p>
        </p:txBody>
      </p:sp>
      <p:grpSp>
        <p:nvGrpSpPr>
          <p:cNvPr id="194" name="그룹 193"/>
          <p:cNvGrpSpPr/>
          <p:nvPr/>
        </p:nvGrpSpPr>
        <p:grpSpPr>
          <a:xfrm>
            <a:off x="784077" y="3370744"/>
            <a:ext cx="676403" cy="676403"/>
            <a:chOff x="784077" y="3287083"/>
            <a:chExt cx="676403" cy="676403"/>
          </a:xfrm>
        </p:grpSpPr>
        <p:sp>
          <p:nvSpPr>
            <p:cNvPr id="126" name="타원 125"/>
            <p:cNvSpPr/>
            <p:nvPr/>
          </p:nvSpPr>
          <p:spPr>
            <a:xfrm>
              <a:off x="784077" y="3287083"/>
              <a:ext cx="676403" cy="676403"/>
            </a:xfrm>
            <a:prstGeom prst="ellipse">
              <a:avLst/>
            </a:prstGeom>
            <a:solidFill>
              <a:srgbClr val="B259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pic>
          <p:nvPicPr>
            <p:cNvPr id="170" name="그림 169"/>
            <p:cNvPicPr>
              <a:picLocks noChangeAspect="1"/>
            </p:cNvPicPr>
            <p:nvPr/>
          </p:nvPicPr>
          <p:blipFill rotWithShape="1">
            <a:blip r:embed="rId3"/>
            <a:srcRect b="6760"/>
            <a:stretch>
              <a:fillRect/>
            </a:stretch>
          </p:blipFill>
          <p:spPr>
            <a:xfrm>
              <a:off x="799886" y="3349038"/>
              <a:ext cx="654855" cy="610558"/>
            </a:xfrm>
            <a:custGeom>
              <a:avLst/>
              <a:gdLst>
                <a:gd name="connsiteX0" fmla="*/ 117975 w 648409"/>
                <a:gd name="connsiteY0" fmla="*/ 0 h 604548"/>
                <a:gd name="connsiteX1" fmla="*/ 530434 w 648409"/>
                <a:gd name="connsiteY1" fmla="*/ 0 h 604548"/>
                <a:gd name="connsiteX2" fmla="*/ 563362 w 648409"/>
                <a:gd name="connsiteY2" fmla="*/ 27169 h 604548"/>
                <a:gd name="connsiteX3" fmla="*/ 635846 w 648409"/>
                <a:gd name="connsiteY3" fmla="*/ 134676 h 604548"/>
                <a:gd name="connsiteX4" fmla="*/ 648409 w 648409"/>
                <a:gd name="connsiteY4" fmla="*/ 175148 h 604548"/>
                <a:gd name="connsiteX5" fmla="*/ 648409 w 648409"/>
                <a:gd name="connsiteY5" fmla="*/ 357506 h 604548"/>
                <a:gd name="connsiteX6" fmla="*/ 635846 w 648409"/>
                <a:gd name="connsiteY6" fmla="*/ 397978 h 604548"/>
                <a:gd name="connsiteX7" fmla="*/ 324204 w 648409"/>
                <a:gd name="connsiteY7" fmla="*/ 604548 h 604548"/>
                <a:gd name="connsiteX8" fmla="*/ 12562 w 648409"/>
                <a:gd name="connsiteY8" fmla="*/ 397978 h 604548"/>
                <a:gd name="connsiteX9" fmla="*/ 0 w 648409"/>
                <a:gd name="connsiteY9" fmla="*/ 357509 h 604548"/>
                <a:gd name="connsiteX10" fmla="*/ 0 w 648409"/>
                <a:gd name="connsiteY10" fmla="*/ 175145 h 604548"/>
                <a:gd name="connsiteX11" fmla="*/ 12562 w 648409"/>
                <a:gd name="connsiteY11" fmla="*/ 134676 h 604548"/>
                <a:gd name="connsiteX12" fmla="*/ 85046 w 648409"/>
                <a:gd name="connsiteY12" fmla="*/ 27169 h 60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8409" h="604548">
                  <a:moveTo>
                    <a:pt x="117975" y="0"/>
                  </a:moveTo>
                  <a:lnTo>
                    <a:pt x="530434" y="0"/>
                  </a:lnTo>
                  <a:lnTo>
                    <a:pt x="563362" y="27169"/>
                  </a:lnTo>
                  <a:cubicBezTo>
                    <a:pt x="593965" y="57772"/>
                    <a:pt x="618731" y="94212"/>
                    <a:pt x="635846" y="134676"/>
                  </a:cubicBezTo>
                  <a:lnTo>
                    <a:pt x="648409" y="175148"/>
                  </a:lnTo>
                  <a:lnTo>
                    <a:pt x="648409" y="357506"/>
                  </a:lnTo>
                  <a:lnTo>
                    <a:pt x="635846" y="397978"/>
                  </a:lnTo>
                  <a:cubicBezTo>
                    <a:pt x="584501" y="519370"/>
                    <a:pt x="464300" y="604548"/>
                    <a:pt x="324204" y="604548"/>
                  </a:cubicBezTo>
                  <a:cubicBezTo>
                    <a:pt x="184109" y="604548"/>
                    <a:pt x="63907" y="519370"/>
                    <a:pt x="12562" y="397978"/>
                  </a:cubicBezTo>
                  <a:lnTo>
                    <a:pt x="0" y="357509"/>
                  </a:lnTo>
                  <a:lnTo>
                    <a:pt x="0" y="175145"/>
                  </a:lnTo>
                  <a:lnTo>
                    <a:pt x="12562" y="134676"/>
                  </a:lnTo>
                  <a:cubicBezTo>
                    <a:pt x="29677" y="94212"/>
                    <a:pt x="54443" y="57772"/>
                    <a:pt x="85046" y="27169"/>
                  </a:cubicBezTo>
                  <a:close/>
                </a:path>
              </a:pathLst>
            </a:custGeom>
          </p:spPr>
        </p:pic>
      </p:grpSp>
      <p:grpSp>
        <p:nvGrpSpPr>
          <p:cNvPr id="204" name="그룹 203"/>
          <p:cNvGrpSpPr/>
          <p:nvPr/>
        </p:nvGrpSpPr>
        <p:grpSpPr>
          <a:xfrm>
            <a:off x="1651347" y="3002497"/>
            <a:ext cx="6790077" cy="1412896"/>
            <a:chOff x="1651347" y="3032059"/>
            <a:chExt cx="6790077" cy="1412896"/>
          </a:xfrm>
        </p:grpSpPr>
        <p:sp>
          <p:nvSpPr>
            <p:cNvPr id="129" name="직사각형 128"/>
            <p:cNvSpPr/>
            <p:nvPr/>
          </p:nvSpPr>
          <p:spPr>
            <a:xfrm>
              <a:off x="1681082" y="3032059"/>
              <a:ext cx="1410733" cy="338917"/>
            </a:xfrm>
            <a:prstGeom prst="rect">
              <a:avLst/>
            </a:prstGeom>
            <a:effectLst/>
          </p:spPr>
          <p:txBody>
            <a:bodyPr vert="horz" wrap="none" lIns="91440" tIns="45720" rIns="91440" bIns="45720">
              <a:noAutofit/>
            </a:bodyPr>
            <a:lstStyle/>
            <a:p>
              <a:pPr lvl="0">
                <a:defRPr lang="ko-KR" altLang="en-US"/>
              </a:pPr>
              <a:r>
                <a:rPr lang="ko-KR" altLang="en-US" sz="1600" b="1" dirty="0">
                  <a:solidFill>
                    <a:srgbClr val="7F3F30"/>
                  </a:solidFill>
                  <a:latin typeface="나눔바른고딕"/>
                  <a:ea typeface="나눔바른고딕"/>
                  <a:cs typeface="함초롬돋움"/>
                </a:rPr>
                <a:t>의견 청취</a:t>
              </a:r>
              <a:r>
                <a:rPr lang="en-US" altLang="ko-KR" sz="1600" b="1" dirty="0">
                  <a:solidFill>
                    <a:srgbClr val="7F3F30"/>
                  </a:solidFill>
                  <a:latin typeface="나눔바른고딕"/>
                  <a:ea typeface="나눔바른고딕"/>
                  <a:cs typeface="함초롬돋움"/>
                </a:rPr>
                <a:t>·</a:t>
              </a:r>
              <a:r>
                <a:rPr lang="ko-KR" altLang="en-US" sz="1600" b="1" dirty="0">
                  <a:solidFill>
                    <a:srgbClr val="7F3F30"/>
                  </a:solidFill>
                  <a:latin typeface="나눔바른고딕"/>
                  <a:ea typeface="나눔바른고딕"/>
                  <a:cs typeface="함초롬돋움"/>
                </a:rPr>
                <a:t>동의</a:t>
              </a:r>
            </a:p>
          </p:txBody>
        </p:sp>
        <p:grpSp>
          <p:nvGrpSpPr>
            <p:cNvPr id="199" name="그룹 198"/>
            <p:cNvGrpSpPr/>
            <p:nvPr/>
          </p:nvGrpSpPr>
          <p:grpSpPr>
            <a:xfrm>
              <a:off x="1651347" y="3364955"/>
              <a:ext cx="6790077" cy="1080000"/>
              <a:chOff x="1651347" y="3364955"/>
              <a:chExt cx="6790077" cy="1080000"/>
            </a:xfrm>
          </p:grpSpPr>
          <p:sp>
            <p:nvSpPr>
              <p:cNvPr id="187" name="사각형: 둥근 모서리 186"/>
              <p:cNvSpPr/>
              <p:nvPr/>
            </p:nvSpPr>
            <p:spPr>
              <a:xfrm>
                <a:off x="1651347" y="3364955"/>
                <a:ext cx="6732000" cy="1080000"/>
              </a:xfrm>
              <a:prstGeom prst="roundRect">
                <a:avLst>
                  <a:gd name="adj" fmla="val 0"/>
                </a:avLst>
              </a:prstGeom>
              <a:solidFill>
                <a:srgbClr val="FFF4E5"/>
              </a:solidFill>
              <a:ln>
                <a:noFill/>
              </a:ln>
              <a:effectLst>
                <a:outerShdw blurRad="76200" dist="762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a:defRPr lang="ko-KR" altLang="en-US"/>
                </a:pPr>
                <a:endParaRPr lang="ko-KR" altLang="en-US" sz="1200">
                  <a:latin typeface="나눔바른고딕"/>
                  <a:ea typeface="나눔바른고딕"/>
                </a:endParaRPr>
              </a:p>
            </p:txBody>
          </p:sp>
          <p:sp>
            <p:nvSpPr>
              <p:cNvPr id="131" name="직사각형 130"/>
              <p:cNvSpPr/>
              <p:nvPr/>
            </p:nvSpPr>
            <p:spPr>
              <a:xfrm>
                <a:off x="1952682" y="3374939"/>
                <a:ext cx="6488742" cy="1060032"/>
              </a:xfrm>
              <a:prstGeom prst="rect">
                <a:avLst/>
              </a:prstGeom>
              <a:effectLst/>
            </p:spPr>
            <p:txBody>
              <a:bodyPr vert="horz" wrap="square" lIns="91440" tIns="45720" rIns="91440" bIns="45720">
                <a:noAutofit/>
              </a:bodyPr>
              <a:lstStyle/>
              <a:p>
                <a:pPr>
                  <a:lnSpc>
                    <a:spcPct val="110000"/>
                  </a:lnSpc>
                  <a:spcBef>
                    <a:spcPct val="0"/>
                  </a:spcBef>
                  <a:spcAft>
                    <a:spcPts val="400"/>
                  </a:spcAft>
                  <a:defRPr lang="ko-KR" altLang="en-US"/>
                </a:pPr>
                <a:r>
                  <a:rPr lang="ko-KR" altLang="en-US" sz="1400" dirty="0">
                    <a:solidFill>
                      <a:srgbClr val="000000"/>
                    </a:solidFill>
                    <a:latin typeface="나눔바른고딕"/>
                    <a:ea typeface="나눔바른고딕"/>
                    <a:cs typeface="함초롬돋움"/>
                  </a:rPr>
                  <a:t>예방 및 발생 시 조치절차는 근로자 과반수의 의견을 들어 정함</a:t>
                </a:r>
              </a:p>
              <a:p>
                <a:pPr>
                  <a:lnSpc>
                    <a:spcPct val="110000"/>
                  </a:lnSpc>
                  <a:spcBef>
                    <a:spcPct val="0"/>
                  </a:spcBef>
                  <a:spcAft>
                    <a:spcPts val="400"/>
                  </a:spcAft>
                  <a:defRPr lang="ko-KR" altLang="en-US"/>
                </a:pPr>
                <a:r>
                  <a:rPr lang="ko-KR" altLang="en-US" sz="1400" dirty="0">
                    <a:solidFill>
                      <a:srgbClr val="000000"/>
                    </a:solidFill>
                    <a:latin typeface="나눔바른고딕"/>
                    <a:ea typeface="나눔바른고딕"/>
                    <a:cs typeface="함초롬돋움"/>
                  </a:rPr>
                  <a:t>행위자 징계규정의 신설</a:t>
                </a:r>
                <a:r>
                  <a:rPr lang="en-US" altLang="ko-KR" sz="1400" dirty="0">
                    <a:solidFill>
                      <a:srgbClr val="000000"/>
                    </a:solidFill>
                    <a:latin typeface="나눔바른고딕"/>
                    <a:ea typeface="나눔바른고딕"/>
                    <a:cs typeface="함초롬돋움"/>
                  </a:rPr>
                  <a:t>·</a:t>
                </a:r>
                <a:r>
                  <a:rPr lang="ko-KR" altLang="en-US" sz="1400" dirty="0">
                    <a:solidFill>
                      <a:srgbClr val="000000"/>
                    </a:solidFill>
                    <a:latin typeface="나눔바른고딕"/>
                    <a:ea typeface="나눔바른고딕"/>
                    <a:cs typeface="함초롬돋움"/>
                  </a:rPr>
                  <a:t>강화는 근로조건 불이익 변경에 해당하므로 근로자 과반수 동의를 얻을 필요가 있음</a:t>
                </a:r>
                <a:r>
                  <a:rPr lang="en-US" altLang="ko-KR" sz="1300" dirty="0">
                    <a:solidFill>
                      <a:schemeClr val="accent1"/>
                    </a:solidFill>
                    <a:latin typeface="나눔바른고딕"/>
                    <a:ea typeface="나눔바른고딕"/>
                    <a:cs typeface="함초롬돋움"/>
                  </a:rPr>
                  <a:t>(</a:t>
                </a:r>
                <a:r>
                  <a:rPr lang="ko-KR" altLang="en-US" sz="1300" dirty="0">
                    <a:solidFill>
                      <a:schemeClr val="accent1"/>
                    </a:solidFill>
                    <a:latin typeface="나눔바른고딕"/>
                    <a:ea typeface="나눔바른고딕"/>
                    <a:cs typeface="함초롬돋움"/>
                  </a:rPr>
                  <a:t>징계사유 추가는 법상 필수 기재사항은 아니나</a:t>
                </a:r>
                <a:r>
                  <a:rPr lang="en-US" altLang="ko-KR" sz="1300" dirty="0">
                    <a:solidFill>
                      <a:schemeClr val="accent1"/>
                    </a:solidFill>
                    <a:latin typeface="나눔바른고딕"/>
                    <a:ea typeface="나눔바른고딕"/>
                    <a:cs typeface="함초롬돋움"/>
                  </a:rPr>
                  <a:t>, </a:t>
                </a:r>
                <a:r>
                  <a:rPr lang="ko-KR" altLang="en-US" sz="1300" dirty="0">
                    <a:solidFill>
                      <a:schemeClr val="accent1"/>
                    </a:solidFill>
                    <a:latin typeface="나눔바른고딕"/>
                    <a:ea typeface="나눔바른고딕"/>
                    <a:cs typeface="함초롬돋움"/>
                  </a:rPr>
                  <a:t>징계사유를 명확히 한다는 측면에서 징계사유에 명시하는 것이 </a:t>
                </a:r>
                <a:r>
                  <a:rPr lang="ko-KR" altLang="en-US" sz="1300" dirty="0" err="1">
                    <a:solidFill>
                      <a:schemeClr val="accent1"/>
                    </a:solidFill>
                    <a:latin typeface="나눔바른고딕"/>
                    <a:ea typeface="나눔바른고딕"/>
                    <a:cs typeface="함초롬돋움"/>
                  </a:rPr>
                  <a:t>바람직</a:t>
                </a:r>
                <a:r>
                  <a:rPr lang="en-US" altLang="ko-KR" sz="1300" dirty="0">
                    <a:solidFill>
                      <a:schemeClr val="accent1"/>
                    </a:solidFill>
                    <a:latin typeface="나눔바른고딕"/>
                    <a:ea typeface="나눔바른고딕"/>
                    <a:cs typeface="함초롬돋움"/>
                  </a:rPr>
                  <a:t>)</a:t>
                </a:r>
              </a:p>
            </p:txBody>
          </p:sp>
          <p:pic>
            <p:nvPicPr>
              <p:cNvPr id="178" name="그림 177"/>
              <p:cNvPicPr>
                <a:picLocks noChangeAspect="1"/>
              </p:cNvPicPr>
              <p:nvPr/>
            </p:nvPicPr>
            <p:blipFill rotWithShape="1">
              <a:blip r:embed="rId4">
                <a:grayscl/>
              </a:blip>
              <a:stretch>
                <a:fillRect/>
              </a:stretch>
            </p:blipFill>
            <p:spPr>
              <a:xfrm>
                <a:off x="1817010" y="3452456"/>
                <a:ext cx="128078" cy="180000"/>
              </a:xfrm>
              <a:prstGeom prst="rect">
                <a:avLst/>
              </a:prstGeom>
              <a:effectLst/>
            </p:spPr>
          </p:pic>
          <p:pic>
            <p:nvPicPr>
              <p:cNvPr id="179" name="그림 178"/>
              <p:cNvPicPr>
                <a:picLocks noChangeAspect="1"/>
              </p:cNvPicPr>
              <p:nvPr/>
            </p:nvPicPr>
            <p:blipFill rotWithShape="1">
              <a:blip r:embed="rId4">
                <a:grayscl/>
              </a:blip>
              <a:stretch>
                <a:fillRect/>
              </a:stretch>
            </p:blipFill>
            <p:spPr>
              <a:xfrm>
                <a:off x="1817010" y="3744203"/>
                <a:ext cx="128078" cy="180000"/>
              </a:xfrm>
              <a:prstGeom prst="rect">
                <a:avLst/>
              </a:prstGeom>
              <a:effectLst/>
            </p:spPr>
          </p:pic>
        </p:grpSp>
      </p:grpSp>
      <p:sp>
        <p:nvSpPr>
          <p:cNvPr id="65" name="직각 삼각형 64"/>
          <p:cNvSpPr/>
          <p:nvPr/>
        </p:nvSpPr>
        <p:spPr>
          <a:xfrm rot="5400000">
            <a:off x="1648763" y="3033439"/>
            <a:ext cx="139201" cy="139201"/>
          </a:xfrm>
          <a:prstGeom prst="rtTriangle">
            <a:avLst/>
          </a:prstGeom>
          <a:solidFill>
            <a:srgbClr val="7F3F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anchor="ctr">
            <a:noAutofit/>
          </a:bodyPr>
          <a:lstStyle/>
          <a:p>
            <a:pPr algn="ctr">
              <a:defRPr lang="ko-KR" altLang="en-US"/>
            </a:pPr>
            <a:endParaRPr lang="ko-KR" altLang="en-US"/>
          </a:p>
        </p:txBody>
      </p:sp>
      <p:grpSp>
        <p:nvGrpSpPr>
          <p:cNvPr id="195" name="그룹 194"/>
          <p:cNvGrpSpPr/>
          <p:nvPr/>
        </p:nvGrpSpPr>
        <p:grpSpPr>
          <a:xfrm>
            <a:off x="784077" y="4724177"/>
            <a:ext cx="676403" cy="676403"/>
            <a:chOff x="784077" y="4773395"/>
            <a:chExt cx="676403" cy="676403"/>
          </a:xfrm>
        </p:grpSpPr>
        <p:sp>
          <p:nvSpPr>
            <p:cNvPr id="135" name="타원 134"/>
            <p:cNvSpPr/>
            <p:nvPr/>
          </p:nvSpPr>
          <p:spPr>
            <a:xfrm>
              <a:off x="784077" y="4773395"/>
              <a:ext cx="676403" cy="676403"/>
            </a:xfrm>
            <a:prstGeom prst="ellipse">
              <a:avLst/>
            </a:prstGeom>
            <a:solidFill>
              <a:srgbClr val="B259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pic>
          <p:nvPicPr>
            <p:cNvPr id="171" name="그림 170"/>
            <p:cNvPicPr>
              <a:picLocks noChangeAspect="1"/>
            </p:cNvPicPr>
            <p:nvPr/>
          </p:nvPicPr>
          <p:blipFill rotWithShape="1">
            <a:blip r:embed="rId5"/>
            <a:srcRect/>
            <a:stretch>
              <a:fillRect/>
            </a:stretch>
          </p:blipFill>
          <p:spPr>
            <a:xfrm>
              <a:off x="818688" y="4824705"/>
              <a:ext cx="592833" cy="592833"/>
            </a:xfrm>
            <a:custGeom>
              <a:avLst/>
              <a:gdLst>
                <a:gd name="connsiteX0" fmla="*/ 137419 w 592867"/>
                <a:gd name="connsiteY0" fmla="*/ 0 h 592867"/>
                <a:gd name="connsiteX1" fmla="*/ 471102 w 592867"/>
                <a:gd name="connsiteY1" fmla="*/ 0 h 592867"/>
                <a:gd name="connsiteX2" fmla="*/ 493363 w 592867"/>
                <a:gd name="connsiteY2" fmla="*/ 12083 h 592867"/>
                <a:gd name="connsiteX3" fmla="*/ 584718 w 592867"/>
                <a:gd name="connsiteY3" fmla="*/ 103439 h 592867"/>
                <a:gd name="connsiteX4" fmla="*/ 592867 w 592867"/>
                <a:gd name="connsiteY4" fmla="*/ 118452 h 592867"/>
                <a:gd name="connsiteX5" fmla="*/ 592867 w 592867"/>
                <a:gd name="connsiteY5" fmla="*/ 466630 h 592867"/>
                <a:gd name="connsiteX6" fmla="*/ 584718 w 592867"/>
                <a:gd name="connsiteY6" fmla="*/ 481644 h 592867"/>
                <a:gd name="connsiteX7" fmla="*/ 493363 w 592867"/>
                <a:gd name="connsiteY7" fmla="*/ 572999 h 592867"/>
                <a:gd name="connsiteX8" fmla="*/ 456759 w 592867"/>
                <a:gd name="connsiteY8" fmla="*/ 592867 h 592867"/>
                <a:gd name="connsiteX9" fmla="*/ 151761 w 592867"/>
                <a:gd name="connsiteY9" fmla="*/ 592867 h 592867"/>
                <a:gd name="connsiteX10" fmla="*/ 115158 w 592867"/>
                <a:gd name="connsiteY10" fmla="*/ 572999 h 592867"/>
                <a:gd name="connsiteX11" fmla="*/ 23802 w 592867"/>
                <a:gd name="connsiteY11" fmla="*/ 481644 h 592867"/>
                <a:gd name="connsiteX12" fmla="*/ 0 w 592867"/>
                <a:gd name="connsiteY12" fmla="*/ 437792 h 592867"/>
                <a:gd name="connsiteX13" fmla="*/ 0 w 592867"/>
                <a:gd name="connsiteY13" fmla="*/ 147290 h 592867"/>
                <a:gd name="connsiteX14" fmla="*/ 23802 w 592867"/>
                <a:gd name="connsiteY14" fmla="*/ 103439 h 592867"/>
                <a:gd name="connsiteX15" fmla="*/ 115158 w 592867"/>
                <a:gd name="connsiteY15" fmla="*/ 12083 h 59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2867" h="592867">
                  <a:moveTo>
                    <a:pt x="137419" y="0"/>
                  </a:moveTo>
                  <a:lnTo>
                    <a:pt x="471102" y="0"/>
                  </a:lnTo>
                  <a:lnTo>
                    <a:pt x="493363" y="12083"/>
                  </a:lnTo>
                  <a:cubicBezTo>
                    <a:pt x="529350" y="36396"/>
                    <a:pt x="560406" y="67452"/>
                    <a:pt x="584718" y="103439"/>
                  </a:cubicBezTo>
                  <a:lnTo>
                    <a:pt x="592867" y="118452"/>
                  </a:lnTo>
                  <a:lnTo>
                    <a:pt x="592867" y="466630"/>
                  </a:lnTo>
                  <a:lnTo>
                    <a:pt x="584718" y="481644"/>
                  </a:lnTo>
                  <a:cubicBezTo>
                    <a:pt x="560406" y="517631"/>
                    <a:pt x="529350" y="548687"/>
                    <a:pt x="493363" y="572999"/>
                  </a:cubicBezTo>
                  <a:lnTo>
                    <a:pt x="456759" y="592867"/>
                  </a:lnTo>
                  <a:lnTo>
                    <a:pt x="151761" y="592867"/>
                  </a:lnTo>
                  <a:lnTo>
                    <a:pt x="115158" y="572999"/>
                  </a:lnTo>
                  <a:cubicBezTo>
                    <a:pt x="79171" y="548687"/>
                    <a:pt x="48114" y="517631"/>
                    <a:pt x="23802" y="481644"/>
                  </a:cubicBezTo>
                  <a:lnTo>
                    <a:pt x="0" y="437792"/>
                  </a:lnTo>
                  <a:lnTo>
                    <a:pt x="0" y="147290"/>
                  </a:lnTo>
                  <a:lnTo>
                    <a:pt x="23802" y="103439"/>
                  </a:lnTo>
                  <a:cubicBezTo>
                    <a:pt x="48114" y="67452"/>
                    <a:pt x="79171" y="36396"/>
                    <a:pt x="115158" y="12083"/>
                  </a:cubicBezTo>
                  <a:close/>
                </a:path>
              </a:pathLst>
            </a:custGeom>
          </p:spPr>
        </p:pic>
      </p:grpSp>
      <p:grpSp>
        <p:nvGrpSpPr>
          <p:cNvPr id="205" name="그룹 204"/>
          <p:cNvGrpSpPr/>
          <p:nvPr/>
        </p:nvGrpSpPr>
        <p:grpSpPr>
          <a:xfrm>
            <a:off x="1651347" y="4581537"/>
            <a:ext cx="6722243" cy="961683"/>
            <a:chOff x="1651347" y="4620004"/>
            <a:chExt cx="6722243" cy="961683"/>
          </a:xfrm>
        </p:grpSpPr>
        <p:grpSp>
          <p:nvGrpSpPr>
            <p:cNvPr id="200" name="그룹 199"/>
            <p:cNvGrpSpPr/>
            <p:nvPr/>
          </p:nvGrpSpPr>
          <p:grpSpPr>
            <a:xfrm>
              <a:off x="1651347" y="4976317"/>
              <a:ext cx="6722243" cy="605370"/>
              <a:chOff x="1651347" y="4976317"/>
              <a:chExt cx="6722243" cy="605370"/>
            </a:xfrm>
          </p:grpSpPr>
          <p:sp>
            <p:nvSpPr>
              <p:cNvPr id="188" name="사각형: 둥근 모서리 187"/>
              <p:cNvSpPr/>
              <p:nvPr/>
            </p:nvSpPr>
            <p:spPr>
              <a:xfrm>
                <a:off x="1651347" y="4979376"/>
                <a:ext cx="6722243" cy="599253"/>
              </a:xfrm>
              <a:prstGeom prst="roundRect">
                <a:avLst>
                  <a:gd name="adj" fmla="val 0"/>
                </a:avLst>
              </a:prstGeom>
              <a:solidFill>
                <a:srgbClr val="FFF4E5"/>
              </a:solidFill>
              <a:ln>
                <a:noFill/>
              </a:ln>
              <a:effectLst>
                <a:outerShdw blurRad="76200" dist="762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a:defRPr lang="ko-KR" altLang="en-US"/>
                </a:pPr>
                <a:endParaRPr lang="ko-KR" altLang="en-US" sz="1200">
                  <a:latin typeface="나눔바른고딕"/>
                  <a:ea typeface="나눔바른고딕"/>
                </a:endParaRPr>
              </a:p>
            </p:txBody>
          </p:sp>
          <p:sp>
            <p:nvSpPr>
              <p:cNvPr id="140" name="직사각형 139"/>
              <p:cNvSpPr/>
              <p:nvPr/>
            </p:nvSpPr>
            <p:spPr>
              <a:xfrm>
                <a:off x="1689447" y="4976317"/>
                <a:ext cx="5875728" cy="605370"/>
              </a:xfrm>
              <a:prstGeom prst="rect">
                <a:avLst/>
              </a:prstGeom>
              <a:effectLst/>
            </p:spPr>
            <p:txBody>
              <a:bodyPr vert="horz" wrap="square" lIns="91440" tIns="45720" rIns="91440" bIns="45720">
                <a:noAutofit/>
              </a:bodyPr>
              <a:lstStyle/>
              <a:p>
                <a:pPr>
                  <a:lnSpc>
                    <a:spcPct val="120000"/>
                  </a:lnSpc>
                  <a:spcBef>
                    <a:spcPct val="0"/>
                  </a:spcBef>
                  <a:defRPr lang="ko-KR" altLang="en-US"/>
                </a:pPr>
                <a:r>
                  <a:rPr lang="ko-KR" altLang="en-US" sz="1400">
                    <a:solidFill>
                      <a:srgbClr val="000000"/>
                    </a:solidFill>
                    <a:latin typeface="나눔바른고딕"/>
                    <a:ea typeface="나눔바른고딕"/>
                    <a:cs typeface="함초롬돋움"/>
                  </a:rPr>
                  <a:t> 상시 </a:t>
                </a:r>
                <a:r>
                  <a:rPr lang="en-US" altLang="ko-KR" sz="1400">
                    <a:solidFill>
                      <a:srgbClr val="000000"/>
                    </a:solidFill>
                    <a:latin typeface="나눔바른고딕"/>
                    <a:ea typeface="나눔바른고딕"/>
                    <a:cs typeface="함초롬돋움"/>
                  </a:rPr>
                  <a:t>10</a:t>
                </a:r>
                <a:r>
                  <a:rPr lang="ko-KR" altLang="en-US" sz="1400">
                    <a:solidFill>
                      <a:srgbClr val="000000"/>
                    </a:solidFill>
                    <a:latin typeface="나눔바른고딕"/>
                    <a:ea typeface="나눔바른고딕"/>
                    <a:cs typeface="함초롬돋움"/>
                  </a:rPr>
                  <a:t>명 이상의 근로자를 사용하는 사용자는 취업규칙을 작성하여</a:t>
                </a:r>
              </a:p>
              <a:p>
                <a:pPr>
                  <a:lnSpc>
                    <a:spcPct val="120000"/>
                  </a:lnSpc>
                  <a:spcBef>
                    <a:spcPct val="0"/>
                  </a:spcBef>
                  <a:defRPr lang="ko-KR" altLang="en-US"/>
                </a:pPr>
                <a:r>
                  <a:rPr lang="ko-KR" altLang="en-US" sz="1400">
                    <a:solidFill>
                      <a:srgbClr val="000000"/>
                    </a:solidFill>
                    <a:latin typeface="나눔바른고딕"/>
                    <a:ea typeface="나눔바른고딕"/>
                    <a:cs typeface="함초롬돋움"/>
                  </a:rPr>
                  <a:t> 고용노동부장관</a:t>
                </a:r>
                <a:r>
                  <a:rPr lang="en-US" altLang="ko-KR" sz="1400">
                    <a:solidFill>
                      <a:srgbClr val="000000"/>
                    </a:solidFill>
                    <a:latin typeface="나눔바른고딕"/>
                    <a:ea typeface="나눔바른고딕"/>
                    <a:cs typeface="함초롬돋움"/>
                  </a:rPr>
                  <a:t>(</a:t>
                </a:r>
                <a:r>
                  <a:rPr lang="ko-KR" altLang="en-US" sz="1400">
                    <a:solidFill>
                      <a:srgbClr val="000000"/>
                    </a:solidFill>
                    <a:latin typeface="나눔바른고딕"/>
                    <a:ea typeface="나눔바른고딕"/>
                    <a:cs typeface="함초롬돋움"/>
                  </a:rPr>
                  <a:t>관할 고용노동지방관서</a:t>
                </a:r>
                <a:r>
                  <a:rPr lang="en-US" altLang="ko-KR" sz="1400">
                    <a:solidFill>
                      <a:srgbClr val="000000"/>
                    </a:solidFill>
                    <a:latin typeface="나눔바른고딕"/>
                    <a:ea typeface="나눔바른고딕"/>
                    <a:cs typeface="함초롬돋움"/>
                  </a:rPr>
                  <a:t>)</a:t>
                </a:r>
                <a:r>
                  <a:rPr lang="ko-KR" altLang="en-US" sz="1400">
                    <a:solidFill>
                      <a:srgbClr val="000000"/>
                    </a:solidFill>
                    <a:latin typeface="나눔바른고딕"/>
                    <a:ea typeface="나눔바른고딕"/>
                    <a:cs typeface="함초롬돋움"/>
                  </a:rPr>
                  <a:t>에 신고</a:t>
                </a:r>
              </a:p>
            </p:txBody>
          </p:sp>
        </p:grpSp>
        <p:sp>
          <p:nvSpPr>
            <p:cNvPr id="138" name="직사각형 137"/>
            <p:cNvSpPr/>
            <p:nvPr/>
          </p:nvSpPr>
          <p:spPr>
            <a:xfrm>
              <a:off x="1700960" y="4620004"/>
              <a:ext cx="556531" cy="338535"/>
            </a:xfrm>
            <a:prstGeom prst="rect">
              <a:avLst/>
            </a:prstGeom>
            <a:effectLst/>
          </p:spPr>
          <p:txBody>
            <a:bodyPr vert="horz" wrap="none" lIns="91440" tIns="45720" rIns="91440" bIns="45720">
              <a:noAutofit/>
            </a:bodyPr>
            <a:lstStyle/>
            <a:p>
              <a:pPr lvl="0">
                <a:defRPr lang="ko-KR" altLang="en-US"/>
              </a:pPr>
              <a:r>
                <a:rPr lang="ko-KR" altLang="en-US" sz="1600" b="1" dirty="0">
                  <a:solidFill>
                    <a:srgbClr val="7F3F30"/>
                  </a:solidFill>
                  <a:latin typeface="나눔바른고딕"/>
                  <a:ea typeface="나눔바른고딕"/>
                  <a:cs typeface="함초롬돋움"/>
                </a:rPr>
                <a:t>신고</a:t>
              </a:r>
            </a:p>
          </p:txBody>
        </p:sp>
      </p:grpSp>
      <p:sp>
        <p:nvSpPr>
          <p:cNvPr id="66" name="직각 삼각형 65"/>
          <p:cNvSpPr/>
          <p:nvPr/>
        </p:nvSpPr>
        <p:spPr>
          <a:xfrm rot="5400000">
            <a:off x="1648763" y="4655345"/>
            <a:ext cx="139201" cy="139201"/>
          </a:xfrm>
          <a:prstGeom prst="rtTriangle">
            <a:avLst/>
          </a:prstGeom>
          <a:solidFill>
            <a:srgbClr val="7F3F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anchor="ctr">
            <a:noAutofit/>
          </a:bodyPr>
          <a:lstStyle/>
          <a:p>
            <a:pPr algn="ctr">
              <a:defRPr lang="ko-KR" altLang="en-US"/>
            </a:pPr>
            <a:endParaRPr lang="ko-KR" altLang="en-US"/>
          </a:p>
        </p:txBody>
      </p:sp>
      <p:grpSp>
        <p:nvGrpSpPr>
          <p:cNvPr id="196" name="그룹 195"/>
          <p:cNvGrpSpPr/>
          <p:nvPr/>
        </p:nvGrpSpPr>
        <p:grpSpPr>
          <a:xfrm>
            <a:off x="784077" y="5845710"/>
            <a:ext cx="676403" cy="676403"/>
            <a:chOff x="784077" y="5877609"/>
            <a:chExt cx="676403" cy="676403"/>
          </a:xfrm>
        </p:grpSpPr>
        <p:sp>
          <p:nvSpPr>
            <p:cNvPr id="144" name="타원 143"/>
            <p:cNvSpPr/>
            <p:nvPr/>
          </p:nvSpPr>
          <p:spPr>
            <a:xfrm>
              <a:off x="784077" y="5877609"/>
              <a:ext cx="676403" cy="676403"/>
            </a:xfrm>
            <a:prstGeom prst="ellipse">
              <a:avLst/>
            </a:prstGeom>
            <a:solidFill>
              <a:srgbClr val="B259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pic>
          <p:nvPicPr>
            <p:cNvPr id="172" name="그림 171" descr="벡터그래픽이(가) 표시된 사진  자동 생성된 설명"/>
            <p:cNvPicPr>
              <a:picLocks noChangeAspect="1"/>
            </p:cNvPicPr>
            <p:nvPr/>
          </p:nvPicPr>
          <p:blipFill rotWithShape="1">
            <a:blip r:embed="rId6"/>
            <a:srcRect/>
            <a:stretch>
              <a:fillRect/>
            </a:stretch>
          </p:blipFill>
          <p:spPr>
            <a:xfrm>
              <a:off x="833109" y="5930012"/>
              <a:ext cx="590647" cy="590647"/>
            </a:xfrm>
            <a:custGeom>
              <a:avLst/>
              <a:gdLst>
                <a:gd name="connsiteX0" fmla="*/ 109896 w 590681"/>
                <a:gd name="connsiteY0" fmla="*/ 0 h 590681"/>
                <a:gd name="connsiteX1" fmla="*/ 477530 w 590681"/>
                <a:gd name="connsiteY1" fmla="*/ 0 h 590681"/>
                <a:gd name="connsiteX2" fmla="*/ 482816 w 590681"/>
                <a:gd name="connsiteY2" fmla="*/ 2869 h 590681"/>
                <a:gd name="connsiteX3" fmla="*/ 574171 w 590681"/>
                <a:gd name="connsiteY3" fmla="*/ 94225 h 590681"/>
                <a:gd name="connsiteX4" fmla="*/ 590681 w 590681"/>
                <a:gd name="connsiteY4" fmla="*/ 124642 h 590681"/>
                <a:gd name="connsiteX5" fmla="*/ 590681 w 590681"/>
                <a:gd name="connsiteY5" fmla="*/ 442012 h 590681"/>
                <a:gd name="connsiteX6" fmla="*/ 574171 w 590681"/>
                <a:gd name="connsiteY6" fmla="*/ 472430 h 590681"/>
                <a:gd name="connsiteX7" fmla="*/ 482816 w 590681"/>
                <a:gd name="connsiteY7" fmla="*/ 563785 h 590681"/>
                <a:gd name="connsiteX8" fmla="*/ 433264 w 590681"/>
                <a:gd name="connsiteY8" fmla="*/ 590681 h 590681"/>
                <a:gd name="connsiteX9" fmla="*/ 154163 w 590681"/>
                <a:gd name="connsiteY9" fmla="*/ 590681 h 590681"/>
                <a:gd name="connsiteX10" fmla="*/ 104611 w 590681"/>
                <a:gd name="connsiteY10" fmla="*/ 563785 h 590681"/>
                <a:gd name="connsiteX11" fmla="*/ 13255 w 590681"/>
                <a:gd name="connsiteY11" fmla="*/ 472430 h 590681"/>
                <a:gd name="connsiteX12" fmla="*/ 0 w 590681"/>
                <a:gd name="connsiteY12" fmla="*/ 448009 h 590681"/>
                <a:gd name="connsiteX13" fmla="*/ 0 w 590681"/>
                <a:gd name="connsiteY13" fmla="*/ 118645 h 590681"/>
                <a:gd name="connsiteX14" fmla="*/ 13255 w 590681"/>
                <a:gd name="connsiteY14" fmla="*/ 94225 h 590681"/>
                <a:gd name="connsiteX15" fmla="*/ 104611 w 590681"/>
                <a:gd name="connsiteY15" fmla="*/ 2869 h 5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0681" h="590681">
                  <a:moveTo>
                    <a:pt x="109896" y="0"/>
                  </a:moveTo>
                  <a:lnTo>
                    <a:pt x="477530" y="0"/>
                  </a:lnTo>
                  <a:lnTo>
                    <a:pt x="482816" y="2869"/>
                  </a:lnTo>
                  <a:cubicBezTo>
                    <a:pt x="518803" y="27181"/>
                    <a:pt x="549859" y="58238"/>
                    <a:pt x="574171" y="94225"/>
                  </a:cubicBezTo>
                  <a:lnTo>
                    <a:pt x="590681" y="124642"/>
                  </a:lnTo>
                  <a:lnTo>
                    <a:pt x="590681" y="442012"/>
                  </a:lnTo>
                  <a:lnTo>
                    <a:pt x="574171" y="472430"/>
                  </a:lnTo>
                  <a:cubicBezTo>
                    <a:pt x="549859" y="508417"/>
                    <a:pt x="518803" y="539473"/>
                    <a:pt x="482816" y="563785"/>
                  </a:cubicBezTo>
                  <a:lnTo>
                    <a:pt x="433264" y="590681"/>
                  </a:lnTo>
                  <a:lnTo>
                    <a:pt x="154163" y="590681"/>
                  </a:lnTo>
                  <a:lnTo>
                    <a:pt x="104611" y="563785"/>
                  </a:lnTo>
                  <a:cubicBezTo>
                    <a:pt x="68624" y="539473"/>
                    <a:pt x="37567" y="508417"/>
                    <a:pt x="13255" y="472430"/>
                  </a:cubicBezTo>
                  <a:lnTo>
                    <a:pt x="0" y="448009"/>
                  </a:lnTo>
                  <a:lnTo>
                    <a:pt x="0" y="118645"/>
                  </a:lnTo>
                  <a:lnTo>
                    <a:pt x="13255" y="94225"/>
                  </a:lnTo>
                  <a:cubicBezTo>
                    <a:pt x="37567" y="58238"/>
                    <a:pt x="68624" y="27181"/>
                    <a:pt x="104611" y="2869"/>
                  </a:cubicBezTo>
                  <a:close/>
                </a:path>
              </a:pathLst>
            </a:custGeom>
          </p:spPr>
        </p:pic>
      </p:grpSp>
      <p:grpSp>
        <p:nvGrpSpPr>
          <p:cNvPr id="206" name="그룹 205"/>
          <p:cNvGrpSpPr/>
          <p:nvPr/>
        </p:nvGrpSpPr>
        <p:grpSpPr>
          <a:xfrm>
            <a:off x="1651347" y="5709363"/>
            <a:ext cx="6722243" cy="949098"/>
            <a:chOff x="1651347" y="5747463"/>
            <a:chExt cx="6722243" cy="949098"/>
          </a:xfrm>
        </p:grpSpPr>
        <p:grpSp>
          <p:nvGrpSpPr>
            <p:cNvPr id="201" name="그룹 200"/>
            <p:cNvGrpSpPr/>
            <p:nvPr/>
          </p:nvGrpSpPr>
          <p:grpSpPr>
            <a:xfrm>
              <a:off x="1651347" y="6087783"/>
              <a:ext cx="6722243" cy="608778"/>
              <a:chOff x="1651347" y="6087783"/>
              <a:chExt cx="6722243" cy="608778"/>
            </a:xfrm>
          </p:grpSpPr>
          <p:sp>
            <p:nvSpPr>
              <p:cNvPr id="189" name="사각형: 둥근 모서리 188"/>
              <p:cNvSpPr/>
              <p:nvPr/>
            </p:nvSpPr>
            <p:spPr>
              <a:xfrm>
                <a:off x="1651347" y="6087783"/>
                <a:ext cx="6722243" cy="608778"/>
              </a:xfrm>
              <a:prstGeom prst="roundRect">
                <a:avLst>
                  <a:gd name="adj" fmla="val 0"/>
                </a:avLst>
              </a:prstGeom>
              <a:solidFill>
                <a:srgbClr val="FFF4E5"/>
              </a:solidFill>
              <a:ln>
                <a:noFill/>
              </a:ln>
              <a:effectLst>
                <a:outerShdw blurRad="76200" dist="762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a:defRPr lang="ko-KR" altLang="en-US"/>
                </a:pPr>
                <a:endParaRPr lang="ko-KR" altLang="en-US" sz="1200">
                  <a:latin typeface="나눔바른고딕"/>
                  <a:ea typeface="나눔바른고딕"/>
                </a:endParaRPr>
              </a:p>
            </p:txBody>
          </p:sp>
          <p:sp>
            <p:nvSpPr>
              <p:cNvPr id="149" name="직사각형 148"/>
              <p:cNvSpPr/>
              <p:nvPr/>
            </p:nvSpPr>
            <p:spPr>
              <a:xfrm>
                <a:off x="1689447" y="6092634"/>
                <a:ext cx="6525320" cy="599077"/>
              </a:xfrm>
              <a:prstGeom prst="rect">
                <a:avLst/>
              </a:prstGeom>
              <a:effectLst/>
            </p:spPr>
            <p:txBody>
              <a:bodyPr vert="horz" wrap="square" lIns="91440" tIns="45720" rIns="91440" bIns="45720">
                <a:noAutofit/>
              </a:bodyPr>
              <a:lstStyle/>
              <a:p>
                <a:pPr>
                  <a:lnSpc>
                    <a:spcPct val="120000"/>
                  </a:lnSpc>
                  <a:spcBef>
                    <a:spcPct val="0"/>
                  </a:spcBef>
                  <a:defRPr lang="ko-KR" altLang="en-US"/>
                </a:pPr>
                <a:r>
                  <a:rPr lang="ko-KR" altLang="en-US" sz="1400" dirty="0">
                    <a:solidFill>
                      <a:srgbClr val="000000"/>
                    </a:solidFill>
                    <a:latin typeface="나눔바른고딕"/>
                    <a:ea typeface="나눔바른고딕"/>
                    <a:cs typeface="함초롬돋움"/>
                  </a:rPr>
                  <a:t> 직장 내 괴롭힘은 사업장에서 금지되는 비위행위임을 명확히 밝히고 그 내용을 직원들이</a:t>
                </a:r>
              </a:p>
              <a:p>
                <a:pPr>
                  <a:lnSpc>
                    <a:spcPct val="120000"/>
                  </a:lnSpc>
                  <a:spcBef>
                    <a:spcPct val="0"/>
                  </a:spcBef>
                  <a:defRPr lang="ko-KR" altLang="en-US"/>
                </a:pPr>
                <a:r>
                  <a:rPr lang="ko-KR" altLang="en-US" sz="1400" dirty="0">
                    <a:solidFill>
                      <a:srgbClr val="000000"/>
                    </a:solidFill>
                    <a:latin typeface="나눔바른고딕"/>
                    <a:ea typeface="나눔바른고딕"/>
                    <a:cs typeface="함초롬돋움"/>
                  </a:rPr>
                  <a:t> 확인할 수 있도록 명시</a:t>
                </a:r>
                <a:r>
                  <a:rPr lang="en-US" altLang="ko-KR" sz="1400" dirty="0">
                    <a:solidFill>
                      <a:srgbClr val="000000"/>
                    </a:solidFill>
                    <a:latin typeface="나눔바른고딕"/>
                    <a:ea typeface="나눔바른고딕"/>
                    <a:cs typeface="함초롬돋움"/>
                  </a:rPr>
                  <a:t>, </a:t>
                </a:r>
                <a:r>
                  <a:rPr lang="ko-KR" altLang="en-US" sz="1400" dirty="0">
                    <a:solidFill>
                      <a:srgbClr val="000000"/>
                    </a:solidFill>
                    <a:latin typeface="나눔바른고딕"/>
                    <a:ea typeface="나눔바른고딕"/>
                    <a:cs typeface="함초롬돋움"/>
                  </a:rPr>
                  <a:t>규정된 취업규칙에 따라 사내 제도 성실히 운영</a:t>
                </a:r>
              </a:p>
            </p:txBody>
          </p:sp>
        </p:grpSp>
        <p:sp>
          <p:nvSpPr>
            <p:cNvPr id="147" name="직사각형 146"/>
            <p:cNvSpPr/>
            <p:nvPr/>
          </p:nvSpPr>
          <p:spPr>
            <a:xfrm>
              <a:off x="1700959" y="5747463"/>
              <a:ext cx="1782209" cy="338535"/>
            </a:xfrm>
            <a:prstGeom prst="rect">
              <a:avLst/>
            </a:prstGeom>
            <a:effectLst/>
          </p:spPr>
          <p:txBody>
            <a:bodyPr vert="horz" wrap="none" lIns="91440" tIns="45720" rIns="91440" bIns="45720">
              <a:noAutofit/>
            </a:bodyPr>
            <a:lstStyle/>
            <a:p>
              <a:pPr lvl="0">
                <a:defRPr lang="ko-KR" altLang="en-US"/>
              </a:pPr>
              <a:r>
                <a:rPr lang="ko-KR" altLang="en-US" sz="1600" b="1" dirty="0">
                  <a:solidFill>
                    <a:srgbClr val="7F3F30"/>
                  </a:solidFill>
                  <a:latin typeface="나눔바른고딕"/>
                  <a:ea typeface="나눔바른고딕"/>
                  <a:cs typeface="함초롬돋움"/>
                </a:rPr>
                <a:t>사업장 내 제도 시행</a:t>
              </a:r>
            </a:p>
          </p:txBody>
        </p:sp>
      </p:grpSp>
      <p:sp>
        <p:nvSpPr>
          <p:cNvPr id="67" name="직각 삼각형 66"/>
          <p:cNvSpPr/>
          <p:nvPr/>
        </p:nvSpPr>
        <p:spPr>
          <a:xfrm rot="5400000">
            <a:off x="1648763" y="5769908"/>
            <a:ext cx="139201" cy="139201"/>
          </a:xfrm>
          <a:prstGeom prst="rtTriangle">
            <a:avLst/>
          </a:prstGeom>
          <a:solidFill>
            <a:srgbClr val="7F3F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anchor="ctr">
            <a:noAutofit/>
          </a:bodyPr>
          <a:lstStyle/>
          <a:p>
            <a:pPr algn="ctr">
              <a:defRPr lang="ko-KR" altLang="en-US"/>
            </a:pPr>
            <a:endParaRPr lang="ko-KR" altLang="en-US"/>
          </a:p>
        </p:txBody>
      </p:sp>
      <p:grpSp>
        <p:nvGrpSpPr>
          <p:cNvPr id="192" name="그룹 191"/>
          <p:cNvGrpSpPr/>
          <p:nvPr/>
        </p:nvGrpSpPr>
        <p:grpSpPr>
          <a:xfrm>
            <a:off x="784077" y="1150788"/>
            <a:ext cx="676402" cy="678862"/>
            <a:chOff x="784077" y="1324233"/>
            <a:chExt cx="676402" cy="678862"/>
          </a:xfrm>
        </p:grpSpPr>
        <p:sp>
          <p:nvSpPr>
            <p:cNvPr id="190" name="타원 116"/>
            <p:cNvSpPr/>
            <p:nvPr/>
          </p:nvSpPr>
          <p:spPr>
            <a:xfrm>
              <a:off x="784077" y="1326693"/>
              <a:ext cx="676403" cy="676403"/>
            </a:xfrm>
            <a:prstGeom prst="ellipse">
              <a:avLst/>
            </a:prstGeom>
            <a:solidFill>
              <a:srgbClr val="B2594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pic>
          <p:nvPicPr>
            <p:cNvPr id="191" name="그림 155" descr="벡터그래픽이(가) 표시된 사진  자동 생성된 설명"/>
            <p:cNvPicPr>
              <a:picLocks noChangeAspect="1"/>
            </p:cNvPicPr>
            <p:nvPr/>
          </p:nvPicPr>
          <p:blipFill rotWithShape="1">
            <a:blip r:embed="rId7"/>
            <a:srcRect/>
            <a:stretch>
              <a:fillRect/>
            </a:stretch>
          </p:blipFill>
          <p:spPr>
            <a:xfrm>
              <a:off x="790239" y="1324233"/>
              <a:ext cx="648370" cy="648370"/>
            </a:xfrm>
            <a:custGeom>
              <a:avLst/>
              <a:gdLst>
                <a:gd name="connsiteX0" fmla="*/ 194597 w 648407"/>
                <a:gd name="connsiteY0" fmla="*/ 0 h 648407"/>
                <a:gd name="connsiteX1" fmla="*/ 436379 w 648407"/>
                <a:gd name="connsiteY1" fmla="*/ 0 h 648407"/>
                <a:gd name="connsiteX2" fmla="*/ 447139 w 648407"/>
                <a:gd name="connsiteY2" fmla="*/ 3340 h 648407"/>
                <a:gd name="connsiteX3" fmla="*/ 646838 w 648407"/>
                <a:gd name="connsiteY3" fmla="*/ 246819 h 648407"/>
                <a:gd name="connsiteX4" fmla="*/ 648407 w 648407"/>
                <a:gd name="connsiteY4" fmla="*/ 262388 h 648407"/>
                <a:gd name="connsiteX5" fmla="*/ 648407 w 648407"/>
                <a:gd name="connsiteY5" fmla="*/ 367577 h 648407"/>
                <a:gd name="connsiteX6" fmla="*/ 646838 w 648407"/>
                <a:gd name="connsiteY6" fmla="*/ 383145 h 648407"/>
                <a:gd name="connsiteX7" fmla="*/ 383651 w 648407"/>
                <a:gd name="connsiteY7" fmla="*/ 646332 h 648407"/>
                <a:gd name="connsiteX8" fmla="*/ 363063 w 648407"/>
                <a:gd name="connsiteY8" fmla="*/ 648407 h 648407"/>
                <a:gd name="connsiteX9" fmla="*/ 267913 w 648407"/>
                <a:gd name="connsiteY9" fmla="*/ 648407 h 648407"/>
                <a:gd name="connsiteX10" fmla="*/ 247325 w 648407"/>
                <a:gd name="connsiteY10" fmla="*/ 646332 h 648407"/>
                <a:gd name="connsiteX11" fmla="*/ 3846 w 648407"/>
                <a:gd name="connsiteY11" fmla="*/ 446633 h 648407"/>
                <a:gd name="connsiteX12" fmla="*/ 0 w 648407"/>
                <a:gd name="connsiteY12" fmla="*/ 434243 h 648407"/>
                <a:gd name="connsiteX13" fmla="*/ 0 w 648407"/>
                <a:gd name="connsiteY13" fmla="*/ 195721 h 648407"/>
                <a:gd name="connsiteX14" fmla="*/ 3846 w 648407"/>
                <a:gd name="connsiteY14" fmla="*/ 183331 h 648407"/>
                <a:gd name="connsiteX15" fmla="*/ 183837 w 648407"/>
                <a:gd name="connsiteY15" fmla="*/ 3340 h 64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8407" h="648407">
                  <a:moveTo>
                    <a:pt x="194597" y="0"/>
                  </a:moveTo>
                  <a:lnTo>
                    <a:pt x="436379" y="0"/>
                  </a:lnTo>
                  <a:lnTo>
                    <a:pt x="447139" y="3340"/>
                  </a:lnTo>
                  <a:cubicBezTo>
                    <a:pt x="548299" y="46128"/>
                    <a:pt x="624311" y="136732"/>
                    <a:pt x="646838" y="246819"/>
                  </a:cubicBezTo>
                  <a:lnTo>
                    <a:pt x="648407" y="262388"/>
                  </a:lnTo>
                  <a:lnTo>
                    <a:pt x="648407" y="367577"/>
                  </a:lnTo>
                  <a:lnTo>
                    <a:pt x="646838" y="383145"/>
                  </a:lnTo>
                  <a:cubicBezTo>
                    <a:pt x="619805" y="515249"/>
                    <a:pt x="515755" y="619299"/>
                    <a:pt x="383651" y="646332"/>
                  </a:cubicBezTo>
                  <a:lnTo>
                    <a:pt x="363063" y="648407"/>
                  </a:lnTo>
                  <a:lnTo>
                    <a:pt x="267913" y="648407"/>
                  </a:lnTo>
                  <a:lnTo>
                    <a:pt x="247325" y="646332"/>
                  </a:lnTo>
                  <a:cubicBezTo>
                    <a:pt x="137238" y="623805"/>
                    <a:pt x="46634" y="547793"/>
                    <a:pt x="3846" y="446633"/>
                  </a:cubicBezTo>
                  <a:lnTo>
                    <a:pt x="0" y="434243"/>
                  </a:lnTo>
                  <a:lnTo>
                    <a:pt x="0" y="195721"/>
                  </a:lnTo>
                  <a:lnTo>
                    <a:pt x="3846" y="183331"/>
                  </a:lnTo>
                  <a:cubicBezTo>
                    <a:pt x="38076" y="102403"/>
                    <a:pt x="102909" y="37570"/>
                    <a:pt x="183837" y="3340"/>
                  </a:cubicBezTo>
                  <a:close/>
                </a:path>
              </a:pathLst>
            </a:custGeom>
            <a:effectLst/>
          </p:spPr>
        </p:pic>
      </p:grpSp>
      <p:pic>
        <p:nvPicPr>
          <p:cNvPr id="4" name="그림 3">
            <a:extLst>
              <a:ext uri="{FF2B5EF4-FFF2-40B4-BE49-F238E27FC236}">
                <a16:creationId xmlns:a16="http://schemas.microsoft.com/office/drawing/2014/main" id="{7EB6C23D-5973-85E6-64CD-518E59A8C274}"/>
              </a:ext>
            </a:extLst>
          </p:cNvPr>
          <p:cNvPicPr>
            <a:picLocks noChangeAspect="1"/>
          </p:cNvPicPr>
          <p:nvPr/>
        </p:nvPicPr>
        <p:blipFill>
          <a:blip r:embed="rId8"/>
          <a:stretch>
            <a:fillRect/>
          </a:stretch>
        </p:blipFill>
        <p:spPr>
          <a:xfrm>
            <a:off x="184639" y="6294716"/>
            <a:ext cx="685800" cy="416006"/>
          </a:xfrm>
          <a:prstGeom prst="rect">
            <a:avLst/>
          </a:prstGeom>
        </p:spPr>
      </p:pic>
      <p:pic>
        <p:nvPicPr>
          <p:cNvPr id="6" name="그림 5">
            <a:extLst>
              <a:ext uri="{FF2B5EF4-FFF2-40B4-BE49-F238E27FC236}">
                <a16:creationId xmlns:a16="http://schemas.microsoft.com/office/drawing/2014/main" id="{4008BFED-934B-2C8F-4128-2BCAB7981A07}"/>
              </a:ext>
            </a:extLst>
          </p:cNvPr>
          <p:cNvPicPr>
            <a:picLocks noChangeAspect="1"/>
          </p:cNvPicPr>
          <p:nvPr/>
        </p:nvPicPr>
        <p:blipFill>
          <a:blip r:embed="rId9"/>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그래픽 28"/>
          <p:cNvPicPr>
            <a:picLocks noChangeAspect="1"/>
          </p:cNvPicPr>
          <p:nvPr/>
        </p:nvPicPr>
        <p:blipFill rotWithShape="1">
          <a:blip r:embed="rId2"/>
          <a:stretch>
            <a:fillRect/>
          </a:stretch>
        </p:blipFill>
        <p:spPr>
          <a:xfrm>
            <a:off x="366261" y="5846964"/>
            <a:ext cx="7857067" cy="662940"/>
          </a:xfrm>
          <a:prstGeom prst="rect">
            <a:avLst/>
          </a:prstGeom>
          <a:effectLst>
            <a:outerShdw blurRad="76200" dist="76200" dir="2700000" algn="ctr" rotWithShape="0">
              <a:srgbClr val="000000">
                <a:alpha val="50000"/>
              </a:srgbClr>
            </a:outerShdw>
          </a:effectLst>
        </p:spPr>
      </p:pic>
      <p:pic>
        <p:nvPicPr>
          <p:cNvPr id="20" name="그래픽 19"/>
          <p:cNvPicPr>
            <a:picLocks noChangeAspect="1"/>
          </p:cNvPicPr>
          <p:nvPr/>
        </p:nvPicPr>
        <p:blipFill rotWithShape="1">
          <a:blip r:embed="rId3"/>
          <a:stretch>
            <a:fillRect/>
          </a:stretch>
        </p:blipFill>
        <p:spPr>
          <a:xfrm>
            <a:off x="3056220" y="1088457"/>
            <a:ext cx="4964657" cy="5201990"/>
          </a:xfrm>
          <a:prstGeom prst="rect">
            <a:avLst/>
          </a:prstGeom>
          <a:effectLst>
            <a:outerShdw blurRad="76200" dist="76200" dir="2700000" algn="ctr" rotWithShape="0">
              <a:srgbClr val="000000">
                <a:alpha val="50000"/>
              </a:srgbClr>
            </a:outerShdw>
          </a:effectLst>
        </p:spPr>
      </p:pic>
      <p:grpSp>
        <p:nvGrpSpPr>
          <p:cNvPr id="5" name="그룹 4"/>
          <p:cNvGrpSpPr/>
          <p:nvPr/>
        </p:nvGrpSpPr>
        <p:grpSpPr>
          <a:xfrm>
            <a:off x="265" y="130831"/>
            <a:ext cx="9143471" cy="765157"/>
            <a:chOff x="265" y="130831"/>
            <a:chExt cx="9143471" cy="765157"/>
          </a:xfrm>
        </p:grpSpPr>
        <p:sp>
          <p:nvSpPr>
            <p:cNvPr id="6" name="직사각형 5"/>
            <p:cNvSpPr/>
            <p:nvPr/>
          </p:nvSpPr>
          <p:spPr>
            <a:xfrm>
              <a:off x="265" y="133689"/>
              <a:ext cx="958482" cy="640575"/>
            </a:xfrm>
            <a:prstGeom prst="rect">
              <a:avLst/>
            </a:prstGeom>
            <a:solidFill>
              <a:srgbClr val="FDA7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7" name="사각형: 둥근 위쪽 모서리 6"/>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8" name="평행 사변형 7"/>
            <p:cNvSpPr/>
            <p:nvPr/>
          </p:nvSpPr>
          <p:spPr>
            <a:xfrm rot="5400000">
              <a:off x="753374" y="368797"/>
              <a:ext cx="762297" cy="292083"/>
            </a:xfrm>
            <a:prstGeom prst="parallelogram">
              <a:avLst>
                <a:gd name="adj" fmla="val 41638"/>
              </a:avLst>
            </a:prstGeom>
            <a:solidFill>
              <a:srgbClr val="D87C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9" name="평행 사변형 8"/>
            <p:cNvSpPr/>
            <p:nvPr/>
          </p:nvSpPr>
          <p:spPr>
            <a:xfrm rot="16200000" flipH="1">
              <a:off x="1075193" y="368798"/>
              <a:ext cx="762297" cy="292083"/>
            </a:xfrm>
            <a:prstGeom prst="parallelogram">
              <a:avLst>
                <a:gd name="adj" fmla="val 41638"/>
              </a:avLst>
            </a:prstGeom>
            <a:solidFill>
              <a:srgbClr val="FDA7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0" name="직사각형 9"/>
            <p:cNvSpPr/>
            <p:nvPr/>
          </p:nvSpPr>
          <p:spPr>
            <a:xfrm>
              <a:off x="1632118" y="130831"/>
              <a:ext cx="7511618" cy="640575"/>
            </a:xfrm>
            <a:prstGeom prst="rect">
              <a:avLst/>
            </a:prstGeom>
            <a:solidFill>
              <a:srgbClr val="FDA7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1" name="TextBox 10"/>
            <p:cNvSpPr txBox="1"/>
            <p:nvPr/>
          </p:nvSpPr>
          <p:spPr>
            <a:xfrm>
              <a:off x="1727426" y="240030"/>
              <a:ext cx="5088664" cy="460743"/>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관련 사내 규범 마련하기</a:t>
              </a:r>
            </a:p>
          </p:txBody>
        </p:sp>
        <p:sp>
          <p:nvSpPr>
            <p:cNvPr id="12" name="TextBox 11"/>
            <p:cNvSpPr txBox="1"/>
            <p:nvPr/>
          </p:nvSpPr>
          <p:spPr>
            <a:xfrm>
              <a:off x="8403324" y="192279"/>
              <a:ext cx="545771" cy="188766"/>
            </a:xfrm>
            <a:prstGeom prst="roundRect">
              <a:avLst>
                <a:gd name="adj" fmla="val 50000"/>
              </a:avLst>
            </a:prstGeom>
            <a:solidFill>
              <a:srgbClr val="D87C02"/>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5</a:t>
              </a:r>
              <a:endParaRPr lang="ko-KR" altLang="en-US" sz="1100">
                <a:solidFill>
                  <a:schemeClr val="bg1"/>
                </a:solidFill>
                <a:latin typeface="나눔스퀘어라운드 ExtraBold"/>
                <a:ea typeface="나눔스퀘어라운드 ExtraBold"/>
              </a:endParaRPr>
            </a:p>
          </p:txBody>
        </p:sp>
        <p:sp>
          <p:nvSpPr>
            <p:cNvPr id="13" name="TextBox 12"/>
            <p:cNvSpPr txBox="1"/>
            <p:nvPr/>
          </p:nvSpPr>
          <p:spPr>
            <a:xfrm>
              <a:off x="6699060" y="363855"/>
              <a:ext cx="2335402" cy="424854"/>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관련 </a:t>
              </a:r>
              <a:br>
                <a:rPr lang="en-US" altLang="ko-KR" sz="1100">
                  <a:solidFill>
                    <a:schemeClr val="bg1"/>
                  </a:solidFill>
                  <a:latin typeface="나눔스퀘어라운드 ExtraBold"/>
                  <a:ea typeface="나눔스퀘어라운드 ExtraBold"/>
                </a:rPr>
              </a:br>
              <a:r>
                <a:rPr lang="ko-KR" altLang="en-US" sz="1100">
                  <a:solidFill>
                    <a:schemeClr val="bg1"/>
                  </a:solidFill>
                  <a:latin typeface="나눔스퀘어라운드 ExtraBold"/>
                  <a:ea typeface="나눔스퀘어라운드 ExtraBold"/>
                </a:rPr>
                <a:t>사내 규범</a:t>
              </a:r>
              <a:r>
                <a:rPr lang="en-US" altLang="ko-KR" sz="1100">
                  <a:solidFill>
                    <a:schemeClr val="bg1"/>
                  </a:solidFill>
                  <a:latin typeface="나눔스퀘어라운드 ExtraBold"/>
                  <a:ea typeface="나눔스퀘어라운드 ExtraBold"/>
                </a:rPr>
                <a:t>(</a:t>
              </a:r>
              <a:r>
                <a:rPr lang="ko-KR" altLang="en-US" sz="1100">
                  <a:solidFill>
                    <a:schemeClr val="bg1"/>
                  </a:solidFill>
                  <a:latin typeface="나눔스퀘어라운드 ExtraBold"/>
                  <a:ea typeface="나눔스퀘어라운드 ExtraBold"/>
                </a:rPr>
                <a:t>취업규칙</a:t>
              </a:r>
              <a:r>
                <a:rPr lang="en-US" altLang="ko-KR" sz="1100">
                  <a:solidFill>
                    <a:schemeClr val="bg1"/>
                  </a:solidFill>
                  <a:latin typeface="나눔스퀘어라운드 ExtraBold"/>
                  <a:ea typeface="나눔스퀘어라운드 ExtraBold"/>
                </a:rPr>
                <a:t>) </a:t>
              </a:r>
              <a:r>
                <a:rPr lang="ko-KR" altLang="en-US" sz="1100">
                  <a:solidFill>
                    <a:schemeClr val="bg1"/>
                  </a:solidFill>
                  <a:latin typeface="나눔스퀘어라운드 ExtraBold"/>
                  <a:ea typeface="나눔스퀘어라운드 ExtraBold"/>
                </a:rPr>
                <a:t>마련하기</a:t>
              </a:r>
            </a:p>
          </p:txBody>
        </p:sp>
      </p:grpSp>
      <p:sp>
        <p:nvSpPr>
          <p:cNvPr id="87045" name="Rectangle 5"/>
          <p:cNvSpPr>
            <a:spLocks noChangeArrowheads="1"/>
          </p:cNvSpPr>
          <p:nvPr/>
        </p:nvSpPr>
        <p:spPr bwMode="white">
          <a:xfrm>
            <a:off x="3953050" y="2439162"/>
            <a:ext cx="3654628" cy="3528915"/>
          </a:xfrm>
          <a:prstGeom prst="rect">
            <a:avLst/>
          </a:prstGeom>
          <a:noFill/>
          <a:ln w="9525" cmpd="sng">
            <a:noFill/>
            <a:miter/>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eaLnBrk="1" hangingPunct="1">
              <a:lnSpc>
                <a:spcPct val="180000"/>
              </a:lnSpc>
              <a:spcBef>
                <a:spcPct val="0"/>
              </a:spcBef>
              <a:defRPr lang="ko-KR" altLang="en-US"/>
            </a:pPr>
            <a:r>
              <a:rPr lang="ko-KR" altLang="en-US" sz="1801" dirty="0">
                <a:solidFill>
                  <a:srgbClr val="000000"/>
                </a:solidFill>
                <a:latin typeface="나눔바른고딕"/>
                <a:ea typeface="나눔바른고딕"/>
                <a:cs typeface="함초롬돋움"/>
              </a:rPr>
              <a:t>금지되는 직장 내 괴롭힘 행위</a:t>
            </a:r>
          </a:p>
          <a:p>
            <a:pPr algn="just" eaLnBrk="1" hangingPunct="1">
              <a:lnSpc>
                <a:spcPct val="180000"/>
              </a:lnSpc>
              <a:spcBef>
                <a:spcPct val="0"/>
              </a:spcBef>
              <a:defRPr lang="ko-KR" altLang="en-US"/>
            </a:pPr>
            <a:r>
              <a:rPr lang="ko-KR" altLang="en-US" sz="1801" dirty="0">
                <a:solidFill>
                  <a:srgbClr val="000000"/>
                </a:solidFill>
                <a:latin typeface="나눔바른고딕"/>
                <a:ea typeface="나눔바른고딕"/>
                <a:cs typeface="함초롬돋움"/>
              </a:rPr>
              <a:t>직장 내 괴롭힘 예방교육 등 예방활동</a:t>
            </a:r>
          </a:p>
          <a:p>
            <a:pPr algn="just" eaLnBrk="1" hangingPunct="1">
              <a:lnSpc>
                <a:spcPct val="180000"/>
              </a:lnSpc>
              <a:spcBef>
                <a:spcPct val="0"/>
              </a:spcBef>
              <a:defRPr lang="ko-KR" altLang="en-US"/>
            </a:pPr>
            <a:r>
              <a:rPr lang="ko-KR" altLang="en-US" sz="1801" dirty="0">
                <a:solidFill>
                  <a:srgbClr val="000000"/>
                </a:solidFill>
                <a:latin typeface="나눔바른고딕"/>
                <a:ea typeface="나눔바른고딕"/>
                <a:cs typeface="함초롬돋움"/>
              </a:rPr>
              <a:t>고충상담</a:t>
            </a:r>
          </a:p>
          <a:p>
            <a:pPr algn="just" eaLnBrk="1" hangingPunct="1">
              <a:lnSpc>
                <a:spcPct val="180000"/>
              </a:lnSpc>
              <a:spcBef>
                <a:spcPct val="0"/>
              </a:spcBef>
              <a:defRPr lang="ko-KR" altLang="en-US"/>
            </a:pPr>
            <a:r>
              <a:rPr lang="ko-KR" altLang="en-US" sz="1801" dirty="0">
                <a:solidFill>
                  <a:srgbClr val="000000"/>
                </a:solidFill>
                <a:latin typeface="나눔바른고딕"/>
                <a:ea typeface="나눔바른고딕"/>
                <a:cs typeface="함초롬돋움"/>
              </a:rPr>
              <a:t>사건 처리절차</a:t>
            </a:r>
          </a:p>
          <a:p>
            <a:pPr algn="just" eaLnBrk="1" hangingPunct="1">
              <a:lnSpc>
                <a:spcPct val="180000"/>
              </a:lnSpc>
              <a:spcBef>
                <a:spcPct val="0"/>
              </a:spcBef>
              <a:defRPr lang="ko-KR" altLang="en-US"/>
            </a:pPr>
            <a:r>
              <a:rPr lang="ko-KR" altLang="en-US" sz="1801" dirty="0">
                <a:solidFill>
                  <a:srgbClr val="000000"/>
                </a:solidFill>
                <a:latin typeface="나눔바른고딕"/>
                <a:ea typeface="나눔바른고딕"/>
                <a:cs typeface="함초롬돋움"/>
              </a:rPr>
              <a:t>피해자 보호 조치</a:t>
            </a:r>
          </a:p>
          <a:p>
            <a:pPr algn="just" eaLnBrk="1" hangingPunct="1">
              <a:lnSpc>
                <a:spcPct val="180000"/>
              </a:lnSpc>
              <a:spcBef>
                <a:spcPct val="0"/>
              </a:spcBef>
              <a:defRPr lang="ko-KR" altLang="en-US"/>
            </a:pPr>
            <a:r>
              <a:rPr lang="ko-KR" altLang="en-US" sz="1801" dirty="0">
                <a:solidFill>
                  <a:srgbClr val="000000"/>
                </a:solidFill>
                <a:latin typeface="나눔바른고딕"/>
                <a:ea typeface="나눔바른고딕"/>
                <a:cs typeface="함초롬돋움"/>
              </a:rPr>
              <a:t>가해자 제재</a:t>
            </a:r>
          </a:p>
          <a:p>
            <a:pPr algn="just" eaLnBrk="1" hangingPunct="1">
              <a:lnSpc>
                <a:spcPct val="180000"/>
              </a:lnSpc>
              <a:spcBef>
                <a:spcPct val="0"/>
              </a:spcBef>
              <a:defRPr lang="ko-KR" altLang="en-US"/>
            </a:pPr>
            <a:r>
              <a:rPr lang="ko-KR" altLang="en-US" sz="1801" dirty="0">
                <a:solidFill>
                  <a:srgbClr val="000000"/>
                </a:solidFill>
                <a:latin typeface="나눔바른고딕"/>
                <a:ea typeface="나눔바른고딕"/>
                <a:cs typeface="함초롬돋움"/>
              </a:rPr>
              <a:t>재발방지 대책</a:t>
            </a:r>
          </a:p>
        </p:txBody>
      </p:sp>
      <p:pic>
        <p:nvPicPr>
          <p:cNvPr id="3" name="그래픽 2"/>
          <p:cNvPicPr>
            <a:picLocks noChangeAspect="1"/>
          </p:cNvPicPr>
          <p:nvPr/>
        </p:nvPicPr>
        <p:blipFill rotWithShape="1">
          <a:blip r:embed="rId4"/>
          <a:stretch>
            <a:fillRect/>
          </a:stretch>
        </p:blipFill>
        <p:spPr>
          <a:xfrm>
            <a:off x="3753175" y="2701056"/>
            <a:ext cx="186217" cy="186217"/>
          </a:xfrm>
          <a:prstGeom prst="rect">
            <a:avLst/>
          </a:prstGeom>
        </p:spPr>
      </p:pic>
      <p:grpSp>
        <p:nvGrpSpPr>
          <p:cNvPr id="19" name="그룹 18"/>
          <p:cNvGrpSpPr/>
          <p:nvPr/>
        </p:nvGrpSpPr>
        <p:grpSpPr>
          <a:xfrm>
            <a:off x="3734066" y="2083837"/>
            <a:ext cx="3529455" cy="369460"/>
            <a:chOff x="3854242" y="1828884"/>
            <a:chExt cx="3529455" cy="369460"/>
          </a:xfrm>
        </p:grpSpPr>
        <p:sp>
          <p:nvSpPr>
            <p:cNvPr id="87044" name="Rectangle 4"/>
            <p:cNvSpPr>
              <a:spLocks noChangeArrowheads="1"/>
            </p:cNvSpPr>
            <p:nvPr/>
          </p:nvSpPr>
          <p:spPr bwMode="white">
            <a:xfrm>
              <a:off x="3854242" y="1828884"/>
              <a:ext cx="3529455" cy="369460"/>
            </a:xfrm>
            <a:prstGeom prst="rect">
              <a:avLst/>
            </a:prstGeom>
            <a:noFill/>
            <a:ln w="9525" cmpd="sng">
              <a:noFill/>
              <a:miter/>
            </a:ln>
            <a:effectLst/>
          </p:spPr>
          <p:txBody>
            <a:bodyPr wrap="square" anchor="t">
              <a:spAutoFit/>
            </a:bodyPr>
            <a:lstStyle/>
            <a:p>
              <a:pPr algn="ctr" defTabSz="870446">
                <a:spcBef>
                  <a:spcPct val="0"/>
                </a:spcBef>
                <a:defRPr lang="ko-KR" altLang="en-US"/>
              </a:pPr>
              <a:r>
                <a:rPr kumimoji="1" lang="ko-KR" altLang="en-US" sz="1801" b="1" dirty="0">
                  <a:solidFill>
                    <a:srgbClr val="000000"/>
                  </a:solidFill>
                  <a:latin typeface="나눔바른고딕"/>
                  <a:ea typeface="나눔바른고딕"/>
                  <a:cs typeface="함초롬돋움"/>
                </a:rPr>
                <a:t>취업규칙에 규정할 수 있는 내용</a:t>
              </a:r>
            </a:p>
          </p:txBody>
        </p:sp>
        <p:cxnSp>
          <p:nvCxnSpPr>
            <p:cNvPr id="18" name="직선 연결선 17"/>
            <p:cNvCxnSpPr/>
            <p:nvPr/>
          </p:nvCxnSpPr>
          <p:spPr>
            <a:xfrm>
              <a:off x="4133304" y="2173813"/>
              <a:ext cx="2971330" cy="0"/>
            </a:xfrm>
            <a:prstGeom prst="line">
              <a:avLst/>
            </a:prstGeom>
            <a:ln w="28575">
              <a:solidFill>
                <a:srgbClr val="D8E5DC"/>
              </a:solidFill>
            </a:ln>
          </p:spPr>
          <p:style>
            <a:lnRef idx="1">
              <a:schemeClr val="accent1"/>
            </a:lnRef>
            <a:fillRef idx="0">
              <a:schemeClr val="accent1"/>
            </a:fillRef>
            <a:effectRef idx="0">
              <a:schemeClr val="accent1"/>
            </a:effectRef>
            <a:fontRef idx="minor">
              <a:schemeClr val="tx1"/>
            </a:fontRef>
          </p:style>
        </p:cxnSp>
      </p:grpSp>
      <p:pic>
        <p:nvPicPr>
          <p:cNvPr id="22" name="그래픽 21"/>
          <p:cNvPicPr>
            <a:picLocks noChangeAspect="1"/>
          </p:cNvPicPr>
          <p:nvPr/>
        </p:nvPicPr>
        <p:blipFill rotWithShape="1">
          <a:blip r:embed="rId4"/>
          <a:stretch>
            <a:fillRect/>
          </a:stretch>
        </p:blipFill>
        <p:spPr>
          <a:xfrm>
            <a:off x="3753175" y="3198823"/>
            <a:ext cx="186217" cy="186217"/>
          </a:xfrm>
          <a:prstGeom prst="rect">
            <a:avLst/>
          </a:prstGeom>
        </p:spPr>
      </p:pic>
      <p:pic>
        <p:nvPicPr>
          <p:cNvPr id="23" name="그래픽 22"/>
          <p:cNvPicPr>
            <a:picLocks noChangeAspect="1"/>
          </p:cNvPicPr>
          <p:nvPr/>
        </p:nvPicPr>
        <p:blipFill rotWithShape="1">
          <a:blip r:embed="rId4"/>
          <a:stretch>
            <a:fillRect/>
          </a:stretch>
        </p:blipFill>
        <p:spPr>
          <a:xfrm>
            <a:off x="3753175" y="3696590"/>
            <a:ext cx="186217" cy="186217"/>
          </a:xfrm>
          <a:prstGeom prst="rect">
            <a:avLst/>
          </a:prstGeom>
        </p:spPr>
      </p:pic>
      <p:pic>
        <p:nvPicPr>
          <p:cNvPr id="24" name="그래픽 23"/>
          <p:cNvPicPr>
            <a:picLocks noChangeAspect="1"/>
          </p:cNvPicPr>
          <p:nvPr/>
        </p:nvPicPr>
        <p:blipFill rotWithShape="1">
          <a:blip r:embed="rId4"/>
          <a:stretch>
            <a:fillRect/>
          </a:stretch>
        </p:blipFill>
        <p:spPr>
          <a:xfrm>
            <a:off x="3753175" y="4173237"/>
            <a:ext cx="186217" cy="186217"/>
          </a:xfrm>
          <a:prstGeom prst="rect">
            <a:avLst/>
          </a:prstGeom>
        </p:spPr>
      </p:pic>
      <p:pic>
        <p:nvPicPr>
          <p:cNvPr id="25" name="그래픽 24"/>
          <p:cNvPicPr>
            <a:picLocks noChangeAspect="1"/>
          </p:cNvPicPr>
          <p:nvPr/>
        </p:nvPicPr>
        <p:blipFill rotWithShape="1">
          <a:blip r:embed="rId4"/>
          <a:stretch>
            <a:fillRect/>
          </a:stretch>
        </p:blipFill>
        <p:spPr>
          <a:xfrm>
            <a:off x="3753175" y="4661479"/>
            <a:ext cx="186217" cy="186217"/>
          </a:xfrm>
          <a:prstGeom prst="rect">
            <a:avLst/>
          </a:prstGeom>
        </p:spPr>
      </p:pic>
      <p:pic>
        <p:nvPicPr>
          <p:cNvPr id="26" name="그래픽 25"/>
          <p:cNvPicPr>
            <a:picLocks noChangeAspect="1"/>
          </p:cNvPicPr>
          <p:nvPr/>
        </p:nvPicPr>
        <p:blipFill rotWithShape="1">
          <a:blip r:embed="rId4"/>
          <a:stretch>
            <a:fillRect/>
          </a:stretch>
        </p:blipFill>
        <p:spPr>
          <a:xfrm>
            <a:off x="3753175" y="5168771"/>
            <a:ext cx="186217" cy="186217"/>
          </a:xfrm>
          <a:prstGeom prst="rect">
            <a:avLst/>
          </a:prstGeom>
        </p:spPr>
      </p:pic>
      <p:pic>
        <p:nvPicPr>
          <p:cNvPr id="32" name="그래픽 31"/>
          <p:cNvPicPr>
            <a:picLocks noChangeAspect="1"/>
          </p:cNvPicPr>
          <p:nvPr/>
        </p:nvPicPr>
        <p:blipFill rotWithShape="1">
          <a:blip r:embed="rId4"/>
          <a:stretch>
            <a:fillRect/>
          </a:stretch>
        </p:blipFill>
        <p:spPr>
          <a:xfrm>
            <a:off x="3753175" y="5656183"/>
            <a:ext cx="186217" cy="186217"/>
          </a:xfrm>
          <a:prstGeom prst="rect">
            <a:avLst/>
          </a:prstGeom>
        </p:spPr>
      </p:pic>
      <p:sp>
        <p:nvSpPr>
          <p:cNvPr id="28"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79</a:t>
            </a:fld>
            <a:endParaRPr lang="en-US" altLang="en-US" sz="999">
              <a:solidFill>
                <a:schemeClr val="tx1"/>
              </a:solidFill>
              <a:latin typeface="나눔스퀘어라운드 Bold"/>
              <a:ea typeface="나눔스퀘어라운드 Bold"/>
            </a:endParaRPr>
          </a:p>
        </p:txBody>
      </p:sp>
      <p:pic>
        <p:nvPicPr>
          <p:cNvPr id="27" name="그래픽 26"/>
          <p:cNvPicPr>
            <a:picLocks noChangeAspect="1"/>
          </p:cNvPicPr>
          <p:nvPr/>
        </p:nvPicPr>
        <p:blipFill rotWithShape="1">
          <a:blip r:embed="rId5"/>
          <a:stretch>
            <a:fillRect/>
          </a:stretch>
        </p:blipFill>
        <p:spPr>
          <a:xfrm>
            <a:off x="701730" y="3174387"/>
            <a:ext cx="1575793" cy="3116060"/>
          </a:xfrm>
          <a:prstGeom prst="rect">
            <a:avLst/>
          </a:prstGeom>
          <a:effectLst>
            <a:outerShdw blurRad="76200" dist="76200" dir="2700000" algn="ctr" rotWithShape="0">
              <a:srgbClr val="000000">
                <a:alpha val="50000"/>
              </a:srgbClr>
            </a:outerShdw>
          </a:effectLst>
        </p:spPr>
      </p:pic>
      <p:pic>
        <p:nvPicPr>
          <p:cNvPr id="2" name="그림 1">
            <a:extLst>
              <a:ext uri="{FF2B5EF4-FFF2-40B4-BE49-F238E27FC236}">
                <a16:creationId xmlns:a16="http://schemas.microsoft.com/office/drawing/2014/main" id="{988D876D-B840-0413-1654-9707AD536690}"/>
              </a:ext>
            </a:extLst>
          </p:cNvPr>
          <p:cNvPicPr>
            <a:picLocks noChangeAspect="1"/>
          </p:cNvPicPr>
          <p:nvPr/>
        </p:nvPicPr>
        <p:blipFill>
          <a:blip r:embed="rId6"/>
          <a:stretch>
            <a:fillRect/>
          </a:stretch>
        </p:blipFill>
        <p:spPr>
          <a:xfrm>
            <a:off x="184639" y="6294716"/>
            <a:ext cx="685800" cy="416006"/>
          </a:xfrm>
          <a:prstGeom prst="rect">
            <a:avLst/>
          </a:prstGeom>
        </p:spPr>
      </p:pic>
      <p:pic>
        <p:nvPicPr>
          <p:cNvPr id="4" name="그림 3">
            <a:extLst>
              <a:ext uri="{FF2B5EF4-FFF2-40B4-BE49-F238E27FC236}">
                <a16:creationId xmlns:a16="http://schemas.microsoft.com/office/drawing/2014/main" id="{441F9DD6-F731-4655-4C37-A1FC319376EC}"/>
              </a:ext>
            </a:extLst>
          </p:cNvPr>
          <p:cNvPicPr>
            <a:picLocks noChangeAspect="1"/>
          </p:cNvPicPr>
          <p:nvPr/>
        </p:nvPicPr>
        <p:blipFill>
          <a:blip r:embed="rId7"/>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그룹 12"/>
          <p:cNvGrpSpPr/>
          <p:nvPr/>
        </p:nvGrpSpPr>
        <p:grpSpPr>
          <a:xfrm>
            <a:off x="0" y="397"/>
            <a:ext cx="9143471" cy="6857603"/>
            <a:chOff x="265" y="199"/>
            <a:chExt cx="9143471" cy="6857603"/>
          </a:xfrm>
        </p:grpSpPr>
        <p:sp>
          <p:nvSpPr>
            <p:cNvPr id="14" name="직사각형 13"/>
            <p:cNvSpPr/>
            <p:nvPr/>
          </p:nvSpPr>
          <p:spPr>
            <a:xfrm>
              <a:off x="265" y="199"/>
              <a:ext cx="9143471" cy="6857603"/>
            </a:xfrm>
            <a:prstGeom prst="rect">
              <a:avLst/>
            </a:prstGeom>
            <a:solidFill>
              <a:srgbClr val="56BC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nvGrpSpPr>
            <p:cNvPr id="15" name="그룹 14"/>
            <p:cNvGrpSpPr/>
            <p:nvPr/>
          </p:nvGrpSpPr>
          <p:grpSpPr>
            <a:xfrm>
              <a:off x="265" y="199"/>
              <a:ext cx="9143471" cy="6857603"/>
              <a:chOff x="265" y="199"/>
              <a:chExt cx="9143471" cy="6857603"/>
            </a:xfrm>
          </p:grpSpPr>
          <p:sp>
            <p:nvSpPr>
              <p:cNvPr id="16" name="직각 삼각형 15"/>
              <p:cNvSpPr/>
              <p:nvPr/>
            </p:nvSpPr>
            <p:spPr>
              <a:xfrm>
                <a:off x="265" y="199"/>
                <a:ext cx="9143471" cy="6857603"/>
              </a:xfrm>
              <a:prstGeom prst="rtTriangle">
                <a:avLst/>
              </a:prstGeom>
              <a:solidFill>
                <a:srgbClr val="1F59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7" name="직사각형 16"/>
              <p:cNvSpPr/>
              <p:nvPr/>
            </p:nvSpPr>
            <p:spPr>
              <a:xfrm>
                <a:off x="153723" y="130185"/>
                <a:ext cx="8836557" cy="65976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grpSp>
      <p:sp>
        <p:nvSpPr>
          <p:cNvPr id="33"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8</a:t>
            </a:fld>
            <a:endParaRPr lang="en-US" altLang="en-US" sz="999">
              <a:solidFill>
                <a:schemeClr val="tx1"/>
              </a:solidFill>
              <a:latin typeface="나눔스퀘어라운드 Bold"/>
              <a:ea typeface="나눔스퀘어라운드 Bold"/>
            </a:endParaRPr>
          </a:p>
        </p:txBody>
      </p:sp>
      <p:sp>
        <p:nvSpPr>
          <p:cNvPr id="131" name="Rectangle 7"/>
          <p:cNvSpPr>
            <a:spLocks noChangeArrowheads="1"/>
          </p:cNvSpPr>
          <p:nvPr/>
        </p:nvSpPr>
        <p:spPr bwMode="white">
          <a:xfrm>
            <a:off x="510217" y="914398"/>
            <a:ext cx="8123565" cy="732508"/>
          </a:xfrm>
          <a:prstGeom prst="rect">
            <a:avLst/>
          </a:prstGeom>
          <a:noFill/>
          <a:ln>
            <a:noFill/>
          </a:ln>
          <a:effectLst/>
        </p:spPr>
        <p:txBody>
          <a:bodyPr wrap="square">
            <a:spAutoFit/>
          </a:bodyPr>
          <a:lstStyle/>
          <a:p>
            <a:pPr algn="ctr" eaLnBrk="1" hangingPunct="1">
              <a:lnSpc>
                <a:spcPct val="140000"/>
              </a:lnSpc>
              <a:spcBef>
                <a:spcPct val="0"/>
              </a:spcBef>
              <a:defRPr lang="ko-KR" altLang="en-US"/>
            </a:pPr>
            <a:r>
              <a:rPr lang="ko-KR" altLang="en-US" sz="3200" dirty="0">
                <a:solidFill>
                  <a:srgbClr val="000000"/>
                </a:solidFill>
                <a:latin typeface="나눔바른고딕"/>
                <a:ea typeface="나눔바른고딕"/>
                <a:cs typeface="함초롬돋움"/>
              </a:rPr>
              <a:t>’19.7.16.부터  </a:t>
            </a:r>
            <a:r>
              <a:rPr lang="ko-KR" altLang="en-US" sz="3200" b="1" dirty="0">
                <a:solidFill>
                  <a:schemeClr val="accent1"/>
                </a:solidFill>
                <a:latin typeface="나눔바른고딕"/>
                <a:ea typeface="나눔바른고딕"/>
                <a:cs typeface="함초롬돋움"/>
              </a:rPr>
              <a:t>개정 근로기준법이 시행</a:t>
            </a:r>
            <a:r>
              <a:rPr lang="ko-KR" altLang="en-US" sz="3200" dirty="0">
                <a:solidFill>
                  <a:srgbClr val="000000"/>
                </a:solidFill>
                <a:latin typeface="나눔바른고딕"/>
                <a:ea typeface="나눔바른고딕"/>
                <a:cs typeface="함초롬돋움"/>
              </a:rPr>
              <a:t>됨</a:t>
            </a:r>
            <a:r>
              <a:rPr lang="en-US" altLang="ko-KR" sz="3200" dirty="0">
                <a:solidFill>
                  <a:srgbClr val="000000"/>
                </a:solidFill>
                <a:latin typeface="나눔바른고딕"/>
                <a:ea typeface="나눔바른고딕"/>
                <a:cs typeface="함초롬돋움"/>
              </a:rPr>
              <a:t>!</a:t>
            </a:r>
            <a:endParaRPr lang="ko-KR" altLang="en-US" sz="3200" dirty="0">
              <a:solidFill>
                <a:srgbClr val="000000"/>
              </a:solidFill>
              <a:latin typeface="나눔바른고딕"/>
              <a:ea typeface="나눔바른고딕"/>
              <a:cs typeface="함초롬돋움"/>
            </a:endParaRPr>
          </a:p>
        </p:txBody>
      </p:sp>
      <p:sp>
        <p:nvSpPr>
          <p:cNvPr id="139" name="직사각형 138"/>
          <p:cNvSpPr/>
          <p:nvPr/>
        </p:nvSpPr>
        <p:spPr>
          <a:xfrm>
            <a:off x="161925" y="2775389"/>
            <a:ext cx="792000" cy="2628000"/>
          </a:xfrm>
          <a:prstGeom prst="rect">
            <a:avLst/>
          </a:prstGeom>
          <a:solidFill>
            <a:srgbClr val="E7F5F5"/>
          </a:solidFill>
          <a:ln w="9525" cap="flat" cmpd="sng" algn="ctr">
            <a:noFill/>
            <a:prstDash val="solid"/>
            <a:round/>
          </a:ln>
          <a:effectLst/>
        </p:spPr>
        <p:txBody>
          <a:bodyPr vert="horz" wrap="square" lIns="91440" tIns="45720" rIns="91440" bIns="45720" anchor="ctr">
            <a:noAutofit/>
          </a:bodyPr>
          <a:lstStyle/>
          <a:p>
            <a:pPr algn="ctr">
              <a:defRPr lang="ko-KR" altLang="en-US"/>
            </a:pPr>
            <a:endParaRPr lang="ko-KR" altLang="en-US"/>
          </a:p>
        </p:txBody>
      </p:sp>
      <p:sp>
        <p:nvSpPr>
          <p:cNvPr id="141" name="직각 삼각형 140"/>
          <p:cNvSpPr/>
          <p:nvPr/>
        </p:nvSpPr>
        <p:spPr>
          <a:xfrm rot="10800000">
            <a:off x="452565" y="5058908"/>
            <a:ext cx="504000" cy="341487"/>
          </a:xfrm>
          <a:prstGeom prst="rtTriangle">
            <a:avLst/>
          </a:prstGeom>
          <a:solidFill>
            <a:srgbClr val="71D0D8"/>
          </a:solidFill>
          <a:ln w="9525" cap="flat" cmpd="sng" algn="ctr">
            <a:noFill/>
            <a:prstDash val="solid"/>
            <a:round/>
          </a:ln>
          <a:effectLst/>
        </p:spPr>
        <p:style>
          <a:lnRef idx="2">
            <a:schemeClr val="accent1">
              <a:shade val="2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a:defRPr lang="ko-KR" altLang="en-US"/>
            </a:pPr>
            <a:endParaRPr lang="ko-KR" altLang="en-US"/>
          </a:p>
        </p:txBody>
      </p:sp>
      <p:sp>
        <p:nvSpPr>
          <p:cNvPr id="185" name="직사각형 184"/>
          <p:cNvSpPr/>
          <p:nvPr/>
        </p:nvSpPr>
        <p:spPr>
          <a:xfrm>
            <a:off x="452565" y="2286278"/>
            <a:ext cx="8532000" cy="2772000"/>
          </a:xfrm>
          <a:prstGeom prst="rect">
            <a:avLst/>
          </a:prstGeom>
          <a:solidFill>
            <a:srgbClr val="C3EAEB"/>
          </a:solidFill>
          <a:ln w="9525" cap="flat" cmpd="sng" algn="ctr">
            <a:noFill/>
            <a:prstDash val="solid"/>
            <a:round/>
          </a:ln>
          <a:effectLst>
            <a:outerShdw blurRad="76200" dist="76200" algn="ctr" rotWithShape="0">
              <a:srgbClr val="000000">
                <a:alpha val="50000"/>
              </a:srgbClr>
            </a:outerShdw>
          </a:effectLst>
        </p:spPr>
        <p:txBody>
          <a:bodyPr vert="horz" wrap="square" lIns="91440" tIns="45720" rIns="91440" bIns="45720" anchor="ctr">
            <a:noAutofit/>
          </a:bodyPr>
          <a:lstStyle/>
          <a:p>
            <a:pPr algn="ctr">
              <a:defRPr lang="ko-KR" altLang="en-US"/>
            </a:pPr>
            <a:endParaRPr lang="ko-KR" altLang="en-US"/>
          </a:p>
        </p:txBody>
      </p:sp>
      <p:grpSp>
        <p:nvGrpSpPr>
          <p:cNvPr id="222" name="그룹 221"/>
          <p:cNvGrpSpPr/>
          <p:nvPr/>
        </p:nvGrpSpPr>
        <p:grpSpPr>
          <a:xfrm>
            <a:off x="1124499" y="5507355"/>
            <a:ext cx="6895000" cy="681990"/>
            <a:chOff x="1337882" y="5221605"/>
            <a:chExt cx="6895000" cy="681990"/>
          </a:xfrm>
        </p:grpSpPr>
        <p:pic>
          <p:nvPicPr>
            <p:cNvPr id="223" name="그림 38"/>
            <p:cNvPicPr>
              <a:picLocks noChangeAspect="1"/>
            </p:cNvPicPr>
            <p:nvPr/>
          </p:nvPicPr>
          <p:blipFill rotWithShape="1">
            <a:blip r:embed="rId2"/>
            <a:stretch>
              <a:fillRect/>
            </a:stretch>
          </p:blipFill>
          <p:spPr>
            <a:xfrm>
              <a:off x="1337882" y="5285203"/>
              <a:ext cx="592931" cy="592930"/>
            </a:xfrm>
            <a:prstGeom prst="rect">
              <a:avLst/>
            </a:prstGeom>
            <a:effectLst>
              <a:outerShdw blurRad="50800" dist="38100" dir="5400000" algn="t" rotWithShape="0">
                <a:prstClr val="black">
                  <a:alpha val="40000"/>
                </a:prstClr>
              </a:outerShdw>
            </a:effectLst>
          </p:spPr>
        </p:pic>
        <p:sp>
          <p:nvSpPr>
            <p:cNvPr id="224" name="TextBox 11329"/>
            <p:cNvSpPr txBox="1"/>
            <p:nvPr/>
          </p:nvSpPr>
          <p:spPr>
            <a:xfrm>
              <a:off x="1955907" y="5221605"/>
              <a:ext cx="6276976" cy="681990"/>
            </a:xfrm>
            <a:prstGeom prst="rect">
              <a:avLst/>
            </a:prstGeom>
          </p:spPr>
          <p:txBody>
            <a:bodyPr vert="horz" wrap="square" lIns="91440" tIns="45720" rIns="91440" bIns="45720" anchor="ctr">
              <a:spAutoFit/>
            </a:bodyPr>
            <a:lstStyle/>
            <a:p>
              <a:pPr algn="just">
                <a:lnSpc>
                  <a:spcPct val="120000"/>
                </a:lnSpc>
                <a:defRPr lang="ko-KR" altLang="en-US"/>
              </a:pPr>
              <a:r>
                <a:rPr lang="ko-KR" altLang="en-US" sz="1600" dirty="0">
                  <a:solidFill>
                    <a:srgbClr val="216269"/>
                  </a:solidFill>
                  <a:latin typeface="나눔바른고딕"/>
                  <a:ea typeface="나눔바른고딕"/>
                  <a:cs typeface="함초롬돋움"/>
                </a:rPr>
                <a:t>근로기준법 제</a:t>
              </a:r>
              <a:r>
                <a:rPr lang="en-US" altLang="ko-KR" sz="1600" dirty="0">
                  <a:solidFill>
                    <a:srgbClr val="216269"/>
                  </a:solidFill>
                  <a:latin typeface="나눔바른고딕"/>
                  <a:ea typeface="나눔바른고딕"/>
                  <a:cs typeface="함초롬돋움"/>
                </a:rPr>
                <a:t>93</a:t>
              </a:r>
              <a:r>
                <a:rPr lang="ko-KR" altLang="en-US" sz="1600" dirty="0">
                  <a:solidFill>
                    <a:srgbClr val="216269"/>
                  </a:solidFill>
                  <a:latin typeface="나눔바른고딕"/>
                  <a:ea typeface="나눔바른고딕"/>
                  <a:cs typeface="함초롬돋움"/>
                </a:rPr>
                <a:t>조 각 호의 내용을 반영하여 작성</a:t>
              </a:r>
              <a:r>
                <a:rPr lang="en-US" altLang="ko-KR" sz="1600" dirty="0">
                  <a:solidFill>
                    <a:srgbClr val="216269"/>
                  </a:solidFill>
                  <a:latin typeface="나눔바른고딕"/>
                  <a:ea typeface="나눔바른고딕"/>
                  <a:cs typeface="함초롬돋움"/>
                </a:rPr>
                <a:t>·</a:t>
              </a:r>
              <a:r>
                <a:rPr lang="ko-KR" altLang="en-US" sz="1600" dirty="0">
                  <a:solidFill>
                    <a:srgbClr val="216269"/>
                  </a:solidFill>
                  <a:latin typeface="나눔바른고딕"/>
                  <a:ea typeface="나눔바른고딕"/>
                  <a:cs typeface="함초롬돋움"/>
                </a:rPr>
                <a:t>변경한 취업규칙을</a:t>
              </a:r>
            </a:p>
            <a:p>
              <a:pPr algn="just">
                <a:lnSpc>
                  <a:spcPct val="120000"/>
                </a:lnSpc>
                <a:defRPr lang="ko-KR" altLang="en-US"/>
              </a:pPr>
              <a:r>
                <a:rPr lang="ko-KR" altLang="en-US" sz="1600" dirty="0">
                  <a:solidFill>
                    <a:srgbClr val="216269"/>
                  </a:solidFill>
                  <a:latin typeface="나눔바른고딕"/>
                  <a:ea typeface="나눔바른고딕"/>
                  <a:cs typeface="함초롬돋움"/>
                </a:rPr>
                <a:t>신고하지 않은 경우 </a:t>
              </a:r>
              <a:r>
                <a:rPr lang="en-US" altLang="ko-KR" sz="1600" dirty="0">
                  <a:solidFill>
                    <a:srgbClr val="216269"/>
                  </a:solidFill>
                  <a:latin typeface="나눔바른고딕"/>
                  <a:ea typeface="나눔바른고딕"/>
                  <a:cs typeface="함초롬돋움"/>
                </a:rPr>
                <a:t>500</a:t>
              </a:r>
              <a:r>
                <a:rPr lang="ko-KR" altLang="en-US" sz="1600" dirty="0">
                  <a:solidFill>
                    <a:srgbClr val="216269"/>
                  </a:solidFill>
                  <a:latin typeface="나눔바른고딕"/>
                  <a:ea typeface="나눔바른고딕"/>
                  <a:cs typeface="함초롬돋움"/>
                </a:rPr>
                <a:t>만원 이하 과태료 부과</a:t>
              </a:r>
              <a:r>
                <a:rPr lang="en-US" altLang="ko-KR" sz="1600" dirty="0">
                  <a:solidFill>
                    <a:srgbClr val="216269"/>
                  </a:solidFill>
                  <a:latin typeface="나눔바른고딕"/>
                  <a:ea typeface="나눔바른고딕"/>
                  <a:cs typeface="함초롬돋움"/>
                </a:rPr>
                <a:t>(</a:t>
              </a:r>
              <a:r>
                <a:rPr lang="ko-KR" altLang="en-US" sz="1600" dirty="0">
                  <a:solidFill>
                    <a:srgbClr val="216269"/>
                  </a:solidFill>
                  <a:latin typeface="나눔바른고딕"/>
                  <a:ea typeface="나눔바른고딕"/>
                  <a:cs typeface="함초롬돋움"/>
                </a:rPr>
                <a:t>근로기준법 제</a:t>
              </a:r>
              <a:r>
                <a:rPr lang="en-US" altLang="ko-KR" sz="1600" dirty="0">
                  <a:solidFill>
                    <a:srgbClr val="216269"/>
                  </a:solidFill>
                  <a:latin typeface="나눔바른고딕"/>
                  <a:ea typeface="나눔바른고딕"/>
                  <a:cs typeface="함초롬돋움"/>
                </a:rPr>
                <a:t>116</a:t>
              </a:r>
              <a:r>
                <a:rPr lang="ko-KR" altLang="en-US" sz="1600" dirty="0">
                  <a:solidFill>
                    <a:srgbClr val="216269"/>
                  </a:solidFill>
                  <a:latin typeface="나눔바른고딕"/>
                  <a:ea typeface="나눔바른고딕"/>
                  <a:cs typeface="함초롬돋움"/>
                </a:rPr>
                <a:t>조</a:t>
              </a:r>
              <a:r>
                <a:rPr lang="en-US" altLang="ko-KR" sz="1600" dirty="0">
                  <a:solidFill>
                    <a:srgbClr val="216269"/>
                  </a:solidFill>
                  <a:latin typeface="나눔바른고딕"/>
                  <a:ea typeface="나눔바른고딕"/>
                  <a:cs typeface="함초롬돋움"/>
                </a:rPr>
                <a:t>)</a:t>
              </a:r>
              <a:endParaRPr lang="ko-KR" altLang="en-US" dirty="0">
                <a:solidFill>
                  <a:srgbClr val="216269"/>
                </a:solidFill>
                <a:latin typeface="나눔바른고딕"/>
                <a:ea typeface="나눔바른고딕"/>
                <a:cs typeface="함초롬돋움"/>
              </a:endParaRPr>
            </a:p>
          </p:txBody>
        </p:sp>
      </p:grpSp>
      <p:pic>
        <p:nvPicPr>
          <p:cNvPr id="229" name="그림 228"/>
          <p:cNvPicPr>
            <a:picLocks noChangeAspect="1"/>
          </p:cNvPicPr>
          <p:nvPr/>
        </p:nvPicPr>
        <p:blipFill rotWithShape="1">
          <a:blip r:embed="rId3"/>
          <a:stretch>
            <a:fillRect/>
          </a:stretch>
        </p:blipFill>
        <p:spPr>
          <a:xfrm>
            <a:off x="7623808" y="2606990"/>
            <a:ext cx="1233014" cy="1644020"/>
          </a:xfrm>
          <a:prstGeom prst="rect">
            <a:avLst/>
          </a:prstGeom>
          <a:effectLst>
            <a:outerShdw blurRad="76200" dist="76200" dir="2700000" algn="ctr" rotWithShape="0">
              <a:srgbClr val="000000">
                <a:alpha val="50000"/>
              </a:srgbClr>
            </a:outerShdw>
          </a:effectLst>
        </p:spPr>
      </p:pic>
      <p:grpSp>
        <p:nvGrpSpPr>
          <p:cNvPr id="246" name="그룹 245"/>
          <p:cNvGrpSpPr/>
          <p:nvPr/>
        </p:nvGrpSpPr>
        <p:grpSpPr>
          <a:xfrm>
            <a:off x="666446" y="2511318"/>
            <a:ext cx="6764100" cy="436150"/>
            <a:chOff x="666450" y="2511318"/>
            <a:chExt cx="6764100" cy="436150"/>
          </a:xfrm>
        </p:grpSpPr>
        <p:sp>
          <p:nvSpPr>
            <p:cNvPr id="187" name="Rectangle 4"/>
            <p:cNvSpPr>
              <a:spLocks noChangeArrowheads="1"/>
            </p:cNvSpPr>
            <p:nvPr/>
          </p:nvSpPr>
          <p:spPr bwMode="white">
            <a:xfrm>
              <a:off x="1088304" y="2511318"/>
              <a:ext cx="6342246" cy="420477"/>
            </a:xfrm>
            <a:prstGeom prst="rect">
              <a:avLst/>
            </a:prstGeom>
            <a:noFill/>
            <a:ln>
              <a:noFill/>
            </a:ln>
            <a:effectLst/>
          </p:spPr>
          <p:txBody>
            <a:bodyPr vert="horz" wrap="square" lIns="91440" tIns="45720" rIns="91440" bIns="45720" anchor="t">
              <a:spAutoFit/>
            </a:bodyPr>
            <a:lstStyle/>
            <a:p>
              <a:pPr>
                <a:defRPr lang="ko-KR" altLang="en-US"/>
              </a:pPr>
              <a:r>
                <a:rPr lang="ko-KR" altLang="en-US" sz="2000" dirty="0">
                  <a:solidFill>
                    <a:schemeClr val="tx1"/>
                  </a:solidFill>
                  <a:latin typeface="나눔스퀘어라운드 Bold"/>
                  <a:ea typeface="나눔스퀘어라운드 Bold"/>
                  <a:cs typeface="함초롬돋움"/>
                </a:rPr>
                <a:t>법 시행 전까지 </a:t>
              </a:r>
              <a:r>
                <a:rPr lang="ko-KR" altLang="en-US" sz="2200" b="1" dirty="0" err="1">
                  <a:solidFill>
                    <a:srgbClr val="335DA2"/>
                  </a:solidFill>
                  <a:latin typeface="나눔스퀘어라운드 ExtraBold"/>
                  <a:ea typeface="나눔스퀘어라운드 ExtraBold"/>
                  <a:cs typeface="함초롬돋움"/>
                </a:rPr>
                <a:t>예방·대응방안을</a:t>
              </a:r>
              <a:r>
                <a:rPr lang="ko-KR" altLang="en-US" sz="2200" b="1" dirty="0">
                  <a:solidFill>
                    <a:srgbClr val="335DA2"/>
                  </a:solidFill>
                  <a:latin typeface="나눔스퀘어라운드 ExtraBold"/>
                  <a:ea typeface="나눔스퀘어라운드 ExtraBold"/>
                  <a:cs typeface="함초롬돋움"/>
                </a:rPr>
                <a:t> 마련</a:t>
              </a:r>
              <a:r>
                <a:rPr lang="ko-KR" altLang="en-US" sz="2000" dirty="0">
                  <a:solidFill>
                    <a:schemeClr val="tx1"/>
                  </a:solidFill>
                  <a:latin typeface="나눔스퀘어라운드 Bold"/>
                  <a:ea typeface="나눔스퀘어라운드 Bold"/>
                  <a:cs typeface="함초롬돋움"/>
                </a:rPr>
                <a:t>하세요</a:t>
              </a:r>
            </a:p>
          </p:txBody>
        </p:sp>
        <p:grpSp>
          <p:nvGrpSpPr>
            <p:cNvPr id="233" name="그룹 232"/>
            <p:cNvGrpSpPr/>
            <p:nvPr/>
          </p:nvGrpSpPr>
          <p:grpSpPr>
            <a:xfrm>
              <a:off x="666450" y="2551468"/>
              <a:ext cx="396000" cy="396000"/>
              <a:chOff x="561675" y="1440111"/>
              <a:chExt cx="529400" cy="529400"/>
            </a:xfrm>
          </p:grpSpPr>
          <p:sp>
            <p:nvSpPr>
              <p:cNvPr id="230" name="Oval 24"/>
              <p:cNvSpPr/>
              <p:nvPr/>
            </p:nvSpPr>
            <p:spPr>
              <a:xfrm>
                <a:off x="561675" y="1440111"/>
                <a:ext cx="529400" cy="529400"/>
              </a:xfrm>
              <a:prstGeom prst="ellipse">
                <a:avLst/>
              </a:prstGeom>
              <a:solidFill>
                <a:srgbClr val="68C6D1"/>
              </a:solidFill>
              <a:ln>
                <a:noFill/>
              </a:ln>
            </p:spPr>
            <p:txBody>
              <a:bodyPr lIns="25400" tIns="25400" rIns="25400" bIns="25400" anchor="ctr"/>
              <a:lstStyle/>
              <a:p>
                <a:pPr algn="ctr" defTabSz="387357" eaLnBrk="0" latinLnBrk="0" hangingPunct="0">
                  <a:spcBef>
                    <a:spcPct val="0"/>
                  </a:spcBef>
                  <a:spcAft>
                    <a:spcPct val="0"/>
                  </a:spcAft>
                  <a:defRPr lang="ko-KR" altLang="en-US"/>
                </a:pPr>
                <a:endParaRPr lang="ko-KR" altLang="ko-KR" sz="1600">
                  <a:solidFill>
                    <a:srgbClr val="FFFFFF"/>
                  </a:solidFill>
                  <a:latin typeface="Helvetica Light"/>
                  <a:ea typeface="Helvetica Light"/>
                  <a:cs typeface="Helvetica Light"/>
                  <a:sym typeface="Helvetica Light"/>
                </a:endParaRPr>
              </a:p>
            </p:txBody>
          </p:sp>
          <p:sp>
            <p:nvSpPr>
              <p:cNvPr id="231" name="Oval 25"/>
              <p:cNvSpPr/>
              <p:nvPr/>
            </p:nvSpPr>
            <p:spPr>
              <a:xfrm>
                <a:off x="647526" y="1527963"/>
                <a:ext cx="357697" cy="357697"/>
              </a:xfrm>
              <a:prstGeom prst="ellipse">
                <a:avLst/>
              </a:prstGeom>
              <a:solidFill>
                <a:srgbClr val="FFFFFF"/>
              </a:solidFill>
              <a:ln>
                <a:noFill/>
              </a:ln>
              <a:effectLst>
                <a:outerShdw blurRad="63500" dist="12700" dir="2700000" algn="ctr" rotWithShape="0">
                  <a:srgbClr val="000000">
                    <a:alpha val="75000"/>
                  </a:srgbClr>
                </a:outerShdw>
              </a:effectLst>
            </p:spPr>
            <p:txBody>
              <a:bodyPr lIns="25400" tIns="25400" rIns="25400" bIns="25400" anchor="ctr"/>
              <a:lstStyle/>
              <a:p>
                <a:pPr algn="ctr" defTabSz="387357" eaLnBrk="0" latinLnBrk="0" hangingPunct="0">
                  <a:spcBef>
                    <a:spcPct val="0"/>
                  </a:spcBef>
                  <a:spcAft>
                    <a:spcPct val="0"/>
                  </a:spcAft>
                  <a:defRPr lang="ko-KR" altLang="en-US"/>
                </a:pPr>
                <a:endParaRPr lang="ko-KR" altLang="ko-KR" sz="2000">
                  <a:solidFill>
                    <a:srgbClr val="FFFFFF"/>
                  </a:solidFill>
                  <a:latin typeface="Helvetica Light"/>
                  <a:ea typeface="Helvetica Light"/>
                  <a:cs typeface="Helvetica Light"/>
                  <a:sym typeface="Helvetica Light"/>
                </a:endParaRPr>
              </a:p>
            </p:txBody>
          </p:sp>
          <p:sp>
            <p:nvSpPr>
              <p:cNvPr id="232" name="Rectangle 28"/>
              <p:cNvSpPr/>
              <p:nvPr/>
            </p:nvSpPr>
            <p:spPr>
              <a:xfrm>
                <a:off x="706438" y="1502262"/>
                <a:ext cx="230945" cy="432972"/>
              </a:xfrm>
              <a:prstGeom prst="rect">
                <a:avLst/>
              </a:prstGeom>
              <a:noFill/>
              <a:ln>
                <a:noFill/>
              </a:ln>
              <a:effectLst/>
            </p:spPr>
            <p:txBody>
              <a:bodyPr wrap="square" lIns="25400" tIns="25400" rIns="25400" bIns="25400" anchor="ctr">
                <a:spAutoFit/>
              </a:bodyPr>
              <a:lstStyle/>
              <a:p>
                <a:pPr algn="ctr" defTabSz="387357" eaLnBrk="0" hangingPunct="0">
                  <a:spcBef>
                    <a:spcPct val="0"/>
                  </a:spcBef>
                  <a:spcAft>
                    <a:spcPct val="0"/>
                  </a:spcAft>
                  <a:defRPr lang="ko-KR" altLang="en-US"/>
                </a:pPr>
                <a:r>
                  <a:rPr lang="ko-KR" altLang="en-US" b="1" dirty="0">
                    <a:solidFill>
                      <a:srgbClr val="292929"/>
                    </a:solidFill>
                    <a:latin typeface="나눔바른고딕"/>
                    <a:ea typeface="나눔바른고딕"/>
                    <a:sym typeface="Open Sans"/>
                  </a:rPr>
                  <a:t>1</a:t>
                </a:r>
              </a:p>
            </p:txBody>
          </p:sp>
        </p:grpSp>
      </p:grpSp>
      <p:grpSp>
        <p:nvGrpSpPr>
          <p:cNvPr id="247" name="그룹 246"/>
          <p:cNvGrpSpPr/>
          <p:nvPr/>
        </p:nvGrpSpPr>
        <p:grpSpPr>
          <a:xfrm>
            <a:off x="666448" y="3134775"/>
            <a:ext cx="6764094" cy="428028"/>
            <a:chOff x="666450" y="3127422"/>
            <a:chExt cx="6764094" cy="428028"/>
          </a:xfrm>
        </p:grpSpPr>
        <p:sp>
          <p:nvSpPr>
            <p:cNvPr id="196" name="Rectangle 4"/>
            <p:cNvSpPr>
              <a:spLocks noChangeArrowheads="1"/>
            </p:cNvSpPr>
            <p:nvPr/>
          </p:nvSpPr>
          <p:spPr bwMode="white">
            <a:xfrm>
              <a:off x="1088301" y="3127422"/>
              <a:ext cx="6342243" cy="423498"/>
            </a:xfrm>
            <a:prstGeom prst="rect">
              <a:avLst/>
            </a:prstGeom>
            <a:noFill/>
            <a:ln>
              <a:noFill/>
            </a:ln>
            <a:effectLst/>
          </p:spPr>
          <p:txBody>
            <a:bodyPr vert="horz" wrap="square" lIns="91440" tIns="45720" rIns="91440" bIns="45720" anchor="t">
              <a:spAutoFit/>
            </a:bodyPr>
            <a:lstStyle/>
            <a:p>
              <a:pPr>
                <a:defRPr lang="ko-KR" altLang="en-US"/>
              </a:pPr>
              <a:r>
                <a:rPr lang="ko-KR" altLang="en-US" sz="2000" dirty="0">
                  <a:solidFill>
                    <a:srgbClr val="000000"/>
                  </a:solidFill>
                  <a:latin typeface="나눔스퀘어라운드 Bold"/>
                  <a:ea typeface="나눔스퀘어라운드 Bold"/>
                  <a:cs typeface="함초롬돋움"/>
                </a:rPr>
                <a:t>예방 및 발생 시 조치사항 등을 </a:t>
              </a:r>
              <a:r>
                <a:rPr lang="ko-KR" altLang="en-US" sz="2200" b="1" dirty="0">
                  <a:solidFill>
                    <a:srgbClr val="335DA2"/>
                  </a:solidFill>
                  <a:latin typeface="나눔스퀘어라운드 ExtraBold"/>
                  <a:ea typeface="나눔스퀘어라운드 ExtraBold"/>
                  <a:cs typeface="함초롬돋움"/>
                </a:rPr>
                <a:t>취업규칙에 기재</a:t>
              </a:r>
              <a:r>
                <a:rPr lang="ko-KR" altLang="en-US" sz="2000" dirty="0">
                  <a:solidFill>
                    <a:schemeClr val="tx1"/>
                  </a:solidFill>
                  <a:latin typeface="나눔스퀘어라운드 Bold"/>
                  <a:ea typeface="나눔스퀘어라운드 Bold"/>
                  <a:cs typeface="함초롬돋움"/>
                </a:rPr>
                <a:t>하세요 </a:t>
              </a:r>
            </a:p>
          </p:txBody>
        </p:sp>
        <p:grpSp>
          <p:nvGrpSpPr>
            <p:cNvPr id="234" name="그룹 233"/>
            <p:cNvGrpSpPr/>
            <p:nvPr/>
          </p:nvGrpSpPr>
          <p:grpSpPr>
            <a:xfrm>
              <a:off x="666450" y="3159450"/>
              <a:ext cx="396000" cy="396000"/>
              <a:chOff x="561675" y="1440111"/>
              <a:chExt cx="529400" cy="529400"/>
            </a:xfrm>
          </p:grpSpPr>
          <p:sp>
            <p:nvSpPr>
              <p:cNvPr id="235" name="Oval 24"/>
              <p:cNvSpPr/>
              <p:nvPr/>
            </p:nvSpPr>
            <p:spPr>
              <a:xfrm>
                <a:off x="561675" y="1440111"/>
                <a:ext cx="529400" cy="529400"/>
              </a:xfrm>
              <a:prstGeom prst="ellipse">
                <a:avLst/>
              </a:prstGeom>
              <a:solidFill>
                <a:srgbClr val="68C6D1"/>
              </a:solidFill>
              <a:ln>
                <a:noFill/>
              </a:ln>
            </p:spPr>
            <p:txBody>
              <a:bodyPr lIns="25400" tIns="25400" rIns="25400" bIns="25400" anchor="ctr"/>
              <a:lstStyle/>
              <a:p>
                <a:pPr algn="ctr" defTabSz="387357" eaLnBrk="0" latinLnBrk="0" hangingPunct="0">
                  <a:spcBef>
                    <a:spcPct val="0"/>
                  </a:spcBef>
                  <a:spcAft>
                    <a:spcPct val="0"/>
                  </a:spcAft>
                  <a:defRPr lang="ko-KR" altLang="en-US"/>
                </a:pPr>
                <a:endParaRPr lang="ko-KR" altLang="ko-KR" sz="1600">
                  <a:solidFill>
                    <a:srgbClr val="FFFFFF"/>
                  </a:solidFill>
                  <a:latin typeface="Helvetica Light"/>
                  <a:ea typeface="Helvetica Light"/>
                  <a:cs typeface="Helvetica Light"/>
                  <a:sym typeface="Helvetica Light"/>
                </a:endParaRPr>
              </a:p>
            </p:txBody>
          </p:sp>
          <p:sp>
            <p:nvSpPr>
              <p:cNvPr id="236" name="Oval 25"/>
              <p:cNvSpPr/>
              <p:nvPr/>
            </p:nvSpPr>
            <p:spPr>
              <a:xfrm>
                <a:off x="647526" y="1527963"/>
                <a:ext cx="357697" cy="357697"/>
              </a:xfrm>
              <a:prstGeom prst="ellipse">
                <a:avLst/>
              </a:prstGeom>
              <a:solidFill>
                <a:srgbClr val="FFFFFF"/>
              </a:solidFill>
              <a:ln>
                <a:noFill/>
              </a:ln>
              <a:effectLst>
                <a:outerShdw blurRad="63500" dist="12700" dir="2700000" algn="ctr" rotWithShape="0">
                  <a:srgbClr val="000000">
                    <a:alpha val="75000"/>
                  </a:srgbClr>
                </a:outerShdw>
              </a:effectLst>
            </p:spPr>
            <p:txBody>
              <a:bodyPr lIns="25400" tIns="25400" rIns="25400" bIns="25400" anchor="ctr"/>
              <a:lstStyle/>
              <a:p>
                <a:pPr algn="ctr" defTabSz="387357" eaLnBrk="0" latinLnBrk="0" hangingPunct="0">
                  <a:spcBef>
                    <a:spcPct val="0"/>
                  </a:spcBef>
                  <a:spcAft>
                    <a:spcPct val="0"/>
                  </a:spcAft>
                  <a:defRPr lang="ko-KR" altLang="en-US"/>
                </a:pPr>
                <a:endParaRPr lang="ko-KR" altLang="ko-KR" sz="2000">
                  <a:solidFill>
                    <a:srgbClr val="FFFFFF"/>
                  </a:solidFill>
                  <a:latin typeface="Helvetica Light"/>
                  <a:ea typeface="Helvetica Light"/>
                  <a:cs typeface="Helvetica Light"/>
                  <a:sym typeface="Helvetica Light"/>
                </a:endParaRPr>
              </a:p>
            </p:txBody>
          </p:sp>
          <p:sp>
            <p:nvSpPr>
              <p:cNvPr id="237" name="Rectangle 28"/>
              <p:cNvSpPr/>
              <p:nvPr/>
            </p:nvSpPr>
            <p:spPr>
              <a:xfrm>
                <a:off x="706438" y="1502263"/>
                <a:ext cx="230945" cy="435133"/>
              </a:xfrm>
              <a:prstGeom prst="rect">
                <a:avLst/>
              </a:prstGeom>
              <a:noFill/>
              <a:ln>
                <a:noFill/>
              </a:ln>
              <a:effectLst/>
            </p:spPr>
            <p:txBody>
              <a:bodyPr wrap="square" lIns="25400" tIns="25400" rIns="25400" bIns="25400" anchor="ctr">
                <a:spAutoFit/>
              </a:bodyPr>
              <a:lstStyle/>
              <a:p>
                <a:pPr algn="ctr" defTabSz="387357" eaLnBrk="0" hangingPunct="0">
                  <a:spcBef>
                    <a:spcPct val="0"/>
                  </a:spcBef>
                  <a:spcAft>
                    <a:spcPct val="0"/>
                  </a:spcAft>
                  <a:defRPr lang="ko-KR" altLang="en-US"/>
                </a:pPr>
                <a:r>
                  <a:rPr lang="ko-KR" altLang="en-US" b="1" dirty="0">
                    <a:solidFill>
                      <a:srgbClr val="292929"/>
                    </a:solidFill>
                    <a:latin typeface="나눔바른고딕"/>
                    <a:ea typeface="나눔바른고딕"/>
                    <a:sym typeface="Open Sans"/>
                  </a:rPr>
                  <a:t>2</a:t>
                </a:r>
              </a:p>
            </p:txBody>
          </p:sp>
        </p:grpSp>
      </p:grpSp>
      <p:grpSp>
        <p:nvGrpSpPr>
          <p:cNvPr id="248" name="그룹 247"/>
          <p:cNvGrpSpPr/>
          <p:nvPr/>
        </p:nvGrpSpPr>
        <p:grpSpPr>
          <a:xfrm>
            <a:off x="666450" y="3750111"/>
            <a:ext cx="6764094" cy="428910"/>
            <a:chOff x="666450" y="3761581"/>
            <a:chExt cx="6764094" cy="428910"/>
          </a:xfrm>
        </p:grpSpPr>
        <p:sp>
          <p:nvSpPr>
            <p:cNvPr id="205" name="Rectangle 4"/>
            <p:cNvSpPr>
              <a:spLocks noChangeArrowheads="1"/>
            </p:cNvSpPr>
            <p:nvPr/>
          </p:nvSpPr>
          <p:spPr bwMode="white">
            <a:xfrm>
              <a:off x="1088301" y="3761581"/>
              <a:ext cx="6342243" cy="423721"/>
            </a:xfrm>
            <a:prstGeom prst="rect">
              <a:avLst/>
            </a:prstGeom>
            <a:noFill/>
            <a:ln>
              <a:noFill/>
            </a:ln>
            <a:effectLst/>
          </p:spPr>
          <p:txBody>
            <a:bodyPr vert="horz" wrap="square" lIns="91440" tIns="45720" rIns="91440" bIns="45720" anchor="ctr">
              <a:spAutoFit/>
            </a:bodyPr>
            <a:lstStyle/>
            <a:p>
              <a:pPr algn="just">
                <a:defRPr lang="ko-KR" altLang="en-US"/>
              </a:pPr>
              <a:r>
                <a:rPr lang="ko-KR" altLang="en-US" sz="2000" dirty="0" err="1">
                  <a:solidFill>
                    <a:srgbClr val="000000"/>
                  </a:solidFill>
                  <a:latin typeface="나눔스퀘어라운드 Bold"/>
                  <a:ea typeface="나눔스퀘어라운드 Bold"/>
                  <a:cs typeface="함초롬돋움"/>
                </a:rPr>
                <a:t>작성·변경한</a:t>
              </a:r>
              <a:r>
                <a:rPr lang="ko-KR" altLang="en-US" sz="2000" dirty="0">
                  <a:solidFill>
                    <a:srgbClr val="000000"/>
                  </a:solidFill>
                  <a:latin typeface="나눔스퀘어라운드 Bold"/>
                  <a:ea typeface="나눔스퀘어라운드 Bold"/>
                  <a:cs typeface="함초롬돋움"/>
                </a:rPr>
                <a:t> 취업규칙을 </a:t>
              </a:r>
              <a:r>
                <a:rPr lang="ko-KR" altLang="en-US" sz="2200" b="1" dirty="0">
                  <a:solidFill>
                    <a:srgbClr val="335DA2"/>
                  </a:solidFill>
                  <a:latin typeface="나눔스퀘어라운드 ExtraBold"/>
                  <a:ea typeface="나눔스퀘어라운드 ExtraBold"/>
                  <a:cs typeface="함초롬돋움"/>
                </a:rPr>
                <a:t>지방고용노동관서에 신고</a:t>
              </a:r>
              <a:r>
                <a:rPr lang="ko-KR" altLang="en-US" sz="2000" dirty="0">
                  <a:latin typeface="나눔스퀘어라운드 Bold"/>
                  <a:ea typeface="나눔스퀘어라운드 Bold"/>
                  <a:cs typeface="함초롬돋움"/>
                </a:rPr>
                <a:t>하세요</a:t>
              </a:r>
            </a:p>
          </p:txBody>
        </p:sp>
        <p:grpSp>
          <p:nvGrpSpPr>
            <p:cNvPr id="238" name="그룹 237"/>
            <p:cNvGrpSpPr/>
            <p:nvPr/>
          </p:nvGrpSpPr>
          <p:grpSpPr>
            <a:xfrm>
              <a:off x="666450" y="3794491"/>
              <a:ext cx="396000" cy="396000"/>
              <a:chOff x="561675" y="1440111"/>
              <a:chExt cx="529400" cy="529400"/>
            </a:xfrm>
          </p:grpSpPr>
          <p:sp>
            <p:nvSpPr>
              <p:cNvPr id="239" name="Oval 24"/>
              <p:cNvSpPr/>
              <p:nvPr/>
            </p:nvSpPr>
            <p:spPr>
              <a:xfrm>
                <a:off x="561675" y="1440111"/>
                <a:ext cx="529400" cy="529400"/>
              </a:xfrm>
              <a:prstGeom prst="ellipse">
                <a:avLst/>
              </a:prstGeom>
              <a:solidFill>
                <a:srgbClr val="68C6D1"/>
              </a:solidFill>
              <a:ln>
                <a:noFill/>
              </a:ln>
            </p:spPr>
            <p:txBody>
              <a:bodyPr lIns="25400" tIns="25400" rIns="25400" bIns="25400" anchor="ctr"/>
              <a:lstStyle/>
              <a:p>
                <a:pPr algn="ctr" defTabSz="387357" eaLnBrk="0" latinLnBrk="0" hangingPunct="0">
                  <a:spcBef>
                    <a:spcPct val="0"/>
                  </a:spcBef>
                  <a:spcAft>
                    <a:spcPct val="0"/>
                  </a:spcAft>
                  <a:defRPr lang="ko-KR" altLang="en-US"/>
                </a:pPr>
                <a:endParaRPr lang="ko-KR" altLang="ko-KR" sz="1600">
                  <a:solidFill>
                    <a:srgbClr val="FFFFFF"/>
                  </a:solidFill>
                  <a:latin typeface="Helvetica Light"/>
                  <a:ea typeface="Helvetica Light"/>
                  <a:cs typeface="Helvetica Light"/>
                  <a:sym typeface="Helvetica Light"/>
                </a:endParaRPr>
              </a:p>
            </p:txBody>
          </p:sp>
          <p:sp>
            <p:nvSpPr>
              <p:cNvPr id="240" name="Oval 25"/>
              <p:cNvSpPr/>
              <p:nvPr/>
            </p:nvSpPr>
            <p:spPr>
              <a:xfrm>
                <a:off x="647526" y="1527963"/>
                <a:ext cx="357697" cy="357697"/>
              </a:xfrm>
              <a:prstGeom prst="ellipse">
                <a:avLst/>
              </a:prstGeom>
              <a:solidFill>
                <a:srgbClr val="FFFFFF"/>
              </a:solidFill>
              <a:ln>
                <a:noFill/>
              </a:ln>
              <a:effectLst>
                <a:outerShdw blurRad="63500" dist="12700" dir="2700000" algn="ctr" rotWithShape="0">
                  <a:srgbClr val="000000">
                    <a:alpha val="75000"/>
                  </a:srgbClr>
                </a:outerShdw>
              </a:effectLst>
            </p:spPr>
            <p:txBody>
              <a:bodyPr lIns="25400" tIns="25400" rIns="25400" bIns="25400" anchor="ctr"/>
              <a:lstStyle/>
              <a:p>
                <a:pPr algn="ctr" defTabSz="387357" eaLnBrk="0" latinLnBrk="0" hangingPunct="0">
                  <a:spcBef>
                    <a:spcPct val="0"/>
                  </a:spcBef>
                  <a:spcAft>
                    <a:spcPct val="0"/>
                  </a:spcAft>
                  <a:defRPr lang="ko-KR" altLang="en-US"/>
                </a:pPr>
                <a:endParaRPr lang="ko-KR" altLang="ko-KR" sz="2000">
                  <a:solidFill>
                    <a:srgbClr val="FFFFFF"/>
                  </a:solidFill>
                  <a:latin typeface="Helvetica Light"/>
                  <a:ea typeface="Helvetica Light"/>
                  <a:cs typeface="Helvetica Light"/>
                  <a:sym typeface="Helvetica Light"/>
                </a:endParaRPr>
              </a:p>
            </p:txBody>
          </p:sp>
          <p:sp>
            <p:nvSpPr>
              <p:cNvPr id="241" name="Rectangle 28"/>
              <p:cNvSpPr/>
              <p:nvPr/>
            </p:nvSpPr>
            <p:spPr>
              <a:xfrm>
                <a:off x="706438" y="1514996"/>
                <a:ext cx="230945" cy="432688"/>
              </a:xfrm>
              <a:prstGeom prst="rect">
                <a:avLst/>
              </a:prstGeom>
              <a:noFill/>
              <a:ln>
                <a:noFill/>
              </a:ln>
              <a:effectLst/>
            </p:spPr>
            <p:txBody>
              <a:bodyPr wrap="square" lIns="25400" tIns="25400" rIns="25400" bIns="25400" anchor="ctr">
                <a:spAutoFit/>
              </a:bodyPr>
              <a:lstStyle/>
              <a:p>
                <a:pPr algn="ctr" defTabSz="387357" eaLnBrk="0" hangingPunct="0">
                  <a:spcBef>
                    <a:spcPct val="0"/>
                  </a:spcBef>
                  <a:spcAft>
                    <a:spcPct val="0"/>
                  </a:spcAft>
                  <a:defRPr lang="ko-KR" altLang="en-US"/>
                </a:pPr>
                <a:r>
                  <a:rPr lang="ko-KR" altLang="en-US" b="1" dirty="0">
                    <a:solidFill>
                      <a:srgbClr val="292929"/>
                    </a:solidFill>
                    <a:latin typeface="나눔바른고딕"/>
                    <a:ea typeface="나눔바른고딕"/>
                    <a:sym typeface="Open Sans"/>
                  </a:rPr>
                  <a:t>3</a:t>
                </a:r>
              </a:p>
            </p:txBody>
          </p:sp>
        </p:grpSp>
      </p:grpSp>
      <p:grpSp>
        <p:nvGrpSpPr>
          <p:cNvPr id="249" name="그룹 248"/>
          <p:cNvGrpSpPr/>
          <p:nvPr/>
        </p:nvGrpSpPr>
        <p:grpSpPr>
          <a:xfrm>
            <a:off x="666450" y="4366329"/>
            <a:ext cx="7802322" cy="428923"/>
            <a:chOff x="666450" y="4366329"/>
            <a:chExt cx="7802322" cy="428923"/>
          </a:xfrm>
        </p:grpSpPr>
        <p:sp>
          <p:nvSpPr>
            <p:cNvPr id="214" name="Rectangle 4"/>
            <p:cNvSpPr>
              <a:spLocks noChangeArrowheads="1"/>
            </p:cNvSpPr>
            <p:nvPr/>
          </p:nvSpPr>
          <p:spPr bwMode="white">
            <a:xfrm>
              <a:off x="1088301" y="4366329"/>
              <a:ext cx="7380471" cy="423746"/>
            </a:xfrm>
            <a:prstGeom prst="rect">
              <a:avLst/>
            </a:prstGeom>
            <a:noFill/>
            <a:ln>
              <a:noFill/>
            </a:ln>
            <a:effectLst/>
          </p:spPr>
          <p:txBody>
            <a:bodyPr vert="horz" wrap="square" lIns="91440" tIns="45720" rIns="91440" bIns="45720" anchor="t">
              <a:spAutoFit/>
            </a:bodyPr>
            <a:lstStyle/>
            <a:p>
              <a:pPr>
                <a:defRPr lang="ko-KR" altLang="en-US"/>
              </a:pPr>
              <a:r>
                <a:rPr lang="ko-KR" altLang="en-US" sz="2000" dirty="0">
                  <a:solidFill>
                    <a:srgbClr val="000000"/>
                  </a:solidFill>
                  <a:latin typeface="나눔스퀘어라운드 Bold"/>
                  <a:ea typeface="나눔스퀘어라운드 Bold"/>
                  <a:cs typeface="함초롬돋움"/>
                </a:rPr>
                <a:t>취업규칙에 따라 사업장에 </a:t>
              </a:r>
              <a:r>
                <a:rPr lang="ko-KR" altLang="en-US" sz="2200" dirty="0">
                  <a:solidFill>
                    <a:srgbClr val="335DA2"/>
                  </a:solidFill>
                  <a:latin typeface="나눔스퀘어라운드 ExtraBold"/>
                  <a:ea typeface="나눔스퀘어라운드 ExtraBold"/>
                  <a:cs typeface="함초롬돋움"/>
                </a:rPr>
                <a:t>예방 및 발생 시 조치 제도를 운영</a:t>
              </a:r>
              <a:r>
                <a:rPr lang="ko-KR" altLang="en-US" sz="2000" dirty="0">
                  <a:solidFill>
                    <a:schemeClr val="tx1"/>
                  </a:solidFill>
                  <a:latin typeface="나눔스퀘어라운드 Bold"/>
                  <a:ea typeface="나눔스퀘어라운드 Bold"/>
                  <a:cs typeface="함초롬돋움"/>
                </a:rPr>
                <a:t>하세요</a:t>
              </a:r>
            </a:p>
          </p:txBody>
        </p:sp>
        <p:grpSp>
          <p:nvGrpSpPr>
            <p:cNvPr id="242" name="그룹 241"/>
            <p:cNvGrpSpPr/>
            <p:nvPr/>
          </p:nvGrpSpPr>
          <p:grpSpPr>
            <a:xfrm>
              <a:off x="666450" y="4399252"/>
              <a:ext cx="396000" cy="396000"/>
              <a:chOff x="561675" y="1440111"/>
              <a:chExt cx="529400" cy="529400"/>
            </a:xfrm>
          </p:grpSpPr>
          <p:sp>
            <p:nvSpPr>
              <p:cNvPr id="243" name="Oval 24"/>
              <p:cNvSpPr/>
              <p:nvPr/>
            </p:nvSpPr>
            <p:spPr>
              <a:xfrm>
                <a:off x="561675" y="1440111"/>
                <a:ext cx="529400" cy="529400"/>
              </a:xfrm>
              <a:prstGeom prst="ellipse">
                <a:avLst/>
              </a:prstGeom>
              <a:solidFill>
                <a:srgbClr val="68C6D1"/>
              </a:solidFill>
              <a:ln>
                <a:noFill/>
              </a:ln>
            </p:spPr>
            <p:txBody>
              <a:bodyPr lIns="25400" tIns="25400" rIns="25400" bIns="25400" anchor="ctr"/>
              <a:lstStyle/>
              <a:p>
                <a:pPr algn="ctr" defTabSz="387357" eaLnBrk="0" latinLnBrk="0" hangingPunct="0">
                  <a:spcBef>
                    <a:spcPct val="0"/>
                  </a:spcBef>
                  <a:spcAft>
                    <a:spcPct val="0"/>
                  </a:spcAft>
                  <a:defRPr lang="ko-KR" altLang="en-US"/>
                </a:pPr>
                <a:endParaRPr lang="ko-KR" altLang="ko-KR" sz="1600">
                  <a:solidFill>
                    <a:srgbClr val="FFFFFF"/>
                  </a:solidFill>
                  <a:latin typeface="Helvetica Light"/>
                  <a:ea typeface="Helvetica Light"/>
                  <a:cs typeface="Helvetica Light"/>
                  <a:sym typeface="Helvetica Light"/>
                </a:endParaRPr>
              </a:p>
            </p:txBody>
          </p:sp>
          <p:sp>
            <p:nvSpPr>
              <p:cNvPr id="244" name="Oval 25"/>
              <p:cNvSpPr/>
              <p:nvPr/>
            </p:nvSpPr>
            <p:spPr>
              <a:xfrm>
                <a:off x="647526" y="1527963"/>
                <a:ext cx="357697" cy="357697"/>
              </a:xfrm>
              <a:prstGeom prst="ellipse">
                <a:avLst/>
              </a:prstGeom>
              <a:solidFill>
                <a:srgbClr val="FFFFFF"/>
              </a:solidFill>
              <a:ln>
                <a:noFill/>
              </a:ln>
              <a:effectLst>
                <a:outerShdw blurRad="63500" dist="12700" dir="2700000" algn="ctr" rotWithShape="0">
                  <a:srgbClr val="000000">
                    <a:alpha val="75000"/>
                  </a:srgbClr>
                </a:outerShdw>
              </a:effectLst>
            </p:spPr>
            <p:txBody>
              <a:bodyPr lIns="25400" tIns="25400" rIns="25400" bIns="25400" anchor="ctr"/>
              <a:lstStyle/>
              <a:p>
                <a:pPr algn="ctr" defTabSz="387357" eaLnBrk="0" latinLnBrk="0" hangingPunct="0">
                  <a:spcBef>
                    <a:spcPct val="0"/>
                  </a:spcBef>
                  <a:spcAft>
                    <a:spcPct val="0"/>
                  </a:spcAft>
                  <a:defRPr lang="ko-KR" altLang="en-US"/>
                </a:pPr>
                <a:endParaRPr lang="ko-KR" altLang="ko-KR" sz="2000">
                  <a:solidFill>
                    <a:srgbClr val="FFFFFF"/>
                  </a:solidFill>
                  <a:latin typeface="Helvetica Light"/>
                  <a:ea typeface="Helvetica Light"/>
                  <a:cs typeface="Helvetica Light"/>
                  <a:sym typeface="Helvetica Light"/>
                </a:endParaRPr>
              </a:p>
            </p:txBody>
          </p:sp>
          <p:sp>
            <p:nvSpPr>
              <p:cNvPr id="245" name="Rectangle 28"/>
              <p:cNvSpPr/>
              <p:nvPr/>
            </p:nvSpPr>
            <p:spPr>
              <a:xfrm>
                <a:off x="693704" y="1502817"/>
                <a:ext cx="230945" cy="433059"/>
              </a:xfrm>
              <a:prstGeom prst="rect">
                <a:avLst/>
              </a:prstGeom>
              <a:noFill/>
              <a:ln>
                <a:noFill/>
              </a:ln>
              <a:effectLst/>
            </p:spPr>
            <p:txBody>
              <a:bodyPr wrap="square" lIns="25400" tIns="25400" rIns="25400" bIns="25400" anchor="ctr">
                <a:spAutoFit/>
              </a:bodyPr>
              <a:lstStyle/>
              <a:p>
                <a:pPr algn="ctr" defTabSz="387357" eaLnBrk="0" hangingPunct="0">
                  <a:spcBef>
                    <a:spcPct val="0"/>
                  </a:spcBef>
                  <a:spcAft>
                    <a:spcPct val="0"/>
                  </a:spcAft>
                  <a:defRPr lang="ko-KR" altLang="en-US"/>
                </a:pPr>
                <a:r>
                  <a:rPr lang="ko-KR" altLang="en-US" b="1" dirty="0">
                    <a:solidFill>
                      <a:srgbClr val="292929"/>
                    </a:solidFill>
                    <a:latin typeface="나눔바른고딕"/>
                    <a:ea typeface="나눔바른고딕"/>
                    <a:sym typeface="Open Sans"/>
                  </a:rPr>
                  <a:t>4</a:t>
                </a:r>
              </a:p>
            </p:txBody>
          </p:sp>
        </p:grpSp>
      </p:grpSp>
      <p:grpSp>
        <p:nvGrpSpPr>
          <p:cNvPr id="251" name="그룹 250"/>
          <p:cNvGrpSpPr/>
          <p:nvPr/>
        </p:nvGrpSpPr>
        <p:grpSpPr>
          <a:xfrm>
            <a:off x="705480" y="251711"/>
            <a:ext cx="7561589" cy="803659"/>
            <a:chOff x="791205" y="251711"/>
            <a:chExt cx="7561589" cy="803659"/>
          </a:xfrm>
        </p:grpSpPr>
        <p:sp>
          <p:nvSpPr>
            <p:cNvPr id="133" name="Rectangle 7"/>
            <p:cNvSpPr>
              <a:spLocks noChangeArrowheads="1"/>
            </p:cNvSpPr>
            <p:nvPr/>
          </p:nvSpPr>
          <p:spPr bwMode="white">
            <a:xfrm>
              <a:off x="791205" y="375538"/>
              <a:ext cx="7561589" cy="641732"/>
            </a:xfrm>
            <a:prstGeom prst="rect">
              <a:avLst/>
            </a:prstGeom>
            <a:noFill/>
            <a:ln>
              <a:noFill/>
            </a:ln>
            <a:effectLst/>
          </p:spPr>
          <p:txBody>
            <a:bodyPr>
              <a:spAutoFit/>
            </a:bodyPr>
            <a:lstStyle/>
            <a:p>
              <a:pPr algn="ctr" eaLnBrk="1" hangingPunct="1">
                <a:lnSpc>
                  <a:spcPct val="120000"/>
                </a:lnSpc>
                <a:spcBef>
                  <a:spcPct val="0"/>
                </a:spcBef>
                <a:defRPr lang="ko-KR" altLang="en-US"/>
              </a:pPr>
              <a:r>
                <a:rPr lang="ko-KR" altLang="en-US" sz="3002">
                  <a:ln w="9525">
                    <a:solidFill>
                      <a:sysClr val="windowText" lastClr="000000"/>
                    </a:solidFill>
                  </a:ln>
                  <a:solidFill>
                    <a:srgbClr val="000000"/>
                  </a:solidFill>
                  <a:latin typeface="나눔바른고딕"/>
                  <a:ea typeface="나눔바른고딕"/>
                </a:rPr>
                <a:t>참아라? 숨겨라? </a:t>
              </a:r>
              <a:endParaRPr lang="ko-KR" altLang="en-US" sz="3002">
                <a:solidFill>
                  <a:srgbClr val="FF0000"/>
                </a:solidFill>
                <a:latin typeface="나눔바른고딕"/>
                <a:ea typeface="나눔바른고딕"/>
              </a:endParaRPr>
            </a:p>
          </p:txBody>
        </p:sp>
        <p:sp>
          <p:nvSpPr>
            <p:cNvPr id="250" name="Rectangle 7"/>
            <p:cNvSpPr>
              <a:spLocks noChangeArrowheads="1"/>
            </p:cNvSpPr>
            <p:nvPr/>
          </p:nvSpPr>
          <p:spPr bwMode="white">
            <a:xfrm>
              <a:off x="5839455" y="251711"/>
              <a:ext cx="1370339" cy="803659"/>
            </a:xfrm>
            <a:prstGeom prst="rect">
              <a:avLst/>
            </a:prstGeom>
            <a:noFill/>
            <a:ln>
              <a:noFill/>
            </a:ln>
            <a:effectLst/>
          </p:spPr>
          <p:txBody>
            <a:bodyPr wrap="square">
              <a:spAutoFit/>
            </a:bodyPr>
            <a:lstStyle/>
            <a:p>
              <a:pPr algn="ctr" eaLnBrk="1" hangingPunct="1">
                <a:lnSpc>
                  <a:spcPct val="120000"/>
                </a:lnSpc>
                <a:spcBef>
                  <a:spcPct val="0"/>
                </a:spcBef>
                <a:defRPr lang="ko-KR" altLang="en-US"/>
              </a:pPr>
              <a:r>
                <a:rPr lang="ko-KR" altLang="en-US" sz="3900">
                  <a:ln w="9525">
                    <a:solidFill>
                      <a:sysClr val="windowText" lastClr="000000"/>
                    </a:solidFill>
                  </a:ln>
                  <a:solidFill>
                    <a:srgbClr val="000000"/>
                  </a:solidFill>
                  <a:latin typeface="나눔바른고딕"/>
                  <a:ea typeface="나눔바른고딕"/>
                </a:rPr>
                <a:t> </a:t>
              </a:r>
              <a:r>
                <a:rPr lang="ko-KR" altLang="en-US" sz="3900">
                  <a:solidFill>
                    <a:srgbClr val="FF0000"/>
                  </a:solidFill>
                  <a:latin typeface="나눔바른고딕"/>
                  <a:ea typeface="나눔바른고딕"/>
                </a:rPr>
                <a:t>NO!!</a:t>
              </a:r>
            </a:p>
          </p:txBody>
        </p:sp>
      </p:grpSp>
      <p:sp>
        <p:nvSpPr>
          <p:cNvPr id="3" name="_x723062656">
            <a:extLst>
              <a:ext uri="{FF2B5EF4-FFF2-40B4-BE49-F238E27FC236}">
                <a16:creationId xmlns:a16="http://schemas.microsoft.com/office/drawing/2014/main" id="{CE00FD20-83CD-47DE-9CCA-8A4FE0250576}"/>
              </a:ext>
            </a:extLst>
          </p:cNvPr>
          <p:cNvSpPr>
            <a:spLocks noChangeArrowheads="1"/>
          </p:cNvSpPr>
          <p:nvPr/>
        </p:nvSpPr>
        <p:spPr bwMode="auto">
          <a:xfrm>
            <a:off x="2921104" y="1648261"/>
            <a:ext cx="41036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2400" b="1" i="0" u="none" strike="noStrike" cap="none" normalizeH="0" baseline="0" dirty="0">
                <a:ln>
                  <a:noFill/>
                </a:ln>
                <a:solidFill>
                  <a:srgbClr val="1F595F"/>
                </a:solidFill>
                <a:effectLst/>
                <a:latin typeface="나눔바른고딕" panose="020B0603020101020101" pitchFamily="50" charset="-127"/>
                <a:ea typeface="나눔바른고딕" panose="020B0603020101020101" pitchFamily="50" charset="-127"/>
              </a:rPr>
              <a:t>(</a:t>
            </a:r>
            <a:r>
              <a:rPr kumimoji="0" lang="ko-KR" altLang="en-US" sz="2400" b="1" i="0" u="none" strike="noStrike" cap="none" normalizeH="0" baseline="0" dirty="0">
                <a:ln>
                  <a:noFill/>
                </a:ln>
                <a:solidFill>
                  <a:srgbClr val="1F595F"/>
                </a:solidFill>
                <a:effectLst/>
                <a:latin typeface="나눔바른고딕" panose="020B0603020101020101" pitchFamily="50" charset="-127"/>
                <a:ea typeface="나눔바른고딕" panose="020B0603020101020101" pitchFamily="50" charset="-127"/>
              </a:rPr>
              <a:t>일명 </a:t>
            </a:r>
            <a:r>
              <a:rPr kumimoji="0" lang="en-US" altLang="ko-KR" sz="2400" b="1" i="0" u="none" strike="noStrike" cap="none" normalizeH="0" baseline="0" dirty="0">
                <a:ln>
                  <a:noFill/>
                </a:ln>
                <a:solidFill>
                  <a:srgbClr val="1F595F"/>
                </a:solidFill>
                <a:effectLst/>
                <a:latin typeface="나눔바른고딕" panose="020B0603020101020101" pitchFamily="50" charset="-127"/>
                <a:ea typeface="나눔바른고딕" panose="020B0603020101020101" pitchFamily="50" charset="-127"/>
              </a:rPr>
              <a:t>'</a:t>
            </a:r>
            <a:r>
              <a:rPr kumimoji="0" lang="ko-KR" altLang="en-US" sz="2400" b="1" i="0" u="none" strike="noStrike" cap="none" normalizeH="0" baseline="0" dirty="0">
                <a:ln>
                  <a:noFill/>
                </a:ln>
                <a:solidFill>
                  <a:srgbClr val="1F595F"/>
                </a:solidFill>
                <a:effectLst/>
                <a:latin typeface="나눔바른고딕" panose="020B0603020101020101" pitchFamily="50" charset="-127"/>
                <a:ea typeface="나눔바른고딕" panose="020B0603020101020101" pitchFamily="50" charset="-127"/>
              </a:rPr>
              <a:t>직장 내 괴롭힘 금지법</a:t>
            </a:r>
            <a:r>
              <a:rPr kumimoji="0" lang="en-US" altLang="ko-KR" sz="2400" b="1" i="0" u="none" strike="noStrike" cap="none" normalizeH="0" baseline="0" dirty="0">
                <a:ln>
                  <a:noFill/>
                </a:ln>
                <a:solidFill>
                  <a:srgbClr val="1F595F"/>
                </a:solidFill>
                <a:effectLst/>
                <a:latin typeface="나눔바른고딕" panose="020B0603020101020101" pitchFamily="50" charset="-127"/>
                <a:ea typeface="나눔바른고딕" panose="020B0603020101020101" pitchFamily="50" charset="-127"/>
              </a:rPr>
              <a:t>')</a:t>
            </a:r>
            <a:endParaRPr kumimoji="0" lang="en-US" altLang="ko-KR" sz="2400" b="0" i="0" u="none" strike="noStrike" cap="none" normalizeH="0" baseline="0" dirty="0">
              <a:ln>
                <a:noFill/>
              </a:ln>
              <a:solidFill>
                <a:schemeClr val="tx1"/>
              </a:solidFill>
              <a:effectLst/>
              <a:latin typeface="나눔바른고딕" panose="020B0603020101020101" pitchFamily="50" charset="-127"/>
              <a:ea typeface="나눔바른고딕" panose="020B0603020101020101" pitchFamily="50" charset="-127"/>
            </a:endParaRPr>
          </a:p>
        </p:txBody>
      </p:sp>
      <p:pic>
        <p:nvPicPr>
          <p:cNvPr id="2" name="그림 1">
            <a:extLst>
              <a:ext uri="{FF2B5EF4-FFF2-40B4-BE49-F238E27FC236}">
                <a16:creationId xmlns:a16="http://schemas.microsoft.com/office/drawing/2014/main" id="{A8CB558F-5378-A0CB-1946-88EA23F475A4}"/>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4" name="그림 3">
            <a:extLst>
              <a:ext uri="{FF2B5EF4-FFF2-40B4-BE49-F238E27FC236}">
                <a16:creationId xmlns:a16="http://schemas.microsoft.com/office/drawing/2014/main" id="{65EFF151-B579-96B2-7D10-2109C54456CA}"/>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그룹 9"/>
          <p:cNvGrpSpPr/>
          <p:nvPr/>
        </p:nvGrpSpPr>
        <p:grpSpPr>
          <a:xfrm>
            <a:off x="265" y="130831"/>
            <a:ext cx="9143471" cy="765157"/>
            <a:chOff x="265" y="130831"/>
            <a:chExt cx="9143471" cy="765157"/>
          </a:xfrm>
        </p:grpSpPr>
        <p:sp>
          <p:nvSpPr>
            <p:cNvPr id="11" name="직사각형 10"/>
            <p:cNvSpPr/>
            <p:nvPr/>
          </p:nvSpPr>
          <p:spPr>
            <a:xfrm>
              <a:off x="265" y="133689"/>
              <a:ext cx="958482" cy="640575"/>
            </a:xfrm>
            <a:prstGeom prst="rect">
              <a:avLst/>
            </a:prstGeom>
            <a:solidFill>
              <a:srgbClr val="FDA7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2" name="사각형: 둥근 위쪽 모서리 11"/>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3" name="평행 사변형 12"/>
            <p:cNvSpPr/>
            <p:nvPr/>
          </p:nvSpPr>
          <p:spPr>
            <a:xfrm rot="5400000">
              <a:off x="753374" y="368797"/>
              <a:ext cx="762297" cy="292083"/>
            </a:xfrm>
            <a:prstGeom prst="parallelogram">
              <a:avLst>
                <a:gd name="adj" fmla="val 41638"/>
              </a:avLst>
            </a:prstGeom>
            <a:solidFill>
              <a:srgbClr val="D87C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4" name="평행 사변형 13"/>
            <p:cNvSpPr/>
            <p:nvPr/>
          </p:nvSpPr>
          <p:spPr>
            <a:xfrm rot="16200000" flipH="1">
              <a:off x="1075193" y="368798"/>
              <a:ext cx="762297" cy="292083"/>
            </a:xfrm>
            <a:prstGeom prst="parallelogram">
              <a:avLst>
                <a:gd name="adj" fmla="val 41638"/>
              </a:avLst>
            </a:prstGeom>
            <a:solidFill>
              <a:srgbClr val="FDA7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5" name="직사각형 14"/>
            <p:cNvSpPr/>
            <p:nvPr/>
          </p:nvSpPr>
          <p:spPr>
            <a:xfrm>
              <a:off x="1632118" y="130831"/>
              <a:ext cx="7511618" cy="640575"/>
            </a:xfrm>
            <a:prstGeom prst="rect">
              <a:avLst/>
            </a:prstGeom>
            <a:solidFill>
              <a:srgbClr val="FDA7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6" name="TextBox 15"/>
            <p:cNvSpPr txBox="1"/>
            <p:nvPr/>
          </p:nvSpPr>
          <p:spPr>
            <a:xfrm>
              <a:off x="1727426" y="240030"/>
              <a:ext cx="5088664" cy="460743"/>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직장 내 괴롭힘 관련 사내 규범 마련하기</a:t>
              </a:r>
            </a:p>
          </p:txBody>
        </p:sp>
        <p:sp>
          <p:nvSpPr>
            <p:cNvPr id="17" name="TextBox 16"/>
            <p:cNvSpPr txBox="1"/>
            <p:nvPr/>
          </p:nvSpPr>
          <p:spPr>
            <a:xfrm>
              <a:off x="8403324" y="192279"/>
              <a:ext cx="545771" cy="188766"/>
            </a:xfrm>
            <a:prstGeom prst="roundRect">
              <a:avLst>
                <a:gd name="adj" fmla="val 50000"/>
              </a:avLst>
            </a:prstGeom>
            <a:solidFill>
              <a:srgbClr val="D87C02"/>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5</a:t>
              </a:r>
              <a:endParaRPr lang="ko-KR" altLang="en-US" sz="1100">
                <a:solidFill>
                  <a:schemeClr val="bg1"/>
                </a:solidFill>
                <a:latin typeface="나눔스퀘어라운드 ExtraBold"/>
                <a:ea typeface="나눔스퀘어라운드 ExtraBold"/>
              </a:endParaRPr>
            </a:p>
          </p:txBody>
        </p:sp>
        <p:sp>
          <p:nvSpPr>
            <p:cNvPr id="18" name="TextBox 17"/>
            <p:cNvSpPr txBox="1"/>
            <p:nvPr/>
          </p:nvSpPr>
          <p:spPr>
            <a:xfrm>
              <a:off x="6699060" y="363855"/>
              <a:ext cx="2335402" cy="424854"/>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관련 </a:t>
              </a:r>
              <a:br>
                <a:rPr lang="en-US" altLang="ko-KR" sz="1100">
                  <a:solidFill>
                    <a:schemeClr val="bg1"/>
                  </a:solidFill>
                  <a:latin typeface="나눔스퀘어라운드 ExtraBold"/>
                  <a:ea typeface="나눔스퀘어라운드 ExtraBold"/>
                </a:rPr>
              </a:br>
              <a:r>
                <a:rPr lang="ko-KR" altLang="en-US" sz="1100">
                  <a:solidFill>
                    <a:schemeClr val="bg1"/>
                  </a:solidFill>
                  <a:latin typeface="나눔스퀘어라운드 ExtraBold"/>
                  <a:ea typeface="나눔스퀘어라운드 ExtraBold"/>
                </a:rPr>
                <a:t>사내 규범</a:t>
              </a:r>
              <a:r>
                <a:rPr lang="en-US" altLang="ko-KR" sz="1100">
                  <a:solidFill>
                    <a:schemeClr val="bg1"/>
                  </a:solidFill>
                  <a:latin typeface="나눔스퀘어라운드 ExtraBold"/>
                  <a:ea typeface="나눔스퀘어라운드 ExtraBold"/>
                </a:rPr>
                <a:t>(</a:t>
              </a:r>
              <a:r>
                <a:rPr lang="ko-KR" altLang="en-US" sz="1100">
                  <a:solidFill>
                    <a:schemeClr val="bg1"/>
                  </a:solidFill>
                  <a:latin typeface="나눔스퀘어라운드 ExtraBold"/>
                  <a:ea typeface="나눔스퀘어라운드 ExtraBold"/>
                </a:rPr>
                <a:t>취업규칙</a:t>
              </a:r>
              <a:r>
                <a:rPr lang="en-US" altLang="ko-KR" sz="1100">
                  <a:solidFill>
                    <a:schemeClr val="bg1"/>
                  </a:solidFill>
                  <a:latin typeface="나눔스퀘어라운드 ExtraBold"/>
                  <a:ea typeface="나눔스퀘어라운드 ExtraBold"/>
                </a:rPr>
                <a:t>) </a:t>
              </a:r>
              <a:r>
                <a:rPr lang="ko-KR" altLang="en-US" sz="1100">
                  <a:solidFill>
                    <a:schemeClr val="bg1"/>
                  </a:solidFill>
                  <a:latin typeface="나눔스퀘어라운드 ExtraBold"/>
                  <a:ea typeface="나눔스퀘어라운드 ExtraBold"/>
                </a:rPr>
                <a:t>마련하기</a:t>
              </a:r>
            </a:p>
          </p:txBody>
        </p:sp>
      </p:grpSp>
      <p:sp>
        <p:nvSpPr>
          <p:cNvPr id="35"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80</a:t>
            </a:fld>
            <a:endParaRPr lang="en-US" altLang="en-US" sz="999">
              <a:solidFill>
                <a:schemeClr val="tx1"/>
              </a:solidFill>
              <a:latin typeface="나눔스퀘어라운드 Bold"/>
              <a:ea typeface="나눔스퀘어라운드 Bold"/>
            </a:endParaRPr>
          </a:p>
        </p:txBody>
      </p:sp>
      <p:grpSp>
        <p:nvGrpSpPr>
          <p:cNvPr id="41" name="_x624473704">
            <a:extLst>
              <a:ext uri="{FF2B5EF4-FFF2-40B4-BE49-F238E27FC236}">
                <a16:creationId xmlns:a16="http://schemas.microsoft.com/office/drawing/2014/main" id="{53C42E88-4A0A-4A53-B679-A04A7EFBADF8}"/>
              </a:ext>
            </a:extLst>
          </p:cNvPr>
          <p:cNvGrpSpPr>
            <a:grpSpLocks/>
          </p:cNvGrpSpPr>
          <p:nvPr/>
        </p:nvGrpSpPr>
        <p:grpSpPr bwMode="auto">
          <a:xfrm>
            <a:off x="1151301" y="4581469"/>
            <a:ext cx="7135302" cy="1887414"/>
            <a:chOff x="1941" y="0"/>
            <a:chExt cx="56180" cy="14859"/>
          </a:xfrm>
          <a:effectLst>
            <a:outerShdw blurRad="50800" dist="38100" dir="2700000" algn="tl" rotWithShape="0">
              <a:prstClr val="black">
                <a:alpha val="40000"/>
              </a:prstClr>
            </a:outerShdw>
          </a:effectLst>
        </p:grpSpPr>
        <p:grpSp>
          <p:nvGrpSpPr>
            <p:cNvPr id="42" name="_x624472768">
              <a:extLst>
                <a:ext uri="{FF2B5EF4-FFF2-40B4-BE49-F238E27FC236}">
                  <a16:creationId xmlns:a16="http://schemas.microsoft.com/office/drawing/2014/main" id="{EEE5CC8B-01C4-4AC1-8DCF-5D8FD52497B8}"/>
                </a:ext>
              </a:extLst>
            </p:cNvPr>
            <p:cNvGrpSpPr>
              <a:grpSpLocks/>
            </p:cNvGrpSpPr>
            <p:nvPr/>
          </p:nvGrpSpPr>
          <p:grpSpPr bwMode="auto">
            <a:xfrm>
              <a:off x="1941" y="0"/>
              <a:ext cx="56180" cy="14859"/>
              <a:chOff x="1442" y="0"/>
              <a:chExt cx="56180" cy="14859"/>
            </a:xfrm>
          </p:grpSpPr>
          <p:pic>
            <p:nvPicPr>
              <p:cNvPr id="48" name="_x624473200" descr="cif00001">
                <a:extLst>
                  <a:ext uri="{FF2B5EF4-FFF2-40B4-BE49-F238E27FC236}">
                    <a16:creationId xmlns:a16="http://schemas.microsoft.com/office/drawing/2014/main" id="{2C98D617-852C-442B-9994-A6CE04DF883C}"/>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2533" y="5668"/>
                <a:ext cx="3024" cy="3024"/>
              </a:xfrm>
              <a:prstGeom prst="rect">
                <a:avLst/>
              </a:prstGeom>
              <a:noFill/>
              <a:extLst>
                <a:ext uri="{909E8E84-426E-40DD-AFC4-6F175D3DCCD1}">
                  <a14:hiddenFill xmlns:a14="http://schemas.microsoft.com/office/drawing/2010/main">
                    <a:solidFill>
                      <a:srgbClr val="FFFFFF"/>
                    </a:solidFill>
                  </a14:hiddenFill>
                </a:ext>
              </a:extLst>
            </p:spPr>
          </p:pic>
          <p:pic>
            <p:nvPicPr>
              <p:cNvPr id="49" name="_x822356720" descr="cif00002">
                <a:extLst>
                  <a:ext uri="{FF2B5EF4-FFF2-40B4-BE49-F238E27FC236}">
                    <a16:creationId xmlns:a16="http://schemas.microsoft.com/office/drawing/2014/main" id="{2C290DF0-5978-4234-ADB2-E263782343A6}"/>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2533" y="7816"/>
                <a:ext cx="3024" cy="3024"/>
              </a:xfrm>
              <a:prstGeom prst="rect">
                <a:avLst/>
              </a:prstGeom>
              <a:noFill/>
              <a:extLst>
                <a:ext uri="{909E8E84-426E-40DD-AFC4-6F175D3DCCD1}">
                  <a14:hiddenFill xmlns:a14="http://schemas.microsoft.com/office/drawing/2010/main">
                    <a:solidFill>
                      <a:srgbClr val="FFFFFF"/>
                    </a:solidFill>
                  </a14:hiddenFill>
                </a:ext>
              </a:extLst>
            </p:spPr>
          </p:pic>
          <p:pic>
            <p:nvPicPr>
              <p:cNvPr id="50" name="_x822355208" descr="cif00003">
                <a:extLst>
                  <a:ext uri="{FF2B5EF4-FFF2-40B4-BE49-F238E27FC236}">
                    <a16:creationId xmlns:a16="http://schemas.microsoft.com/office/drawing/2014/main" id="{F4552063-3E64-4A27-B38D-4B22F0BEEB0E}"/>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2533" y="9775"/>
                <a:ext cx="3024" cy="3024"/>
              </a:xfrm>
              <a:prstGeom prst="rect">
                <a:avLst/>
              </a:prstGeom>
              <a:noFill/>
              <a:extLst>
                <a:ext uri="{909E8E84-426E-40DD-AFC4-6F175D3DCCD1}">
                  <a14:hiddenFill xmlns:a14="http://schemas.microsoft.com/office/drawing/2010/main">
                    <a:solidFill>
                      <a:srgbClr val="FFFFFF"/>
                    </a:solidFill>
                  </a14:hiddenFill>
                </a:ext>
              </a:extLst>
            </p:spPr>
          </p:pic>
          <p:pic>
            <p:nvPicPr>
              <p:cNvPr id="51" name="_x822354776" descr="cif00004">
                <a:extLst>
                  <a:ext uri="{FF2B5EF4-FFF2-40B4-BE49-F238E27FC236}">
                    <a16:creationId xmlns:a16="http://schemas.microsoft.com/office/drawing/2014/main" id="{9B92224A-5E80-4E79-8B1C-03E29EBEF5D1}"/>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2533" y="11734"/>
                <a:ext cx="3024" cy="3024"/>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_x822354488">
                <a:extLst>
                  <a:ext uri="{FF2B5EF4-FFF2-40B4-BE49-F238E27FC236}">
                    <a16:creationId xmlns:a16="http://schemas.microsoft.com/office/drawing/2014/main" id="{4ACECD9B-CBBD-4D0E-A183-BEB319987F4B}"/>
                  </a:ext>
                </a:extLst>
              </p:cNvPr>
              <p:cNvGrpSpPr>
                <a:grpSpLocks/>
              </p:cNvGrpSpPr>
              <p:nvPr/>
            </p:nvGrpSpPr>
            <p:grpSpPr bwMode="auto">
              <a:xfrm>
                <a:off x="1442" y="0"/>
                <a:ext cx="56180" cy="14859"/>
                <a:chOff x="943" y="0"/>
                <a:chExt cx="56180" cy="14859"/>
              </a:xfrm>
            </p:grpSpPr>
            <p:grpSp>
              <p:nvGrpSpPr>
                <p:cNvPr id="53" name="_x822354992">
                  <a:extLst>
                    <a:ext uri="{FF2B5EF4-FFF2-40B4-BE49-F238E27FC236}">
                      <a16:creationId xmlns:a16="http://schemas.microsoft.com/office/drawing/2014/main" id="{6532345D-FFE3-4E9A-90C9-ECAFE7116610}"/>
                    </a:ext>
                  </a:extLst>
                </p:cNvPr>
                <p:cNvGrpSpPr>
                  <a:grpSpLocks/>
                </p:cNvGrpSpPr>
                <p:nvPr/>
              </p:nvGrpSpPr>
              <p:grpSpPr bwMode="auto">
                <a:xfrm>
                  <a:off x="1000" y="1353"/>
                  <a:ext cx="56123" cy="13506"/>
                  <a:chOff x="500" y="150"/>
                  <a:chExt cx="56123" cy="13506"/>
                </a:xfrm>
              </p:grpSpPr>
              <p:sp>
                <p:nvSpPr>
                  <p:cNvPr id="55" name="_x822355280">
                    <a:extLst>
                      <a:ext uri="{FF2B5EF4-FFF2-40B4-BE49-F238E27FC236}">
                        <a16:creationId xmlns:a16="http://schemas.microsoft.com/office/drawing/2014/main" id="{5BD4333E-CDC8-4119-9E84-81ADA424DF73}"/>
                      </a:ext>
                    </a:extLst>
                  </p:cNvPr>
                  <p:cNvSpPr>
                    <a:spLocks noChangeArrowheads="1"/>
                  </p:cNvSpPr>
                  <p:nvPr/>
                </p:nvSpPr>
                <p:spPr bwMode="auto">
                  <a:xfrm>
                    <a:off x="4813" y="150"/>
                    <a:ext cx="20386" cy="2666"/>
                  </a:xfrm>
                  <a:prstGeom prst="rect">
                    <a:avLst/>
                  </a:prstGeom>
                  <a:solidFill>
                    <a:srgbClr val="293B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ko-KR" altLang="en-US" sz="1600" b="0" i="0" u="none" strike="noStrike" cap="none" normalizeH="0" baseline="0" dirty="0">
                        <a:ln>
                          <a:noFill/>
                        </a:ln>
                        <a:solidFill>
                          <a:srgbClr val="FFFFFF"/>
                        </a:solidFill>
                        <a:effectLst/>
                        <a:latin typeface="나눔바른고딕" panose="020B0603020101020101" pitchFamily="50" charset="-127"/>
                        <a:ea typeface="나눔바른고딕" panose="020B0603020101020101" pitchFamily="50" charset="-127"/>
                      </a:rPr>
                      <a:t>취업규칙 규정 마련 </a:t>
                    </a:r>
                    <a:r>
                      <a:rPr kumimoji="0" lang="en-US" altLang="ko-KR" sz="1600" b="0" i="0" u="none" strike="noStrike" cap="none" normalizeH="0" baseline="0" dirty="0">
                        <a:ln>
                          <a:noFill/>
                        </a:ln>
                        <a:solidFill>
                          <a:srgbClr val="FFFFFF"/>
                        </a:solidFill>
                        <a:effectLst/>
                        <a:latin typeface="나눔바른고딕" panose="020B0603020101020101" pitchFamily="50" charset="-127"/>
                        <a:ea typeface="나눔바른고딕" panose="020B0603020101020101" pitchFamily="50" charset="-127"/>
                      </a:rPr>
                      <a:t>Tip</a:t>
                    </a:r>
                    <a:endParaRPr kumimoji="0" lang="en-US" altLang="ko-KR" sz="1800" b="0" i="0" u="none" strike="noStrike" cap="none" normalizeH="0" baseline="0" dirty="0">
                      <a:ln>
                        <a:noFill/>
                      </a:ln>
                      <a:solidFill>
                        <a:schemeClr val="tx1"/>
                      </a:solidFill>
                      <a:effectLst/>
                      <a:latin typeface="나눔바른고딕" panose="020B0603020101020101" pitchFamily="50" charset="-127"/>
                      <a:ea typeface="나눔바른고딕" panose="020B0603020101020101" pitchFamily="50" charset="-127"/>
                    </a:endParaRPr>
                  </a:p>
                </p:txBody>
              </p:sp>
              <p:sp>
                <p:nvSpPr>
                  <p:cNvPr id="56" name="_x822358880">
                    <a:extLst>
                      <a:ext uri="{FF2B5EF4-FFF2-40B4-BE49-F238E27FC236}">
                        <a16:creationId xmlns:a16="http://schemas.microsoft.com/office/drawing/2014/main" id="{3AC7825E-54BF-4118-B0C1-12D5331DA7C4}"/>
                      </a:ext>
                    </a:extLst>
                  </p:cNvPr>
                  <p:cNvSpPr>
                    <a:spLocks noChangeArrowheads="1"/>
                  </p:cNvSpPr>
                  <p:nvPr/>
                </p:nvSpPr>
                <p:spPr bwMode="auto">
                  <a:xfrm>
                    <a:off x="500" y="2815"/>
                    <a:ext cx="56123" cy="10841"/>
                  </a:xfrm>
                  <a:prstGeom prst="roundRect">
                    <a:avLst>
                      <a:gd name="adj" fmla="val 0"/>
                    </a:avLst>
                  </a:prstGeom>
                  <a:solidFill>
                    <a:srgbClr val="FFFFFF"/>
                  </a:solidFill>
                  <a:ln w="12700">
                    <a:solidFill>
                      <a:srgbClr val="0B0B0B"/>
                    </a:solidFill>
                    <a:round/>
                    <a:headEnd/>
                    <a:tailEnd/>
                  </a:ln>
                </p:spPr>
                <p:txBody>
                  <a:bodyPr vert="horz" wrap="square" lIns="91440" tIns="45720" rIns="91440" bIns="45720" numCol="1" anchor="t" anchorCtr="0" compatLnSpc="1">
                    <a:prstTxWarp prst="textNoShape">
                      <a:avLst/>
                    </a:prstTxWarp>
                  </a:bodyPr>
                  <a:lstStyle/>
                  <a:p>
                    <a:endParaRPr lang="ko-KR" altLang="en-US"/>
                  </a:p>
                </p:txBody>
              </p:sp>
            </p:grpSp>
            <p:pic>
              <p:nvPicPr>
                <p:cNvPr id="54" name="_x822357728" descr="cif00005">
                  <a:extLst>
                    <a:ext uri="{FF2B5EF4-FFF2-40B4-BE49-F238E27FC236}">
                      <a16:creationId xmlns:a16="http://schemas.microsoft.com/office/drawing/2014/main" id="{D3D2B8CF-64D3-4F99-94F3-BA1C8C0B40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 y="0"/>
                  <a:ext cx="6218" cy="651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3" name="_x822357872">
              <a:extLst>
                <a:ext uri="{FF2B5EF4-FFF2-40B4-BE49-F238E27FC236}">
                  <a16:creationId xmlns:a16="http://schemas.microsoft.com/office/drawing/2014/main" id="{243AD18E-194B-48EE-AB90-A309A7438278}"/>
                </a:ext>
              </a:extLst>
            </p:cNvPr>
            <p:cNvSpPr>
              <a:spLocks noChangeArrowheads="1"/>
            </p:cNvSpPr>
            <p:nvPr/>
          </p:nvSpPr>
          <p:spPr bwMode="auto">
            <a:xfrm>
              <a:off x="2246" y="4358"/>
              <a:ext cx="54561" cy="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ko-KR" altLang="ko-KR" sz="1600" b="1" i="0" u="none" strike="noStrike" cap="none" normalizeH="0" baseline="0" dirty="0">
                  <a:ln>
                    <a:noFill/>
                  </a:ln>
                  <a:solidFill>
                    <a:srgbClr val="000000"/>
                  </a:solidFill>
                  <a:effectLst/>
                  <a:latin typeface="나눔바른고딕" panose="020B0603020101020101" pitchFamily="50" charset="-127"/>
                  <a:ea typeface="나눔바른고딕" panose="020B0603020101020101" pitchFamily="50" charset="-127"/>
                </a:rPr>
                <a:t>•</a:t>
              </a:r>
              <a:r>
                <a:rPr kumimoji="0" lang="en-US" altLang="ko-KR" sz="1600" b="1" i="0" u="none" strike="noStrike" cap="none" normalizeH="0" baseline="0" dirty="0">
                  <a:ln>
                    <a:noFill/>
                  </a:ln>
                  <a:solidFill>
                    <a:srgbClr val="000000"/>
                  </a:solidFill>
                  <a:effectLst/>
                  <a:latin typeface="나눔바른고딕" panose="020B0603020101020101" pitchFamily="50" charset="-127"/>
                  <a:ea typeface="나눔바른고딕" panose="020B0603020101020101" pitchFamily="50" charset="-127"/>
                </a:rPr>
                <a:t> </a:t>
              </a:r>
              <a:r>
                <a:rPr kumimoji="0" lang="ko-KR" altLang="en-US" sz="1600" b="0" i="0" u="none" strike="noStrike" cap="none" normalizeH="0" baseline="0" dirty="0">
                  <a:ln>
                    <a:noFill/>
                  </a:ln>
                  <a:solidFill>
                    <a:srgbClr val="000000"/>
                  </a:solidFill>
                  <a:effectLst/>
                  <a:latin typeface="나눔바른고딕" panose="020B0603020101020101" pitchFamily="50" charset="-127"/>
                  <a:ea typeface="나눔바른고딕" panose="020B0603020101020101" pitchFamily="50" charset="-127"/>
                </a:rPr>
                <a:t>금지행위가 무엇인지 인식할 수 있도록 구체적인 예시 제시</a:t>
              </a:r>
              <a:endParaRPr kumimoji="0" lang="ko-KR" altLang="en-US" sz="800" b="0" i="0" u="none" strike="noStrike" cap="none" normalizeH="0" baseline="0" dirty="0">
                <a:ln>
                  <a:noFill/>
                </a:ln>
                <a:solidFill>
                  <a:schemeClr val="tx1"/>
                </a:solidFill>
                <a:effectLst/>
                <a:latin typeface="나눔바른고딕" panose="020B0603020101020101" pitchFamily="50" charset="-127"/>
                <a:ea typeface="나눔바른고딕" panose="020B0603020101020101" pitchFamily="50" charset="-127"/>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ko-KR" sz="1600" b="1" i="0" u="none" strike="noStrike" cap="none" normalizeH="0" baseline="0" dirty="0">
                  <a:ln>
                    <a:noFill/>
                  </a:ln>
                  <a:solidFill>
                    <a:srgbClr val="000000"/>
                  </a:solidFill>
                  <a:effectLst/>
                  <a:latin typeface="나눔바른고딕" panose="020B0603020101020101" pitchFamily="50" charset="-127"/>
                  <a:ea typeface="나눔바른고딕" panose="020B0603020101020101" pitchFamily="50" charset="-127"/>
                </a:rPr>
                <a:t>•</a:t>
              </a:r>
              <a:r>
                <a:rPr kumimoji="0" lang="en-US" altLang="ko-KR" sz="1600" b="1" i="0" u="none" strike="noStrike" cap="none" normalizeH="0" baseline="0" dirty="0">
                  <a:ln>
                    <a:noFill/>
                  </a:ln>
                  <a:solidFill>
                    <a:srgbClr val="D87C02"/>
                  </a:solidFill>
                  <a:effectLst/>
                  <a:latin typeface="나눔바른고딕" panose="020B0603020101020101" pitchFamily="50" charset="-127"/>
                  <a:ea typeface="나눔바른고딕" panose="020B0603020101020101" pitchFamily="50" charset="-127"/>
                </a:rPr>
                <a:t> </a:t>
              </a:r>
              <a:r>
                <a:rPr kumimoji="0" lang="ko-KR" altLang="en-US" sz="1600" b="0" i="0" u="none" strike="noStrike" cap="none" normalizeH="0" baseline="0" dirty="0">
                  <a:ln>
                    <a:noFill/>
                  </a:ln>
                  <a:solidFill>
                    <a:srgbClr val="000000"/>
                  </a:solidFill>
                  <a:effectLst/>
                  <a:latin typeface="나눔바른고딕" panose="020B0603020101020101" pitchFamily="50" charset="-127"/>
                  <a:ea typeface="나눔바른고딕" panose="020B0603020101020101" pitchFamily="50" charset="-127"/>
                </a:rPr>
                <a:t>기업 내</a:t>
              </a:r>
              <a:r>
                <a:rPr kumimoji="0" lang="en-US" altLang="ko-KR" sz="1600" b="0" i="0" u="none" strike="noStrike" cap="none" normalizeH="0" baseline="0" dirty="0">
                  <a:ln>
                    <a:noFill/>
                  </a:ln>
                  <a:solidFill>
                    <a:srgbClr val="000000"/>
                  </a:solidFill>
                  <a:effectLst/>
                  <a:latin typeface="나눔바른고딕" panose="020B0603020101020101" pitchFamily="50" charset="-127"/>
                  <a:ea typeface="나눔바른고딕" panose="020B0603020101020101" pitchFamily="50" charset="-127"/>
                </a:rPr>
                <a:t>·</a:t>
              </a:r>
              <a:r>
                <a:rPr kumimoji="0" lang="ko-KR" altLang="en-US" sz="1600" b="0" i="0" u="none" strike="noStrike" cap="none" normalizeH="0" baseline="0" dirty="0">
                  <a:ln>
                    <a:noFill/>
                  </a:ln>
                  <a:solidFill>
                    <a:srgbClr val="000000"/>
                  </a:solidFill>
                  <a:effectLst/>
                  <a:latin typeface="나눔바른고딕" panose="020B0603020101020101" pitchFamily="50" charset="-127"/>
                  <a:ea typeface="나눔바른고딕" panose="020B0603020101020101" pitchFamily="50" charset="-127"/>
                </a:rPr>
                <a:t>외적 상황을 고려</a:t>
              </a:r>
              <a:r>
                <a:rPr kumimoji="0" lang="en-US" altLang="ko-KR" sz="1600" b="0" i="0" u="none" strike="noStrike" cap="none" normalizeH="0" baseline="0" dirty="0">
                  <a:ln>
                    <a:noFill/>
                  </a:ln>
                  <a:solidFill>
                    <a:srgbClr val="000000"/>
                  </a:solidFill>
                  <a:effectLst/>
                  <a:latin typeface="나눔바른고딕" panose="020B0603020101020101" pitchFamily="50" charset="-127"/>
                  <a:ea typeface="나눔바른고딕" panose="020B0603020101020101" pitchFamily="50" charset="-127"/>
                </a:rPr>
                <a:t>, </a:t>
              </a:r>
              <a:r>
                <a:rPr kumimoji="0" lang="ko-KR" altLang="en-US" sz="1600" b="0" i="0" u="none" strike="noStrike" cap="none" normalizeH="0" baseline="0" dirty="0">
                  <a:ln>
                    <a:noFill/>
                  </a:ln>
                  <a:solidFill>
                    <a:srgbClr val="000000"/>
                  </a:solidFill>
                  <a:effectLst/>
                  <a:latin typeface="나눔바른고딕" panose="020B0603020101020101" pitchFamily="50" charset="-127"/>
                  <a:ea typeface="나눔바른고딕" panose="020B0603020101020101" pitchFamily="50" charset="-127"/>
                </a:rPr>
                <a:t>발생가능한 유형을 충분히</a:t>
              </a:r>
              <a:r>
                <a:rPr kumimoji="0" lang="en-US" altLang="ko-KR" sz="1600" b="0" i="0" u="none" strike="noStrike" cap="none" normalizeH="0" baseline="0" dirty="0">
                  <a:ln>
                    <a:noFill/>
                  </a:ln>
                  <a:solidFill>
                    <a:srgbClr val="000000"/>
                  </a:solidFill>
                  <a:effectLst/>
                  <a:latin typeface="나눔바른고딕" panose="020B0603020101020101" pitchFamily="50" charset="-127"/>
                  <a:ea typeface="나눔바른고딕" panose="020B0603020101020101" pitchFamily="50" charset="-127"/>
                </a:rPr>
                <a:t>, </a:t>
              </a:r>
              <a:r>
                <a:rPr kumimoji="0" lang="ko-KR" altLang="en-US" sz="1600" b="0" i="0" u="none" strike="noStrike" cap="none" normalizeH="0" baseline="0" dirty="0">
                  <a:ln>
                    <a:noFill/>
                  </a:ln>
                  <a:solidFill>
                    <a:srgbClr val="000000"/>
                  </a:solidFill>
                  <a:effectLst/>
                  <a:latin typeface="나눔바른고딕" panose="020B0603020101020101" pitchFamily="50" charset="-127"/>
                  <a:ea typeface="나눔바른고딕" panose="020B0603020101020101" pitchFamily="50" charset="-127"/>
                </a:rPr>
                <a:t>분명하게 설정</a:t>
              </a:r>
              <a:endParaRPr kumimoji="0" lang="ko-KR" altLang="en-US" sz="800" b="0" i="0" u="none" strike="noStrike" cap="none" normalizeH="0" baseline="0" dirty="0">
                <a:ln>
                  <a:noFill/>
                </a:ln>
                <a:solidFill>
                  <a:srgbClr val="000000"/>
                </a:solidFill>
                <a:effectLst/>
                <a:latin typeface="나눔바른고딕" panose="020B0603020101020101" pitchFamily="50" charset="-127"/>
                <a:ea typeface="나눔바른고딕" panose="020B0603020101020101" pitchFamily="50" charset="-127"/>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ko-KR" sz="1600" b="1" i="0" u="none" strike="noStrike" cap="none" normalizeH="0" baseline="0" dirty="0">
                  <a:ln>
                    <a:noFill/>
                  </a:ln>
                  <a:solidFill>
                    <a:srgbClr val="000000"/>
                  </a:solidFill>
                  <a:effectLst/>
                  <a:latin typeface="나눔바른고딕" panose="020B0603020101020101" pitchFamily="50" charset="-127"/>
                  <a:ea typeface="나눔바른고딕" panose="020B0603020101020101" pitchFamily="50" charset="-127"/>
                </a:rPr>
                <a:t>• </a:t>
              </a:r>
              <a:r>
                <a:rPr kumimoji="0" lang="ko-KR" altLang="en-US" sz="1600" b="0" i="0" u="none" strike="noStrike" cap="none" normalizeH="0" baseline="0" dirty="0">
                  <a:ln>
                    <a:noFill/>
                  </a:ln>
                  <a:solidFill>
                    <a:srgbClr val="000000"/>
                  </a:solidFill>
                  <a:effectLst/>
                  <a:latin typeface="나눔바른고딕" panose="020B0603020101020101" pitchFamily="50" charset="-127"/>
                  <a:ea typeface="나눔바른고딕" panose="020B0603020101020101" pitchFamily="50" charset="-127"/>
                </a:rPr>
                <a:t>조치사항은 직장 내 성희롱에 관한 조치절차 등 기존 고충처리 시스템 활용 가능</a:t>
              </a:r>
              <a:endParaRPr kumimoji="0" lang="ko-KR" altLang="en-US" sz="1800" b="0" i="0" u="none" strike="noStrike" cap="none" normalizeH="0" baseline="0" dirty="0">
                <a:ln>
                  <a:noFill/>
                </a:ln>
                <a:solidFill>
                  <a:schemeClr val="tx1"/>
                </a:solidFill>
                <a:effectLst/>
                <a:latin typeface="나눔바른고딕" panose="020B0603020101020101" pitchFamily="50" charset="-127"/>
                <a:ea typeface="나눔바른고딕" panose="020B0603020101020101" pitchFamily="50" charset="-127"/>
              </a:endParaRPr>
            </a:p>
          </p:txBody>
        </p:sp>
      </p:grpSp>
      <p:grpSp>
        <p:nvGrpSpPr>
          <p:cNvPr id="2" name="그룹 1">
            <a:extLst>
              <a:ext uri="{FF2B5EF4-FFF2-40B4-BE49-F238E27FC236}">
                <a16:creationId xmlns:a16="http://schemas.microsoft.com/office/drawing/2014/main" id="{58552395-1EE4-48FC-9BA4-83552847FF0A}"/>
              </a:ext>
            </a:extLst>
          </p:cNvPr>
          <p:cNvGrpSpPr/>
          <p:nvPr/>
        </p:nvGrpSpPr>
        <p:grpSpPr>
          <a:xfrm>
            <a:off x="1151301" y="1259193"/>
            <a:ext cx="7322563" cy="3017136"/>
            <a:chOff x="1240275" y="1259193"/>
            <a:chExt cx="7322563" cy="3017136"/>
          </a:xfrm>
        </p:grpSpPr>
        <p:grpSp>
          <p:nvGrpSpPr>
            <p:cNvPr id="19" name="그룹 18"/>
            <p:cNvGrpSpPr/>
            <p:nvPr/>
          </p:nvGrpSpPr>
          <p:grpSpPr>
            <a:xfrm>
              <a:off x="1240275" y="1827584"/>
              <a:ext cx="7322563" cy="2448745"/>
              <a:chOff x="1116411" y="1941705"/>
              <a:chExt cx="7322563" cy="2448745"/>
            </a:xfrm>
          </p:grpSpPr>
          <p:sp>
            <p:nvSpPr>
              <p:cNvPr id="27" name="사각형: 둥근 모서리 26"/>
              <p:cNvSpPr/>
              <p:nvPr/>
            </p:nvSpPr>
            <p:spPr>
              <a:xfrm>
                <a:off x="1116411" y="1941705"/>
                <a:ext cx="7128000" cy="2448745"/>
              </a:xfrm>
              <a:prstGeom prst="roundRect">
                <a:avLst>
                  <a:gd name="adj" fmla="val 0"/>
                </a:avLst>
              </a:prstGeom>
              <a:solidFill>
                <a:srgbClr val="FFF4E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바른고딕"/>
                  <a:ea typeface="나눔바른고딕"/>
                </a:endParaRPr>
              </a:p>
            </p:txBody>
          </p:sp>
          <p:sp>
            <p:nvSpPr>
              <p:cNvPr id="88070" name="Rectangle 6"/>
              <p:cNvSpPr>
                <a:spLocks noChangeArrowheads="1"/>
              </p:cNvSpPr>
              <p:nvPr/>
            </p:nvSpPr>
            <p:spPr bwMode="white">
              <a:xfrm>
                <a:off x="1469798" y="2744809"/>
                <a:ext cx="2468118" cy="338554"/>
              </a:xfrm>
              <a:prstGeom prst="rect">
                <a:avLst/>
              </a:prstGeom>
              <a:noFill/>
              <a:ln>
                <a:noFill/>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spcBef>
                    <a:spcPct val="0"/>
                  </a:spcBef>
                  <a:defRPr lang="ko-KR" altLang="en-US"/>
                </a:pPr>
                <a:r>
                  <a:rPr lang="ko-KR" altLang="en-US" sz="1600" dirty="0">
                    <a:solidFill>
                      <a:srgbClr val="000000"/>
                    </a:solidFill>
                    <a:latin typeface="나눔바른고딕"/>
                    <a:ea typeface="나눔바른고딕"/>
                    <a:cs typeface="함초롬돋움"/>
                  </a:rPr>
                  <a:t>전 직원 대상 설문조사</a:t>
                </a:r>
              </a:p>
            </p:txBody>
          </p:sp>
          <p:sp>
            <p:nvSpPr>
              <p:cNvPr id="88071" name="Rectangle 7"/>
              <p:cNvSpPr>
                <a:spLocks noChangeArrowheads="1"/>
              </p:cNvSpPr>
              <p:nvPr/>
            </p:nvSpPr>
            <p:spPr bwMode="white">
              <a:xfrm>
                <a:off x="1469799" y="3160556"/>
                <a:ext cx="2279118" cy="338554"/>
              </a:xfrm>
              <a:prstGeom prst="rect">
                <a:avLst/>
              </a:prstGeom>
              <a:noFill/>
              <a:ln>
                <a:noFill/>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spcBef>
                    <a:spcPct val="0"/>
                  </a:spcBef>
                  <a:defRPr lang="ko-KR" altLang="en-US"/>
                </a:pPr>
                <a:r>
                  <a:rPr lang="ko-KR" altLang="en-US" sz="1600" dirty="0">
                    <a:solidFill>
                      <a:srgbClr val="000000"/>
                    </a:solidFill>
                    <a:latin typeface="나눔바른고딕"/>
                    <a:ea typeface="나눔바른고딕"/>
                    <a:cs typeface="함초롬돋움"/>
                  </a:rPr>
                  <a:t>부서별 토론</a:t>
                </a:r>
              </a:p>
            </p:txBody>
          </p:sp>
          <p:sp>
            <p:nvSpPr>
              <p:cNvPr id="88072" name="Rectangle 8"/>
              <p:cNvSpPr>
                <a:spLocks noChangeArrowheads="1"/>
              </p:cNvSpPr>
              <p:nvPr/>
            </p:nvSpPr>
            <p:spPr bwMode="white">
              <a:xfrm>
                <a:off x="1469798" y="3550903"/>
                <a:ext cx="6969176" cy="338554"/>
              </a:xfrm>
              <a:prstGeom prst="rect">
                <a:avLst/>
              </a:prstGeom>
              <a:noFill/>
              <a:ln>
                <a:noFill/>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spcBef>
                    <a:spcPct val="0"/>
                  </a:spcBef>
                  <a:defRPr lang="ko-KR" altLang="en-US"/>
                </a:pPr>
                <a:r>
                  <a:rPr lang="ko-KR" altLang="en-US" sz="1600" dirty="0" err="1">
                    <a:solidFill>
                      <a:srgbClr val="000000"/>
                    </a:solidFill>
                    <a:latin typeface="나눔바른고딕"/>
                    <a:ea typeface="나눔바른고딕"/>
                    <a:cs typeface="함초롬돋움"/>
                  </a:rPr>
                  <a:t>노조·노사협의회·산업안전보건위원회</a:t>
                </a:r>
                <a:r>
                  <a:rPr lang="ko-KR" altLang="en-US" sz="1600" dirty="0">
                    <a:solidFill>
                      <a:srgbClr val="000000"/>
                    </a:solidFill>
                    <a:latin typeface="나눔바른고딕"/>
                    <a:ea typeface="나눔바른고딕"/>
                    <a:cs typeface="함초롬돋움"/>
                  </a:rPr>
                  <a:t> 등 조직 단위의 의견 반영</a:t>
                </a:r>
              </a:p>
            </p:txBody>
          </p:sp>
          <p:sp>
            <p:nvSpPr>
              <p:cNvPr id="88073" name="Rectangle 9"/>
              <p:cNvSpPr>
                <a:spLocks noChangeArrowheads="1"/>
              </p:cNvSpPr>
              <p:nvPr/>
            </p:nvSpPr>
            <p:spPr bwMode="white">
              <a:xfrm>
                <a:off x="1469798" y="3992051"/>
                <a:ext cx="6969176" cy="338554"/>
              </a:xfrm>
              <a:prstGeom prst="rect">
                <a:avLst/>
              </a:prstGeom>
              <a:noFill/>
              <a:ln>
                <a:noFill/>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spcBef>
                    <a:spcPct val="0"/>
                  </a:spcBef>
                  <a:defRPr lang="ko-KR" altLang="en-US"/>
                </a:pPr>
                <a:r>
                  <a:rPr lang="ko-KR" altLang="en-US" sz="1600" dirty="0" err="1">
                    <a:solidFill>
                      <a:srgbClr val="000000"/>
                    </a:solidFill>
                    <a:latin typeface="나눔바른고딕"/>
                    <a:ea typeface="나눔바른고딕"/>
                    <a:cs typeface="함초롬돋움"/>
                  </a:rPr>
                  <a:t>인사·노무·교육·홍보·재무·법무·감사</a:t>
                </a:r>
                <a:r>
                  <a:rPr lang="ko-KR" altLang="en-US" sz="1600" dirty="0">
                    <a:solidFill>
                      <a:srgbClr val="000000"/>
                    </a:solidFill>
                    <a:latin typeface="나눔바른고딕"/>
                    <a:ea typeface="나눔바른고딕"/>
                    <a:cs typeface="함초롬돋움"/>
                  </a:rPr>
                  <a:t> 등 유관 업무담당자의 의견 수렴</a:t>
                </a:r>
              </a:p>
            </p:txBody>
          </p:sp>
        </p:grpSp>
        <p:sp>
          <p:nvSpPr>
            <p:cNvPr id="44" name="타원 43"/>
            <p:cNvSpPr/>
            <p:nvPr/>
          </p:nvSpPr>
          <p:spPr>
            <a:xfrm>
              <a:off x="1456341" y="2740230"/>
              <a:ext cx="101305" cy="101305"/>
            </a:xfrm>
            <a:prstGeom prst="ellipse">
              <a:avLst/>
            </a:prstGeom>
            <a:solidFill>
              <a:schemeClr val="bg1"/>
            </a:solidFill>
            <a:ln w="38100">
              <a:solidFill>
                <a:srgbClr val="D87C02"/>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b="1"/>
            </a:p>
          </p:txBody>
        </p:sp>
        <p:sp>
          <p:nvSpPr>
            <p:cNvPr id="45" name="타원 44"/>
            <p:cNvSpPr/>
            <p:nvPr/>
          </p:nvSpPr>
          <p:spPr>
            <a:xfrm>
              <a:off x="1456341" y="3159128"/>
              <a:ext cx="101305" cy="101305"/>
            </a:xfrm>
            <a:prstGeom prst="ellipse">
              <a:avLst/>
            </a:prstGeom>
            <a:solidFill>
              <a:schemeClr val="bg1"/>
            </a:solidFill>
            <a:ln w="38100">
              <a:solidFill>
                <a:srgbClr val="D87C02"/>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b="1"/>
            </a:p>
          </p:txBody>
        </p:sp>
        <p:sp>
          <p:nvSpPr>
            <p:cNvPr id="46" name="타원 45"/>
            <p:cNvSpPr/>
            <p:nvPr/>
          </p:nvSpPr>
          <p:spPr>
            <a:xfrm>
              <a:off x="1456341" y="3552525"/>
              <a:ext cx="101305" cy="101305"/>
            </a:xfrm>
            <a:prstGeom prst="ellipse">
              <a:avLst/>
            </a:prstGeom>
            <a:solidFill>
              <a:schemeClr val="bg1"/>
            </a:solidFill>
            <a:ln w="38100">
              <a:solidFill>
                <a:srgbClr val="D87C02"/>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b="1"/>
            </a:p>
          </p:txBody>
        </p:sp>
        <p:sp>
          <p:nvSpPr>
            <p:cNvPr id="47" name="타원 46"/>
            <p:cNvSpPr/>
            <p:nvPr/>
          </p:nvSpPr>
          <p:spPr>
            <a:xfrm>
              <a:off x="1456341" y="3981362"/>
              <a:ext cx="101305" cy="101305"/>
            </a:xfrm>
            <a:prstGeom prst="ellipse">
              <a:avLst/>
            </a:prstGeom>
            <a:solidFill>
              <a:schemeClr val="bg1"/>
            </a:solidFill>
            <a:ln w="38100">
              <a:solidFill>
                <a:srgbClr val="D87C02"/>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b="1"/>
            </a:p>
          </p:txBody>
        </p:sp>
        <p:sp>
          <p:nvSpPr>
            <p:cNvPr id="57" name="Rectangle 4">
              <a:extLst>
                <a:ext uri="{FF2B5EF4-FFF2-40B4-BE49-F238E27FC236}">
                  <a16:creationId xmlns:a16="http://schemas.microsoft.com/office/drawing/2014/main" id="{96265EE8-3A84-416A-B17A-C8FA543E3C73}"/>
                </a:ext>
              </a:extLst>
            </p:cNvPr>
            <p:cNvSpPr>
              <a:spLocks noChangeArrowheads="1"/>
            </p:cNvSpPr>
            <p:nvPr/>
          </p:nvSpPr>
          <p:spPr bwMode="white">
            <a:xfrm>
              <a:off x="1970362" y="1388885"/>
              <a:ext cx="6352565" cy="388016"/>
            </a:xfrm>
            <a:prstGeom prst="rect">
              <a:avLst/>
            </a:prstGeom>
            <a:noFill/>
            <a:ln w="9525" cmpd="sng">
              <a:noFill/>
              <a:miter/>
            </a:ln>
            <a:effectLst/>
          </p:spPr>
          <p:txBody>
            <a:bodyPr wrap="square">
              <a:spAutoFit/>
            </a:bodyPr>
            <a:lstStyle/>
            <a:p>
              <a:pPr defTabSz="884374">
                <a:spcBef>
                  <a:spcPct val="0"/>
                </a:spcBef>
                <a:defRPr lang="ko-KR" altLang="en-US"/>
              </a:pPr>
              <a:r>
                <a:rPr kumimoji="1" lang="ko-KR" altLang="en-US" sz="2000" b="1" dirty="0">
                  <a:solidFill>
                    <a:srgbClr val="B26702"/>
                  </a:solidFill>
                  <a:latin typeface="나눔바른고딕"/>
                  <a:ea typeface="나눔바른고딕"/>
                  <a:cs typeface="함초롬돋움"/>
                </a:rPr>
                <a:t>취업규칙에 규정할 괴롭힘 행위 유형 도출</a:t>
              </a:r>
            </a:p>
          </p:txBody>
        </p:sp>
        <p:sp>
          <p:nvSpPr>
            <p:cNvPr id="58" name="Rectangle 5">
              <a:extLst>
                <a:ext uri="{FF2B5EF4-FFF2-40B4-BE49-F238E27FC236}">
                  <a16:creationId xmlns:a16="http://schemas.microsoft.com/office/drawing/2014/main" id="{E6D94FE5-0578-4810-9F83-32ADAF67C6D2}"/>
                </a:ext>
              </a:extLst>
            </p:cNvPr>
            <p:cNvSpPr>
              <a:spLocks noChangeArrowheads="1"/>
            </p:cNvSpPr>
            <p:nvPr/>
          </p:nvSpPr>
          <p:spPr bwMode="white">
            <a:xfrm>
              <a:off x="1386639" y="1889881"/>
              <a:ext cx="6517086" cy="681990"/>
            </a:xfrm>
            <a:prstGeom prst="rect">
              <a:avLst/>
            </a:prstGeom>
            <a:noFill/>
            <a:ln>
              <a:noFill/>
            </a:ln>
            <a:effectLst/>
          </p:spPr>
          <p:txBody>
            <a:bodyPr vert="horz" wrap="square" lIns="91440" tIns="45720" rIns="91440" bIns="45720"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20000"/>
                </a:lnSpc>
                <a:defRPr lang="ko-KR" altLang="en-US"/>
              </a:pPr>
              <a:r>
                <a:rPr lang="ko-KR" altLang="en-US" sz="1600" dirty="0">
                  <a:solidFill>
                    <a:srgbClr val="000000"/>
                  </a:solidFill>
                  <a:latin typeface="나눔바른고딕"/>
                  <a:ea typeface="나눔바른고딕"/>
                  <a:cs typeface="함초롬돋움"/>
                </a:rPr>
                <a:t>제도 마련 시 구성원들을 적극 참여시켜 괴롭힘 행위 근절 및 예방 분위기, 제도에 대한 신뢰를 자연스럽게 형성 </a:t>
              </a:r>
            </a:p>
          </p:txBody>
        </p:sp>
        <p:pic>
          <p:nvPicPr>
            <p:cNvPr id="59" name="그림 58" descr="벡터그래픽이(가) 표시된 사진  자동 생성된 설명">
              <a:extLst>
                <a:ext uri="{FF2B5EF4-FFF2-40B4-BE49-F238E27FC236}">
                  <a16:creationId xmlns:a16="http://schemas.microsoft.com/office/drawing/2014/main" id="{001B4EEE-9E65-4050-A7CF-F2E1DE050202}"/>
                </a:ext>
              </a:extLst>
            </p:cNvPr>
            <p:cNvPicPr>
              <a:picLocks noChangeAspect="1"/>
            </p:cNvPicPr>
            <p:nvPr/>
          </p:nvPicPr>
          <p:blipFill rotWithShape="1">
            <a:blip r:embed="rId4"/>
            <a:stretch>
              <a:fillRect/>
            </a:stretch>
          </p:blipFill>
          <p:spPr>
            <a:xfrm>
              <a:off x="1310300" y="1259193"/>
              <a:ext cx="550973" cy="550973"/>
            </a:xfrm>
            <a:prstGeom prst="rect">
              <a:avLst/>
            </a:prstGeom>
            <a:effectLst>
              <a:outerShdw blurRad="50800" dist="12700" dir="5400000" algn="t" rotWithShape="0">
                <a:prstClr val="black">
                  <a:alpha val="40000"/>
                </a:prstClr>
              </a:outerShdw>
            </a:effectLst>
          </p:spPr>
        </p:pic>
      </p:grpSp>
      <p:pic>
        <p:nvPicPr>
          <p:cNvPr id="3" name="그림 2">
            <a:extLst>
              <a:ext uri="{FF2B5EF4-FFF2-40B4-BE49-F238E27FC236}">
                <a16:creationId xmlns:a16="http://schemas.microsoft.com/office/drawing/2014/main" id="{1F090EBA-E7B3-16DE-CC77-ACDF8B83CCB4}"/>
              </a:ext>
            </a:extLst>
          </p:cNvPr>
          <p:cNvPicPr>
            <a:picLocks noChangeAspect="1"/>
          </p:cNvPicPr>
          <p:nvPr/>
        </p:nvPicPr>
        <p:blipFill>
          <a:blip r:embed="rId5"/>
          <a:stretch>
            <a:fillRect/>
          </a:stretch>
        </p:blipFill>
        <p:spPr>
          <a:xfrm>
            <a:off x="184639" y="6294716"/>
            <a:ext cx="685800" cy="416006"/>
          </a:xfrm>
          <a:prstGeom prst="rect">
            <a:avLst/>
          </a:prstGeom>
        </p:spPr>
      </p:pic>
      <p:pic>
        <p:nvPicPr>
          <p:cNvPr id="4" name="그림 3">
            <a:extLst>
              <a:ext uri="{FF2B5EF4-FFF2-40B4-BE49-F238E27FC236}">
                <a16:creationId xmlns:a16="http://schemas.microsoft.com/office/drawing/2014/main" id="{F9EF6425-C52B-A860-039F-161AE5A19DD8}"/>
              </a:ext>
            </a:extLst>
          </p:cNvPr>
          <p:cNvPicPr>
            <a:picLocks noChangeAspect="1"/>
          </p:cNvPicPr>
          <p:nvPr/>
        </p:nvPicPr>
        <p:blipFill>
          <a:blip r:embed="rId6"/>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48A5D9"/>
        </a:solidFill>
        <a:effectLst/>
      </p:bgPr>
    </p:bg>
    <p:spTree>
      <p:nvGrpSpPr>
        <p:cNvPr id="1" name=""/>
        <p:cNvGrpSpPr/>
        <p:nvPr/>
      </p:nvGrpSpPr>
      <p:grpSpPr>
        <a:xfrm>
          <a:off x="0" y="0"/>
          <a:ext cx="0" cy="0"/>
          <a:chOff x="0" y="0"/>
          <a:chExt cx="0" cy="0"/>
        </a:xfrm>
      </p:grpSpPr>
      <p:grpSp>
        <p:nvGrpSpPr>
          <p:cNvPr id="2" name="그룹 1">
            <a:extLst>
              <a:ext uri="{FF2B5EF4-FFF2-40B4-BE49-F238E27FC236}">
                <a16:creationId xmlns:a16="http://schemas.microsoft.com/office/drawing/2014/main" id="{3C3EED9E-54C7-42BC-808F-B5E3D5B9FC30}"/>
              </a:ext>
            </a:extLst>
          </p:cNvPr>
          <p:cNvGrpSpPr/>
          <p:nvPr/>
        </p:nvGrpSpPr>
        <p:grpSpPr>
          <a:xfrm>
            <a:off x="642183" y="1745629"/>
            <a:ext cx="7859634" cy="908775"/>
            <a:chOff x="642183" y="1745629"/>
            <a:chExt cx="7859634" cy="908775"/>
          </a:xfrm>
        </p:grpSpPr>
        <p:sp>
          <p:nvSpPr>
            <p:cNvPr id="88075" name="직사각형 5"/>
            <p:cNvSpPr/>
            <p:nvPr/>
          </p:nvSpPr>
          <p:spPr>
            <a:xfrm>
              <a:off x="3550218" y="1878365"/>
              <a:ext cx="2053541" cy="687981"/>
            </a:xfrm>
            <a:prstGeom prst="rect">
              <a:avLst/>
            </a:prstGeom>
            <a:solidFill>
              <a:srgbClr val="247DAE"/>
            </a:solidFill>
            <a:ln>
              <a:noFill/>
            </a:ln>
            <a:effectLst>
              <a:outerShdw blurRad="76200" dist="76200" dir="54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a:defRPr lang="ko-KR" altLang="en-US"/>
              </a:pPr>
              <a:endParaRPr lang="ko-KR" altLang="en-US" sz="2400">
                <a:latin typeface="나눔스퀘어라운드 ExtraBold"/>
                <a:ea typeface="나눔스퀘어라운드 ExtraBold"/>
              </a:endParaRPr>
            </a:p>
          </p:txBody>
        </p:sp>
        <p:sp>
          <p:nvSpPr>
            <p:cNvPr id="88076" name="Rectangle 4"/>
            <p:cNvSpPr>
              <a:spLocks noChangeArrowheads="1"/>
            </p:cNvSpPr>
            <p:nvPr/>
          </p:nvSpPr>
          <p:spPr bwMode="white">
            <a:xfrm>
              <a:off x="642183" y="1745629"/>
              <a:ext cx="7859634" cy="908775"/>
            </a:xfrm>
            <a:prstGeom prst="rect">
              <a:avLst/>
            </a:prstGeom>
            <a:noFill/>
            <a:ln>
              <a:noFill/>
            </a:ln>
            <a:effectLst/>
          </p:spPr>
          <p:txBody>
            <a:bodyPr anchor="ctr">
              <a:spAutoFit/>
            </a:bodyPr>
            <a:lstStyle/>
            <a:p>
              <a:pPr algn="ctr" eaLnBrk="1" hangingPunct="1">
                <a:lnSpc>
                  <a:spcPct val="130000"/>
                </a:lnSpc>
                <a:spcBef>
                  <a:spcPct val="0"/>
                </a:spcBef>
                <a:defRPr lang="ko-KR" altLang="en-US"/>
              </a:pPr>
              <a:r>
                <a:rPr lang="en-US" altLang="ko-KR" sz="4400" dirty="0">
                  <a:solidFill>
                    <a:schemeClr val="bg1"/>
                  </a:solidFill>
                  <a:latin typeface="나눔스퀘어라운드 ExtraBold"/>
                  <a:ea typeface="나눔스퀘어라운드 ExtraBold"/>
                  <a:cs typeface="함초롬돋움"/>
                </a:rPr>
                <a:t>PART 6</a:t>
              </a:r>
            </a:p>
          </p:txBody>
        </p:sp>
      </p:grpSp>
      <p:pic>
        <p:nvPicPr>
          <p:cNvPr id="88077" name="그림 15"/>
          <p:cNvPicPr>
            <a:picLocks noChangeAspect="1"/>
          </p:cNvPicPr>
          <p:nvPr/>
        </p:nvPicPr>
        <p:blipFill rotWithShape="1">
          <a:blip r:embed="rId2"/>
          <a:stretch>
            <a:fillRect/>
          </a:stretch>
        </p:blipFill>
        <p:spPr>
          <a:xfrm rot="18337084">
            <a:off x="6605638" y="1538089"/>
            <a:ext cx="582242" cy="963421"/>
          </a:xfrm>
          <a:prstGeom prst="rect">
            <a:avLst/>
          </a:prstGeom>
        </p:spPr>
      </p:pic>
      <p:pic>
        <p:nvPicPr>
          <p:cNvPr id="88078" name="그림 11" descr="레고, 장난감이(가) 표시된 사진  자동 생성된 설명"/>
          <p:cNvPicPr>
            <a:picLocks noChangeAspect="1"/>
          </p:cNvPicPr>
          <p:nvPr/>
        </p:nvPicPr>
        <p:blipFill rotWithShape="1">
          <a:blip r:embed="rId3"/>
          <a:stretch>
            <a:fillRect/>
          </a:stretch>
        </p:blipFill>
        <p:spPr>
          <a:xfrm>
            <a:off x="642183" y="4006550"/>
            <a:ext cx="2069347" cy="2462212"/>
          </a:xfrm>
          <a:prstGeom prst="rect">
            <a:avLst/>
          </a:prstGeom>
        </p:spPr>
      </p:pic>
      <p:pic>
        <p:nvPicPr>
          <p:cNvPr id="88079" name="그림 13"/>
          <p:cNvPicPr>
            <a:picLocks noChangeAspect="1"/>
          </p:cNvPicPr>
          <p:nvPr/>
        </p:nvPicPr>
        <p:blipFill rotWithShape="1">
          <a:blip r:embed="rId4"/>
          <a:srcRect t="22360" r="25210"/>
          <a:stretch>
            <a:fillRect/>
          </a:stretch>
        </p:blipFill>
        <p:spPr>
          <a:xfrm>
            <a:off x="6729480" y="68703"/>
            <a:ext cx="2414520" cy="1951097"/>
          </a:xfrm>
          <a:prstGeom prst="rect">
            <a:avLst/>
          </a:prstGeom>
        </p:spPr>
      </p:pic>
      <p:sp>
        <p:nvSpPr>
          <p:cNvPr id="3" name="직사각형 2">
            <a:extLst>
              <a:ext uri="{FF2B5EF4-FFF2-40B4-BE49-F238E27FC236}">
                <a16:creationId xmlns:a16="http://schemas.microsoft.com/office/drawing/2014/main" id="{53B6CE07-D961-48F6-AAEF-73501BCAAEEF}"/>
              </a:ext>
            </a:extLst>
          </p:cNvPr>
          <p:cNvSpPr/>
          <p:nvPr/>
        </p:nvSpPr>
        <p:spPr>
          <a:xfrm>
            <a:off x="2090374" y="2699082"/>
            <a:ext cx="5224507" cy="908775"/>
          </a:xfrm>
          <a:prstGeom prst="rect">
            <a:avLst/>
          </a:prstGeom>
        </p:spPr>
        <p:txBody>
          <a:bodyPr wrap="none">
            <a:spAutoFit/>
          </a:bodyPr>
          <a:lstStyle/>
          <a:p>
            <a:pPr algn="ctr">
              <a:lnSpc>
                <a:spcPct val="130000"/>
              </a:lnSpc>
              <a:spcBef>
                <a:spcPct val="0"/>
              </a:spcBef>
              <a:defRPr lang="ko-KR" altLang="en-US"/>
            </a:pPr>
            <a:r>
              <a:rPr lang="ko-KR" altLang="en-US" sz="4400" dirty="0">
                <a:solidFill>
                  <a:schemeClr val="bg1"/>
                </a:solidFill>
                <a:latin typeface="나눔스퀘어라운드 ExtraBold"/>
                <a:ea typeface="나눔스퀘어라운드 ExtraBold"/>
                <a:cs typeface="함초롬돋움"/>
              </a:rPr>
              <a:t>직장 내 괴롭힘의 예방</a:t>
            </a:r>
          </a:p>
        </p:txBody>
      </p:sp>
      <p:pic>
        <p:nvPicPr>
          <p:cNvPr id="4" name="그림 3">
            <a:extLst>
              <a:ext uri="{FF2B5EF4-FFF2-40B4-BE49-F238E27FC236}">
                <a16:creationId xmlns:a16="http://schemas.microsoft.com/office/drawing/2014/main" id="{9B5B17B6-67E6-C3EA-A8FB-F7D09151F3B4}"/>
              </a:ext>
            </a:extLst>
          </p:cNvPr>
          <p:cNvPicPr>
            <a:picLocks noChangeAspect="1"/>
          </p:cNvPicPr>
          <p:nvPr/>
        </p:nvPicPr>
        <p:blipFill>
          <a:blip r:embed="rId5"/>
          <a:stretch>
            <a:fillRect/>
          </a:stretch>
        </p:blipFill>
        <p:spPr>
          <a:xfrm>
            <a:off x="184639" y="6294716"/>
            <a:ext cx="685800" cy="416006"/>
          </a:xfrm>
          <a:prstGeom prst="rect">
            <a:avLst/>
          </a:prstGeom>
        </p:spPr>
      </p:pic>
      <p:pic>
        <p:nvPicPr>
          <p:cNvPr id="5" name="그림 4">
            <a:extLst>
              <a:ext uri="{FF2B5EF4-FFF2-40B4-BE49-F238E27FC236}">
                <a16:creationId xmlns:a16="http://schemas.microsoft.com/office/drawing/2014/main" id="{1E4306B6-E421-B687-AC59-BFB7D7F8062F}"/>
              </a:ext>
            </a:extLst>
          </p:cNvPr>
          <p:cNvPicPr>
            <a:picLocks noChangeAspect="1"/>
          </p:cNvPicPr>
          <p:nvPr/>
        </p:nvPicPr>
        <p:blipFill>
          <a:blip r:embed="rId6"/>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래픽 5"/>
          <p:cNvPicPr>
            <a:picLocks noChangeAspect="1"/>
          </p:cNvPicPr>
          <p:nvPr/>
        </p:nvPicPr>
        <p:blipFill rotWithShape="1">
          <a:blip r:embed="rId2"/>
          <a:stretch>
            <a:fillRect/>
          </a:stretch>
        </p:blipFill>
        <p:spPr>
          <a:xfrm>
            <a:off x="7292254" y="1615702"/>
            <a:ext cx="1255703" cy="2774672"/>
          </a:xfrm>
          <a:prstGeom prst="rect">
            <a:avLst/>
          </a:prstGeom>
        </p:spPr>
      </p:pic>
      <p:sp>
        <p:nvSpPr>
          <p:cNvPr id="91146" name="사각형: 둥근 위쪽 모서리 68610"/>
          <p:cNvSpPr/>
          <p:nvPr/>
        </p:nvSpPr>
        <p:spPr>
          <a:xfrm>
            <a:off x="618154" y="2800535"/>
            <a:ext cx="2369686" cy="400423"/>
          </a:xfrm>
          <a:prstGeom prst="round2SameRect">
            <a:avLst>
              <a:gd name="adj1" fmla="val 50000"/>
              <a:gd name="adj2" fmla="val 0"/>
            </a:avLst>
          </a:prstGeom>
          <a:solidFill>
            <a:srgbClr val="9B72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 name="직사각형 1"/>
          <p:cNvSpPr/>
          <p:nvPr/>
        </p:nvSpPr>
        <p:spPr>
          <a:xfrm>
            <a:off x="807056" y="2209218"/>
            <a:ext cx="1184558" cy="172448"/>
          </a:xfrm>
          <a:prstGeom prst="rect">
            <a:avLst/>
          </a:prstGeom>
          <a:solidFill>
            <a:srgbClr val="A9D5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34" name="직사각형 33"/>
          <p:cNvSpPr/>
          <p:nvPr/>
        </p:nvSpPr>
        <p:spPr>
          <a:xfrm>
            <a:off x="2161836" y="2209218"/>
            <a:ext cx="1425222" cy="172448"/>
          </a:xfrm>
          <a:prstGeom prst="rect">
            <a:avLst/>
          </a:prstGeom>
          <a:solidFill>
            <a:srgbClr val="A9D5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nvGrpSpPr>
          <p:cNvPr id="21" name="그룹 20"/>
          <p:cNvGrpSpPr/>
          <p:nvPr/>
        </p:nvGrpSpPr>
        <p:grpSpPr>
          <a:xfrm>
            <a:off x="265" y="130831"/>
            <a:ext cx="9143471" cy="765157"/>
            <a:chOff x="265" y="130831"/>
            <a:chExt cx="9143471" cy="765157"/>
          </a:xfrm>
        </p:grpSpPr>
        <p:grpSp>
          <p:nvGrpSpPr>
            <p:cNvPr id="22" name="그룹 21"/>
            <p:cNvGrpSpPr/>
            <p:nvPr/>
          </p:nvGrpSpPr>
          <p:grpSpPr>
            <a:xfrm>
              <a:off x="265" y="130831"/>
              <a:ext cx="9143471" cy="765157"/>
              <a:chOff x="265" y="130831"/>
              <a:chExt cx="9143471" cy="765157"/>
            </a:xfrm>
          </p:grpSpPr>
          <p:sp>
            <p:nvSpPr>
              <p:cNvPr id="26" name="직사각형 25"/>
              <p:cNvSpPr/>
              <p:nvPr/>
            </p:nvSpPr>
            <p:spPr>
              <a:xfrm>
                <a:off x="265" y="133689"/>
                <a:ext cx="958482" cy="640575"/>
              </a:xfrm>
              <a:prstGeom prst="rect">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27" name="사각형: 둥근 위쪽 모서리 26"/>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28" name="평행 사변형 27"/>
              <p:cNvSpPr/>
              <p:nvPr/>
            </p:nvSpPr>
            <p:spPr>
              <a:xfrm rot="5400000">
                <a:off x="753374" y="368797"/>
                <a:ext cx="762297" cy="292083"/>
              </a:xfrm>
              <a:prstGeom prst="parallelogram">
                <a:avLst>
                  <a:gd name="adj" fmla="val 41638"/>
                </a:avLst>
              </a:prstGeom>
              <a:solidFill>
                <a:srgbClr val="247D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29" name="평행 사변형 28"/>
              <p:cNvSpPr/>
              <p:nvPr/>
            </p:nvSpPr>
            <p:spPr>
              <a:xfrm rot="16200000" flipH="1">
                <a:off x="1075193" y="368798"/>
                <a:ext cx="762297" cy="292083"/>
              </a:xfrm>
              <a:prstGeom prst="parallelogram">
                <a:avLst>
                  <a:gd name="adj" fmla="val 41638"/>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30" name="직사각형 29"/>
              <p:cNvSpPr/>
              <p:nvPr/>
            </p:nvSpPr>
            <p:spPr>
              <a:xfrm>
                <a:off x="1632118" y="130831"/>
                <a:ext cx="7511618" cy="640575"/>
              </a:xfrm>
              <a:prstGeom prst="rect">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31" name="TextBox 30"/>
              <p:cNvSpPr txBox="1"/>
              <p:nvPr/>
            </p:nvSpPr>
            <p:spPr>
              <a:xfrm>
                <a:off x="1727426" y="285274"/>
                <a:ext cx="2221639" cy="369332"/>
              </a:xfrm>
              <a:prstGeom prst="rect">
                <a:avLst/>
              </a:prstGeom>
              <a:noFill/>
            </p:spPr>
            <p:txBody>
              <a:bodyPr wrap="none" anchor="ctr">
                <a:spAutoFit/>
              </a:bodyPr>
              <a:lstStyle/>
              <a:p>
                <a:pPr lvl="0">
                  <a:defRPr lang="ko-KR" altLang="en-US"/>
                </a:pPr>
                <a:r>
                  <a:rPr lang="ko-KR" altLang="en-US">
                    <a:solidFill>
                      <a:schemeClr val="bg1"/>
                    </a:solidFill>
                    <a:latin typeface="나눔스퀘어라운드 ExtraBold"/>
                    <a:ea typeface="나눔스퀘어라운드 ExtraBold"/>
                  </a:rPr>
                  <a:t>직장 내 괴롭힘의 예방</a:t>
                </a:r>
              </a:p>
            </p:txBody>
          </p:sp>
        </p:grpSp>
        <p:grpSp>
          <p:nvGrpSpPr>
            <p:cNvPr id="23" name="그룹 22"/>
            <p:cNvGrpSpPr/>
            <p:nvPr/>
          </p:nvGrpSpPr>
          <p:grpSpPr>
            <a:xfrm>
              <a:off x="4133638" y="240030"/>
              <a:ext cx="3377776" cy="460741"/>
              <a:chOff x="4133638" y="240030"/>
              <a:chExt cx="3377776" cy="460741"/>
            </a:xfrm>
          </p:grpSpPr>
          <p:sp>
            <p:nvSpPr>
              <p:cNvPr id="24" name="Rectangle 5"/>
              <p:cNvSpPr>
                <a:spLocks noChangeArrowheads="1"/>
              </p:cNvSpPr>
              <p:nvPr/>
            </p:nvSpPr>
            <p:spPr bwMode="white">
              <a:xfrm>
                <a:off x="4394424" y="240030"/>
                <a:ext cx="3116990" cy="460740"/>
              </a:xfrm>
              <a:prstGeom prst="rect">
                <a:avLst/>
              </a:prstGeom>
              <a:noFill/>
            </p:spPr>
            <p:txBody>
              <a:bodyPr wrap="none" anchor="ctr">
                <a:spAutoFit/>
              </a:bodyPr>
              <a:lstStyle/>
              <a:p>
                <a:pPr lvl="0">
                  <a:defRPr lang="ko-KR" altLang="en-US"/>
                </a:pPr>
                <a:r>
                  <a:rPr lang="ko-KR" altLang="en-US" sz="2400">
                    <a:solidFill>
                      <a:schemeClr val="accent4"/>
                    </a:solidFill>
                    <a:latin typeface="나눔스퀘어라운드 ExtraBold"/>
                    <a:ea typeface="나눔스퀘어라운드 ExtraBold"/>
                  </a:rPr>
                  <a:t>최고경영자의 정책 선언</a:t>
                </a:r>
              </a:p>
            </p:txBody>
          </p:sp>
          <p:sp>
            <p:nvSpPr>
              <p:cNvPr id="25" name="타원 24"/>
              <p:cNvSpPr/>
              <p:nvPr/>
            </p:nvSpPr>
            <p:spPr>
              <a:xfrm>
                <a:off x="4133638" y="331227"/>
                <a:ext cx="277425" cy="2774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1</a:t>
                </a:r>
                <a:endParaRPr lang="ko-KR" altLang="en-US">
                  <a:solidFill>
                    <a:schemeClr val="bg1"/>
                  </a:solidFill>
                  <a:latin typeface="나눔스퀘어라운드 ExtraBold"/>
                  <a:ea typeface="나눔스퀘어라운드 ExtraBold"/>
                </a:endParaRPr>
              </a:p>
            </p:txBody>
          </p:sp>
        </p:grpSp>
      </p:grpSp>
      <p:sp>
        <p:nvSpPr>
          <p:cNvPr id="32" name="TextBox 31"/>
          <p:cNvSpPr txBox="1"/>
          <p:nvPr/>
        </p:nvSpPr>
        <p:spPr>
          <a:xfrm>
            <a:off x="8403324" y="241974"/>
            <a:ext cx="545771" cy="188766"/>
          </a:xfrm>
          <a:prstGeom prst="roundRect">
            <a:avLst>
              <a:gd name="adj" fmla="val 50000"/>
            </a:avLst>
          </a:prstGeom>
          <a:solidFill>
            <a:srgbClr val="247DAE"/>
          </a:solidFill>
        </p:spPr>
        <p:txBody>
          <a:bodyPr wrap="none" anchor="ctr">
            <a:noAutofit/>
          </a:bodyPr>
          <a:lstStyle/>
          <a:p>
            <a:pPr algn="ctr">
              <a:defRPr lang="ko-KR" altLang="en-US"/>
            </a:pPr>
            <a:r>
              <a:rPr lang="en-US" altLang="ko-KR" sz="1100" dirty="0">
                <a:solidFill>
                  <a:schemeClr val="bg1"/>
                </a:solidFill>
                <a:latin typeface="나눔스퀘어라운드 ExtraBold"/>
                <a:ea typeface="나눔스퀘어라운드 ExtraBold"/>
              </a:rPr>
              <a:t>PART 6</a:t>
            </a:r>
          </a:p>
        </p:txBody>
      </p:sp>
      <p:sp>
        <p:nvSpPr>
          <p:cNvPr id="33" name="TextBox 32"/>
          <p:cNvSpPr txBox="1"/>
          <p:nvPr/>
        </p:nvSpPr>
        <p:spPr>
          <a:xfrm>
            <a:off x="6699060" y="435538"/>
            <a:ext cx="2335402" cy="261610"/>
          </a:xfrm>
          <a:prstGeom prst="rect">
            <a:avLst/>
          </a:prstGeom>
          <a:noFill/>
        </p:spPr>
        <p:txBody>
          <a:bodyPr wrap="square" anchor="ctr">
            <a:spAutoFit/>
          </a:bodyPr>
          <a:lstStyle/>
          <a:p>
            <a:pPr algn="r">
              <a:defRPr lang="ko-KR" altLang="en-US"/>
            </a:pPr>
            <a:r>
              <a:rPr lang="ko-KR" altLang="en-US" sz="1100" dirty="0">
                <a:solidFill>
                  <a:schemeClr val="bg1"/>
                </a:solidFill>
                <a:latin typeface="나눔스퀘어라운드 ExtraBold"/>
                <a:ea typeface="나눔스퀘어라운드 ExtraBold"/>
              </a:rPr>
              <a:t>직장 내 괴롭힘의 예방</a:t>
            </a:r>
          </a:p>
        </p:txBody>
      </p:sp>
      <p:pic>
        <p:nvPicPr>
          <p:cNvPr id="19" name="그림 18"/>
          <p:cNvPicPr/>
          <p:nvPr/>
        </p:nvPicPr>
        <p:blipFill rotWithShape="1">
          <a:blip r:embed="rId3">
            <a:alphaModFix amt="98000"/>
          </a:blip>
          <a:srcRect l="34730" t="17000" r="35080" b="58160"/>
          <a:stretch>
            <a:fillRect/>
          </a:stretch>
        </p:blipFill>
        <p:spPr>
          <a:xfrm>
            <a:off x="4388400" y="3429000"/>
            <a:ext cx="367200" cy="388015"/>
          </a:xfrm>
          <a:prstGeom prst="rect">
            <a:avLst/>
          </a:prstGeom>
        </p:spPr>
      </p:pic>
      <p:pic>
        <p:nvPicPr>
          <p:cNvPr id="20" name="그림 19"/>
          <p:cNvPicPr>
            <a:picLocks noChangeAspect="1"/>
          </p:cNvPicPr>
          <p:nvPr/>
        </p:nvPicPr>
        <p:blipFill rotWithShape="1">
          <a:blip r:embed="rId4"/>
          <a:srcRect l="33990" t="21530" r="35810" b="59000"/>
          <a:stretch>
            <a:fillRect/>
          </a:stretch>
        </p:blipFill>
        <p:spPr>
          <a:xfrm>
            <a:off x="1005273" y="1378705"/>
            <a:ext cx="367070" cy="320577"/>
          </a:xfrm>
          <a:prstGeom prst="rect">
            <a:avLst/>
          </a:prstGeom>
        </p:spPr>
      </p:pic>
      <p:sp>
        <p:nvSpPr>
          <p:cNvPr id="91147" name="Rectangle 5"/>
          <p:cNvSpPr>
            <a:spLocks noChangeArrowheads="1"/>
          </p:cNvSpPr>
          <p:nvPr/>
        </p:nvSpPr>
        <p:spPr bwMode="white">
          <a:xfrm>
            <a:off x="688837" y="2801390"/>
            <a:ext cx="2219416" cy="387580"/>
          </a:xfrm>
          <a:prstGeom prst="rect">
            <a:avLst/>
          </a:prstGeom>
          <a:noFill/>
          <a:ln w="9525" cmpd="sng">
            <a:noFill/>
            <a:miter/>
          </a:ln>
          <a:effectLst/>
        </p:spPr>
        <p:txBody>
          <a:bodyPr wrap="square">
            <a:spAutoFit/>
          </a:bodyPr>
          <a:lstStyle/>
          <a:p>
            <a:pPr algn="ctr" eaLnBrk="1" hangingPunct="1">
              <a:spcBef>
                <a:spcPct val="0"/>
              </a:spcBef>
              <a:defRPr lang="ko-KR" altLang="en-US"/>
            </a:pPr>
            <a:r>
              <a:rPr lang="ko-KR" altLang="en-US" sz="2001" b="1">
                <a:solidFill>
                  <a:schemeClr val="bg1"/>
                </a:solidFill>
                <a:latin typeface="나눔바른고딕"/>
                <a:ea typeface="나눔바른고딕"/>
                <a:cs typeface="함초롬돋움"/>
              </a:rPr>
              <a:t>정책선언문 예시</a:t>
            </a:r>
          </a:p>
        </p:txBody>
      </p:sp>
      <p:sp>
        <p:nvSpPr>
          <p:cNvPr id="91148" name="사각형: 둥근 모서리 68611"/>
          <p:cNvSpPr/>
          <p:nvPr/>
        </p:nvSpPr>
        <p:spPr>
          <a:xfrm>
            <a:off x="342784" y="3209201"/>
            <a:ext cx="8496392" cy="3206139"/>
          </a:xfrm>
          <a:prstGeom prst="roundRect">
            <a:avLst>
              <a:gd name="adj" fmla="val 2499"/>
            </a:avLst>
          </a:prstGeom>
          <a:solidFill>
            <a:schemeClr val="bg1"/>
          </a:solidFill>
          <a:ln w="38100">
            <a:solidFill>
              <a:srgbClr val="9B724E"/>
            </a:solidFill>
          </a:ln>
          <a:effectLst>
            <a:outerShdw blurRad="50800" dist="127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91153" name="Rectangle 6"/>
          <p:cNvSpPr>
            <a:spLocks noChangeArrowheads="1"/>
          </p:cNvSpPr>
          <p:nvPr/>
        </p:nvSpPr>
        <p:spPr bwMode="white">
          <a:xfrm>
            <a:off x="446933" y="3265724"/>
            <a:ext cx="8288093" cy="3034665"/>
          </a:xfrm>
          <a:prstGeom prst="rect">
            <a:avLst/>
          </a:prstGeom>
          <a:noFill/>
          <a:ln w="9525" cmpd="sng">
            <a:noFill/>
            <a:miter/>
          </a:ln>
          <a:effectLst/>
        </p:spPr>
        <p:txBody>
          <a:bodyPr vert="horz" wrap="square" lIns="91440" tIns="45720" rIns="91440" bIns="45720" anchor="ctr">
            <a:spAutoFit/>
          </a:bodyPr>
          <a:lstStyle/>
          <a:p>
            <a:pPr>
              <a:lnSpc>
                <a:spcPct val="120000"/>
              </a:lnSpc>
              <a:spcAft>
                <a:spcPts val="800"/>
              </a:spcAft>
              <a:defRPr lang="ko-KR" altLang="en-US"/>
            </a:pPr>
            <a:r>
              <a:rPr lang="ko-KR" altLang="en-US" sz="1600" dirty="0">
                <a:solidFill>
                  <a:srgbClr val="000000"/>
                </a:solidFill>
                <a:latin typeface="나눔스퀘어라운드 Bold"/>
                <a:ea typeface="나눔스퀘어라운드 Bold"/>
                <a:cs typeface="함초롬돋움"/>
              </a:rPr>
              <a:t>우리 회사는 직원이 행복하게, 안전하게 근무할 수 있는 환경을 만드는 것을 최우선 가치로 두고 있습니다. 따라서 직원의 인격이 무시되는 직장 내 괴롭힘 행위는 용인하지 않을 것을 선언합니다.</a:t>
            </a:r>
          </a:p>
          <a:p>
            <a:pPr>
              <a:lnSpc>
                <a:spcPct val="120000"/>
              </a:lnSpc>
              <a:spcAft>
                <a:spcPts val="800"/>
              </a:spcAft>
              <a:defRPr lang="ko-KR" altLang="en-US"/>
            </a:pPr>
            <a:r>
              <a:rPr lang="ko-KR" altLang="en-US" sz="1600" dirty="0">
                <a:solidFill>
                  <a:srgbClr val="000000"/>
                </a:solidFill>
                <a:latin typeface="나눔스퀘어라운드 Bold"/>
                <a:ea typeface="나눔스퀘어라운드 Bold"/>
                <a:cs typeface="함초롬돋움"/>
              </a:rPr>
              <a:t>경영진은 직장 내 괴롭힘 예방 정책을 중요하게 다루고 괴롭힘 행위가 발생할 경우 빠른 시일 내에 문제를 해결하여 피해자가 업무수행을 원활히 할 수 있도록 최선을 다해 지원할 것입니다.</a:t>
            </a:r>
          </a:p>
          <a:p>
            <a:pPr>
              <a:lnSpc>
                <a:spcPct val="120000"/>
              </a:lnSpc>
              <a:spcAft>
                <a:spcPts val="800"/>
              </a:spcAft>
              <a:defRPr lang="ko-KR" altLang="en-US"/>
            </a:pPr>
            <a:r>
              <a:rPr lang="ko-KR" altLang="en-US" sz="1600" dirty="0">
                <a:solidFill>
                  <a:srgbClr val="000000"/>
                </a:solidFill>
                <a:latin typeface="나눔스퀘어라운드 Bold"/>
                <a:ea typeface="나눔스퀘어라운드 Bold"/>
                <a:cs typeface="함초롬돋움"/>
              </a:rPr>
              <a:t>관리자는 직원 간에 괴롭힘 행위가 발생하지 않는지 예의주시하고 직원과의 커뮤니케이션에 각별한 주의를 기울이며 직장 내 괴롭힘 예방에 앞장섭니다. 직원들은 동료를 대함에 있어 상호 존중을 기본 </a:t>
            </a:r>
            <a:r>
              <a:rPr lang="ko-KR" altLang="en-US" sz="1600" dirty="0" err="1">
                <a:solidFill>
                  <a:srgbClr val="000000"/>
                </a:solidFill>
                <a:latin typeface="나눔스퀘어라운드 Bold"/>
                <a:ea typeface="나눔스퀘어라운드 Bold"/>
                <a:cs typeface="함초롬돋움"/>
              </a:rPr>
              <a:t>으로</a:t>
            </a:r>
            <a:r>
              <a:rPr lang="ko-KR" altLang="en-US" sz="1600" dirty="0">
                <a:solidFill>
                  <a:srgbClr val="000000"/>
                </a:solidFill>
                <a:latin typeface="나눔스퀘어라운드 Bold"/>
                <a:ea typeface="나눔스퀘어라운드 Bold"/>
                <a:cs typeface="함초롬돋움"/>
              </a:rPr>
              <a:t> 삼고 이유를 불문하고 다른 직원을 </a:t>
            </a:r>
            <a:r>
              <a:rPr lang="ko-KR" altLang="en-US" sz="1600" dirty="0" err="1">
                <a:solidFill>
                  <a:srgbClr val="000000"/>
                </a:solidFill>
                <a:latin typeface="나눔스퀘어라운드 Bold"/>
                <a:ea typeface="나눔스퀘어라운드 Bold"/>
                <a:cs typeface="함초롬돋움"/>
              </a:rPr>
              <a:t>신체적·정신적으로</a:t>
            </a:r>
            <a:r>
              <a:rPr lang="ko-KR" altLang="en-US" sz="1600" dirty="0">
                <a:solidFill>
                  <a:srgbClr val="000000"/>
                </a:solidFill>
                <a:latin typeface="나눔스퀘어라운드 Bold"/>
                <a:ea typeface="나눔스퀘어라운드 Bold"/>
                <a:cs typeface="함초롬돋움"/>
              </a:rPr>
              <a:t> 괴롭히는 행동을 삼가야 합니다.</a:t>
            </a:r>
          </a:p>
          <a:p>
            <a:pPr>
              <a:lnSpc>
                <a:spcPct val="120000"/>
              </a:lnSpc>
              <a:spcAft>
                <a:spcPts val="800"/>
              </a:spcAft>
              <a:defRPr lang="ko-KR" altLang="en-US"/>
            </a:pPr>
            <a:r>
              <a:rPr lang="ko-KR" altLang="en-US" sz="1600" dirty="0">
                <a:solidFill>
                  <a:srgbClr val="000000"/>
                </a:solidFill>
                <a:latin typeface="나눔스퀘어라운드 Bold"/>
                <a:ea typeface="나눔스퀘어라운드 Bold"/>
                <a:cs typeface="함초롬돋움"/>
              </a:rPr>
              <a:t>배려하고 존중하는 성숙한 기업문화를 조성하여 회사가 성장하고 </a:t>
            </a:r>
            <a:r>
              <a:rPr lang="ko-KR" altLang="en-US" sz="1600" dirty="0" err="1">
                <a:solidFill>
                  <a:srgbClr val="000000"/>
                </a:solidFill>
                <a:latin typeface="나눔스퀘어라운드 Bold"/>
                <a:ea typeface="나눔스퀘어라운드 Bold"/>
                <a:cs typeface="함초롬돋움"/>
              </a:rPr>
              <a:t>발전해나갈</a:t>
            </a:r>
            <a:r>
              <a:rPr lang="ko-KR" altLang="en-US" sz="1600" dirty="0">
                <a:solidFill>
                  <a:srgbClr val="000000"/>
                </a:solidFill>
                <a:latin typeface="나눔스퀘어라운드 Bold"/>
                <a:ea typeface="나눔스퀘어라운드 Bold"/>
                <a:cs typeface="함초롬돋움"/>
              </a:rPr>
              <a:t> 수 있도록 다 함께 힘을 모읍시다.</a:t>
            </a:r>
          </a:p>
        </p:txBody>
      </p:sp>
      <p:sp>
        <p:nvSpPr>
          <p:cNvPr id="3" name="Rectangle 2"/>
          <p:cNvSpPr>
            <a:spLocks noChangeArrowheads="1"/>
          </p:cNvSpPr>
          <p:nvPr/>
        </p:nvSpPr>
        <p:spPr>
          <a:xfrm>
            <a:off x="0" y="0"/>
            <a:ext cx="9144000" cy="457200"/>
          </a:xfrm>
          <a:prstGeom prst="rect">
            <a:avLst/>
          </a:prstGeom>
          <a:noFill/>
          <a:ln>
            <a:noFill/>
          </a:ln>
          <a:effectLst/>
        </p:spPr>
        <p:txBody>
          <a:bodyPr vert="horz" wrap="none" lIns="91440" tIns="45720" rIns="91440" bIns="45720" anchor="ctr" anchorCtr="0">
            <a:prstTxWarp prst="textNoShape">
              <a:avLst/>
            </a:prstTxWarp>
            <a:spAutoFit/>
          </a:bodyPr>
          <a:lstStyle/>
          <a:p>
            <a:pPr lvl="0">
              <a:defRPr lang="ko-KR" altLang="en-US"/>
            </a:pPr>
            <a:endParaRPr lang="ko-KR" altLang="en-US"/>
          </a:p>
        </p:txBody>
      </p:sp>
      <p:sp>
        <p:nvSpPr>
          <p:cNvPr id="37"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82</a:t>
            </a:fld>
            <a:endParaRPr lang="en-US" altLang="en-US" sz="999">
              <a:solidFill>
                <a:schemeClr val="tx1"/>
              </a:solidFill>
              <a:latin typeface="나눔스퀘어라운드 Bold"/>
              <a:ea typeface="나눔스퀘어라운드 Bold"/>
            </a:endParaRPr>
          </a:p>
        </p:txBody>
      </p:sp>
      <p:sp>
        <p:nvSpPr>
          <p:cNvPr id="91159" name="Rectangle 8"/>
          <p:cNvSpPr>
            <a:spLocks noChangeArrowheads="1"/>
          </p:cNvSpPr>
          <p:nvPr/>
        </p:nvSpPr>
        <p:spPr bwMode="white">
          <a:xfrm>
            <a:off x="703879" y="1358611"/>
            <a:ext cx="6098865" cy="1043139"/>
          </a:xfrm>
          <a:prstGeom prst="rect">
            <a:avLst/>
          </a:prstGeom>
          <a:noFill/>
          <a:ln>
            <a:noFill/>
          </a:ln>
          <a:effectLst/>
        </p:spPr>
        <p:txBody>
          <a:bodyPr wrap="square" anchor="ctr">
            <a:spAutoFit/>
          </a:bodyPr>
          <a:lstStyle/>
          <a:p>
            <a:pPr algn="ctr" eaLnBrk="1" hangingPunct="1">
              <a:lnSpc>
                <a:spcPct val="130000"/>
              </a:lnSpc>
              <a:spcBef>
                <a:spcPct val="0"/>
              </a:spcBef>
              <a:defRPr lang="ko-KR" altLang="en-US"/>
            </a:pPr>
            <a:r>
              <a:rPr lang="ko-KR" altLang="en-US" sz="2800" b="1">
                <a:solidFill>
                  <a:srgbClr val="247DAE"/>
                </a:solidFill>
                <a:latin typeface="나눔바른고딕"/>
                <a:ea typeface="나눔바른고딕"/>
                <a:cs typeface="함초롬돋움"/>
              </a:rPr>
              <a:t>예방의 첫걸음</a:t>
            </a:r>
            <a:r>
              <a:rPr lang="ko-KR" altLang="en-US" sz="2000">
                <a:solidFill>
                  <a:srgbClr val="000000"/>
                </a:solidFill>
                <a:latin typeface="나눔바른고딕"/>
                <a:ea typeface="나눔바른고딕"/>
                <a:cs typeface="함초롬돋움"/>
              </a:rPr>
              <a:t>은 사업주 등 최고 경영자가 </a:t>
            </a:r>
            <a:br>
              <a:rPr lang="en-US" altLang="ko-KR" sz="2000">
                <a:solidFill>
                  <a:srgbClr val="000000"/>
                </a:solidFill>
                <a:latin typeface="나눔바른고딕"/>
                <a:ea typeface="나눔바른고딕"/>
                <a:cs typeface="함초롬돋움"/>
              </a:rPr>
            </a:br>
            <a:r>
              <a:rPr lang="ko-KR" altLang="en-US" sz="2000">
                <a:solidFill>
                  <a:srgbClr val="000000"/>
                </a:solidFill>
                <a:latin typeface="나눔바른고딕"/>
                <a:ea typeface="나눔바른고딕"/>
                <a:cs typeface="함초롬돋움"/>
              </a:rPr>
              <a:t>정책 선언문, 윤리강령 선포</a:t>
            </a:r>
            <a:r>
              <a:rPr lang="en-US" altLang="ko-KR" sz="2000">
                <a:solidFill>
                  <a:srgbClr val="000000"/>
                </a:solidFill>
                <a:latin typeface="나눔바른고딕"/>
                <a:ea typeface="나눔바른고딕"/>
                <a:cs typeface="함초롬돋움"/>
              </a:rPr>
              <a:t>  </a:t>
            </a:r>
            <a:r>
              <a:rPr lang="ko-KR" altLang="en-US" sz="2000">
                <a:solidFill>
                  <a:srgbClr val="000000"/>
                </a:solidFill>
                <a:latin typeface="나눔바른고딕"/>
                <a:ea typeface="나눔바른고딕"/>
                <a:cs typeface="함초롬돋움"/>
              </a:rPr>
              <a:t>를 통해 근절 의지를 전하는 것</a:t>
            </a:r>
          </a:p>
        </p:txBody>
      </p:sp>
      <p:pic>
        <p:nvPicPr>
          <p:cNvPr id="91160" name="그림 18"/>
          <p:cNvPicPr/>
          <p:nvPr/>
        </p:nvPicPr>
        <p:blipFill rotWithShape="1">
          <a:blip r:embed="rId3">
            <a:alphaModFix amt="98000"/>
          </a:blip>
          <a:srcRect l="34730" t="17000" r="35080" b="58160"/>
          <a:stretch>
            <a:fillRect/>
          </a:stretch>
        </p:blipFill>
        <p:spPr>
          <a:xfrm>
            <a:off x="6682855" y="2098833"/>
            <a:ext cx="367200" cy="388015"/>
          </a:xfrm>
          <a:prstGeom prst="rect">
            <a:avLst/>
          </a:prstGeom>
        </p:spPr>
      </p:pic>
      <p:pic>
        <p:nvPicPr>
          <p:cNvPr id="4" name="그림 3">
            <a:extLst>
              <a:ext uri="{FF2B5EF4-FFF2-40B4-BE49-F238E27FC236}">
                <a16:creationId xmlns:a16="http://schemas.microsoft.com/office/drawing/2014/main" id="{9D5FDBF3-EAC3-7A89-BF22-A2DC95118592}"/>
              </a:ext>
            </a:extLst>
          </p:cNvPr>
          <p:cNvPicPr>
            <a:picLocks noChangeAspect="1"/>
          </p:cNvPicPr>
          <p:nvPr/>
        </p:nvPicPr>
        <p:blipFill>
          <a:blip r:embed="rId5"/>
          <a:stretch>
            <a:fillRect/>
          </a:stretch>
        </p:blipFill>
        <p:spPr>
          <a:xfrm>
            <a:off x="184639" y="6294716"/>
            <a:ext cx="685800" cy="416006"/>
          </a:xfrm>
          <a:prstGeom prst="rect">
            <a:avLst/>
          </a:prstGeom>
        </p:spPr>
      </p:pic>
      <p:pic>
        <p:nvPicPr>
          <p:cNvPr id="5" name="그림 4">
            <a:extLst>
              <a:ext uri="{FF2B5EF4-FFF2-40B4-BE49-F238E27FC236}">
                <a16:creationId xmlns:a16="http://schemas.microsoft.com/office/drawing/2014/main" id="{1C63FA69-54C6-2F41-3DB7-89918DAA393D}"/>
              </a:ext>
            </a:extLst>
          </p:cNvPr>
          <p:cNvPicPr>
            <a:picLocks noChangeAspect="1"/>
          </p:cNvPicPr>
          <p:nvPr/>
        </p:nvPicPr>
        <p:blipFill>
          <a:blip r:embed="rId6"/>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그룹 62"/>
          <p:cNvGrpSpPr/>
          <p:nvPr/>
        </p:nvGrpSpPr>
        <p:grpSpPr>
          <a:xfrm>
            <a:off x="265" y="130831"/>
            <a:ext cx="9143471" cy="765157"/>
            <a:chOff x="265" y="130831"/>
            <a:chExt cx="9143471" cy="765157"/>
          </a:xfrm>
        </p:grpSpPr>
        <p:grpSp>
          <p:nvGrpSpPr>
            <p:cNvPr id="66" name="그룹 65"/>
            <p:cNvGrpSpPr/>
            <p:nvPr/>
          </p:nvGrpSpPr>
          <p:grpSpPr>
            <a:xfrm>
              <a:off x="265" y="130831"/>
              <a:ext cx="9143471" cy="765157"/>
              <a:chOff x="265" y="130831"/>
              <a:chExt cx="9143471" cy="765157"/>
            </a:xfrm>
          </p:grpSpPr>
          <p:sp>
            <p:nvSpPr>
              <p:cNvPr id="70" name="직사각형 69"/>
              <p:cNvSpPr/>
              <p:nvPr/>
            </p:nvSpPr>
            <p:spPr>
              <a:xfrm>
                <a:off x="265" y="133689"/>
                <a:ext cx="958482" cy="640575"/>
              </a:xfrm>
              <a:prstGeom prst="rect">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71" name="사각형: 둥근 위쪽 모서리 70"/>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72" name="평행 사변형 71"/>
              <p:cNvSpPr/>
              <p:nvPr/>
            </p:nvSpPr>
            <p:spPr>
              <a:xfrm rot="5400000">
                <a:off x="753374" y="368797"/>
                <a:ext cx="762297" cy="292083"/>
              </a:xfrm>
              <a:prstGeom prst="parallelogram">
                <a:avLst>
                  <a:gd name="adj" fmla="val 41638"/>
                </a:avLst>
              </a:prstGeom>
              <a:solidFill>
                <a:srgbClr val="247D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73" name="평행 사변형 72"/>
              <p:cNvSpPr/>
              <p:nvPr/>
            </p:nvSpPr>
            <p:spPr>
              <a:xfrm rot="16200000" flipH="1">
                <a:off x="1075193" y="368798"/>
                <a:ext cx="762297" cy="292083"/>
              </a:xfrm>
              <a:prstGeom prst="parallelogram">
                <a:avLst>
                  <a:gd name="adj" fmla="val 41638"/>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74" name="직사각형 73"/>
              <p:cNvSpPr/>
              <p:nvPr/>
            </p:nvSpPr>
            <p:spPr>
              <a:xfrm>
                <a:off x="1632118" y="130831"/>
                <a:ext cx="7511618" cy="640575"/>
              </a:xfrm>
              <a:prstGeom prst="rect">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75" name="TextBox 74"/>
              <p:cNvSpPr txBox="1"/>
              <p:nvPr/>
            </p:nvSpPr>
            <p:spPr>
              <a:xfrm>
                <a:off x="1727426" y="285274"/>
                <a:ext cx="2221639" cy="369332"/>
              </a:xfrm>
              <a:prstGeom prst="rect">
                <a:avLst/>
              </a:prstGeom>
              <a:noFill/>
            </p:spPr>
            <p:txBody>
              <a:bodyPr wrap="none" anchor="ctr">
                <a:spAutoFit/>
              </a:bodyPr>
              <a:lstStyle/>
              <a:p>
                <a:pPr lvl="0">
                  <a:defRPr lang="ko-KR" altLang="en-US"/>
                </a:pPr>
                <a:r>
                  <a:rPr lang="ko-KR" altLang="en-US">
                    <a:solidFill>
                      <a:schemeClr val="bg1"/>
                    </a:solidFill>
                    <a:latin typeface="나눔스퀘어라운드 ExtraBold"/>
                    <a:ea typeface="나눔스퀘어라운드 ExtraBold"/>
                  </a:rPr>
                  <a:t>직장 내 괴롭힘의 예방</a:t>
                </a:r>
              </a:p>
            </p:txBody>
          </p:sp>
        </p:grpSp>
        <p:grpSp>
          <p:nvGrpSpPr>
            <p:cNvPr id="67" name="그룹 66"/>
            <p:cNvGrpSpPr/>
            <p:nvPr/>
          </p:nvGrpSpPr>
          <p:grpSpPr>
            <a:xfrm>
              <a:off x="4162213" y="240030"/>
              <a:ext cx="2196677" cy="460741"/>
              <a:chOff x="4162213" y="240030"/>
              <a:chExt cx="2196677" cy="460741"/>
            </a:xfrm>
          </p:grpSpPr>
          <p:sp>
            <p:nvSpPr>
              <p:cNvPr id="68" name="Rectangle 5"/>
              <p:cNvSpPr>
                <a:spLocks noChangeArrowheads="1"/>
              </p:cNvSpPr>
              <p:nvPr/>
            </p:nvSpPr>
            <p:spPr bwMode="white">
              <a:xfrm>
                <a:off x="4356324" y="240030"/>
                <a:ext cx="2002566" cy="460741"/>
              </a:xfrm>
              <a:prstGeom prst="rect">
                <a:avLst/>
              </a:prstGeom>
              <a:noFill/>
            </p:spPr>
            <p:txBody>
              <a:bodyPr wrap="none" anchor="ctr">
                <a:spAutoFit/>
              </a:bodyPr>
              <a:lstStyle/>
              <a:p>
                <a:pPr lvl="0">
                  <a:defRPr lang="ko-KR" altLang="en-US"/>
                </a:pPr>
                <a:r>
                  <a:rPr lang="ko-KR" altLang="en-US" sz="2400">
                    <a:solidFill>
                      <a:schemeClr val="accent4"/>
                    </a:solidFill>
                    <a:latin typeface="나눔스퀘어라운드 ExtraBold"/>
                    <a:ea typeface="나눔스퀘어라운드 ExtraBold"/>
                  </a:rPr>
                  <a:t> 위험요인 점검</a:t>
                </a:r>
              </a:p>
            </p:txBody>
          </p:sp>
          <p:sp>
            <p:nvSpPr>
              <p:cNvPr id="69" name="타원 68"/>
              <p:cNvSpPr/>
              <p:nvPr/>
            </p:nvSpPr>
            <p:spPr>
              <a:xfrm>
                <a:off x="4162213" y="331227"/>
                <a:ext cx="277425" cy="2774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2</a:t>
                </a:r>
                <a:endParaRPr lang="ko-KR" altLang="en-US">
                  <a:solidFill>
                    <a:schemeClr val="bg1"/>
                  </a:solidFill>
                  <a:latin typeface="나눔스퀘어라운드 ExtraBold"/>
                  <a:ea typeface="나눔스퀘어라운드 ExtraBold"/>
                </a:endParaRPr>
              </a:p>
            </p:txBody>
          </p:sp>
        </p:grpSp>
      </p:grpSp>
      <p:grpSp>
        <p:nvGrpSpPr>
          <p:cNvPr id="2" name="그룹 1"/>
          <p:cNvGrpSpPr/>
          <p:nvPr/>
        </p:nvGrpSpPr>
        <p:grpSpPr>
          <a:xfrm>
            <a:off x="918571" y="1375209"/>
            <a:ext cx="7306858" cy="1642311"/>
            <a:chOff x="918571" y="1261906"/>
            <a:chExt cx="7306858" cy="1642311"/>
          </a:xfrm>
        </p:grpSpPr>
        <p:sp>
          <p:nvSpPr>
            <p:cNvPr id="92165" name="Rectangle 5"/>
            <p:cNvSpPr>
              <a:spLocks noChangeArrowheads="1"/>
            </p:cNvSpPr>
            <p:nvPr/>
          </p:nvSpPr>
          <p:spPr bwMode="white">
            <a:xfrm>
              <a:off x="1062663" y="1261906"/>
              <a:ext cx="7162766" cy="1642311"/>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lnSpc>
                  <a:spcPct val="130000"/>
                </a:lnSpc>
                <a:spcBef>
                  <a:spcPct val="0"/>
                </a:spcBef>
                <a:spcAft>
                  <a:spcPct val="46000"/>
                </a:spcAft>
                <a:defRPr lang="ko-KR" altLang="en-US"/>
              </a:pPr>
              <a:r>
                <a:rPr lang="ko-KR" altLang="en-US" sz="1800" dirty="0">
                  <a:solidFill>
                    <a:srgbClr val="000000"/>
                  </a:solidFill>
                  <a:latin typeface="나눔바른고딕"/>
                  <a:ea typeface="나눔바른고딕"/>
                  <a:cs typeface="함초롬돋움"/>
                </a:rPr>
                <a:t>예방을 위해 </a:t>
              </a:r>
              <a:r>
                <a:rPr lang="ko-KR" altLang="en-US" sz="1800" dirty="0">
                  <a:solidFill>
                    <a:srgbClr val="247DAE"/>
                  </a:solidFill>
                  <a:latin typeface="나눔바른고딕"/>
                  <a:ea typeface="나눔바른고딕"/>
                  <a:cs typeface="함초롬돋움"/>
                </a:rPr>
                <a:t>실태조사, 조직문화, 커뮤니케이션, 업무의 명확성, </a:t>
              </a:r>
              <a:br>
                <a:rPr lang="en-US" altLang="ko-KR" sz="1800" dirty="0">
                  <a:solidFill>
                    <a:srgbClr val="247DAE"/>
                  </a:solidFill>
                  <a:latin typeface="나눔바른고딕"/>
                  <a:ea typeface="나눔바른고딕"/>
                  <a:cs typeface="함초롬돋움"/>
                </a:rPr>
              </a:br>
              <a:r>
                <a:rPr lang="ko-KR" altLang="en-US" sz="1800" dirty="0">
                  <a:solidFill>
                    <a:srgbClr val="247DAE"/>
                  </a:solidFill>
                  <a:latin typeface="나눔바른고딕"/>
                  <a:ea typeface="나눔바른고딕"/>
                  <a:cs typeface="함초롬돋움"/>
                </a:rPr>
                <a:t>권한과 책임의 적절성 </a:t>
              </a:r>
              <a:r>
                <a:rPr lang="ko-KR" altLang="en-US" sz="1800" dirty="0">
                  <a:solidFill>
                    <a:srgbClr val="000000"/>
                  </a:solidFill>
                  <a:latin typeface="나눔바른고딕"/>
                  <a:ea typeface="나눔바른고딕"/>
                  <a:cs typeface="함초롬돋움"/>
                </a:rPr>
                <a:t>등을 종합적으로 점검</a:t>
              </a:r>
            </a:p>
            <a:p>
              <a:pPr eaLnBrk="1" hangingPunct="1">
                <a:lnSpc>
                  <a:spcPct val="130000"/>
                </a:lnSpc>
                <a:spcBef>
                  <a:spcPct val="0"/>
                </a:spcBef>
                <a:spcAft>
                  <a:spcPct val="10000"/>
                </a:spcAft>
                <a:defRPr lang="ko-KR" altLang="en-US"/>
              </a:pPr>
              <a:r>
                <a:rPr lang="ko-KR" altLang="en-US" sz="1800" dirty="0">
                  <a:solidFill>
                    <a:srgbClr val="000000"/>
                  </a:solidFill>
                  <a:latin typeface="나눔바른고딕"/>
                  <a:ea typeface="나눔바른고딕"/>
                  <a:cs typeface="함초롬돋움"/>
                </a:rPr>
                <a:t>노조, 노사협의회, 산업안전보건위원회 등 </a:t>
              </a:r>
              <a:r>
                <a:rPr lang="ko-KR" altLang="en-US" sz="1800" dirty="0">
                  <a:solidFill>
                    <a:srgbClr val="247DAE"/>
                  </a:solidFill>
                  <a:latin typeface="나눔바른고딕"/>
                  <a:ea typeface="나눔바른고딕"/>
                  <a:cs typeface="함초롬돋움"/>
                </a:rPr>
                <a:t>근로자측 참여 기구를 통해 </a:t>
              </a:r>
              <a:r>
                <a:rPr lang="en-US" altLang="ko-KR" sz="1800" dirty="0">
                  <a:solidFill>
                    <a:srgbClr val="247DAE"/>
                  </a:solidFill>
                  <a:latin typeface="나눔바른고딕"/>
                  <a:ea typeface="나눔바른고딕"/>
                  <a:cs typeface="함초롬돋움"/>
                </a:rPr>
                <a:t>    </a:t>
              </a:r>
              <a:r>
                <a:rPr lang="ko-KR" altLang="en-US" sz="1800" dirty="0">
                  <a:solidFill>
                    <a:srgbClr val="247DAE"/>
                  </a:solidFill>
                  <a:latin typeface="나눔바른고딕"/>
                  <a:ea typeface="나눔바른고딕"/>
                  <a:cs typeface="함초롬돋움"/>
                </a:rPr>
                <a:t>노사가 함께 점검</a:t>
              </a:r>
              <a:r>
                <a:rPr lang="ko-KR" altLang="en-US" sz="1800" dirty="0">
                  <a:solidFill>
                    <a:srgbClr val="000000"/>
                  </a:solidFill>
                  <a:latin typeface="나눔바른고딕"/>
                  <a:ea typeface="나눔바른고딕"/>
                  <a:cs typeface="함초롬돋움"/>
                </a:rPr>
                <a:t>하고 예방 조치를 협의하면 효과 증대</a:t>
              </a:r>
            </a:p>
          </p:txBody>
        </p:sp>
        <p:sp>
          <p:nvSpPr>
            <p:cNvPr id="17" name="타원 16"/>
            <p:cNvSpPr/>
            <p:nvPr/>
          </p:nvSpPr>
          <p:spPr>
            <a:xfrm>
              <a:off x="918571" y="1442806"/>
              <a:ext cx="101305" cy="101305"/>
            </a:xfrm>
            <a:prstGeom prst="ellipse">
              <a:avLst/>
            </a:prstGeom>
            <a:solidFill>
              <a:schemeClr val="bg1"/>
            </a:solidFill>
            <a:ln w="38100">
              <a:solidFill>
                <a:srgbClr val="40576C"/>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600"/>
            </a:p>
          </p:txBody>
        </p:sp>
        <p:sp>
          <p:nvSpPr>
            <p:cNvPr id="18" name="타원 17"/>
            <p:cNvSpPr/>
            <p:nvPr/>
          </p:nvSpPr>
          <p:spPr>
            <a:xfrm>
              <a:off x="918571" y="2295282"/>
              <a:ext cx="101305" cy="101305"/>
            </a:xfrm>
            <a:prstGeom prst="ellipse">
              <a:avLst/>
            </a:prstGeom>
            <a:solidFill>
              <a:schemeClr val="bg1"/>
            </a:solidFill>
            <a:ln w="38100">
              <a:solidFill>
                <a:srgbClr val="40576C"/>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600" dirty="0"/>
            </a:p>
          </p:txBody>
        </p:sp>
      </p:grpSp>
      <p:pic>
        <p:nvPicPr>
          <p:cNvPr id="5" name="그림 4"/>
          <p:cNvPicPr>
            <a:picLocks noChangeAspect="1"/>
          </p:cNvPicPr>
          <p:nvPr/>
        </p:nvPicPr>
        <p:blipFill rotWithShape="1">
          <a:blip r:embed="rId2"/>
          <a:stretch>
            <a:fillRect/>
          </a:stretch>
        </p:blipFill>
        <p:spPr>
          <a:xfrm>
            <a:off x="2705354" y="4022966"/>
            <a:ext cx="3993706" cy="2477641"/>
          </a:xfrm>
          <a:prstGeom prst="rect">
            <a:avLst/>
          </a:prstGeom>
          <a:effectLst>
            <a:outerShdw blurRad="50800" dist="12700" dir="2700000" algn="tl" rotWithShape="0">
              <a:prstClr val="black">
                <a:alpha val="40000"/>
              </a:prstClr>
            </a:outerShdw>
          </a:effectLst>
        </p:spPr>
      </p:pic>
      <p:pic>
        <p:nvPicPr>
          <p:cNvPr id="7" name="그림 6"/>
          <p:cNvPicPr>
            <a:picLocks noChangeAspect="1"/>
          </p:cNvPicPr>
          <p:nvPr/>
        </p:nvPicPr>
        <p:blipFill rotWithShape="1">
          <a:blip r:embed="rId3"/>
          <a:stretch>
            <a:fillRect/>
          </a:stretch>
        </p:blipFill>
        <p:spPr>
          <a:xfrm>
            <a:off x="5709753" y="3694033"/>
            <a:ext cx="523303" cy="328933"/>
          </a:xfrm>
          <a:prstGeom prst="rect">
            <a:avLst/>
          </a:prstGeom>
        </p:spPr>
      </p:pic>
      <p:pic>
        <p:nvPicPr>
          <p:cNvPr id="9" name="그림 8"/>
          <p:cNvPicPr>
            <a:picLocks noChangeAspect="1"/>
          </p:cNvPicPr>
          <p:nvPr/>
        </p:nvPicPr>
        <p:blipFill rotWithShape="1">
          <a:blip r:embed="rId4"/>
          <a:stretch>
            <a:fillRect/>
          </a:stretch>
        </p:blipFill>
        <p:spPr>
          <a:xfrm>
            <a:off x="3108274" y="3618373"/>
            <a:ext cx="466024" cy="407771"/>
          </a:xfrm>
          <a:prstGeom prst="rect">
            <a:avLst/>
          </a:prstGeom>
        </p:spPr>
      </p:pic>
      <p:pic>
        <p:nvPicPr>
          <p:cNvPr id="11" name="그림 10"/>
          <p:cNvPicPr>
            <a:picLocks noChangeAspect="1"/>
          </p:cNvPicPr>
          <p:nvPr/>
        </p:nvPicPr>
        <p:blipFill rotWithShape="1">
          <a:blip r:embed="rId5"/>
          <a:stretch>
            <a:fillRect/>
          </a:stretch>
        </p:blipFill>
        <p:spPr>
          <a:xfrm>
            <a:off x="4572000" y="3754016"/>
            <a:ext cx="356711" cy="537899"/>
          </a:xfrm>
          <a:prstGeom prst="rect">
            <a:avLst/>
          </a:prstGeom>
        </p:spPr>
      </p:pic>
      <p:sp>
        <p:nvSpPr>
          <p:cNvPr id="24"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83</a:t>
            </a:fld>
            <a:endParaRPr lang="en-US" altLang="en-US" sz="999">
              <a:solidFill>
                <a:schemeClr val="tx1"/>
              </a:solidFill>
              <a:latin typeface="나눔스퀘어라운드 Bold"/>
              <a:ea typeface="나눔스퀘어라운드 Bold"/>
            </a:endParaRPr>
          </a:p>
        </p:txBody>
      </p:sp>
      <p:sp>
        <p:nvSpPr>
          <p:cNvPr id="25" name="TextBox 24">
            <a:extLst>
              <a:ext uri="{FF2B5EF4-FFF2-40B4-BE49-F238E27FC236}">
                <a16:creationId xmlns:a16="http://schemas.microsoft.com/office/drawing/2014/main" id="{9309F5F8-05DF-4280-9968-2F69730EF878}"/>
              </a:ext>
            </a:extLst>
          </p:cNvPr>
          <p:cNvSpPr txBox="1"/>
          <p:nvPr/>
        </p:nvSpPr>
        <p:spPr>
          <a:xfrm>
            <a:off x="8403324" y="241974"/>
            <a:ext cx="545771" cy="188766"/>
          </a:xfrm>
          <a:prstGeom prst="roundRect">
            <a:avLst>
              <a:gd name="adj" fmla="val 50000"/>
            </a:avLst>
          </a:prstGeom>
          <a:solidFill>
            <a:srgbClr val="247DAE"/>
          </a:solidFill>
        </p:spPr>
        <p:txBody>
          <a:bodyPr wrap="none" anchor="ctr">
            <a:noAutofit/>
          </a:bodyPr>
          <a:lstStyle/>
          <a:p>
            <a:pPr algn="ctr">
              <a:defRPr lang="ko-KR" altLang="en-US"/>
            </a:pPr>
            <a:r>
              <a:rPr lang="en-US" altLang="ko-KR" sz="1100" dirty="0">
                <a:solidFill>
                  <a:schemeClr val="bg1"/>
                </a:solidFill>
                <a:latin typeface="나눔스퀘어라운드 ExtraBold"/>
                <a:ea typeface="나눔스퀘어라운드 ExtraBold"/>
              </a:rPr>
              <a:t>PART 6</a:t>
            </a:r>
          </a:p>
        </p:txBody>
      </p:sp>
      <p:sp>
        <p:nvSpPr>
          <p:cNvPr id="26" name="TextBox 25">
            <a:extLst>
              <a:ext uri="{FF2B5EF4-FFF2-40B4-BE49-F238E27FC236}">
                <a16:creationId xmlns:a16="http://schemas.microsoft.com/office/drawing/2014/main" id="{13DCDE90-8786-4296-B5A6-40913DA2F88C}"/>
              </a:ext>
            </a:extLst>
          </p:cNvPr>
          <p:cNvSpPr txBox="1"/>
          <p:nvPr/>
        </p:nvSpPr>
        <p:spPr>
          <a:xfrm>
            <a:off x="6699060" y="435538"/>
            <a:ext cx="2335402" cy="261610"/>
          </a:xfrm>
          <a:prstGeom prst="rect">
            <a:avLst/>
          </a:prstGeom>
          <a:noFill/>
        </p:spPr>
        <p:txBody>
          <a:bodyPr wrap="square" anchor="ctr">
            <a:spAutoFit/>
          </a:bodyPr>
          <a:lstStyle/>
          <a:p>
            <a:pPr algn="r">
              <a:defRPr lang="ko-KR" altLang="en-US"/>
            </a:pPr>
            <a:r>
              <a:rPr lang="ko-KR" altLang="en-US" sz="1100" dirty="0">
                <a:solidFill>
                  <a:schemeClr val="bg1"/>
                </a:solidFill>
                <a:latin typeface="나눔스퀘어라운드 ExtraBold"/>
                <a:ea typeface="나눔스퀘어라운드 ExtraBold"/>
              </a:rPr>
              <a:t>직장 내 괴롭힘의 예방</a:t>
            </a:r>
          </a:p>
        </p:txBody>
      </p:sp>
      <p:pic>
        <p:nvPicPr>
          <p:cNvPr id="3" name="그림 2">
            <a:extLst>
              <a:ext uri="{FF2B5EF4-FFF2-40B4-BE49-F238E27FC236}">
                <a16:creationId xmlns:a16="http://schemas.microsoft.com/office/drawing/2014/main" id="{5132D870-5AF6-0788-1FF2-E3E9B4F19E9D}"/>
              </a:ext>
            </a:extLst>
          </p:cNvPr>
          <p:cNvPicPr>
            <a:picLocks noChangeAspect="1"/>
          </p:cNvPicPr>
          <p:nvPr/>
        </p:nvPicPr>
        <p:blipFill>
          <a:blip r:embed="rId6"/>
          <a:stretch>
            <a:fillRect/>
          </a:stretch>
        </p:blipFill>
        <p:spPr>
          <a:xfrm>
            <a:off x="184639" y="6294716"/>
            <a:ext cx="685800" cy="416006"/>
          </a:xfrm>
          <a:prstGeom prst="rect">
            <a:avLst/>
          </a:prstGeom>
        </p:spPr>
      </p:pic>
      <p:pic>
        <p:nvPicPr>
          <p:cNvPr id="4" name="그림 3">
            <a:extLst>
              <a:ext uri="{FF2B5EF4-FFF2-40B4-BE49-F238E27FC236}">
                <a16:creationId xmlns:a16="http://schemas.microsoft.com/office/drawing/2014/main" id="{ECA3385A-100F-5D4F-F4C9-6064158CB3CD}"/>
              </a:ext>
            </a:extLst>
          </p:cNvPr>
          <p:cNvPicPr>
            <a:picLocks noChangeAspect="1"/>
          </p:cNvPicPr>
          <p:nvPr/>
        </p:nvPicPr>
        <p:blipFill>
          <a:blip r:embed="rId7"/>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3189" name="Group 5"/>
          <p:cNvGraphicFramePr>
            <a:graphicFrameLocks noGrp="1"/>
          </p:cNvGraphicFramePr>
          <p:nvPr/>
        </p:nvGraphicFramePr>
        <p:xfrm>
          <a:off x="481791" y="1857650"/>
          <a:ext cx="8180417" cy="4690029"/>
        </p:xfrm>
        <a:graphic>
          <a:graphicData uri="http://schemas.openxmlformats.org/drawingml/2006/table">
            <a:tbl>
              <a:tblPr/>
              <a:tblGrid>
                <a:gridCol w="852882">
                  <a:extLst>
                    <a:ext uri="{9D8B030D-6E8A-4147-A177-3AD203B41FA5}">
                      <a16:colId xmlns:a16="http://schemas.microsoft.com/office/drawing/2014/main" val="20000"/>
                    </a:ext>
                  </a:extLst>
                </a:gridCol>
                <a:gridCol w="5555064">
                  <a:extLst>
                    <a:ext uri="{9D8B030D-6E8A-4147-A177-3AD203B41FA5}">
                      <a16:colId xmlns:a16="http://schemas.microsoft.com/office/drawing/2014/main" val="20001"/>
                    </a:ext>
                  </a:extLst>
                </a:gridCol>
                <a:gridCol w="1772471">
                  <a:extLst>
                    <a:ext uri="{9D8B030D-6E8A-4147-A177-3AD203B41FA5}">
                      <a16:colId xmlns:a16="http://schemas.microsoft.com/office/drawing/2014/main" val="20002"/>
                    </a:ext>
                  </a:extLst>
                </a:gridCol>
              </a:tblGrid>
              <a:tr h="303223">
                <a:tc>
                  <a:txBody>
                    <a:bodyPr/>
                    <a:lstStyle/>
                    <a:p>
                      <a:pPr marL="0" lvl="0" indent="0" algn="ctr" defTabSz="856738" rtl="0" eaLnBrk="1" latinLnBrk="1" hangingPunct="1">
                        <a:lnSpc>
                          <a:spcPct val="100000"/>
                        </a:lnSpc>
                        <a:spcBef>
                          <a:spcPct val="0"/>
                        </a:spcBef>
                        <a:spcAft>
                          <a:spcPct val="0"/>
                        </a:spcAft>
                        <a:buClrTx/>
                        <a:buFontTx/>
                        <a:buNone/>
                        <a:defRPr lang="ko-KR" altLang="en-US"/>
                      </a:pPr>
                      <a:r>
                        <a:rPr kumimoji="1" lang="ko-KR" altLang="en-US" sz="1200" b="1" i="0" u="none" strike="noStrike" cap="none" normalizeH="0">
                          <a:solidFill>
                            <a:srgbClr val="FFFFFF"/>
                          </a:solidFill>
                          <a:effectLst/>
                          <a:latin typeface="나눔바른고딕"/>
                          <a:ea typeface="나눔바른고딕"/>
                          <a:cs typeface="함초롬돋움"/>
                        </a:rPr>
                        <a:t>영역</a:t>
                      </a:r>
                      <a:endParaRPr kumimoji="1" lang="ko-KR" altLang="en-US" sz="1200" b="1" i="0" u="none" strike="noStrike" cap="none" normalizeH="0">
                        <a:solidFill>
                          <a:srgbClr val="FFFFFF"/>
                        </a:solidFill>
                        <a:latin typeface="나눔바른고딕"/>
                        <a:ea typeface="나눔바른고딕"/>
                        <a:cs typeface="함초롬돋움"/>
                      </a:endParaRPr>
                    </a:p>
                  </a:txBody>
                  <a:tcPr marL="91482" marR="91482" marT="45741" marB="45741" anchor="ctr" horzOverflow="overflow">
                    <a:lnL w="12700" cap="flat" cmpd="sng" algn="ctr">
                      <a:solidFill>
                        <a:srgbClr val="FFFFFF"/>
                      </a:solidFill>
                      <a:prstDash val="solid"/>
                      <a:round/>
                    </a:lnL>
                    <a:lnR w="12700" cap="flat" cmpd="sng" algn="ctr">
                      <a:solidFill>
                        <a:srgbClr val="FFFFFF"/>
                      </a:solidFill>
                      <a:prstDash val="solid"/>
                      <a:round/>
                    </a:lnR>
                    <a:lnT w="12700" cap="flat" cmpd="sng" algn="ctr">
                      <a:solidFill>
                        <a:srgbClr val="FFFFFF"/>
                      </a:solidFill>
                      <a:prstDash val="solid"/>
                      <a:round/>
                    </a:lnT>
                    <a:lnB w="12700" cap="flat" cmpd="sng" algn="ctr">
                      <a:solidFill>
                        <a:srgbClr val="FFFFFF"/>
                      </a:solidFill>
                      <a:prstDash val="solid"/>
                      <a:round/>
                    </a:lnB>
                    <a:lnTlToBr>
                      <a:noFill/>
                    </a:lnTlToBr>
                    <a:lnBlToTr>
                      <a:noFill/>
                    </a:lnBlToTr>
                    <a:solidFill>
                      <a:srgbClr val="247DAE"/>
                    </a:solidFill>
                  </a:tcPr>
                </a:tc>
                <a:tc>
                  <a:txBody>
                    <a:bodyPr/>
                    <a:lstStyle/>
                    <a:p>
                      <a:pPr marL="0" lvl="0" indent="0" algn="ctr" defTabSz="856738" rtl="0" eaLnBrk="1" latinLnBrk="1" hangingPunct="1">
                        <a:lnSpc>
                          <a:spcPct val="100000"/>
                        </a:lnSpc>
                        <a:spcBef>
                          <a:spcPct val="0"/>
                        </a:spcBef>
                        <a:spcAft>
                          <a:spcPct val="0"/>
                        </a:spcAft>
                        <a:buClrTx/>
                        <a:buFontTx/>
                        <a:buNone/>
                        <a:defRPr lang="ko-KR" altLang="en-US"/>
                      </a:pPr>
                      <a:r>
                        <a:rPr kumimoji="1" lang="ko-KR" altLang="en-US" sz="1200" b="1" i="0" u="none" strike="noStrike" cap="none" normalizeH="0">
                          <a:solidFill>
                            <a:srgbClr val="FFFFFF"/>
                          </a:solidFill>
                          <a:effectLst/>
                          <a:latin typeface="나눔바른고딕"/>
                          <a:ea typeface="나눔바른고딕"/>
                          <a:cs typeface="함초롬돋움"/>
                        </a:rPr>
                        <a:t>내용</a:t>
                      </a:r>
                      <a:endParaRPr kumimoji="1" lang="ko-KR" altLang="en-US" sz="1200" b="1" i="0" u="none" strike="noStrike" cap="none" normalizeH="0">
                        <a:solidFill>
                          <a:srgbClr val="FFFFFF"/>
                        </a:solidFill>
                        <a:latin typeface="나눔바른고딕"/>
                        <a:ea typeface="나눔바른고딕"/>
                        <a:cs typeface="함초롬돋움"/>
                      </a:endParaRPr>
                    </a:p>
                  </a:txBody>
                  <a:tcPr marL="91482" marR="91482" marT="45741" marB="45741" anchor="ctr" horzOverflow="overflow">
                    <a:lnL w="12700" cap="flat" cmpd="sng" algn="ctr">
                      <a:solidFill>
                        <a:srgbClr val="FFFFFF"/>
                      </a:solidFill>
                      <a:prstDash val="solid"/>
                      <a:round/>
                    </a:lnL>
                    <a:lnR w="12700" cap="flat" cmpd="sng" algn="ctr">
                      <a:solidFill>
                        <a:srgbClr val="FFFFFF"/>
                      </a:solidFill>
                      <a:prstDash val="solid"/>
                      <a:round/>
                    </a:lnR>
                    <a:lnT w="12700" cap="flat" cmpd="sng" algn="ctr">
                      <a:solidFill>
                        <a:srgbClr val="FFFFFF"/>
                      </a:solidFill>
                      <a:prstDash val="solid"/>
                      <a:round/>
                    </a:lnT>
                    <a:lnB w="12700" cap="flat" cmpd="sng" algn="ctr">
                      <a:noFill/>
                      <a:prstDash val="solid"/>
                      <a:round/>
                    </a:lnB>
                    <a:lnTlToBr>
                      <a:noFill/>
                    </a:lnTlToBr>
                    <a:lnBlToTr>
                      <a:noFill/>
                    </a:lnBlToTr>
                    <a:solidFill>
                      <a:srgbClr val="247DAE"/>
                    </a:solidFill>
                  </a:tcPr>
                </a:tc>
                <a:tc>
                  <a:txBody>
                    <a:bodyPr/>
                    <a:lstStyle/>
                    <a:p>
                      <a:pPr marL="0" lvl="0" indent="0" algn="ctr" defTabSz="856738" rtl="0" eaLnBrk="1" latinLnBrk="1" hangingPunct="1">
                        <a:lnSpc>
                          <a:spcPct val="100000"/>
                        </a:lnSpc>
                        <a:spcBef>
                          <a:spcPct val="0"/>
                        </a:spcBef>
                        <a:spcAft>
                          <a:spcPct val="0"/>
                        </a:spcAft>
                        <a:buClrTx/>
                        <a:buFontTx/>
                        <a:buNone/>
                        <a:defRPr lang="ko-KR" altLang="en-US"/>
                      </a:pPr>
                      <a:r>
                        <a:rPr kumimoji="1" lang="ko-KR" altLang="en-US" sz="1200" b="1" i="0" u="none" strike="noStrike" cap="none" normalizeH="0">
                          <a:solidFill>
                            <a:srgbClr val="FFFFFF"/>
                          </a:solidFill>
                          <a:effectLst/>
                          <a:latin typeface="나눔바른고딕"/>
                          <a:ea typeface="나눔바른고딕"/>
                          <a:cs typeface="함초롬돋움"/>
                        </a:rPr>
                        <a:t>측정방법</a:t>
                      </a:r>
                      <a:endParaRPr kumimoji="1" lang="ko-KR" altLang="en-US" sz="1200" b="1" i="0" u="none" strike="noStrike" cap="none" normalizeH="0">
                        <a:solidFill>
                          <a:srgbClr val="FFFFFF"/>
                        </a:solidFill>
                        <a:latin typeface="나눔바른고딕"/>
                        <a:ea typeface="나눔바른고딕"/>
                        <a:cs typeface="함초롬돋움"/>
                      </a:endParaRPr>
                    </a:p>
                  </a:txBody>
                  <a:tcPr marL="91482" marR="91482" marT="45741" marB="45741" anchor="ctr" horzOverflow="overflow">
                    <a:lnL w="12700" cap="flat" cmpd="sng" algn="ctr">
                      <a:solidFill>
                        <a:srgbClr val="FFFFFF"/>
                      </a:solidFill>
                      <a:prstDash val="solid"/>
                      <a:round/>
                    </a:lnL>
                    <a:lnR w="12700" cap="flat" cmpd="sng" algn="ctr">
                      <a:solidFill>
                        <a:srgbClr val="FFFFFF"/>
                      </a:solidFill>
                      <a:prstDash val="solid"/>
                      <a:round/>
                    </a:lnR>
                    <a:lnT w="12700" cap="flat" cmpd="sng" algn="ctr">
                      <a:solidFill>
                        <a:srgbClr val="FFFFFF"/>
                      </a:solidFill>
                      <a:prstDash val="solid"/>
                      <a:round/>
                    </a:lnT>
                    <a:lnB w="12700" cap="flat" cmpd="sng" algn="ctr">
                      <a:solidFill>
                        <a:srgbClr val="FFFFFF"/>
                      </a:solidFill>
                      <a:prstDash val="solid"/>
                      <a:round/>
                    </a:lnB>
                    <a:lnTlToBr>
                      <a:noFill/>
                    </a:lnTlToBr>
                    <a:lnBlToTr>
                      <a:noFill/>
                    </a:lnBlToTr>
                    <a:solidFill>
                      <a:srgbClr val="247DAE"/>
                    </a:solidFill>
                  </a:tcPr>
                </a:tc>
                <a:extLst>
                  <a:ext uri="{0D108BD9-81ED-4DB2-BD59-A6C34878D82A}">
                    <a16:rowId xmlns:a16="http://schemas.microsoft.com/office/drawing/2014/main" val="10000"/>
                  </a:ext>
                </a:extLst>
              </a:tr>
              <a:tr h="2578928">
                <a:tc>
                  <a:txBody>
                    <a:bodyPr/>
                    <a:lstStyle/>
                    <a:p>
                      <a:pPr marL="0" lvl="0" indent="0" algn="ctr" defTabSz="856738" rtl="0" eaLnBrk="1" latinLnBrk="1" hangingPunct="1">
                        <a:lnSpc>
                          <a:spcPct val="100000"/>
                        </a:lnSpc>
                        <a:spcBef>
                          <a:spcPct val="0"/>
                        </a:spcBef>
                        <a:spcAft>
                          <a:spcPct val="0"/>
                        </a:spcAft>
                        <a:buClrTx/>
                        <a:buFontTx/>
                        <a:buNone/>
                        <a:defRPr lang="ko-KR" altLang="en-US"/>
                      </a:pPr>
                      <a:r>
                        <a:rPr kumimoji="1" lang="ko-KR" altLang="en-US" sz="1400" b="1" i="0" u="none" strike="noStrike" cap="none" normalizeH="0">
                          <a:solidFill>
                            <a:srgbClr val="000000"/>
                          </a:solidFill>
                          <a:effectLst/>
                          <a:latin typeface="나눔바른고딕"/>
                          <a:ea typeface="나눔바른고딕"/>
                          <a:cs typeface="함초롬돋움"/>
                        </a:rPr>
                        <a:t>조직문화</a:t>
                      </a:r>
                      <a:endParaRPr kumimoji="1" lang="ko-KR" altLang="en-US" sz="1400" b="1" i="0" u="none" strike="noStrike" cap="none" normalizeH="0">
                        <a:solidFill>
                          <a:srgbClr val="000000"/>
                        </a:solidFill>
                        <a:latin typeface="나눔바른고딕"/>
                        <a:ea typeface="나눔바른고딕"/>
                        <a:cs typeface="함초롬돋움"/>
                      </a:endParaRPr>
                    </a:p>
                  </a:txBody>
                  <a:tcPr marL="91482" marR="91482" marT="45741" marB="45741" anchor="ctr" horzOverflow="overflow">
                    <a:lnL w="12700" cap="flat" cmpd="sng" algn="ctr">
                      <a:solidFill>
                        <a:srgbClr val="FFFFFF"/>
                      </a:solidFill>
                      <a:prstDash val="solid"/>
                      <a:round/>
                    </a:lnL>
                    <a:lnR w="12700" cap="flat" cmpd="sng" algn="ctr">
                      <a:solidFill>
                        <a:srgbClr val="247DAE"/>
                      </a:solidFill>
                      <a:prstDash val="solid"/>
                      <a:round/>
                    </a:lnR>
                    <a:lnT w="12700" cap="flat" cmpd="sng" algn="ctr">
                      <a:solidFill>
                        <a:srgbClr val="FFFFFF"/>
                      </a:solidFill>
                      <a:prstDash val="solid"/>
                      <a:round/>
                    </a:lnT>
                    <a:lnB w="12700" cap="flat" cmpd="sng" algn="ctr">
                      <a:solidFill>
                        <a:srgbClr val="247DAE"/>
                      </a:solidFill>
                      <a:prstDash val="solid"/>
                      <a:round/>
                    </a:lnB>
                    <a:lnTlToBr>
                      <a:noFill/>
                    </a:lnTlToBr>
                    <a:lnBlToTr>
                      <a:noFill/>
                    </a:lnBlToTr>
                    <a:noFill/>
                  </a:tcPr>
                </a:tc>
                <a:tc>
                  <a:txBody>
                    <a:bodyPr/>
                    <a:lstStyle/>
                    <a:p>
                      <a:pPr marL="0" lvl="0" indent="0" algn="l" defTabSz="856738" rtl="0" eaLnBrk="1" latinLnBrk="1" hangingPunct="1">
                        <a:lnSpc>
                          <a:spcPct val="100000"/>
                        </a:lnSpc>
                        <a:spcBef>
                          <a:spcPct val="0"/>
                        </a:spcBef>
                        <a:spcAft>
                          <a:spcPts val="400"/>
                        </a:spcAft>
                        <a:buClrTx/>
                        <a:buFontTx/>
                        <a:buNone/>
                        <a:defRPr lang="ko-KR" altLang="en-US"/>
                      </a:pPr>
                      <a:r>
                        <a:rPr kumimoji="1" lang="ko-KR" altLang="en-US" sz="1400" b="1" i="0" u="none" strike="noStrike" cap="none" normalizeH="0">
                          <a:solidFill>
                            <a:srgbClr val="000000"/>
                          </a:solidFill>
                          <a:effectLst/>
                          <a:latin typeface="나눔바른고딕"/>
                          <a:ea typeface="나눔바른고딕"/>
                          <a:cs typeface="함초롬돋움"/>
                        </a:rPr>
                        <a:t>1) 조직문화의 경직성에 대한 검토</a:t>
                      </a:r>
                    </a:p>
                    <a:p>
                      <a:pPr marL="0" lvl="0" indent="0" algn="l" defTabSz="856738" rtl="0" eaLnBrk="1" latinLnBrk="1" hangingPunct="1">
                        <a:lnSpc>
                          <a:spcPct val="100000"/>
                        </a:lnSpc>
                        <a:spcBef>
                          <a:spcPct val="0"/>
                        </a:spcBef>
                        <a:spcAft>
                          <a:spcPts val="400"/>
                        </a:spcAft>
                        <a:buClrTx/>
                        <a:buFontTx/>
                        <a:buNone/>
                        <a:defRPr lang="ko-KR" altLang="en-US"/>
                      </a:pPr>
                      <a:r>
                        <a:rPr kumimoji="1" lang="ko-KR" altLang="en-US" sz="1400" b="1" i="0" u="none" strike="noStrike" cap="none" normalizeH="0">
                          <a:solidFill>
                            <a:srgbClr val="000000"/>
                          </a:solidFill>
                          <a:effectLst/>
                          <a:latin typeface="나눔바른고딕"/>
                          <a:ea typeface="나눔바른고딕"/>
                          <a:cs typeface="함초롬돋움"/>
                        </a:rPr>
                        <a:t>2) 조직 내 커뮤니케이션의 원활성에 대한 검토</a:t>
                      </a:r>
                    </a:p>
                    <a:p>
                      <a:pPr marL="0" lvl="0" indent="0" algn="l" defTabSz="856738" rtl="0" eaLnBrk="1" latinLnBrk="1" hangingPunct="1">
                        <a:lnSpc>
                          <a:spcPct val="100000"/>
                        </a:lnSpc>
                        <a:spcBef>
                          <a:spcPct val="0"/>
                        </a:spcBef>
                        <a:spcAft>
                          <a:spcPts val="400"/>
                        </a:spcAft>
                        <a:buClrTx/>
                        <a:buFontTx/>
                        <a:buNone/>
                        <a:defRPr lang="ko-KR" altLang="en-US"/>
                      </a:pPr>
                      <a:r>
                        <a:rPr kumimoji="1" lang="ko-KR" altLang="en-US" sz="1400" b="1" i="0" u="none" strike="noStrike" cap="none" normalizeH="0">
                          <a:solidFill>
                            <a:srgbClr val="000000"/>
                          </a:solidFill>
                          <a:effectLst/>
                          <a:latin typeface="나눔바른고딕"/>
                          <a:ea typeface="나눔바른고딕"/>
                          <a:cs typeface="함초롬돋움"/>
                        </a:rPr>
                        <a:t>3) 부정적 리더십의 확인</a:t>
                      </a:r>
                    </a:p>
                    <a:p>
                      <a:pPr marL="354013" lvl="0" indent="-171450" algn="l" defTabSz="856738" rtl="0" eaLnBrk="1" latinLnBrk="1" hangingPunct="1">
                        <a:lnSpc>
                          <a:spcPct val="100000"/>
                        </a:lnSpc>
                        <a:spcBef>
                          <a:spcPct val="0"/>
                        </a:spcBef>
                        <a:spcAft>
                          <a:spcPts val="400"/>
                        </a:spcAft>
                        <a:buClrTx/>
                        <a:buFont typeface="Arial"/>
                        <a:buChar char="•"/>
                        <a:tabLst>
                          <a:tab pos="182562" algn="l"/>
                        </a:tabLst>
                        <a:defRPr lang="ko-KR" altLang="en-US"/>
                      </a:pPr>
                      <a:r>
                        <a:rPr kumimoji="1" lang="ko-KR" altLang="en-US" sz="1200" b="0" i="0" u="none" strike="noStrike" cap="none" normalizeH="0">
                          <a:solidFill>
                            <a:srgbClr val="000000"/>
                          </a:solidFill>
                          <a:effectLst/>
                          <a:latin typeface="나눔바른고딕"/>
                          <a:ea typeface="나눔바른고딕"/>
                          <a:cs typeface="함초롬돋움"/>
                        </a:rPr>
                        <a:t>직원의 자율성이 허용되지 않는 경직되고 독재적 스타일인지 </a:t>
                      </a:r>
                    </a:p>
                    <a:p>
                      <a:pPr marL="354013" lvl="0" indent="-171450" algn="l" defTabSz="856738" rtl="0" eaLnBrk="1" latinLnBrk="1" hangingPunct="1">
                        <a:lnSpc>
                          <a:spcPct val="100000"/>
                        </a:lnSpc>
                        <a:spcBef>
                          <a:spcPct val="0"/>
                        </a:spcBef>
                        <a:spcAft>
                          <a:spcPts val="400"/>
                        </a:spcAft>
                        <a:buClrTx/>
                        <a:buFont typeface="Arial"/>
                        <a:buChar char="•"/>
                        <a:tabLst>
                          <a:tab pos="182562" algn="l"/>
                        </a:tabLst>
                        <a:defRPr lang="ko-KR" altLang="en-US"/>
                      </a:pPr>
                      <a:r>
                        <a:rPr kumimoji="1" lang="ko-KR" altLang="en-US" sz="1200" b="0" i="0" u="none" strike="noStrike" cap="none" normalizeH="0">
                          <a:solidFill>
                            <a:srgbClr val="000000"/>
                          </a:solidFill>
                          <a:effectLst/>
                          <a:latin typeface="나눔바른고딕"/>
                          <a:ea typeface="나눔바른고딕"/>
                          <a:cs typeface="함초롬돋움"/>
                        </a:rPr>
                        <a:t>근로자에게 지침을 거의 또는 전혀 제공하지 않는 행위 유무</a:t>
                      </a:r>
                    </a:p>
                    <a:p>
                      <a:pPr marL="354013" lvl="0" indent="-171450" algn="l" defTabSz="856738" rtl="0" eaLnBrk="1" latinLnBrk="1" hangingPunct="1">
                        <a:lnSpc>
                          <a:spcPct val="100000"/>
                        </a:lnSpc>
                        <a:spcBef>
                          <a:spcPct val="0"/>
                        </a:spcBef>
                        <a:spcAft>
                          <a:spcPts val="400"/>
                        </a:spcAft>
                        <a:buClrTx/>
                        <a:buFont typeface="Arial"/>
                        <a:buChar char="•"/>
                        <a:tabLst>
                          <a:tab pos="182562" algn="l"/>
                        </a:tabLst>
                        <a:defRPr lang="ko-KR" altLang="en-US"/>
                      </a:pPr>
                      <a:r>
                        <a:rPr kumimoji="1" lang="ko-KR" altLang="en-US" sz="1200" b="0" i="0" u="none" strike="noStrike" cap="none" normalizeH="0">
                          <a:solidFill>
                            <a:srgbClr val="000000"/>
                          </a:solidFill>
                          <a:effectLst/>
                          <a:latin typeface="나눔바른고딕"/>
                          <a:ea typeface="나눔바른고딕"/>
                          <a:cs typeface="함초롬돋움"/>
                        </a:rPr>
                        <a:t>책임의 부적절한 비공식적 위임 여부</a:t>
                      </a:r>
                    </a:p>
                    <a:p>
                      <a:pPr marL="354013" lvl="0" indent="-171450" algn="l" defTabSz="856738" rtl="0" eaLnBrk="1" latinLnBrk="1" hangingPunct="1">
                        <a:lnSpc>
                          <a:spcPct val="100000"/>
                        </a:lnSpc>
                        <a:spcBef>
                          <a:spcPct val="0"/>
                        </a:spcBef>
                        <a:spcAft>
                          <a:spcPts val="400"/>
                        </a:spcAft>
                        <a:buClrTx/>
                        <a:buFont typeface="Arial"/>
                        <a:buChar char="•"/>
                        <a:tabLst>
                          <a:tab pos="182562" algn="l"/>
                        </a:tabLst>
                        <a:defRPr lang="ko-KR" altLang="en-US"/>
                      </a:pPr>
                      <a:r>
                        <a:rPr kumimoji="1" lang="ko-KR" altLang="en-US" sz="1200" b="0" i="0" u="none" strike="noStrike" cap="none" normalizeH="0">
                          <a:solidFill>
                            <a:srgbClr val="000000"/>
                          </a:solidFill>
                          <a:effectLst/>
                          <a:latin typeface="나눔바른고딕"/>
                          <a:ea typeface="나눔바른고딕"/>
                          <a:cs typeface="함초롬돋움"/>
                        </a:rPr>
                        <a:t>부적절한 또는 경멸적인 언어 또는 악의적인 비판과 피드백을 포함하는 학대 및      모욕적인 행동 유무</a:t>
                      </a:r>
                    </a:p>
                    <a:p>
                      <a:pPr marL="0" lvl="0" indent="0" algn="l" defTabSz="856738" rtl="0" eaLnBrk="1" latinLnBrk="1" hangingPunct="1">
                        <a:lnSpc>
                          <a:spcPct val="100000"/>
                        </a:lnSpc>
                        <a:spcBef>
                          <a:spcPct val="0"/>
                        </a:spcBef>
                        <a:spcAft>
                          <a:spcPts val="400"/>
                        </a:spcAft>
                        <a:buClrTx/>
                        <a:buFontTx/>
                        <a:buNone/>
                        <a:defRPr lang="ko-KR" altLang="en-US"/>
                      </a:pPr>
                      <a:r>
                        <a:rPr kumimoji="1" lang="ko-KR" altLang="en-US" sz="1400" b="1" i="0" u="none" strike="noStrike" cap="none" normalizeH="0">
                          <a:solidFill>
                            <a:srgbClr val="000000"/>
                          </a:solidFill>
                          <a:effectLst/>
                          <a:latin typeface="나눔바른고딕"/>
                          <a:ea typeface="나눔바른고딕"/>
                          <a:cs typeface="함초롬돋움"/>
                        </a:rPr>
                        <a:t>4) 사업장 내 관계의 부족함 확인</a:t>
                      </a:r>
                    </a:p>
                    <a:p>
                      <a:pPr marL="354013" lvl="0" indent="-171450" algn="l" defTabSz="856738" rtl="0" eaLnBrk="1" latinLnBrk="1" hangingPunct="1">
                        <a:lnSpc>
                          <a:spcPct val="100000"/>
                        </a:lnSpc>
                        <a:spcBef>
                          <a:spcPct val="0"/>
                        </a:spcBef>
                        <a:spcAft>
                          <a:spcPts val="400"/>
                        </a:spcAft>
                        <a:buClrTx/>
                        <a:buFont typeface="Arial"/>
                        <a:buChar char="•"/>
                        <a:defRPr lang="ko-KR" altLang="en-US"/>
                      </a:pPr>
                      <a:r>
                        <a:rPr kumimoji="1" lang="ko-KR" altLang="en-US" sz="1200" b="0" i="0" u="none" strike="noStrike" cap="none" normalizeH="0">
                          <a:solidFill>
                            <a:srgbClr val="000000"/>
                          </a:solidFill>
                          <a:effectLst/>
                          <a:latin typeface="나눔바른고딕"/>
                          <a:ea typeface="나눔바른고딕"/>
                          <a:cs typeface="함초롬돋움"/>
                        </a:rPr>
                        <a:t>의사소통 부족 / 낮은 수준의 지원 / 소속팀에서의 불화 / 권한·책임의 불명확성</a:t>
                      </a:r>
                    </a:p>
                  </a:txBody>
                  <a:tcPr marL="91482" marR="91482" marT="45741" marB="45741" anchor="ctr" horzOverflow="overflow">
                    <a:lnL w="12700" cap="flat" cmpd="sng" algn="ctr">
                      <a:solidFill>
                        <a:srgbClr val="247DAE"/>
                      </a:solidFill>
                      <a:prstDash val="solid"/>
                      <a:round/>
                    </a:lnL>
                    <a:lnR w="12700" cap="flat" cmpd="sng" algn="ctr">
                      <a:solidFill>
                        <a:srgbClr val="247DAE"/>
                      </a:solidFill>
                      <a:prstDash val="solid"/>
                      <a:round/>
                    </a:lnR>
                    <a:lnT w="12700" cap="flat" cmpd="sng" algn="ctr">
                      <a:noFill/>
                      <a:prstDash val="solid"/>
                      <a:round/>
                    </a:lnT>
                    <a:lnB w="12700" cap="flat" cmpd="sng" algn="ctr">
                      <a:solidFill>
                        <a:srgbClr val="247DAE"/>
                      </a:solidFill>
                      <a:prstDash val="solid"/>
                      <a:round/>
                    </a:lnB>
                    <a:lnTlToBr>
                      <a:noFill/>
                    </a:lnTlToBr>
                    <a:lnBlToTr>
                      <a:noFill/>
                    </a:lnBlToTr>
                    <a:noFill/>
                  </a:tcPr>
                </a:tc>
                <a:tc>
                  <a:txBody>
                    <a:bodyPr/>
                    <a:lstStyle/>
                    <a:p>
                      <a:pPr marL="182499" lvl="0" indent="-182499" defTabSz="856738">
                        <a:lnSpc>
                          <a:spcPct val="120000"/>
                        </a:lnSpc>
                        <a:buClrTx/>
                        <a:buFont typeface="나눔바른고딕"/>
                        <a:buChar char="–"/>
                        <a:defRPr lang="ko-KR" altLang="en-US"/>
                      </a:pPr>
                      <a:r>
                        <a:rPr kumimoji="1" lang="ko-KR" altLang="en-US" sz="1200">
                          <a:solidFill>
                            <a:srgbClr val="000000"/>
                          </a:solidFill>
                          <a:effectLst/>
                          <a:latin typeface="나눔바른고딕"/>
                          <a:ea typeface="나눔바른고딕"/>
                          <a:cs typeface="함초롬돋움"/>
                        </a:rPr>
                        <a:t>설문조사</a:t>
                      </a:r>
                    </a:p>
                    <a:p>
                      <a:pPr marL="182499" lvl="0" indent="-182499" defTabSz="856738">
                        <a:lnSpc>
                          <a:spcPct val="120000"/>
                        </a:lnSpc>
                        <a:buClrTx/>
                        <a:buFont typeface="나눔바른고딕"/>
                        <a:buChar char="–"/>
                        <a:defRPr lang="ko-KR" altLang="en-US"/>
                      </a:pPr>
                      <a:r>
                        <a:rPr kumimoji="1" lang="ko-KR" altLang="en-US" sz="1200">
                          <a:solidFill>
                            <a:srgbClr val="000000"/>
                          </a:solidFill>
                          <a:effectLst/>
                          <a:latin typeface="나눔바른고딕"/>
                          <a:ea typeface="나눔바른고딕"/>
                          <a:cs typeface="함초롬돋움"/>
                        </a:rPr>
                        <a:t>다면평가</a:t>
                      </a:r>
                    </a:p>
                    <a:p>
                      <a:pPr marL="182499" lvl="0" indent="-182499" defTabSz="856738">
                        <a:lnSpc>
                          <a:spcPct val="120000"/>
                        </a:lnSpc>
                        <a:buClrTx/>
                        <a:buFont typeface="나눔바른고딕"/>
                        <a:buChar char="–"/>
                        <a:defRPr lang="ko-KR" altLang="en-US"/>
                      </a:pPr>
                      <a:r>
                        <a:rPr kumimoji="1" lang="ko-KR" altLang="en-US" sz="1200">
                          <a:solidFill>
                            <a:srgbClr val="000000"/>
                          </a:solidFill>
                          <a:effectLst/>
                          <a:latin typeface="나눔바른고딕"/>
                          <a:ea typeface="나눔바른고딕"/>
                          <a:cs typeface="함초롬돋움"/>
                        </a:rPr>
                        <a:t>퇴사자 인터뷰</a:t>
                      </a:r>
                    </a:p>
                    <a:p>
                      <a:pPr marL="182499" lvl="0" indent="-182499" defTabSz="856738">
                        <a:lnSpc>
                          <a:spcPct val="120000"/>
                        </a:lnSpc>
                        <a:buClrTx/>
                        <a:buFont typeface="나눔바른고딕"/>
                        <a:buChar char="–"/>
                        <a:defRPr lang="ko-KR" altLang="en-US"/>
                      </a:pPr>
                      <a:endParaRPr kumimoji="1" lang="en-US" altLang="ko-KR" sz="1200">
                        <a:solidFill>
                          <a:srgbClr val="000000"/>
                        </a:solidFill>
                        <a:effectLst/>
                        <a:latin typeface="나눔바른고딕"/>
                        <a:ea typeface="나눔바른고딕"/>
                        <a:cs typeface="함초롬돋움"/>
                      </a:endParaRPr>
                    </a:p>
                    <a:p>
                      <a:pPr marL="182499" lvl="0" indent="-182499" defTabSz="856738">
                        <a:lnSpc>
                          <a:spcPct val="120000"/>
                        </a:lnSpc>
                        <a:buClrTx/>
                        <a:buFont typeface="나눔바른고딕"/>
                        <a:buChar char="–"/>
                        <a:defRPr lang="ko-KR" altLang="en-US"/>
                      </a:pPr>
                      <a:endParaRPr kumimoji="1" lang="en-US" altLang="ko-KR" sz="1200">
                        <a:solidFill>
                          <a:srgbClr val="000000"/>
                        </a:solidFill>
                        <a:effectLst/>
                        <a:latin typeface="나눔바른고딕"/>
                        <a:ea typeface="나눔바른고딕"/>
                        <a:cs typeface="함초롬돋움"/>
                      </a:endParaRPr>
                    </a:p>
                    <a:p>
                      <a:pPr marL="182499" lvl="0" indent="-182499" defTabSz="856738">
                        <a:lnSpc>
                          <a:spcPct val="120000"/>
                        </a:lnSpc>
                        <a:buClrTx/>
                        <a:buFont typeface="나눔바른고딕"/>
                        <a:buChar char="–"/>
                        <a:defRPr lang="ko-KR" altLang="en-US"/>
                      </a:pPr>
                      <a:endParaRPr kumimoji="1" lang="en-US" altLang="ko-KR" sz="1200">
                        <a:solidFill>
                          <a:srgbClr val="000000"/>
                        </a:solidFill>
                        <a:effectLst/>
                        <a:latin typeface="나눔바른고딕"/>
                        <a:ea typeface="나눔바른고딕"/>
                        <a:cs typeface="함초롬돋움"/>
                      </a:endParaRPr>
                    </a:p>
                    <a:p>
                      <a:pPr marL="182499" lvl="0" indent="-182499" defTabSz="856738">
                        <a:lnSpc>
                          <a:spcPct val="120000"/>
                        </a:lnSpc>
                        <a:buClrTx/>
                        <a:buFont typeface="나눔바른고딕"/>
                        <a:buChar char="–"/>
                        <a:defRPr lang="ko-KR" altLang="en-US"/>
                      </a:pPr>
                      <a:endParaRPr kumimoji="1" lang="en-US" altLang="ko-KR" sz="1200">
                        <a:solidFill>
                          <a:srgbClr val="000000"/>
                        </a:solidFill>
                        <a:effectLst/>
                        <a:latin typeface="나눔바른고딕"/>
                        <a:ea typeface="나눔바른고딕"/>
                        <a:cs typeface="함초롬돋움"/>
                      </a:endParaRPr>
                    </a:p>
                    <a:p>
                      <a:pPr marL="182499" lvl="0" indent="-182499" defTabSz="856738">
                        <a:lnSpc>
                          <a:spcPct val="120000"/>
                        </a:lnSpc>
                        <a:buClrTx/>
                        <a:buFont typeface="나눔바른고딕"/>
                        <a:buChar char="–"/>
                        <a:defRPr lang="ko-KR" altLang="en-US"/>
                      </a:pPr>
                      <a:endParaRPr kumimoji="1" lang="en-US" altLang="ko-KR" sz="1200">
                        <a:solidFill>
                          <a:srgbClr val="000000"/>
                        </a:solidFill>
                        <a:effectLst/>
                        <a:latin typeface="나눔바른고딕"/>
                        <a:ea typeface="나눔바른고딕"/>
                        <a:cs typeface="함초롬돋움"/>
                      </a:endParaRPr>
                    </a:p>
                    <a:p>
                      <a:pPr marL="182499" lvl="0" indent="-182499" defTabSz="856738">
                        <a:lnSpc>
                          <a:spcPct val="120000"/>
                        </a:lnSpc>
                        <a:buClrTx/>
                        <a:buFont typeface="나눔바른고딕"/>
                        <a:buChar char="–"/>
                        <a:defRPr lang="ko-KR" altLang="en-US"/>
                      </a:pPr>
                      <a:endParaRPr kumimoji="1" lang="en-US" altLang="ko-KR" sz="1200">
                        <a:solidFill>
                          <a:srgbClr val="000000"/>
                        </a:solidFill>
                        <a:effectLst/>
                        <a:latin typeface="나눔바른고딕"/>
                        <a:ea typeface="나눔바른고딕"/>
                        <a:cs typeface="함초롬돋움"/>
                      </a:endParaRPr>
                    </a:p>
                    <a:p>
                      <a:pPr marL="182499" lvl="0" indent="-182499" defTabSz="856738">
                        <a:lnSpc>
                          <a:spcPct val="120000"/>
                        </a:lnSpc>
                        <a:buClrTx/>
                        <a:buFont typeface="나눔바른고딕"/>
                        <a:buChar char="–"/>
                        <a:defRPr lang="ko-KR" altLang="en-US"/>
                      </a:pPr>
                      <a:endParaRPr kumimoji="1" lang="ko-KR" altLang="en-US" sz="1200">
                        <a:solidFill>
                          <a:srgbClr val="000000"/>
                        </a:solidFill>
                        <a:effectLst/>
                        <a:latin typeface="나눔바른고딕"/>
                        <a:ea typeface="나눔바른고딕"/>
                        <a:cs typeface="함초롬돋움"/>
                      </a:endParaRPr>
                    </a:p>
                  </a:txBody>
                  <a:tcPr marL="91482" marR="91482" marT="45741" marB="45741" anchor="ctr" horzOverflow="overflow">
                    <a:lnL w="12700" cap="flat" cmpd="sng" algn="ctr">
                      <a:solidFill>
                        <a:srgbClr val="247DAE"/>
                      </a:solidFill>
                      <a:prstDash val="solid"/>
                      <a:round/>
                    </a:lnL>
                    <a:lnR w="12700" cap="flat" cmpd="sng" algn="ctr">
                      <a:solidFill>
                        <a:srgbClr val="FFFFFF"/>
                      </a:solidFill>
                      <a:prstDash val="solid"/>
                      <a:round/>
                    </a:lnR>
                    <a:lnT w="12700" cap="flat" cmpd="sng" algn="ctr">
                      <a:solidFill>
                        <a:srgbClr val="FFFFFF"/>
                      </a:solidFill>
                      <a:prstDash val="solid"/>
                      <a:round/>
                    </a:lnT>
                    <a:lnB w="12700" cap="flat" cmpd="sng" algn="ctr">
                      <a:solidFill>
                        <a:srgbClr val="247DAE"/>
                      </a:solidFill>
                      <a:prstDash val="solid"/>
                      <a:round/>
                    </a:lnB>
                    <a:lnTlToBr>
                      <a:noFill/>
                    </a:lnTlToBr>
                    <a:lnBlToTr>
                      <a:noFill/>
                    </a:lnBlToTr>
                    <a:noFill/>
                  </a:tcPr>
                </a:tc>
                <a:extLst>
                  <a:ext uri="{0D108BD9-81ED-4DB2-BD59-A6C34878D82A}">
                    <a16:rowId xmlns:a16="http://schemas.microsoft.com/office/drawing/2014/main" val="10001"/>
                  </a:ext>
                </a:extLst>
              </a:tr>
              <a:tr h="1807878">
                <a:tc>
                  <a:txBody>
                    <a:bodyPr/>
                    <a:lstStyle/>
                    <a:p>
                      <a:pPr marL="0" lvl="0" indent="0" algn="ctr" defTabSz="856738" rtl="0" eaLnBrk="1" latinLnBrk="1" hangingPunct="1">
                        <a:lnSpc>
                          <a:spcPct val="100000"/>
                        </a:lnSpc>
                        <a:spcBef>
                          <a:spcPct val="0"/>
                        </a:spcBef>
                        <a:spcAft>
                          <a:spcPct val="0"/>
                        </a:spcAft>
                        <a:buClrTx/>
                        <a:buFontTx/>
                        <a:buNone/>
                        <a:defRPr lang="ko-KR" altLang="en-US"/>
                      </a:pPr>
                      <a:r>
                        <a:rPr kumimoji="1" lang="ko-KR" altLang="en-US" sz="1400" b="1" i="0" u="none" strike="noStrike" cap="none" normalizeH="0">
                          <a:solidFill>
                            <a:srgbClr val="000000"/>
                          </a:solidFill>
                          <a:effectLst/>
                          <a:latin typeface="나눔바른고딕"/>
                          <a:ea typeface="나눔바른고딕"/>
                          <a:cs typeface="함초롬돋움"/>
                        </a:rPr>
                        <a:t>직무수행</a:t>
                      </a:r>
                      <a:endParaRPr kumimoji="1" lang="ko-KR" altLang="en-US" sz="1400" b="1" i="0" u="none" strike="noStrike" cap="none" normalizeH="0">
                        <a:solidFill>
                          <a:srgbClr val="000000"/>
                        </a:solidFill>
                        <a:latin typeface="나눔바른고딕"/>
                        <a:ea typeface="나눔바른고딕"/>
                        <a:cs typeface="함초롬돋움"/>
                      </a:endParaRPr>
                    </a:p>
                  </a:txBody>
                  <a:tcPr marL="91482" marR="91482" marT="45741" marB="45741" anchor="ctr" horzOverflow="overflow">
                    <a:lnL w="12700" cap="flat" cmpd="sng" algn="ctr">
                      <a:solidFill>
                        <a:srgbClr val="FFFFFF"/>
                      </a:solidFill>
                      <a:prstDash val="solid"/>
                      <a:round/>
                    </a:lnL>
                    <a:lnR w="12700" cap="flat" cmpd="sng" algn="ctr">
                      <a:solidFill>
                        <a:srgbClr val="247DAE"/>
                      </a:solidFill>
                      <a:prstDash val="solid"/>
                      <a:round/>
                    </a:lnR>
                    <a:lnT w="12700" cap="flat" cmpd="sng" algn="ctr">
                      <a:solidFill>
                        <a:srgbClr val="247DAE"/>
                      </a:solidFill>
                      <a:prstDash val="solid"/>
                      <a:round/>
                    </a:lnT>
                    <a:lnB w="12700" cap="flat" cmpd="sng" algn="ctr">
                      <a:solidFill>
                        <a:srgbClr val="247DAE"/>
                      </a:solidFill>
                      <a:prstDash val="solid"/>
                      <a:round/>
                    </a:lnB>
                    <a:lnTlToBr>
                      <a:noFill/>
                    </a:lnTlToBr>
                    <a:lnBlToTr>
                      <a:noFill/>
                    </a:lnBlToTr>
                    <a:solidFill>
                      <a:srgbClr val="EBF5FB"/>
                    </a:solidFill>
                  </a:tcPr>
                </a:tc>
                <a:tc>
                  <a:txBody>
                    <a:bodyPr/>
                    <a:lstStyle/>
                    <a:p>
                      <a:pPr marL="0" lvl="0" indent="0" algn="l" defTabSz="856738" rtl="0" eaLnBrk="1" latinLnBrk="1" hangingPunct="1">
                        <a:lnSpc>
                          <a:spcPct val="100000"/>
                        </a:lnSpc>
                        <a:spcBef>
                          <a:spcPct val="0"/>
                        </a:spcBef>
                        <a:spcAft>
                          <a:spcPts val="400"/>
                        </a:spcAft>
                        <a:buClrTx/>
                        <a:buFontTx/>
                        <a:buNone/>
                        <a:defRPr lang="ko-KR" altLang="en-US"/>
                      </a:pPr>
                      <a:r>
                        <a:rPr kumimoji="1" lang="ko-KR" altLang="en-US" sz="1400" b="1" i="0" u="none" strike="noStrike" cap="none" normalizeH="0">
                          <a:solidFill>
                            <a:srgbClr val="000000"/>
                          </a:solidFill>
                          <a:effectLst/>
                          <a:latin typeface="나눔바른고딕"/>
                          <a:ea typeface="나눔바른고딕"/>
                          <a:cs typeface="함초롬돋움"/>
                        </a:rPr>
                        <a:t>1) 직장 내 스트레스 요인의 존재</a:t>
                      </a:r>
                    </a:p>
                    <a:p>
                      <a:pPr marL="0" lvl="0" indent="0" algn="l" defTabSz="856738" rtl="0" eaLnBrk="1" latinLnBrk="1" hangingPunct="1">
                        <a:lnSpc>
                          <a:spcPct val="100000"/>
                        </a:lnSpc>
                        <a:spcBef>
                          <a:spcPct val="0"/>
                        </a:spcBef>
                        <a:spcAft>
                          <a:spcPts val="400"/>
                        </a:spcAft>
                        <a:buClrTx/>
                        <a:buFontTx/>
                        <a:buNone/>
                        <a:defRPr lang="ko-KR" altLang="en-US"/>
                      </a:pPr>
                      <a:r>
                        <a:rPr kumimoji="1" lang="ko-KR" altLang="en-US" sz="1200" b="0" i="0" u="none" strike="noStrike" cap="none" normalizeH="0">
                          <a:solidFill>
                            <a:srgbClr val="000000"/>
                          </a:solidFill>
                          <a:effectLst/>
                          <a:latin typeface="나눔바른고딕"/>
                          <a:ea typeface="나눔바른고딕"/>
                          <a:cs typeface="함초롬돋움"/>
                        </a:rPr>
                        <a:t>      업무에 대한 압박 및 통제 정도 / 구조조정이나 중요한 기술적 변화에 따른 조직 변화</a:t>
                      </a:r>
                    </a:p>
                    <a:p>
                      <a:pPr marL="0" lvl="0" indent="0" algn="l" defTabSz="856738" rtl="0" eaLnBrk="1" latinLnBrk="1" hangingPunct="1">
                        <a:lnSpc>
                          <a:spcPct val="100000"/>
                        </a:lnSpc>
                        <a:spcBef>
                          <a:spcPct val="0"/>
                        </a:spcBef>
                        <a:spcAft>
                          <a:spcPts val="400"/>
                        </a:spcAft>
                        <a:buClrTx/>
                        <a:buFontTx/>
                        <a:buNone/>
                        <a:defRPr lang="ko-KR" altLang="en-US"/>
                      </a:pPr>
                      <a:r>
                        <a:rPr kumimoji="1" lang="ko-KR" altLang="en-US" sz="1200" b="0" i="0" u="none" strike="noStrike" cap="none" normalizeH="0">
                          <a:solidFill>
                            <a:srgbClr val="000000"/>
                          </a:solidFill>
                          <a:effectLst/>
                          <a:latin typeface="나눔바른고딕"/>
                          <a:ea typeface="나눔바른고딕"/>
                          <a:cs typeface="함초롬돋움"/>
                        </a:rPr>
                        <a:t>      / 고용불안도 / 직장 내 행동기준이 되는 구체적인 규율 부족  / 부당노동행위  </a:t>
                      </a:r>
                    </a:p>
                    <a:p>
                      <a:pPr marL="0" lvl="0" indent="0" algn="l" defTabSz="856738" rtl="0" eaLnBrk="1" latinLnBrk="1" hangingPunct="1">
                        <a:lnSpc>
                          <a:spcPct val="100000"/>
                        </a:lnSpc>
                        <a:spcBef>
                          <a:spcPct val="0"/>
                        </a:spcBef>
                        <a:spcAft>
                          <a:spcPts val="400"/>
                        </a:spcAft>
                        <a:buClrTx/>
                        <a:buFontTx/>
                        <a:buNone/>
                        <a:defRPr lang="ko-KR" altLang="en-US"/>
                      </a:pPr>
                      <a:r>
                        <a:rPr kumimoji="1" lang="ko-KR" altLang="en-US" sz="1200" b="0" i="0" u="none" strike="noStrike" cap="none" normalizeH="0">
                          <a:solidFill>
                            <a:srgbClr val="000000"/>
                          </a:solidFill>
                          <a:effectLst/>
                          <a:latin typeface="나눔바른고딕"/>
                          <a:ea typeface="나눔바른고딕"/>
                          <a:cs typeface="함초롬돋움"/>
                        </a:rPr>
                        <a:t>      / 고객의 부당한 요구의 수용 정도</a:t>
                      </a:r>
                    </a:p>
                    <a:p>
                      <a:pPr marL="0" lvl="0" indent="0" algn="l" defTabSz="856738" rtl="0" eaLnBrk="1" latinLnBrk="1" hangingPunct="1">
                        <a:lnSpc>
                          <a:spcPct val="100000"/>
                        </a:lnSpc>
                        <a:spcBef>
                          <a:spcPct val="0"/>
                        </a:spcBef>
                        <a:spcAft>
                          <a:spcPts val="400"/>
                        </a:spcAft>
                        <a:buClrTx/>
                        <a:buFontTx/>
                        <a:buNone/>
                        <a:defRPr lang="ko-KR" altLang="en-US"/>
                      </a:pPr>
                      <a:r>
                        <a:rPr kumimoji="1" lang="ko-KR" altLang="en-US" sz="1400" b="1" i="0" u="none" strike="noStrike" cap="none" normalizeH="0">
                          <a:solidFill>
                            <a:srgbClr val="000000"/>
                          </a:solidFill>
                          <a:effectLst/>
                          <a:latin typeface="나눔바른고딕"/>
                          <a:ea typeface="나눔바른고딕"/>
                          <a:cs typeface="함초롬돋움"/>
                        </a:rPr>
                        <a:t>2) 업무시스템</a:t>
                      </a:r>
                    </a:p>
                    <a:p>
                      <a:pPr marL="0" lvl="0" indent="0" algn="l" defTabSz="856738" rtl="0" eaLnBrk="1" latinLnBrk="1" hangingPunct="1">
                        <a:lnSpc>
                          <a:spcPct val="100000"/>
                        </a:lnSpc>
                        <a:spcBef>
                          <a:spcPct val="0"/>
                        </a:spcBef>
                        <a:spcAft>
                          <a:spcPts val="400"/>
                        </a:spcAft>
                        <a:buClrTx/>
                        <a:buFontTx/>
                        <a:buNone/>
                        <a:defRPr lang="ko-KR" altLang="en-US"/>
                      </a:pPr>
                      <a:r>
                        <a:rPr kumimoji="1" lang="ko-KR" altLang="en-US" sz="1200" b="0" i="0" u="none" strike="noStrike" cap="none" normalizeH="0">
                          <a:solidFill>
                            <a:srgbClr val="000000"/>
                          </a:solidFill>
                          <a:effectLst/>
                          <a:latin typeface="나눔바른고딕"/>
                          <a:ea typeface="나눔바른고딕"/>
                          <a:cs typeface="함초롬돋움"/>
                        </a:rPr>
                        <a:t>      충분한 자료제공 및 교육훈련 여부 / 업무·작업 일정의 적절성</a:t>
                      </a:r>
                    </a:p>
                    <a:p>
                      <a:pPr marL="0" lvl="0" indent="0" algn="l" defTabSz="856738" rtl="0" eaLnBrk="1" latinLnBrk="1" hangingPunct="1">
                        <a:lnSpc>
                          <a:spcPct val="100000"/>
                        </a:lnSpc>
                        <a:spcBef>
                          <a:spcPct val="0"/>
                        </a:spcBef>
                        <a:spcAft>
                          <a:spcPts val="400"/>
                        </a:spcAft>
                        <a:buClrTx/>
                        <a:buFontTx/>
                        <a:buNone/>
                        <a:defRPr lang="ko-KR" altLang="en-US"/>
                      </a:pPr>
                      <a:r>
                        <a:rPr kumimoji="1" lang="ko-KR" altLang="en-US" sz="1200" b="0" i="0" u="none" strike="noStrike" cap="none" normalizeH="0">
                          <a:solidFill>
                            <a:srgbClr val="000000"/>
                          </a:solidFill>
                          <a:effectLst/>
                          <a:latin typeface="나눔바른고딕"/>
                          <a:ea typeface="나눔바른고딕"/>
                          <a:cs typeface="함초롬돋움"/>
                        </a:rPr>
                        <a:t>    / 불합리한 업무 명령 또는 시간 제약 여부</a:t>
                      </a:r>
                    </a:p>
                  </a:txBody>
                  <a:tcPr marL="91482" marR="91482" marT="45741" marB="45741" anchor="ctr" horzOverflow="overflow">
                    <a:lnL w="12700" cap="flat" cmpd="sng" algn="ctr">
                      <a:solidFill>
                        <a:srgbClr val="247DAE"/>
                      </a:solidFill>
                      <a:prstDash val="solid"/>
                      <a:round/>
                    </a:lnL>
                    <a:lnR w="12700" cap="flat" cmpd="sng" algn="ctr">
                      <a:solidFill>
                        <a:srgbClr val="247DAE"/>
                      </a:solidFill>
                      <a:prstDash val="solid"/>
                      <a:round/>
                    </a:lnR>
                    <a:lnT w="12700" cap="flat" cmpd="sng" algn="ctr">
                      <a:solidFill>
                        <a:srgbClr val="247DAE"/>
                      </a:solidFill>
                      <a:prstDash val="solid"/>
                      <a:round/>
                    </a:lnT>
                    <a:lnB w="12700" cap="flat" cmpd="sng" algn="ctr">
                      <a:solidFill>
                        <a:srgbClr val="247DAE"/>
                      </a:solidFill>
                      <a:prstDash val="solid"/>
                      <a:round/>
                    </a:lnB>
                    <a:lnTlToBr>
                      <a:noFill/>
                    </a:lnTlToBr>
                    <a:lnBlToTr>
                      <a:noFill/>
                    </a:lnBlToTr>
                    <a:solidFill>
                      <a:srgbClr val="EBF5FB"/>
                    </a:solidFill>
                  </a:tcPr>
                </a:tc>
                <a:tc>
                  <a:txBody>
                    <a:bodyPr/>
                    <a:lstStyle/>
                    <a:p>
                      <a:pPr marL="171450" lvl="0" indent="-171450" defTabSz="856738">
                        <a:lnSpc>
                          <a:spcPct val="120000"/>
                        </a:lnSpc>
                        <a:buClrTx/>
                        <a:buFont typeface="나눔바른고딕"/>
                        <a:buChar char="–"/>
                        <a:defRPr lang="ko-KR" altLang="en-US"/>
                      </a:pPr>
                      <a:r>
                        <a:rPr kumimoji="1" lang="ko-KR" altLang="en-US" sz="1200">
                          <a:solidFill>
                            <a:srgbClr val="000000"/>
                          </a:solidFill>
                          <a:effectLst/>
                          <a:latin typeface="나눔바른고딕"/>
                          <a:ea typeface="나눔바른고딕"/>
                          <a:cs typeface="함초롬돋움"/>
                        </a:rPr>
                        <a:t>설문조사</a:t>
                      </a:r>
                    </a:p>
                    <a:p>
                      <a:pPr marL="171450" lvl="0" indent="-171450" defTabSz="856738">
                        <a:lnSpc>
                          <a:spcPct val="120000"/>
                        </a:lnSpc>
                        <a:buClrTx/>
                        <a:buFont typeface="나눔바른고딕"/>
                        <a:buChar char="–"/>
                        <a:defRPr lang="ko-KR" altLang="en-US"/>
                      </a:pPr>
                      <a:r>
                        <a:rPr kumimoji="1" lang="ko-KR" altLang="en-US" sz="1200">
                          <a:solidFill>
                            <a:srgbClr val="000000"/>
                          </a:solidFill>
                          <a:effectLst/>
                          <a:latin typeface="나눔바른고딕"/>
                          <a:ea typeface="나눔바른고딕"/>
                          <a:cs typeface="함초롬돋움"/>
                        </a:rPr>
                        <a:t>노사협의회 또는 </a:t>
                      </a:r>
                      <a:br>
                        <a:rPr kumimoji="1" lang="en-US" altLang="ko-KR" sz="1200">
                          <a:solidFill>
                            <a:srgbClr val="000000"/>
                          </a:solidFill>
                          <a:effectLst/>
                          <a:latin typeface="나눔바른고딕"/>
                          <a:ea typeface="나눔바른고딕"/>
                          <a:cs typeface="함초롬돋움"/>
                        </a:rPr>
                      </a:br>
                      <a:r>
                        <a:rPr kumimoji="1" lang="ko-KR" altLang="en-US" sz="1200">
                          <a:solidFill>
                            <a:srgbClr val="000000"/>
                          </a:solidFill>
                          <a:effectLst/>
                          <a:latin typeface="나눔바른고딕"/>
                          <a:ea typeface="나눔바른고딕"/>
                          <a:cs typeface="함초롬돋움"/>
                        </a:rPr>
                        <a:t>산업안전보건위원회 등 근로자협력기구에서의 의견 취합</a:t>
                      </a:r>
                    </a:p>
                  </a:txBody>
                  <a:tcPr marL="91482" marR="91482" marT="45741" marB="45741" anchor="ctr" horzOverflow="overflow">
                    <a:lnL w="12700" cap="flat" cmpd="sng" algn="ctr">
                      <a:solidFill>
                        <a:srgbClr val="247DAE"/>
                      </a:solidFill>
                      <a:prstDash val="solid"/>
                      <a:round/>
                    </a:lnL>
                    <a:lnR w="12700" cap="flat" cmpd="sng" algn="ctr">
                      <a:solidFill>
                        <a:srgbClr val="FFFFFF"/>
                      </a:solidFill>
                      <a:prstDash val="solid"/>
                      <a:round/>
                    </a:lnR>
                    <a:lnT w="12700" cap="flat" cmpd="sng" algn="ctr">
                      <a:solidFill>
                        <a:srgbClr val="247DAE"/>
                      </a:solidFill>
                      <a:prstDash val="solid"/>
                      <a:round/>
                    </a:lnT>
                    <a:lnB w="12700" cap="flat" cmpd="sng" algn="ctr">
                      <a:solidFill>
                        <a:srgbClr val="247DAE"/>
                      </a:solidFill>
                      <a:prstDash val="solid"/>
                      <a:round/>
                    </a:lnB>
                    <a:lnTlToBr>
                      <a:noFill/>
                    </a:lnTlToBr>
                    <a:lnBlToTr>
                      <a:noFill/>
                    </a:lnBlToTr>
                    <a:solidFill>
                      <a:srgbClr val="EBF5FB"/>
                    </a:solidFill>
                  </a:tcPr>
                </a:tc>
                <a:extLst>
                  <a:ext uri="{0D108BD9-81ED-4DB2-BD59-A6C34878D82A}">
                    <a16:rowId xmlns:a16="http://schemas.microsoft.com/office/drawing/2014/main" val="10002"/>
                  </a:ext>
                </a:extLst>
              </a:tr>
            </a:tbl>
          </a:graphicData>
        </a:graphic>
      </p:graphicFrame>
      <p:grpSp>
        <p:nvGrpSpPr>
          <p:cNvPr id="44" name="그룹 43"/>
          <p:cNvGrpSpPr/>
          <p:nvPr/>
        </p:nvGrpSpPr>
        <p:grpSpPr>
          <a:xfrm>
            <a:off x="265" y="130831"/>
            <a:ext cx="9143471" cy="765157"/>
            <a:chOff x="265" y="130831"/>
            <a:chExt cx="9143471" cy="765157"/>
          </a:xfrm>
        </p:grpSpPr>
        <p:sp>
          <p:nvSpPr>
            <p:cNvPr id="48" name="직사각형 47"/>
            <p:cNvSpPr/>
            <p:nvPr/>
          </p:nvSpPr>
          <p:spPr>
            <a:xfrm>
              <a:off x="265" y="133689"/>
              <a:ext cx="958482" cy="640575"/>
            </a:xfrm>
            <a:prstGeom prst="rect">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49" name="사각형: 둥근 위쪽 모서리 48"/>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50" name="평행 사변형 49"/>
            <p:cNvSpPr/>
            <p:nvPr/>
          </p:nvSpPr>
          <p:spPr>
            <a:xfrm rot="5400000">
              <a:off x="753374" y="368797"/>
              <a:ext cx="762297" cy="292083"/>
            </a:xfrm>
            <a:prstGeom prst="parallelogram">
              <a:avLst>
                <a:gd name="adj" fmla="val 41638"/>
              </a:avLst>
            </a:prstGeom>
            <a:solidFill>
              <a:srgbClr val="247D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51" name="평행 사변형 50"/>
            <p:cNvSpPr/>
            <p:nvPr/>
          </p:nvSpPr>
          <p:spPr>
            <a:xfrm rot="16200000" flipH="1">
              <a:off x="1075193" y="368798"/>
              <a:ext cx="762297" cy="292083"/>
            </a:xfrm>
            <a:prstGeom prst="parallelogram">
              <a:avLst>
                <a:gd name="adj" fmla="val 41638"/>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52" name="직사각형 51"/>
            <p:cNvSpPr/>
            <p:nvPr/>
          </p:nvSpPr>
          <p:spPr>
            <a:xfrm>
              <a:off x="1632118" y="130831"/>
              <a:ext cx="7511618" cy="640575"/>
            </a:xfrm>
            <a:prstGeom prst="rect">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grpSp>
        <p:nvGrpSpPr>
          <p:cNvPr id="9" name="그룹 8"/>
          <p:cNvGrpSpPr/>
          <p:nvPr/>
        </p:nvGrpSpPr>
        <p:grpSpPr>
          <a:xfrm>
            <a:off x="2672276" y="1142760"/>
            <a:ext cx="3799447" cy="490248"/>
            <a:chOff x="498233" y="941756"/>
            <a:chExt cx="3799447" cy="490248"/>
          </a:xfrm>
        </p:grpSpPr>
        <p:sp>
          <p:nvSpPr>
            <p:cNvPr id="93188" name="Rectangle 4"/>
            <p:cNvSpPr>
              <a:spLocks noChangeArrowheads="1"/>
            </p:cNvSpPr>
            <p:nvPr/>
          </p:nvSpPr>
          <p:spPr bwMode="white">
            <a:xfrm>
              <a:off x="604387" y="1109416"/>
              <a:ext cx="3693293" cy="322588"/>
            </a:xfrm>
            <a:prstGeom prst="roundRect">
              <a:avLst>
                <a:gd name="adj" fmla="val 50000"/>
              </a:avLst>
            </a:prstGeom>
            <a:solidFill>
              <a:srgbClr val="A9D5ED">
                <a:alpha val="45000"/>
              </a:srgbClr>
            </a:solidFill>
            <a:ln>
              <a:noFill/>
            </a:ln>
            <a:effectLst/>
          </p:spPr>
          <p:txBody>
            <a:bodyPr wrap="none" anchor="ctr">
              <a:no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r" eaLnBrk="1" hangingPunct="1">
                <a:spcBef>
                  <a:spcPct val="0"/>
                </a:spcBef>
                <a:defRPr lang="ko-KR" altLang="en-US"/>
              </a:pPr>
              <a:r>
                <a:rPr lang="ko-KR" altLang="en-US" sz="1801" b="1">
                  <a:solidFill>
                    <a:srgbClr val="000000"/>
                  </a:solidFill>
                  <a:latin typeface="나눔바른고딕"/>
                  <a:ea typeface="나눔바른고딕"/>
                  <a:cs typeface="함초롬돋움"/>
                </a:rPr>
                <a:t>실태조사를 위한 </a:t>
              </a:r>
              <a:r>
                <a:rPr lang="ko-KR" altLang="en-US" sz="1801" b="1">
                  <a:solidFill>
                    <a:srgbClr val="247DAE"/>
                  </a:solidFill>
                  <a:latin typeface="나눔바른고딕"/>
                  <a:ea typeface="나눔바른고딕"/>
                  <a:cs typeface="함초롬돋움"/>
                </a:rPr>
                <a:t>점검 체크 리스트</a:t>
              </a:r>
            </a:p>
          </p:txBody>
        </p:sp>
        <p:pic>
          <p:nvPicPr>
            <p:cNvPr id="7" name="그림 6" descr="벡터그래픽이(가) 표시된 사진  자동 생성된 설명"/>
            <p:cNvPicPr>
              <a:picLocks noChangeAspect="1"/>
            </p:cNvPicPr>
            <p:nvPr/>
          </p:nvPicPr>
          <p:blipFill rotWithShape="1">
            <a:blip r:embed="rId2"/>
            <a:stretch>
              <a:fillRect/>
            </a:stretch>
          </p:blipFill>
          <p:spPr>
            <a:xfrm>
              <a:off x="498233" y="941756"/>
              <a:ext cx="490248" cy="490248"/>
            </a:xfrm>
            <a:prstGeom prst="rect">
              <a:avLst/>
            </a:prstGeom>
          </p:spPr>
        </p:pic>
      </p:grpSp>
      <p:sp>
        <p:nvSpPr>
          <p:cNvPr id="93190" name="TextBox 74"/>
          <p:cNvSpPr txBox="1"/>
          <p:nvPr/>
        </p:nvSpPr>
        <p:spPr>
          <a:xfrm>
            <a:off x="1727426" y="285274"/>
            <a:ext cx="2221639" cy="369332"/>
          </a:xfrm>
          <a:prstGeom prst="rect">
            <a:avLst/>
          </a:prstGeom>
          <a:noFill/>
        </p:spPr>
        <p:txBody>
          <a:bodyPr wrap="none" anchor="ctr">
            <a:spAutoFit/>
          </a:bodyPr>
          <a:lstStyle/>
          <a:p>
            <a:pPr lvl="0">
              <a:defRPr lang="ko-KR" altLang="en-US"/>
            </a:pPr>
            <a:r>
              <a:rPr lang="ko-KR" altLang="en-US">
                <a:solidFill>
                  <a:schemeClr val="bg1"/>
                </a:solidFill>
                <a:latin typeface="나눔스퀘어라운드 ExtraBold"/>
                <a:ea typeface="나눔스퀘어라운드 ExtraBold"/>
              </a:rPr>
              <a:t>직장 내 괴롭힘의 예방</a:t>
            </a:r>
          </a:p>
        </p:txBody>
      </p:sp>
      <p:sp>
        <p:nvSpPr>
          <p:cNvPr id="93191" name="Rectangle 5"/>
          <p:cNvSpPr>
            <a:spLocks noChangeArrowheads="1"/>
          </p:cNvSpPr>
          <p:nvPr/>
        </p:nvSpPr>
        <p:spPr bwMode="white">
          <a:xfrm>
            <a:off x="4356324" y="240030"/>
            <a:ext cx="2002566" cy="460741"/>
          </a:xfrm>
          <a:prstGeom prst="rect">
            <a:avLst/>
          </a:prstGeom>
          <a:noFill/>
        </p:spPr>
        <p:txBody>
          <a:bodyPr wrap="none" anchor="ctr">
            <a:spAutoFit/>
          </a:bodyPr>
          <a:lstStyle/>
          <a:p>
            <a:pPr lvl="0">
              <a:defRPr lang="ko-KR" altLang="en-US"/>
            </a:pPr>
            <a:r>
              <a:rPr lang="ko-KR" altLang="en-US" sz="2400">
                <a:solidFill>
                  <a:schemeClr val="accent4"/>
                </a:solidFill>
                <a:latin typeface="나눔스퀘어라운드 ExtraBold"/>
                <a:ea typeface="나눔스퀘어라운드 ExtraBold"/>
              </a:rPr>
              <a:t> 위험요인 점검</a:t>
            </a:r>
          </a:p>
        </p:txBody>
      </p:sp>
      <p:sp>
        <p:nvSpPr>
          <p:cNvPr id="93192" name="타원 68"/>
          <p:cNvSpPr/>
          <p:nvPr/>
        </p:nvSpPr>
        <p:spPr>
          <a:xfrm>
            <a:off x="4162213" y="331227"/>
            <a:ext cx="277425" cy="2774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2</a:t>
            </a:r>
            <a:endParaRPr lang="ko-KR" altLang="en-US">
              <a:solidFill>
                <a:schemeClr val="bg1"/>
              </a:solidFill>
              <a:latin typeface="나눔스퀘어라운드 ExtraBold"/>
              <a:ea typeface="나눔스퀘어라운드 ExtraBold"/>
            </a:endParaRPr>
          </a:p>
        </p:txBody>
      </p:sp>
      <p:pic>
        <p:nvPicPr>
          <p:cNvPr id="18" name="그림 17"/>
          <p:cNvPicPr>
            <a:picLocks noChangeAspect="1"/>
          </p:cNvPicPr>
          <p:nvPr/>
        </p:nvPicPr>
        <p:blipFill rotWithShape="1">
          <a:blip r:embed="rId3"/>
          <a:stretch>
            <a:fillRect/>
          </a:stretch>
        </p:blipFill>
        <p:spPr>
          <a:xfrm>
            <a:off x="6845902" y="3084012"/>
            <a:ext cx="1557422" cy="1525737"/>
          </a:xfrm>
          <a:prstGeom prst="rect">
            <a:avLst/>
          </a:prstGeom>
        </p:spPr>
      </p:pic>
      <p:sp>
        <p:nvSpPr>
          <p:cNvPr id="19"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84</a:t>
            </a:fld>
            <a:endParaRPr lang="en-US" altLang="en-US" sz="999">
              <a:solidFill>
                <a:schemeClr val="tx1"/>
              </a:solidFill>
              <a:latin typeface="나눔스퀘어라운드 Bold"/>
              <a:ea typeface="나눔스퀘어라운드 Bold"/>
            </a:endParaRPr>
          </a:p>
        </p:txBody>
      </p:sp>
      <p:sp>
        <p:nvSpPr>
          <p:cNvPr id="20" name="TextBox 19">
            <a:extLst>
              <a:ext uri="{FF2B5EF4-FFF2-40B4-BE49-F238E27FC236}">
                <a16:creationId xmlns:a16="http://schemas.microsoft.com/office/drawing/2014/main" id="{B30C3F32-3224-4BFE-8EBD-DDE804CC9ED7}"/>
              </a:ext>
            </a:extLst>
          </p:cNvPr>
          <p:cNvSpPr txBox="1"/>
          <p:nvPr/>
        </p:nvSpPr>
        <p:spPr>
          <a:xfrm>
            <a:off x="8403324" y="241974"/>
            <a:ext cx="545771" cy="188766"/>
          </a:xfrm>
          <a:prstGeom prst="roundRect">
            <a:avLst>
              <a:gd name="adj" fmla="val 50000"/>
            </a:avLst>
          </a:prstGeom>
          <a:solidFill>
            <a:srgbClr val="247DAE"/>
          </a:solidFill>
        </p:spPr>
        <p:txBody>
          <a:bodyPr wrap="none" anchor="ctr">
            <a:noAutofit/>
          </a:bodyPr>
          <a:lstStyle/>
          <a:p>
            <a:pPr algn="ctr">
              <a:defRPr lang="ko-KR" altLang="en-US"/>
            </a:pPr>
            <a:r>
              <a:rPr lang="en-US" altLang="ko-KR" sz="1100" dirty="0">
                <a:solidFill>
                  <a:schemeClr val="bg1"/>
                </a:solidFill>
                <a:latin typeface="나눔스퀘어라운드 ExtraBold"/>
                <a:ea typeface="나눔스퀘어라운드 ExtraBold"/>
              </a:rPr>
              <a:t>PART 6</a:t>
            </a:r>
          </a:p>
        </p:txBody>
      </p:sp>
      <p:sp>
        <p:nvSpPr>
          <p:cNvPr id="21" name="TextBox 20">
            <a:extLst>
              <a:ext uri="{FF2B5EF4-FFF2-40B4-BE49-F238E27FC236}">
                <a16:creationId xmlns:a16="http://schemas.microsoft.com/office/drawing/2014/main" id="{0852D782-4D56-4C92-8442-E7E6B0A25EA6}"/>
              </a:ext>
            </a:extLst>
          </p:cNvPr>
          <p:cNvSpPr txBox="1"/>
          <p:nvPr/>
        </p:nvSpPr>
        <p:spPr>
          <a:xfrm>
            <a:off x="6699060" y="435538"/>
            <a:ext cx="2335402" cy="261610"/>
          </a:xfrm>
          <a:prstGeom prst="rect">
            <a:avLst/>
          </a:prstGeom>
          <a:noFill/>
        </p:spPr>
        <p:txBody>
          <a:bodyPr wrap="square" anchor="ctr">
            <a:spAutoFit/>
          </a:bodyPr>
          <a:lstStyle/>
          <a:p>
            <a:pPr algn="r">
              <a:defRPr lang="ko-KR" altLang="en-US"/>
            </a:pPr>
            <a:r>
              <a:rPr lang="ko-KR" altLang="en-US" sz="1100" dirty="0">
                <a:solidFill>
                  <a:schemeClr val="bg1"/>
                </a:solidFill>
                <a:latin typeface="나눔스퀘어라운드 ExtraBold"/>
                <a:ea typeface="나눔스퀘어라운드 ExtraBold"/>
              </a:rPr>
              <a:t>직장 내 괴롭힘의 예방</a:t>
            </a:r>
          </a:p>
        </p:txBody>
      </p:sp>
      <p:pic>
        <p:nvPicPr>
          <p:cNvPr id="2" name="그림 1">
            <a:extLst>
              <a:ext uri="{FF2B5EF4-FFF2-40B4-BE49-F238E27FC236}">
                <a16:creationId xmlns:a16="http://schemas.microsoft.com/office/drawing/2014/main" id="{9D0D75A3-27E3-179E-4C01-278998C5A6B6}"/>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0C190AE7-0E36-0F07-D499-8B38D4891E60}"/>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ECF000D4-76D6-A496-A835-44CA94E9C3CD}"/>
              </a:ext>
            </a:extLst>
          </p:cNvPr>
          <p:cNvPicPr>
            <a:picLocks noChangeAspect="1"/>
          </p:cNvPicPr>
          <p:nvPr/>
        </p:nvPicPr>
        <p:blipFill>
          <a:blip r:embed="rId2"/>
          <a:stretch>
            <a:fillRect/>
          </a:stretch>
        </p:blipFill>
        <p:spPr>
          <a:xfrm>
            <a:off x="8244963" y="6294716"/>
            <a:ext cx="714397" cy="416006"/>
          </a:xfrm>
          <a:prstGeom prst="rect">
            <a:avLst/>
          </a:prstGeom>
        </p:spPr>
      </p:pic>
      <p:pic>
        <p:nvPicPr>
          <p:cNvPr id="2" name="그림 1">
            <a:extLst>
              <a:ext uri="{FF2B5EF4-FFF2-40B4-BE49-F238E27FC236}">
                <a16:creationId xmlns:a16="http://schemas.microsoft.com/office/drawing/2014/main" id="{088082D2-6D6D-A5D7-E849-4C9835391650}"/>
              </a:ext>
            </a:extLst>
          </p:cNvPr>
          <p:cNvPicPr>
            <a:picLocks noChangeAspect="1"/>
          </p:cNvPicPr>
          <p:nvPr/>
        </p:nvPicPr>
        <p:blipFill>
          <a:blip r:embed="rId3"/>
          <a:stretch>
            <a:fillRect/>
          </a:stretch>
        </p:blipFill>
        <p:spPr>
          <a:xfrm>
            <a:off x="184639" y="6294716"/>
            <a:ext cx="685800" cy="416006"/>
          </a:xfrm>
          <a:prstGeom prst="rect">
            <a:avLst/>
          </a:prstGeom>
        </p:spPr>
      </p:pic>
      <p:grpSp>
        <p:nvGrpSpPr>
          <p:cNvPr id="32" name="그룹 31"/>
          <p:cNvGrpSpPr/>
          <p:nvPr/>
        </p:nvGrpSpPr>
        <p:grpSpPr>
          <a:xfrm>
            <a:off x="265" y="130831"/>
            <a:ext cx="9143471" cy="765157"/>
            <a:chOff x="265" y="130831"/>
            <a:chExt cx="9143471" cy="765157"/>
          </a:xfrm>
        </p:grpSpPr>
        <p:sp>
          <p:nvSpPr>
            <p:cNvPr id="36" name="직사각형 35"/>
            <p:cNvSpPr/>
            <p:nvPr/>
          </p:nvSpPr>
          <p:spPr>
            <a:xfrm>
              <a:off x="265" y="133689"/>
              <a:ext cx="958482" cy="640575"/>
            </a:xfrm>
            <a:prstGeom prst="rect">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37" name="사각형: 둥근 위쪽 모서리 36"/>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38" name="평행 사변형 37"/>
            <p:cNvSpPr/>
            <p:nvPr/>
          </p:nvSpPr>
          <p:spPr>
            <a:xfrm rot="5400000">
              <a:off x="753374" y="368797"/>
              <a:ext cx="762297" cy="292083"/>
            </a:xfrm>
            <a:prstGeom prst="parallelogram">
              <a:avLst>
                <a:gd name="adj" fmla="val 41638"/>
              </a:avLst>
            </a:prstGeom>
            <a:solidFill>
              <a:srgbClr val="247D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39" name="평행 사변형 38"/>
            <p:cNvSpPr/>
            <p:nvPr/>
          </p:nvSpPr>
          <p:spPr>
            <a:xfrm rot="16200000" flipH="1">
              <a:off x="1075193" y="368798"/>
              <a:ext cx="762297" cy="292083"/>
            </a:xfrm>
            <a:prstGeom prst="parallelogram">
              <a:avLst>
                <a:gd name="adj" fmla="val 41638"/>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40" name="직사각형 39"/>
            <p:cNvSpPr/>
            <p:nvPr/>
          </p:nvSpPr>
          <p:spPr>
            <a:xfrm>
              <a:off x="1632118" y="130831"/>
              <a:ext cx="7511618" cy="640575"/>
            </a:xfrm>
            <a:prstGeom prst="rect">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graphicFrame>
        <p:nvGraphicFramePr>
          <p:cNvPr id="17" name="Group 5"/>
          <p:cNvGraphicFramePr>
            <a:graphicFrameLocks noGrp="1"/>
          </p:cNvGraphicFramePr>
          <p:nvPr>
            <p:extLst>
              <p:ext uri="{D42A27DB-BD31-4B8C-83A1-F6EECF244321}">
                <p14:modId xmlns:p14="http://schemas.microsoft.com/office/powerpoint/2010/main" val="1867993479"/>
              </p:ext>
            </p:extLst>
          </p:nvPr>
        </p:nvGraphicFramePr>
        <p:xfrm>
          <a:off x="170024" y="902910"/>
          <a:ext cx="8803951" cy="5504306"/>
        </p:xfrm>
        <a:graphic>
          <a:graphicData uri="http://schemas.openxmlformats.org/drawingml/2006/table">
            <a:tbl>
              <a:tblPr/>
              <a:tblGrid>
                <a:gridCol w="798286">
                  <a:extLst>
                    <a:ext uri="{9D8B030D-6E8A-4147-A177-3AD203B41FA5}">
                      <a16:colId xmlns:a16="http://schemas.microsoft.com/office/drawing/2014/main" val="20000"/>
                    </a:ext>
                  </a:extLst>
                </a:gridCol>
                <a:gridCol w="6142737">
                  <a:extLst>
                    <a:ext uri="{9D8B030D-6E8A-4147-A177-3AD203B41FA5}">
                      <a16:colId xmlns:a16="http://schemas.microsoft.com/office/drawing/2014/main" val="20001"/>
                    </a:ext>
                  </a:extLst>
                </a:gridCol>
                <a:gridCol w="1862928">
                  <a:extLst>
                    <a:ext uri="{9D8B030D-6E8A-4147-A177-3AD203B41FA5}">
                      <a16:colId xmlns:a16="http://schemas.microsoft.com/office/drawing/2014/main" val="20002"/>
                    </a:ext>
                  </a:extLst>
                </a:gridCol>
              </a:tblGrid>
              <a:tr h="260570">
                <a:tc>
                  <a:txBody>
                    <a:bodyPr/>
                    <a:lstStyle/>
                    <a:p>
                      <a:pPr marL="0" lvl="0" indent="0" algn="ctr" defTabSz="856738" rtl="0" eaLnBrk="1" latinLnBrk="1" hangingPunct="1">
                        <a:lnSpc>
                          <a:spcPct val="100000"/>
                        </a:lnSpc>
                        <a:spcBef>
                          <a:spcPct val="0"/>
                        </a:spcBef>
                        <a:spcAft>
                          <a:spcPct val="0"/>
                        </a:spcAft>
                        <a:buClrTx/>
                        <a:buFontTx/>
                        <a:buNone/>
                        <a:defRPr lang="ko-KR" altLang="en-US"/>
                      </a:pPr>
                      <a:r>
                        <a:rPr kumimoji="1" lang="ko-KR" altLang="en-US" sz="1200" b="1" i="0" u="none" strike="noStrike" cap="none" normalizeH="0">
                          <a:solidFill>
                            <a:srgbClr val="FFFFFF"/>
                          </a:solidFill>
                          <a:effectLst/>
                          <a:latin typeface="나눔바른고딕"/>
                          <a:ea typeface="나눔바른고딕"/>
                          <a:cs typeface="함초롬돋움"/>
                        </a:rPr>
                        <a:t>영역</a:t>
                      </a:r>
                      <a:endParaRPr kumimoji="1" lang="ko-KR" altLang="en-US" sz="1200" b="1" i="0" u="none" strike="noStrike" cap="none" normalizeH="0">
                        <a:solidFill>
                          <a:srgbClr val="FFFFFF"/>
                        </a:solidFill>
                        <a:latin typeface="나눔바른고딕"/>
                        <a:ea typeface="나눔바른고딕"/>
                        <a:cs typeface="함초롬돋움"/>
                      </a:endParaRPr>
                    </a:p>
                  </a:txBody>
                  <a:tcPr marL="91482" marR="91482" marT="45741" marB="45741" anchor="ctr" horzOverflow="overflow">
                    <a:lnL w="12700" cap="flat" cmpd="sng" algn="ctr">
                      <a:solidFill>
                        <a:srgbClr val="FFFFFF"/>
                      </a:solidFill>
                      <a:prstDash val="solid"/>
                      <a:round/>
                    </a:lnL>
                    <a:lnR w="12700" cap="flat" cmpd="sng" algn="ctr">
                      <a:solidFill>
                        <a:srgbClr val="FFFFFF"/>
                      </a:solidFill>
                      <a:prstDash val="solid"/>
                      <a:round/>
                    </a:lnR>
                    <a:lnT w="12700" cap="flat" cmpd="sng" algn="ctr">
                      <a:solidFill>
                        <a:srgbClr val="FFFFFF"/>
                      </a:solidFill>
                      <a:prstDash val="solid"/>
                      <a:round/>
                    </a:lnT>
                    <a:lnB w="12700" cap="flat" cmpd="sng" algn="ctr">
                      <a:solidFill>
                        <a:srgbClr val="FFFFFF"/>
                      </a:solidFill>
                      <a:prstDash val="solid"/>
                      <a:round/>
                    </a:lnB>
                    <a:lnTlToBr>
                      <a:noFill/>
                    </a:lnTlToBr>
                    <a:lnBlToTr>
                      <a:noFill/>
                    </a:lnBlToTr>
                    <a:solidFill>
                      <a:srgbClr val="247DAE"/>
                    </a:solidFill>
                  </a:tcPr>
                </a:tc>
                <a:tc>
                  <a:txBody>
                    <a:bodyPr/>
                    <a:lstStyle/>
                    <a:p>
                      <a:pPr marL="0" lvl="0" indent="0" algn="ctr" defTabSz="856738" rtl="0" eaLnBrk="1" latinLnBrk="1" hangingPunct="1">
                        <a:lnSpc>
                          <a:spcPct val="100000"/>
                        </a:lnSpc>
                        <a:spcBef>
                          <a:spcPct val="0"/>
                        </a:spcBef>
                        <a:spcAft>
                          <a:spcPct val="0"/>
                        </a:spcAft>
                        <a:buClrTx/>
                        <a:buFontTx/>
                        <a:buNone/>
                        <a:defRPr lang="ko-KR" altLang="en-US"/>
                      </a:pPr>
                      <a:r>
                        <a:rPr kumimoji="1" lang="ko-KR" altLang="en-US" sz="1200" b="1" i="0" u="none" strike="noStrike" cap="none" normalizeH="0">
                          <a:solidFill>
                            <a:srgbClr val="FFFFFF"/>
                          </a:solidFill>
                          <a:effectLst/>
                          <a:latin typeface="나눔바른고딕"/>
                          <a:ea typeface="나눔바른고딕"/>
                          <a:cs typeface="함초롬돋움"/>
                        </a:rPr>
                        <a:t>내용</a:t>
                      </a:r>
                      <a:endParaRPr kumimoji="1" lang="ko-KR" altLang="en-US" sz="1200" b="1" i="0" u="none" strike="noStrike" cap="none" normalizeH="0">
                        <a:solidFill>
                          <a:srgbClr val="FFFFFF"/>
                        </a:solidFill>
                        <a:latin typeface="나눔바른고딕"/>
                        <a:ea typeface="나눔바른고딕"/>
                        <a:cs typeface="함초롬돋움"/>
                      </a:endParaRPr>
                    </a:p>
                  </a:txBody>
                  <a:tcPr marL="91482" marR="91482" marT="45741" marB="45741" anchor="ctr" horzOverflow="overflow">
                    <a:lnL w="12700" cap="flat" cmpd="sng" algn="ctr">
                      <a:solidFill>
                        <a:srgbClr val="FFFFFF"/>
                      </a:solidFill>
                      <a:prstDash val="solid"/>
                      <a:round/>
                    </a:lnL>
                    <a:lnR w="12700" cap="flat" cmpd="sng" algn="ctr">
                      <a:solidFill>
                        <a:srgbClr val="FFFFFF"/>
                      </a:solidFill>
                      <a:prstDash val="solid"/>
                      <a:round/>
                    </a:lnR>
                    <a:lnT w="12700" cap="flat" cmpd="sng" algn="ctr">
                      <a:solidFill>
                        <a:srgbClr val="FFFFFF"/>
                      </a:solidFill>
                      <a:prstDash val="solid"/>
                      <a:round/>
                    </a:lnT>
                    <a:lnB w="12700" cap="flat" cmpd="sng" algn="ctr">
                      <a:noFill/>
                      <a:prstDash val="solid"/>
                      <a:round/>
                    </a:lnB>
                    <a:lnTlToBr>
                      <a:noFill/>
                    </a:lnTlToBr>
                    <a:lnBlToTr>
                      <a:noFill/>
                    </a:lnBlToTr>
                    <a:solidFill>
                      <a:srgbClr val="247DAE"/>
                    </a:solidFill>
                  </a:tcPr>
                </a:tc>
                <a:tc>
                  <a:txBody>
                    <a:bodyPr/>
                    <a:lstStyle/>
                    <a:p>
                      <a:pPr marL="0" lvl="0" indent="0" algn="ctr" defTabSz="856738" rtl="0" eaLnBrk="1" latinLnBrk="1" hangingPunct="1">
                        <a:lnSpc>
                          <a:spcPct val="100000"/>
                        </a:lnSpc>
                        <a:spcBef>
                          <a:spcPct val="0"/>
                        </a:spcBef>
                        <a:spcAft>
                          <a:spcPct val="0"/>
                        </a:spcAft>
                        <a:buClrTx/>
                        <a:buFontTx/>
                        <a:buNone/>
                        <a:defRPr lang="ko-KR" altLang="en-US"/>
                      </a:pPr>
                      <a:r>
                        <a:rPr kumimoji="1" lang="ko-KR" altLang="en-US" sz="1200" b="1" i="0" u="none" strike="noStrike" cap="none" normalizeH="0">
                          <a:solidFill>
                            <a:srgbClr val="FFFFFF"/>
                          </a:solidFill>
                          <a:effectLst/>
                          <a:latin typeface="나눔바른고딕"/>
                          <a:ea typeface="나눔바른고딕"/>
                          <a:cs typeface="함초롬돋움"/>
                        </a:rPr>
                        <a:t>측정방법</a:t>
                      </a:r>
                      <a:endParaRPr kumimoji="1" lang="ko-KR" altLang="en-US" sz="1200" b="1" i="0" u="none" strike="noStrike" cap="none" normalizeH="0">
                        <a:solidFill>
                          <a:srgbClr val="FFFFFF"/>
                        </a:solidFill>
                        <a:latin typeface="나눔바른고딕"/>
                        <a:ea typeface="나눔바른고딕"/>
                        <a:cs typeface="함초롬돋움"/>
                      </a:endParaRPr>
                    </a:p>
                  </a:txBody>
                  <a:tcPr marL="91482" marR="91482" marT="45741" marB="45741" anchor="ctr" horzOverflow="overflow">
                    <a:lnL w="12700" cap="flat" cmpd="sng" algn="ctr">
                      <a:solidFill>
                        <a:srgbClr val="FFFFFF"/>
                      </a:solidFill>
                      <a:prstDash val="solid"/>
                      <a:round/>
                    </a:lnL>
                    <a:lnR w="12700" cap="flat" cmpd="sng" algn="ctr">
                      <a:solidFill>
                        <a:srgbClr val="FFFFFF"/>
                      </a:solidFill>
                      <a:prstDash val="solid"/>
                      <a:round/>
                    </a:lnR>
                    <a:lnT w="12700" cap="flat" cmpd="sng" algn="ctr">
                      <a:solidFill>
                        <a:srgbClr val="FFFFFF"/>
                      </a:solidFill>
                      <a:prstDash val="solid"/>
                      <a:round/>
                    </a:lnT>
                    <a:lnB w="12700" cap="flat" cmpd="sng" algn="ctr">
                      <a:solidFill>
                        <a:srgbClr val="FFFFFF"/>
                      </a:solidFill>
                      <a:prstDash val="solid"/>
                      <a:round/>
                    </a:lnB>
                    <a:lnTlToBr>
                      <a:noFill/>
                    </a:lnTlToBr>
                    <a:lnBlToTr>
                      <a:noFill/>
                    </a:lnBlToTr>
                    <a:solidFill>
                      <a:srgbClr val="247DAE"/>
                    </a:solidFill>
                  </a:tcPr>
                </a:tc>
                <a:extLst>
                  <a:ext uri="{0D108BD9-81ED-4DB2-BD59-A6C34878D82A}">
                    <a16:rowId xmlns:a16="http://schemas.microsoft.com/office/drawing/2014/main" val="10000"/>
                  </a:ext>
                </a:extLst>
              </a:tr>
              <a:tr h="4532775">
                <a:tc>
                  <a:txBody>
                    <a:bodyPr/>
                    <a:lstStyle/>
                    <a:p>
                      <a:pPr lvl="0" algn="ctr" defTabSz="856738" latinLnBrk="0">
                        <a:lnSpc>
                          <a:spcPct val="120000"/>
                        </a:lnSpc>
                        <a:buClrTx/>
                        <a:buFontTx/>
                        <a:buNone/>
                        <a:defRPr lang="ko-KR" altLang="en-US"/>
                      </a:pPr>
                      <a:r>
                        <a:rPr kumimoji="1" lang="ko-KR" altLang="en-US" sz="1400" b="1" dirty="0">
                          <a:solidFill>
                            <a:srgbClr val="000000"/>
                          </a:solidFill>
                          <a:effectLst/>
                          <a:latin typeface="나눔바른고딕"/>
                          <a:ea typeface="나눔바른고딕"/>
                          <a:cs typeface="함초롬돋움"/>
                        </a:rPr>
                        <a:t>직장 내</a:t>
                      </a:r>
                    </a:p>
                    <a:p>
                      <a:pPr lvl="0" algn="ctr" defTabSz="856738" latinLnBrk="0">
                        <a:lnSpc>
                          <a:spcPct val="120000"/>
                        </a:lnSpc>
                        <a:buClrTx/>
                        <a:buFontTx/>
                        <a:buNone/>
                        <a:defRPr lang="ko-KR" altLang="en-US"/>
                      </a:pPr>
                      <a:r>
                        <a:rPr kumimoji="1" lang="ko-KR" altLang="en-US" sz="1400" b="1" dirty="0">
                          <a:solidFill>
                            <a:srgbClr val="000000"/>
                          </a:solidFill>
                          <a:effectLst/>
                          <a:latin typeface="나눔바른고딕"/>
                          <a:ea typeface="나눔바른고딕"/>
                          <a:cs typeface="함초롬돋움"/>
                        </a:rPr>
                        <a:t>괴롭힘</a:t>
                      </a:r>
                    </a:p>
                    <a:p>
                      <a:pPr lvl="0" algn="ctr" defTabSz="856738" latinLnBrk="0">
                        <a:lnSpc>
                          <a:spcPct val="120000"/>
                        </a:lnSpc>
                        <a:buClrTx/>
                        <a:buFontTx/>
                        <a:buNone/>
                        <a:defRPr lang="ko-KR" altLang="en-US"/>
                      </a:pPr>
                      <a:r>
                        <a:rPr kumimoji="1" lang="ko-KR" altLang="en-US" sz="1400" b="1" dirty="0">
                          <a:solidFill>
                            <a:srgbClr val="000000"/>
                          </a:solidFill>
                          <a:effectLst/>
                          <a:latin typeface="나눔바른고딕"/>
                          <a:ea typeface="나눔바른고딕"/>
                          <a:cs typeface="함초롬돋움"/>
                        </a:rPr>
                        <a:t>실태 </a:t>
                      </a:r>
                    </a:p>
                    <a:p>
                      <a:pPr lvl="0" algn="ctr" defTabSz="856738" latinLnBrk="0">
                        <a:lnSpc>
                          <a:spcPct val="120000"/>
                        </a:lnSpc>
                        <a:buClrTx/>
                        <a:buFontTx/>
                        <a:buNone/>
                        <a:defRPr lang="ko-KR" altLang="en-US"/>
                      </a:pPr>
                      <a:r>
                        <a:rPr kumimoji="1" lang="ko-KR" altLang="en-US" sz="1400" b="1" dirty="0">
                          <a:solidFill>
                            <a:srgbClr val="000000"/>
                          </a:solidFill>
                          <a:effectLst/>
                          <a:latin typeface="나눔바른고딕"/>
                          <a:ea typeface="나눔바른고딕"/>
                          <a:cs typeface="함초롬돋움"/>
                        </a:rPr>
                        <a:t>파악</a:t>
                      </a:r>
                    </a:p>
                    <a:p>
                      <a:pPr lvl="0" algn="ctr" defTabSz="856738" latinLnBrk="0">
                        <a:lnSpc>
                          <a:spcPct val="120000"/>
                        </a:lnSpc>
                        <a:buClrTx/>
                        <a:buFontTx/>
                        <a:buNone/>
                        <a:defRPr lang="ko-KR" altLang="en-US"/>
                      </a:pPr>
                      <a:endParaRPr kumimoji="1" lang="ko-KR" altLang="en-US" sz="1400" b="1" dirty="0">
                        <a:solidFill>
                          <a:srgbClr val="000000"/>
                        </a:solidFill>
                        <a:effectLst/>
                        <a:latin typeface="나눔바른고딕"/>
                        <a:ea typeface="나눔바른고딕"/>
                        <a:cs typeface="함초롬돋움"/>
                      </a:endParaRPr>
                    </a:p>
                  </a:txBody>
                  <a:tcPr marL="91482" marR="91482" marT="45741" marB="45741" anchor="ctr" horzOverflow="overflow">
                    <a:lnL w="12700" cap="flat" cmpd="sng" algn="ctr">
                      <a:solidFill>
                        <a:srgbClr val="FFFFFF"/>
                      </a:solidFill>
                      <a:prstDash val="solid"/>
                      <a:round/>
                    </a:lnL>
                    <a:lnR w="12700" cap="flat" cmpd="sng" algn="ctr">
                      <a:solidFill>
                        <a:srgbClr val="247DAE"/>
                      </a:solidFill>
                      <a:prstDash val="solid"/>
                      <a:round/>
                    </a:lnR>
                    <a:lnT w="12700" cap="flat" cmpd="sng" algn="ctr">
                      <a:solidFill>
                        <a:srgbClr val="FFFFFF"/>
                      </a:solidFill>
                      <a:prstDash val="solid"/>
                      <a:round/>
                    </a:lnT>
                    <a:lnB w="12700" cap="flat" cmpd="sng" algn="ctr">
                      <a:solidFill>
                        <a:srgbClr val="247DAE"/>
                      </a:solidFill>
                      <a:prstDash val="solid"/>
                      <a:round/>
                    </a:lnB>
                    <a:lnTlToBr>
                      <a:noFill/>
                    </a:lnTlToBr>
                    <a:lnBlToTr>
                      <a:noFill/>
                    </a:lnBlToTr>
                    <a:noFill/>
                  </a:tcPr>
                </a:tc>
                <a:tc>
                  <a:txBody>
                    <a:bodyPr/>
                    <a:lstStyle/>
                    <a:p>
                      <a:pPr marL="35941" lvl="0" defTabSz="856738">
                        <a:spcAft>
                          <a:spcPts val="100"/>
                        </a:spcAft>
                        <a:buClrTx/>
                        <a:buFontTx/>
                        <a:buNone/>
                        <a:defRPr lang="ko-KR" altLang="en-US"/>
                      </a:pPr>
                      <a:r>
                        <a:rPr kumimoji="1" lang="en-US" altLang="ko-KR" sz="1200" dirty="0">
                          <a:solidFill>
                            <a:srgbClr val="000000"/>
                          </a:solidFill>
                          <a:effectLst/>
                          <a:latin typeface="나눔바른고딕"/>
                          <a:ea typeface="나눔바른고딕"/>
                          <a:cs typeface="함초롬돋움"/>
                        </a:rPr>
                        <a:t>1. </a:t>
                      </a:r>
                      <a:r>
                        <a:rPr kumimoji="1" lang="ko-KR" altLang="en-US" sz="1200" dirty="0">
                          <a:solidFill>
                            <a:srgbClr val="000000"/>
                          </a:solidFill>
                          <a:effectLst/>
                          <a:latin typeface="나눔바른고딕"/>
                          <a:ea typeface="나눔바른고딕"/>
                          <a:cs typeface="함초롬돋움"/>
                        </a:rPr>
                        <a:t>나의 업무 능력이나 성과를 인정하지 않거나 조롱했다</a:t>
                      </a:r>
                      <a:r>
                        <a:rPr kumimoji="1" lang="en-US" altLang="ko-KR" sz="1200" dirty="0">
                          <a:solidFill>
                            <a:srgbClr val="000000"/>
                          </a:solidFill>
                          <a:effectLst/>
                          <a:latin typeface="나눔바른고딕"/>
                          <a:ea typeface="나눔바른고딕"/>
                          <a:cs typeface="함초롬돋움"/>
                        </a:rPr>
                        <a:t>.</a:t>
                      </a:r>
                    </a:p>
                    <a:p>
                      <a:pPr marL="35941" lvl="0" defTabSz="856738">
                        <a:spcAft>
                          <a:spcPts val="100"/>
                        </a:spcAft>
                        <a:buClrTx/>
                        <a:buFontTx/>
                        <a:buNone/>
                        <a:defRPr lang="ko-KR" altLang="en-US"/>
                      </a:pPr>
                      <a:r>
                        <a:rPr kumimoji="1" lang="en-US" altLang="ko-KR" sz="1200" dirty="0">
                          <a:solidFill>
                            <a:srgbClr val="000000"/>
                          </a:solidFill>
                          <a:effectLst/>
                          <a:latin typeface="나눔바른고딕"/>
                          <a:ea typeface="나눔바른고딕"/>
                          <a:cs typeface="함초롬돋움"/>
                        </a:rPr>
                        <a:t>2. </a:t>
                      </a:r>
                      <a:r>
                        <a:rPr kumimoji="1" lang="ko-KR" altLang="en-US" sz="1200" dirty="0">
                          <a:solidFill>
                            <a:srgbClr val="000000"/>
                          </a:solidFill>
                          <a:effectLst/>
                          <a:latin typeface="나눔바른고딕"/>
                          <a:ea typeface="나눔바른고딕"/>
                          <a:cs typeface="함초롬돋움"/>
                        </a:rPr>
                        <a:t>훈련</a:t>
                      </a:r>
                      <a:r>
                        <a:rPr kumimoji="1" lang="en-US" altLang="ko-KR" sz="1200" dirty="0">
                          <a:solidFill>
                            <a:srgbClr val="000000"/>
                          </a:solidFill>
                          <a:effectLst/>
                          <a:latin typeface="나눔바른고딕"/>
                          <a:ea typeface="나눔바른고딕"/>
                          <a:cs typeface="함초롬돋움"/>
                        </a:rPr>
                        <a:t>, </a:t>
                      </a:r>
                      <a:r>
                        <a:rPr kumimoji="1" lang="ko-KR" altLang="en-US" sz="1200" dirty="0">
                          <a:solidFill>
                            <a:srgbClr val="000000"/>
                          </a:solidFill>
                          <a:effectLst/>
                          <a:latin typeface="나눔바른고딕"/>
                          <a:ea typeface="나눔바른고딕"/>
                          <a:cs typeface="함초롬돋움"/>
                        </a:rPr>
                        <a:t>승진</a:t>
                      </a:r>
                      <a:r>
                        <a:rPr kumimoji="1" lang="en-US" altLang="ko-KR" sz="1200" dirty="0">
                          <a:solidFill>
                            <a:srgbClr val="000000"/>
                          </a:solidFill>
                          <a:effectLst/>
                          <a:latin typeface="나눔바른고딕"/>
                          <a:ea typeface="나눔바른고딕"/>
                          <a:cs typeface="함초롬돋움"/>
                        </a:rPr>
                        <a:t>, </a:t>
                      </a:r>
                      <a:r>
                        <a:rPr kumimoji="1" lang="ko-KR" altLang="en-US" sz="1200" dirty="0">
                          <a:solidFill>
                            <a:srgbClr val="000000"/>
                          </a:solidFill>
                          <a:effectLst/>
                          <a:latin typeface="나눔바른고딕"/>
                          <a:ea typeface="나눔바른고딕"/>
                          <a:cs typeface="함초롬돋움"/>
                        </a:rPr>
                        <a:t>보상</a:t>
                      </a:r>
                      <a:r>
                        <a:rPr kumimoji="1" lang="en-US" altLang="ko-KR" sz="1200" dirty="0">
                          <a:solidFill>
                            <a:srgbClr val="000000"/>
                          </a:solidFill>
                          <a:effectLst/>
                          <a:latin typeface="나눔바른고딕"/>
                          <a:ea typeface="나눔바른고딕"/>
                          <a:cs typeface="함초롬돋움"/>
                        </a:rPr>
                        <a:t>, </a:t>
                      </a:r>
                      <a:r>
                        <a:rPr kumimoji="1" lang="ko-KR" altLang="en-US" sz="1200" dirty="0">
                          <a:solidFill>
                            <a:srgbClr val="000000"/>
                          </a:solidFill>
                          <a:effectLst/>
                          <a:latin typeface="나눔바른고딕"/>
                          <a:ea typeface="나눔바른고딕"/>
                          <a:cs typeface="함초롬돋움"/>
                        </a:rPr>
                        <a:t>일상적인 대우 등에서 차별했다</a:t>
                      </a:r>
                      <a:r>
                        <a:rPr kumimoji="1" lang="en-US" altLang="ko-KR" sz="1200" dirty="0">
                          <a:solidFill>
                            <a:srgbClr val="000000"/>
                          </a:solidFill>
                          <a:effectLst/>
                          <a:latin typeface="나눔바른고딕"/>
                          <a:ea typeface="나눔바른고딕"/>
                          <a:cs typeface="함초롬돋움"/>
                        </a:rPr>
                        <a:t>.</a:t>
                      </a:r>
                    </a:p>
                    <a:p>
                      <a:pPr marL="35941" lvl="0" defTabSz="856738">
                        <a:spcAft>
                          <a:spcPts val="100"/>
                        </a:spcAft>
                        <a:buClrTx/>
                        <a:buFontTx/>
                        <a:buNone/>
                        <a:defRPr lang="ko-KR" altLang="en-US"/>
                      </a:pPr>
                      <a:r>
                        <a:rPr kumimoji="1" lang="en-US" altLang="ko-KR" sz="1200" dirty="0">
                          <a:solidFill>
                            <a:srgbClr val="000000"/>
                          </a:solidFill>
                          <a:effectLst/>
                          <a:latin typeface="나눔바른고딕"/>
                          <a:ea typeface="나눔바른고딕"/>
                          <a:cs typeface="함초롬돋움"/>
                        </a:rPr>
                        <a:t>3. </a:t>
                      </a:r>
                      <a:r>
                        <a:rPr kumimoji="1" lang="ko-KR" altLang="en-US" sz="1200" dirty="0">
                          <a:solidFill>
                            <a:srgbClr val="000000"/>
                          </a:solidFill>
                          <a:effectLst/>
                          <a:latin typeface="나눔바른고딕"/>
                          <a:ea typeface="나눔바른고딕"/>
                          <a:cs typeface="함초롬돋움"/>
                        </a:rPr>
                        <a:t>나에게 내 본연의 업무와 상관없이 모두가 꺼리는 힘든 업무를 주었다</a:t>
                      </a:r>
                      <a:r>
                        <a:rPr kumimoji="1" lang="en-US" altLang="ko-KR" sz="1200" dirty="0">
                          <a:solidFill>
                            <a:srgbClr val="000000"/>
                          </a:solidFill>
                          <a:effectLst/>
                          <a:latin typeface="나눔바른고딕"/>
                          <a:ea typeface="나눔바른고딕"/>
                          <a:cs typeface="함초롬돋움"/>
                        </a:rPr>
                        <a:t>.</a:t>
                      </a:r>
                    </a:p>
                    <a:p>
                      <a:pPr marL="35941" lvl="0" defTabSz="856738">
                        <a:spcAft>
                          <a:spcPts val="100"/>
                        </a:spcAft>
                        <a:buClrTx/>
                        <a:buFontTx/>
                        <a:buNone/>
                        <a:defRPr lang="ko-KR" altLang="en-US"/>
                      </a:pPr>
                      <a:r>
                        <a:rPr kumimoji="1" lang="en-US" altLang="ko-KR" sz="1200" dirty="0">
                          <a:solidFill>
                            <a:srgbClr val="000000"/>
                          </a:solidFill>
                          <a:effectLst/>
                          <a:latin typeface="나눔바른고딕"/>
                          <a:ea typeface="나눔바른고딕"/>
                          <a:cs typeface="함초롬돋움"/>
                        </a:rPr>
                        <a:t>4. </a:t>
                      </a:r>
                      <a:r>
                        <a:rPr kumimoji="1" lang="ko-KR" altLang="en-US" sz="1200" dirty="0">
                          <a:solidFill>
                            <a:srgbClr val="000000"/>
                          </a:solidFill>
                          <a:effectLst/>
                          <a:latin typeface="나눔바른고딕"/>
                          <a:ea typeface="나눔바른고딕"/>
                          <a:cs typeface="함초롬돋움"/>
                        </a:rPr>
                        <a:t>정당한 이유 없이 본연의 업무와 관계없는 허드렛일만 시키거나 일을 거의 주지 않았다</a:t>
                      </a:r>
                      <a:r>
                        <a:rPr kumimoji="1" lang="en-US" altLang="ko-KR" sz="1200" dirty="0">
                          <a:solidFill>
                            <a:srgbClr val="000000"/>
                          </a:solidFill>
                          <a:effectLst/>
                          <a:latin typeface="나눔바른고딕"/>
                          <a:ea typeface="나눔바른고딕"/>
                          <a:cs typeface="함초롬돋움"/>
                        </a:rPr>
                        <a:t>.</a:t>
                      </a:r>
                    </a:p>
                    <a:p>
                      <a:pPr marL="35941" lvl="0" defTabSz="856738">
                        <a:spcAft>
                          <a:spcPts val="100"/>
                        </a:spcAft>
                        <a:buClrTx/>
                        <a:buFontTx/>
                        <a:buNone/>
                        <a:defRPr lang="ko-KR" altLang="en-US"/>
                      </a:pPr>
                      <a:r>
                        <a:rPr kumimoji="1" lang="en-US" altLang="ko-KR" sz="1200" dirty="0">
                          <a:solidFill>
                            <a:srgbClr val="000000"/>
                          </a:solidFill>
                          <a:effectLst/>
                          <a:latin typeface="나눔바른고딕"/>
                          <a:ea typeface="나눔바른고딕"/>
                          <a:cs typeface="함초롬돋움"/>
                        </a:rPr>
                        <a:t>5. </a:t>
                      </a:r>
                      <a:r>
                        <a:rPr kumimoji="1" lang="ko-KR" altLang="en-US" sz="1200" dirty="0">
                          <a:solidFill>
                            <a:srgbClr val="000000"/>
                          </a:solidFill>
                          <a:effectLst/>
                          <a:latin typeface="나눔바른고딕"/>
                          <a:ea typeface="나눔바른고딕"/>
                          <a:cs typeface="함초롬돋움"/>
                        </a:rPr>
                        <a:t>내 업무와 관련된 중요한 정보나 의사결정 과정에서 나를 제외했다</a:t>
                      </a:r>
                      <a:r>
                        <a:rPr kumimoji="1" lang="en-US" altLang="ko-KR" sz="1200" dirty="0">
                          <a:solidFill>
                            <a:srgbClr val="000000"/>
                          </a:solidFill>
                          <a:effectLst/>
                          <a:latin typeface="나눔바른고딕"/>
                          <a:ea typeface="나눔바른고딕"/>
                          <a:cs typeface="함초롬돋움"/>
                        </a:rPr>
                        <a:t>.</a:t>
                      </a:r>
                    </a:p>
                    <a:p>
                      <a:pPr marL="35941" lvl="0" defTabSz="856738">
                        <a:spcAft>
                          <a:spcPts val="100"/>
                        </a:spcAft>
                        <a:buClrTx/>
                        <a:buFontTx/>
                        <a:buNone/>
                        <a:defRPr lang="ko-KR" altLang="en-US"/>
                      </a:pPr>
                      <a:r>
                        <a:rPr kumimoji="1" lang="en-US" altLang="ko-KR" sz="1200" dirty="0">
                          <a:solidFill>
                            <a:srgbClr val="000000"/>
                          </a:solidFill>
                          <a:effectLst/>
                          <a:latin typeface="나눔바른고딕"/>
                          <a:ea typeface="나눔바른고딕"/>
                          <a:cs typeface="함초롬돋움"/>
                        </a:rPr>
                        <a:t>6. </a:t>
                      </a:r>
                      <a:r>
                        <a:rPr kumimoji="1" lang="ko-KR" altLang="en-US" sz="1200" dirty="0">
                          <a:solidFill>
                            <a:srgbClr val="000000"/>
                          </a:solidFill>
                          <a:effectLst/>
                          <a:latin typeface="나눔바른고딕"/>
                          <a:ea typeface="나눔바른고딕"/>
                          <a:cs typeface="함초롬돋움"/>
                        </a:rPr>
                        <a:t>내 성과를 가로채거나 성과 달성을 방해했다</a:t>
                      </a:r>
                      <a:r>
                        <a:rPr kumimoji="1" lang="en-US" altLang="ko-KR" sz="1200" dirty="0">
                          <a:solidFill>
                            <a:srgbClr val="000000"/>
                          </a:solidFill>
                          <a:effectLst/>
                          <a:latin typeface="나눔바른고딕"/>
                          <a:ea typeface="나눔바른고딕"/>
                          <a:cs typeface="함초롬돋움"/>
                        </a:rPr>
                        <a:t>.</a:t>
                      </a:r>
                    </a:p>
                    <a:p>
                      <a:pPr marL="35941" lvl="0" defTabSz="856738">
                        <a:spcAft>
                          <a:spcPts val="100"/>
                        </a:spcAft>
                        <a:buClrTx/>
                        <a:buFontTx/>
                        <a:buNone/>
                        <a:defRPr lang="ko-KR" altLang="en-US"/>
                      </a:pPr>
                      <a:r>
                        <a:rPr kumimoji="1" lang="en-US" altLang="ko-KR" sz="1200" dirty="0">
                          <a:solidFill>
                            <a:srgbClr val="000000"/>
                          </a:solidFill>
                          <a:effectLst/>
                          <a:latin typeface="나눔바른고딕"/>
                          <a:ea typeface="나눔바른고딕"/>
                          <a:cs typeface="함초롬돋움"/>
                        </a:rPr>
                        <a:t>7. </a:t>
                      </a:r>
                      <a:r>
                        <a:rPr kumimoji="1" lang="ko-KR" altLang="en-US" sz="1200" dirty="0">
                          <a:solidFill>
                            <a:srgbClr val="000000"/>
                          </a:solidFill>
                          <a:effectLst/>
                          <a:latin typeface="나눔바른고딕"/>
                          <a:ea typeface="나눔바른고딕"/>
                          <a:cs typeface="함초롬돋움"/>
                        </a:rPr>
                        <a:t>나에게 휴가나 병가</a:t>
                      </a:r>
                      <a:r>
                        <a:rPr kumimoji="1" lang="en-US" altLang="ko-KR" sz="1200" dirty="0">
                          <a:solidFill>
                            <a:srgbClr val="000000"/>
                          </a:solidFill>
                          <a:effectLst/>
                          <a:latin typeface="나눔바른고딕"/>
                          <a:ea typeface="나눔바른고딕"/>
                          <a:cs typeface="함초롬돋움"/>
                        </a:rPr>
                        <a:t>, </a:t>
                      </a:r>
                      <a:r>
                        <a:rPr kumimoji="1" lang="ko-KR" altLang="en-US" sz="1200" dirty="0">
                          <a:solidFill>
                            <a:srgbClr val="000000"/>
                          </a:solidFill>
                          <a:effectLst/>
                          <a:latin typeface="나눔바른고딕"/>
                          <a:ea typeface="나눔바른고딕"/>
                          <a:cs typeface="함초롬돋움"/>
                        </a:rPr>
                        <a:t>각종 복지혜택 등을 쓰지 못하도록 압력을 주었다</a:t>
                      </a:r>
                      <a:r>
                        <a:rPr kumimoji="1" lang="en-US" altLang="ko-KR" sz="1200" dirty="0">
                          <a:solidFill>
                            <a:srgbClr val="000000"/>
                          </a:solidFill>
                          <a:effectLst/>
                          <a:latin typeface="나눔바른고딕"/>
                          <a:ea typeface="나눔바른고딕"/>
                          <a:cs typeface="함초롬돋움"/>
                        </a:rPr>
                        <a:t>.</a:t>
                      </a:r>
                    </a:p>
                    <a:p>
                      <a:pPr marL="35941" lvl="0" defTabSz="856738">
                        <a:spcAft>
                          <a:spcPts val="100"/>
                        </a:spcAft>
                        <a:buClrTx/>
                        <a:buFontTx/>
                        <a:buNone/>
                        <a:defRPr lang="ko-KR" altLang="en-US"/>
                      </a:pPr>
                      <a:r>
                        <a:rPr kumimoji="1" lang="en-US" altLang="ko-KR" sz="1200" dirty="0">
                          <a:solidFill>
                            <a:srgbClr val="000000"/>
                          </a:solidFill>
                          <a:effectLst/>
                          <a:latin typeface="나눔바른고딕"/>
                          <a:ea typeface="나눔바른고딕"/>
                          <a:cs typeface="함초롬돋움"/>
                        </a:rPr>
                        <a:t>8. </a:t>
                      </a:r>
                      <a:r>
                        <a:rPr kumimoji="1" lang="ko-KR" altLang="en-US" sz="1200" dirty="0">
                          <a:solidFill>
                            <a:srgbClr val="000000"/>
                          </a:solidFill>
                          <a:effectLst/>
                          <a:latin typeface="나눔바른고딕"/>
                          <a:ea typeface="나눔바른고딕"/>
                          <a:cs typeface="함초롬돋움"/>
                        </a:rPr>
                        <a:t>일하거나 휴식하는 모습을 지나치게 감시했다</a:t>
                      </a:r>
                      <a:r>
                        <a:rPr kumimoji="1" lang="en-US" altLang="ko-KR" sz="1200" dirty="0">
                          <a:solidFill>
                            <a:srgbClr val="000000"/>
                          </a:solidFill>
                          <a:effectLst/>
                          <a:latin typeface="나눔바른고딕"/>
                          <a:ea typeface="나눔바른고딕"/>
                          <a:cs typeface="함초롬돋움"/>
                        </a:rPr>
                        <a:t>. (</a:t>
                      </a:r>
                      <a:r>
                        <a:rPr kumimoji="1" lang="ko-KR" altLang="en-US" sz="1200" dirty="0">
                          <a:solidFill>
                            <a:srgbClr val="000000"/>
                          </a:solidFill>
                          <a:effectLst/>
                          <a:latin typeface="나눔바른고딕"/>
                          <a:ea typeface="나눔바른고딕"/>
                          <a:cs typeface="함초롬돋움"/>
                        </a:rPr>
                        <a:t>예</a:t>
                      </a:r>
                      <a:r>
                        <a:rPr kumimoji="1" lang="en-US" altLang="ko-KR" sz="1200" dirty="0">
                          <a:solidFill>
                            <a:srgbClr val="000000"/>
                          </a:solidFill>
                          <a:effectLst/>
                          <a:latin typeface="나눔바른고딕"/>
                          <a:ea typeface="나눔바른고딕"/>
                          <a:cs typeface="함초롬돋움"/>
                        </a:rPr>
                        <a:t>: CCTV</a:t>
                      </a:r>
                      <a:r>
                        <a:rPr kumimoji="1" lang="ko-KR" altLang="en-US" sz="1200" dirty="0">
                          <a:solidFill>
                            <a:srgbClr val="000000"/>
                          </a:solidFill>
                          <a:effectLst/>
                          <a:latin typeface="나눔바른고딕"/>
                          <a:ea typeface="나눔바른고딕"/>
                          <a:cs typeface="함초롬돋움"/>
                        </a:rPr>
                        <a:t>를 통한 감시</a:t>
                      </a:r>
                      <a:r>
                        <a:rPr kumimoji="1" lang="en-US" altLang="ko-KR" sz="1200" dirty="0">
                          <a:solidFill>
                            <a:srgbClr val="000000"/>
                          </a:solidFill>
                          <a:effectLst/>
                          <a:latin typeface="나눔바른고딕"/>
                          <a:ea typeface="나눔바른고딕"/>
                          <a:cs typeface="함초롬돋움"/>
                        </a:rPr>
                        <a:t>)</a:t>
                      </a:r>
                    </a:p>
                    <a:p>
                      <a:pPr marL="35941" lvl="0" defTabSz="856738">
                        <a:spcAft>
                          <a:spcPts val="100"/>
                        </a:spcAft>
                        <a:buClrTx/>
                        <a:buFontTx/>
                        <a:buNone/>
                        <a:defRPr lang="ko-KR" altLang="en-US"/>
                      </a:pPr>
                      <a:r>
                        <a:rPr kumimoji="1" lang="en-US" altLang="ko-KR" sz="1200" dirty="0">
                          <a:solidFill>
                            <a:srgbClr val="000000"/>
                          </a:solidFill>
                          <a:effectLst/>
                          <a:latin typeface="나눔바른고딕"/>
                          <a:ea typeface="나눔바른고딕"/>
                          <a:cs typeface="함초롬돋움"/>
                        </a:rPr>
                        <a:t>9. </a:t>
                      </a:r>
                      <a:r>
                        <a:rPr kumimoji="1" lang="ko-KR" altLang="en-US" sz="1200" dirty="0">
                          <a:solidFill>
                            <a:srgbClr val="000000"/>
                          </a:solidFill>
                          <a:effectLst/>
                          <a:latin typeface="나눔바른고딕"/>
                          <a:ea typeface="나눔바른고딕"/>
                          <a:cs typeface="함초롬돋움"/>
                        </a:rPr>
                        <a:t>사고위험이 있는 작업을 할 때</a:t>
                      </a:r>
                      <a:r>
                        <a:rPr kumimoji="1" lang="en-US" altLang="ko-KR" sz="1200" dirty="0">
                          <a:solidFill>
                            <a:srgbClr val="000000"/>
                          </a:solidFill>
                          <a:effectLst/>
                          <a:latin typeface="나눔바른고딕"/>
                          <a:ea typeface="나눔바른고딕"/>
                          <a:cs typeface="함초롬돋움"/>
                        </a:rPr>
                        <a:t>, </a:t>
                      </a:r>
                      <a:r>
                        <a:rPr kumimoji="1" lang="ko-KR" altLang="en-US" sz="1200" dirty="0">
                          <a:solidFill>
                            <a:srgbClr val="000000"/>
                          </a:solidFill>
                          <a:effectLst/>
                          <a:latin typeface="나눔바른고딕"/>
                          <a:ea typeface="나눔바른고딕"/>
                          <a:cs typeface="함초롬돋움"/>
                        </a:rPr>
                        <a:t>나에게 주의사항이나 안전장비를 전달해주지 않았다</a:t>
                      </a:r>
                      <a:r>
                        <a:rPr kumimoji="1" lang="en-US" altLang="ko-KR" sz="1200" dirty="0">
                          <a:solidFill>
                            <a:srgbClr val="000000"/>
                          </a:solidFill>
                          <a:effectLst/>
                          <a:latin typeface="나눔바른고딕"/>
                          <a:ea typeface="나눔바른고딕"/>
                          <a:cs typeface="함초롬돋움"/>
                        </a:rPr>
                        <a:t>.</a:t>
                      </a:r>
                    </a:p>
                    <a:p>
                      <a:pPr marL="35941" lvl="0" defTabSz="856738">
                        <a:spcAft>
                          <a:spcPts val="100"/>
                        </a:spcAft>
                        <a:buClrTx/>
                        <a:buFontTx/>
                        <a:buNone/>
                        <a:defRPr lang="ko-KR" altLang="en-US"/>
                      </a:pPr>
                      <a:r>
                        <a:rPr kumimoji="1" lang="en-US" altLang="ko-KR" sz="1200" dirty="0">
                          <a:solidFill>
                            <a:srgbClr val="000000"/>
                          </a:solidFill>
                          <a:effectLst/>
                          <a:latin typeface="나눔바른고딕"/>
                          <a:ea typeface="나눔바른고딕"/>
                          <a:cs typeface="함초롬돋움"/>
                        </a:rPr>
                        <a:t>10. </a:t>
                      </a:r>
                      <a:r>
                        <a:rPr kumimoji="1" lang="ko-KR" altLang="en-US" sz="1200" dirty="0">
                          <a:solidFill>
                            <a:srgbClr val="000000"/>
                          </a:solidFill>
                          <a:effectLst/>
                          <a:latin typeface="나눔바른고딕"/>
                          <a:ea typeface="나눔바른고딕"/>
                          <a:cs typeface="함초롬돋움"/>
                        </a:rPr>
                        <a:t>나에게 상사의 관혼상제나 개인적인 일상생활과 관련된 일을 하도록 했다</a:t>
                      </a:r>
                      <a:r>
                        <a:rPr kumimoji="1" lang="en-US" altLang="ko-KR" sz="1200" dirty="0">
                          <a:solidFill>
                            <a:srgbClr val="000000"/>
                          </a:solidFill>
                          <a:effectLst/>
                          <a:latin typeface="나눔바른고딕"/>
                          <a:ea typeface="나눔바른고딕"/>
                          <a:cs typeface="함초롬돋움"/>
                        </a:rPr>
                        <a:t>.(</a:t>
                      </a:r>
                      <a:r>
                        <a:rPr kumimoji="1" lang="ko-KR" altLang="en-US" sz="1200" dirty="0">
                          <a:solidFill>
                            <a:srgbClr val="000000"/>
                          </a:solidFill>
                          <a:effectLst/>
                          <a:latin typeface="나눔바른고딕"/>
                          <a:ea typeface="나눔바른고딕"/>
                          <a:cs typeface="함초롬돋움"/>
                        </a:rPr>
                        <a:t>예</a:t>
                      </a:r>
                      <a:r>
                        <a:rPr kumimoji="1" lang="en-US" altLang="ko-KR" sz="1200" dirty="0">
                          <a:solidFill>
                            <a:srgbClr val="000000"/>
                          </a:solidFill>
                          <a:effectLst/>
                          <a:latin typeface="나눔바른고딕"/>
                          <a:ea typeface="나눔바른고딕"/>
                          <a:cs typeface="함초롬돋움"/>
                        </a:rPr>
                        <a:t>: </a:t>
                      </a:r>
                      <a:r>
                        <a:rPr kumimoji="1" lang="ko-KR" altLang="en-US" sz="1200" dirty="0">
                          <a:solidFill>
                            <a:srgbClr val="000000"/>
                          </a:solidFill>
                          <a:effectLst/>
                          <a:latin typeface="나눔바른고딕"/>
                          <a:ea typeface="나눔바른고딕"/>
                          <a:cs typeface="함초롬돋움"/>
                        </a:rPr>
                        <a:t>개인 심부름 등</a:t>
                      </a:r>
                      <a:r>
                        <a:rPr kumimoji="1" lang="en-US" altLang="ko-KR" sz="1200" dirty="0">
                          <a:solidFill>
                            <a:srgbClr val="000000"/>
                          </a:solidFill>
                          <a:effectLst/>
                          <a:latin typeface="나눔바른고딕"/>
                          <a:ea typeface="나눔바른고딕"/>
                          <a:cs typeface="함초롬돋움"/>
                        </a:rPr>
                        <a:t>)</a:t>
                      </a:r>
                    </a:p>
                    <a:p>
                      <a:pPr marL="35941" lvl="0" defTabSz="856738">
                        <a:spcAft>
                          <a:spcPts val="100"/>
                        </a:spcAft>
                        <a:buClrTx/>
                        <a:buFontTx/>
                        <a:buNone/>
                        <a:defRPr lang="ko-KR" altLang="en-US"/>
                      </a:pPr>
                      <a:r>
                        <a:rPr kumimoji="1" lang="en-US" altLang="ko-KR" sz="1200" dirty="0">
                          <a:solidFill>
                            <a:srgbClr val="000000"/>
                          </a:solidFill>
                          <a:effectLst/>
                          <a:latin typeface="나눔바른고딕"/>
                          <a:ea typeface="나눔바른고딕"/>
                          <a:cs typeface="함초롬돋움"/>
                        </a:rPr>
                        <a:t>11. </a:t>
                      </a:r>
                      <a:r>
                        <a:rPr kumimoji="1" lang="ko-KR" altLang="en-US" sz="1200" dirty="0">
                          <a:solidFill>
                            <a:srgbClr val="000000"/>
                          </a:solidFill>
                          <a:effectLst/>
                          <a:latin typeface="나눔바른고딕"/>
                          <a:ea typeface="나눔바른고딕"/>
                          <a:cs typeface="함초롬돋움"/>
                        </a:rPr>
                        <a:t>나에게 부서이동 또는 퇴사를 강요했다</a:t>
                      </a:r>
                      <a:r>
                        <a:rPr kumimoji="1" lang="en-US" altLang="ko-KR" sz="1200" dirty="0">
                          <a:solidFill>
                            <a:srgbClr val="000000"/>
                          </a:solidFill>
                          <a:effectLst/>
                          <a:latin typeface="나눔바른고딕"/>
                          <a:ea typeface="나눔바른고딕"/>
                          <a:cs typeface="함초롬돋움"/>
                        </a:rPr>
                        <a:t>.</a:t>
                      </a:r>
                    </a:p>
                    <a:p>
                      <a:pPr marL="35941" lvl="0" defTabSz="856738">
                        <a:spcAft>
                          <a:spcPts val="100"/>
                        </a:spcAft>
                        <a:buClrTx/>
                        <a:buFontTx/>
                        <a:buNone/>
                        <a:defRPr lang="ko-KR" altLang="en-US"/>
                      </a:pPr>
                      <a:r>
                        <a:rPr kumimoji="1" lang="en-US" altLang="ko-KR" sz="1200" dirty="0">
                          <a:solidFill>
                            <a:srgbClr val="000000"/>
                          </a:solidFill>
                          <a:effectLst/>
                          <a:latin typeface="나눔바른고딕"/>
                          <a:ea typeface="나눔바른고딕"/>
                          <a:cs typeface="함초롬돋움"/>
                        </a:rPr>
                        <a:t>12. </a:t>
                      </a:r>
                      <a:r>
                        <a:rPr kumimoji="1" lang="ko-KR" altLang="en-US" sz="1200" dirty="0">
                          <a:solidFill>
                            <a:srgbClr val="000000"/>
                          </a:solidFill>
                          <a:effectLst/>
                          <a:latin typeface="나눔바른고딕"/>
                          <a:ea typeface="나눔바른고딕"/>
                          <a:cs typeface="함초롬돋움"/>
                        </a:rPr>
                        <a:t>누군가 업무수행 과정에서 정당한 이유 없이 사소한 일에 트집을 잡거나 시비를 걸었다</a:t>
                      </a:r>
                      <a:r>
                        <a:rPr kumimoji="1" lang="en-US" altLang="ko-KR" sz="1200" dirty="0">
                          <a:solidFill>
                            <a:srgbClr val="000000"/>
                          </a:solidFill>
                          <a:effectLst/>
                          <a:latin typeface="나눔바른고딕"/>
                          <a:ea typeface="나눔바른고딕"/>
                          <a:cs typeface="함초롬돋움"/>
                        </a:rPr>
                        <a:t>.</a:t>
                      </a:r>
                    </a:p>
                    <a:p>
                      <a:pPr marL="35941" lvl="0" defTabSz="856738">
                        <a:spcAft>
                          <a:spcPts val="100"/>
                        </a:spcAft>
                        <a:buClrTx/>
                        <a:buFontTx/>
                        <a:buNone/>
                        <a:defRPr lang="ko-KR" altLang="en-US"/>
                      </a:pPr>
                      <a:r>
                        <a:rPr kumimoji="1" lang="en-US" altLang="ko-KR" sz="1200" dirty="0">
                          <a:solidFill>
                            <a:srgbClr val="000000"/>
                          </a:solidFill>
                          <a:effectLst/>
                          <a:latin typeface="나눔바른고딕"/>
                          <a:ea typeface="나눔바른고딕"/>
                          <a:cs typeface="함초롬돋움"/>
                        </a:rPr>
                        <a:t>13. </a:t>
                      </a:r>
                      <a:r>
                        <a:rPr kumimoji="1" lang="ko-KR" altLang="en-US" sz="1200" dirty="0">
                          <a:solidFill>
                            <a:srgbClr val="000000"/>
                          </a:solidFill>
                          <a:effectLst/>
                          <a:latin typeface="나눔바른고딕"/>
                          <a:ea typeface="나눔바른고딕"/>
                          <a:cs typeface="함초롬돋움"/>
                        </a:rPr>
                        <a:t>누군가 내 개인사에 대한 뒷담화나 소문을 퍼뜨렸다</a:t>
                      </a:r>
                      <a:r>
                        <a:rPr kumimoji="1" lang="en-US" altLang="ko-KR" sz="1200" dirty="0">
                          <a:solidFill>
                            <a:srgbClr val="000000"/>
                          </a:solidFill>
                          <a:effectLst/>
                          <a:latin typeface="나눔바른고딕"/>
                          <a:ea typeface="나눔바른고딕"/>
                          <a:cs typeface="함초롬돋움"/>
                        </a:rPr>
                        <a:t>.</a:t>
                      </a:r>
                    </a:p>
                    <a:p>
                      <a:pPr marL="35941" lvl="0" defTabSz="856738">
                        <a:spcAft>
                          <a:spcPts val="100"/>
                        </a:spcAft>
                        <a:buClrTx/>
                        <a:buFontTx/>
                        <a:buNone/>
                        <a:defRPr lang="ko-KR" altLang="en-US"/>
                      </a:pPr>
                      <a:r>
                        <a:rPr kumimoji="1" lang="en-US" altLang="ko-KR" sz="1200" dirty="0">
                          <a:solidFill>
                            <a:srgbClr val="000000"/>
                          </a:solidFill>
                          <a:effectLst/>
                          <a:latin typeface="나눔바른고딕"/>
                          <a:ea typeface="나눔바른고딕"/>
                          <a:cs typeface="함초롬돋움"/>
                        </a:rPr>
                        <a:t>14. </a:t>
                      </a:r>
                      <a:r>
                        <a:rPr kumimoji="1" lang="ko-KR" altLang="en-US" sz="1200" dirty="0">
                          <a:solidFill>
                            <a:srgbClr val="000000"/>
                          </a:solidFill>
                          <a:effectLst/>
                          <a:latin typeface="나눔바른고딕"/>
                          <a:ea typeface="나눔바른고딕"/>
                          <a:cs typeface="함초롬돋움"/>
                        </a:rPr>
                        <a:t>나에게 신체적인 위협이나 폭력을 가했다</a:t>
                      </a:r>
                      <a:r>
                        <a:rPr kumimoji="1" lang="en-US" altLang="ko-KR" sz="1200" dirty="0">
                          <a:solidFill>
                            <a:srgbClr val="000000"/>
                          </a:solidFill>
                          <a:effectLst/>
                          <a:latin typeface="나눔바른고딕"/>
                          <a:ea typeface="나눔바른고딕"/>
                          <a:cs typeface="함초롬돋움"/>
                        </a:rPr>
                        <a:t>. (</a:t>
                      </a:r>
                      <a:r>
                        <a:rPr kumimoji="1" lang="ko-KR" altLang="en-US" sz="1200" dirty="0">
                          <a:solidFill>
                            <a:srgbClr val="000000"/>
                          </a:solidFill>
                          <a:effectLst/>
                          <a:latin typeface="나눔바른고딕"/>
                          <a:ea typeface="나눔바른고딕"/>
                          <a:cs typeface="함초롬돋움"/>
                        </a:rPr>
                        <a:t>예</a:t>
                      </a:r>
                      <a:r>
                        <a:rPr kumimoji="1" lang="en-US" altLang="ko-KR" sz="1200" dirty="0">
                          <a:solidFill>
                            <a:srgbClr val="000000"/>
                          </a:solidFill>
                          <a:effectLst/>
                          <a:latin typeface="나눔바른고딕"/>
                          <a:ea typeface="나눔바른고딕"/>
                          <a:cs typeface="함초롬돋움"/>
                        </a:rPr>
                        <a:t>: </a:t>
                      </a:r>
                      <a:r>
                        <a:rPr kumimoji="1" lang="ko-KR" altLang="en-US" sz="1200" dirty="0">
                          <a:solidFill>
                            <a:srgbClr val="000000"/>
                          </a:solidFill>
                          <a:effectLst/>
                          <a:latin typeface="나눔바른고딕"/>
                          <a:ea typeface="나눔바른고딕"/>
                          <a:cs typeface="함초롬돋움"/>
                        </a:rPr>
                        <a:t>물건던지기</a:t>
                      </a:r>
                      <a:r>
                        <a:rPr kumimoji="1" lang="en-US" altLang="ko-KR" sz="1200" dirty="0">
                          <a:solidFill>
                            <a:srgbClr val="000000"/>
                          </a:solidFill>
                          <a:effectLst/>
                          <a:latin typeface="나눔바른고딕"/>
                          <a:ea typeface="나눔바른고딕"/>
                          <a:cs typeface="함초롬돋움"/>
                        </a:rPr>
                        <a:t>, </a:t>
                      </a:r>
                      <a:r>
                        <a:rPr kumimoji="1" lang="ko-KR" altLang="en-US" sz="1200" dirty="0">
                          <a:solidFill>
                            <a:srgbClr val="000000"/>
                          </a:solidFill>
                          <a:effectLst/>
                          <a:latin typeface="나눔바른고딕"/>
                          <a:ea typeface="나눔바른고딕"/>
                          <a:cs typeface="함초롬돋움"/>
                        </a:rPr>
                        <a:t>주먹질 등</a:t>
                      </a:r>
                      <a:r>
                        <a:rPr kumimoji="1" lang="en-US" altLang="ko-KR" sz="1200" dirty="0">
                          <a:solidFill>
                            <a:srgbClr val="000000"/>
                          </a:solidFill>
                          <a:effectLst/>
                          <a:latin typeface="나눔바른고딕"/>
                          <a:ea typeface="나눔바른고딕"/>
                          <a:cs typeface="함초롬돋움"/>
                        </a:rPr>
                        <a:t>)</a:t>
                      </a:r>
                    </a:p>
                    <a:p>
                      <a:pPr marL="35941" lvl="0" defTabSz="856738">
                        <a:spcAft>
                          <a:spcPts val="100"/>
                        </a:spcAft>
                        <a:buClrTx/>
                        <a:buFontTx/>
                        <a:buNone/>
                        <a:defRPr lang="ko-KR" altLang="en-US"/>
                      </a:pPr>
                      <a:r>
                        <a:rPr kumimoji="1" lang="en-US" altLang="ko-KR" sz="1200" dirty="0">
                          <a:solidFill>
                            <a:srgbClr val="000000"/>
                          </a:solidFill>
                          <a:effectLst/>
                          <a:latin typeface="나눔바른고딕"/>
                          <a:ea typeface="나눔바른고딕"/>
                          <a:cs typeface="함초롬돋움"/>
                        </a:rPr>
                        <a:t>15. </a:t>
                      </a:r>
                      <a:r>
                        <a:rPr kumimoji="1" lang="ko-KR" altLang="en-US" sz="1200" dirty="0">
                          <a:solidFill>
                            <a:srgbClr val="000000"/>
                          </a:solidFill>
                          <a:effectLst/>
                          <a:latin typeface="나눔바른고딕"/>
                          <a:ea typeface="나눔바른고딕"/>
                          <a:cs typeface="함초롬돋움"/>
                        </a:rPr>
                        <a:t>나에게 욕설이나 위협적인 말을 했다</a:t>
                      </a:r>
                      <a:r>
                        <a:rPr kumimoji="1" lang="en-US" altLang="ko-KR" sz="1200" dirty="0">
                          <a:solidFill>
                            <a:srgbClr val="000000"/>
                          </a:solidFill>
                          <a:effectLst/>
                          <a:latin typeface="나눔바른고딕"/>
                          <a:ea typeface="나눔바른고딕"/>
                          <a:cs typeface="함초롬돋움"/>
                        </a:rPr>
                        <a:t>.</a:t>
                      </a:r>
                    </a:p>
                    <a:p>
                      <a:pPr marL="35941" lvl="0" defTabSz="856738">
                        <a:spcAft>
                          <a:spcPts val="100"/>
                        </a:spcAft>
                        <a:buClrTx/>
                        <a:buFontTx/>
                        <a:buNone/>
                        <a:defRPr lang="ko-KR" altLang="en-US"/>
                      </a:pPr>
                      <a:r>
                        <a:rPr kumimoji="1" lang="en-US" altLang="ko-KR" sz="1200" dirty="0">
                          <a:solidFill>
                            <a:srgbClr val="000000"/>
                          </a:solidFill>
                          <a:effectLst/>
                          <a:latin typeface="나눔바른고딕"/>
                          <a:ea typeface="나눔바른고딕"/>
                          <a:cs typeface="함초롬돋움"/>
                        </a:rPr>
                        <a:t>16. </a:t>
                      </a:r>
                      <a:r>
                        <a:rPr kumimoji="1" lang="ko-KR" altLang="en-US" sz="1200" dirty="0">
                          <a:solidFill>
                            <a:srgbClr val="000000"/>
                          </a:solidFill>
                          <a:effectLst/>
                          <a:latin typeface="나눔바른고딕"/>
                          <a:ea typeface="나눔바른고딕"/>
                          <a:cs typeface="함초롬돋움"/>
                        </a:rPr>
                        <a:t>나를 부당하게 의심하거나 누명을 씌웠다</a:t>
                      </a:r>
                      <a:r>
                        <a:rPr kumimoji="1" lang="en-US" altLang="ko-KR" sz="1200" dirty="0">
                          <a:solidFill>
                            <a:srgbClr val="000000"/>
                          </a:solidFill>
                          <a:effectLst/>
                          <a:latin typeface="나눔바른고딕"/>
                          <a:ea typeface="나눔바른고딕"/>
                          <a:cs typeface="함초롬돋움"/>
                        </a:rPr>
                        <a:t>.</a:t>
                      </a:r>
                    </a:p>
                    <a:p>
                      <a:pPr marL="35941" lvl="0" defTabSz="856738">
                        <a:spcAft>
                          <a:spcPts val="100"/>
                        </a:spcAft>
                        <a:buClrTx/>
                        <a:buFontTx/>
                        <a:buNone/>
                        <a:defRPr lang="ko-KR" altLang="en-US"/>
                      </a:pPr>
                      <a:r>
                        <a:rPr kumimoji="1" lang="en-US" altLang="ko-KR" sz="1200" dirty="0">
                          <a:solidFill>
                            <a:srgbClr val="000000"/>
                          </a:solidFill>
                          <a:effectLst/>
                          <a:latin typeface="나눔바른고딕"/>
                          <a:ea typeface="나눔바른고딕"/>
                          <a:cs typeface="함초롬돋움"/>
                        </a:rPr>
                        <a:t>17. </a:t>
                      </a:r>
                      <a:r>
                        <a:rPr kumimoji="1" lang="ko-KR" altLang="en-US" sz="1200" dirty="0">
                          <a:solidFill>
                            <a:srgbClr val="000000"/>
                          </a:solidFill>
                          <a:effectLst/>
                          <a:latin typeface="나눔바른고딕"/>
                          <a:ea typeface="나눔바른고딕"/>
                          <a:cs typeface="함초롬돋움"/>
                        </a:rPr>
                        <a:t>누군가 내 물건을 허락 없이 가져가거나 망가뜨렸다</a:t>
                      </a:r>
                      <a:r>
                        <a:rPr kumimoji="1" lang="en-US" altLang="ko-KR" sz="1200" dirty="0">
                          <a:solidFill>
                            <a:srgbClr val="000000"/>
                          </a:solidFill>
                          <a:effectLst/>
                          <a:latin typeface="나눔바른고딕"/>
                          <a:ea typeface="나눔바른고딕"/>
                          <a:cs typeface="함초롬돋움"/>
                        </a:rPr>
                        <a:t>.</a:t>
                      </a:r>
                    </a:p>
                    <a:p>
                      <a:pPr marL="35941" lvl="0" defTabSz="856738">
                        <a:spcAft>
                          <a:spcPts val="100"/>
                        </a:spcAft>
                        <a:buClrTx/>
                        <a:buFontTx/>
                        <a:buNone/>
                        <a:defRPr lang="ko-KR" altLang="en-US"/>
                      </a:pPr>
                      <a:r>
                        <a:rPr kumimoji="1" lang="en-US" altLang="ko-KR" sz="1200" dirty="0">
                          <a:solidFill>
                            <a:srgbClr val="000000"/>
                          </a:solidFill>
                          <a:effectLst/>
                          <a:latin typeface="나눔바른고딕"/>
                          <a:ea typeface="나눔바른고딕"/>
                          <a:cs typeface="함초롬돋움"/>
                        </a:rPr>
                        <a:t>18. </a:t>
                      </a:r>
                      <a:r>
                        <a:rPr kumimoji="1" lang="ko-KR" altLang="en-US" sz="1200" dirty="0">
                          <a:solidFill>
                            <a:srgbClr val="000000"/>
                          </a:solidFill>
                          <a:effectLst/>
                          <a:latin typeface="나눔바른고딕"/>
                          <a:ea typeface="나눔바른고딕"/>
                          <a:cs typeface="함초롬돋움"/>
                        </a:rPr>
                        <a:t>다른 사람들 앞에서</a:t>
                      </a:r>
                      <a:r>
                        <a:rPr kumimoji="1" lang="en-US" altLang="ko-KR" sz="1200" dirty="0">
                          <a:solidFill>
                            <a:srgbClr val="000000"/>
                          </a:solidFill>
                          <a:effectLst/>
                          <a:latin typeface="나눔바른고딕"/>
                          <a:ea typeface="나눔바른고딕"/>
                          <a:cs typeface="함초롬돋움"/>
                        </a:rPr>
                        <a:t>(</a:t>
                      </a:r>
                      <a:r>
                        <a:rPr kumimoji="1" lang="ko-KR" altLang="en-US" sz="1200" dirty="0">
                          <a:solidFill>
                            <a:srgbClr val="000000"/>
                          </a:solidFill>
                          <a:effectLst/>
                          <a:latin typeface="나눔바른고딕"/>
                          <a:ea typeface="나눔바른고딕"/>
                          <a:cs typeface="함초롬돋움"/>
                        </a:rPr>
                        <a:t>또는 온라인상에서</a:t>
                      </a:r>
                      <a:r>
                        <a:rPr kumimoji="1" lang="en-US" altLang="ko-KR" sz="1200" dirty="0">
                          <a:solidFill>
                            <a:srgbClr val="000000"/>
                          </a:solidFill>
                          <a:effectLst/>
                          <a:latin typeface="나눔바른고딕"/>
                          <a:ea typeface="나눔바른고딕"/>
                          <a:cs typeface="함초롬돋움"/>
                        </a:rPr>
                        <a:t>) </a:t>
                      </a:r>
                      <a:r>
                        <a:rPr kumimoji="1" lang="ko-KR" altLang="en-US" sz="1200" dirty="0">
                          <a:solidFill>
                            <a:srgbClr val="000000"/>
                          </a:solidFill>
                          <a:effectLst/>
                          <a:latin typeface="나눔바른고딕"/>
                          <a:ea typeface="나눔바른고딕"/>
                          <a:cs typeface="함초롬돋움"/>
                        </a:rPr>
                        <a:t>나에게 모욕감을 주는 언행을 했다</a:t>
                      </a:r>
                      <a:r>
                        <a:rPr kumimoji="1" lang="en-US" altLang="ko-KR" sz="1200" dirty="0">
                          <a:solidFill>
                            <a:srgbClr val="000000"/>
                          </a:solidFill>
                          <a:effectLst/>
                          <a:latin typeface="나눔바른고딕"/>
                          <a:ea typeface="나눔바른고딕"/>
                          <a:cs typeface="함초롬돋움"/>
                        </a:rPr>
                        <a:t>.</a:t>
                      </a:r>
                    </a:p>
                    <a:p>
                      <a:pPr marL="35941" lvl="0" defTabSz="856738">
                        <a:spcAft>
                          <a:spcPts val="100"/>
                        </a:spcAft>
                        <a:buClrTx/>
                        <a:buFontTx/>
                        <a:buNone/>
                        <a:defRPr lang="ko-KR" altLang="en-US"/>
                      </a:pPr>
                      <a:r>
                        <a:rPr kumimoji="1" lang="en-US" altLang="ko-KR" sz="1200" dirty="0">
                          <a:solidFill>
                            <a:srgbClr val="000000"/>
                          </a:solidFill>
                          <a:effectLst/>
                          <a:latin typeface="나눔바른고딕"/>
                          <a:ea typeface="나눔바른고딕"/>
                          <a:cs typeface="함초롬돋움"/>
                        </a:rPr>
                        <a:t>19. </a:t>
                      </a:r>
                      <a:r>
                        <a:rPr kumimoji="1" lang="ko-KR" altLang="en-US" sz="1200" dirty="0">
                          <a:solidFill>
                            <a:srgbClr val="000000"/>
                          </a:solidFill>
                          <a:effectLst/>
                          <a:latin typeface="나눔바른고딕"/>
                          <a:ea typeface="나눔바른고딕"/>
                          <a:cs typeface="함초롬돋움"/>
                        </a:rPr>
                        <a:t>내 의사와 상관없이 음주</a:t>
                      </a:r>
                      <a:r>
                        <a:rPr kumimoji="1" lang="en-US" altLang="ko-KR" sz="1200" dirty="0">
                          <a:solidFill>
                            <a:srgbClr val="000000"/>
                          </a:solidFill>
                          <a:effectLst/>
                          <a:latin typeface="나눔바른고딕"/>
                          <a:ea typeface="나눔바른고딕"/>
                          <a:cs typeface="함초롬돋움"/>
                        </a:rPr>
                        <a:t>·</a:t>
                      </a:r>
                      <a:r>
                        <a:rPr kumimoji="1" lang="ko-KR" altLang="en-US" sz="1200" dirty="0">
                          <a:solidFill>
                            <a:srgbClr val="000000"/>
                          </a:solidFill>
                          <a:effectLst/>
                          <a:latin typeface="나눔바른고딕"/>
                          <a:ea typeface="나눔바른고딕"/>
                          <a:cs typeface="함초롬돋움"/>
                        </a:rPr>
                        <a:t>흡연을 강요했다</a:t>
                      </a:r>
                      <a:r>
                        <a:rPr kumimoji="1" lang="en-US" altLang="ko-KR" sz="1200" dirty="0">
                          <a:solidFill>
                            <a:srgbClr val="000000"/>
                          </a:solidFill>
                          <a:effectLst/>
                          <a:latin typeface="나눔바른고딕"/>
                          <a:ea typeface="나눔바른고딕"/>
                          <a:cs typeface="함초롬돋움"/>
                        </a:rPr>
                        <a:t>.</a:t>
                      </a:r>
                    </a:p>
                    <a:p>
                      <a:pPr marL="35941" lvl="0" defTabSz="856738">
                        <a:spcAft>
                          <a:spcPts val="100"/>
                        </a:spcAft>
                        <a:buClrTx/>
                        <a:buFontTx/>
                        <a:buNone/>
                        <a:defRPr lang="ko-KR" altLang="en-US"/>
                      </a:pPr>
                      <a:r>
                        <a:rPr kumimoji="1" lang="en-US" altLang="ko-KR" sz="1200" dirty="0">
                          <a:solidFill>
                            <a:srgbClr val="000000"/>
                          </a:solidFill>
                          <a:effectLst/>
                          <a:latin typeface="나눔바른고딕"/>
                          <a:ea typeface="나눔바른고딕"/>
                          <a:cs typeface="함초롬돋움"/>
                        </a:rPr>
                        <a:t>20. </a:t>
                      </a:r>
                      <a:r>
                        <a:rPr kumimoji="1" lang="ko-KR" altLang="en-US" sz="1200" dirty="0">
                          <a:solidFill>
                            <a:srgbClr val="000000"/>
                          </a:solidFill>
                          <a:effectLst/>
                          <a:latin typeface="나눔바른고딕"/>
                          <a:ea typeface="나눔바른고딕"/>
                          <a:cs typeface="함초롬돋움"/>
                        </a:rPr>
                        <a:t>내 의사와 관계없이 회식 참여를 강요했다</a:t>
                      </a:r>
                      <a:r>
                        <a:rPr kumimoji="1" lang="en-US" altLang="ko-KR" sz="1200" dirty="0">
                          <a:solidFill>
                            <a:srgbClr val="000000"/>
                          </a:solidFill>
                          <a:effectLst/>
                          <a:latin typeface="나눔바른고딕"/>
                          <a:ea typeface="나눔바른고딕"/>
                          <a:cs typeface="함초롬돋움"/>
                        </a:rPr>
                        <a:t>.</a:t>
                      </a:r>
                    </a:p>
                    <a:p>
                      <a:pPr marL="35941" lvl="0" defTabSz="856738">
                        <a:spcAft>
                          <a:spcPts val="100"/>
                        </a:spcAft>
                        <a:buClrTx/>
                        <a:buFontTx/>
                        <a:buNone/>
                        <a:defRPr lang="ko-KR" altLang="en-US"/>
                      </a:pPr>
                      <a:r>
                        <a:rPr kumimoji="1" lang="en-US" altLang="ko-KR" sz="1200" dirty="0">
                          <a:solidFill>
                            <a:srgbClr val="000000"/>
                          </a:solidFill>
                          <a:effectLst/>
                          <a:latin typeface="나눔바른고딕"/>
                          <a:ea typeface="나눔바른고딕"/>
                          <a:cs typeface="함초롬돋움"/>
                        </a:rPr>
                        <a:t>21. </a:t>
                      </a:r>
                      <a:r>
                        <a:rPr kumimoji="1" lang="ko-KR" altLang="en-US" sz="1200" dirty="0">
                          <a:solidFill>
                            <a:srgbClr val="000000"/>
                          </a:solidFill>
                          <a:effectLst/>
                          <a:latin typeface="나눔바른고딕"/>
                          <a:ea typeface="나눔바른고딕"/>
                          <a:cs typeface="함초롬돋움"/>
                        </a:rPr>
                        <a:t>나를 업무 외의 대화나 친목 모임에서 제외했다</a:t>
                      </a:r>
                      <a:r>
                        <a:rPr kumimoji="1" lang="en-US" altLang="ko-KR" sz="1200" dirty="0">
                          <a:solidFill>
                            <a:srgbClr val="000000"/>
                          </a:solidFill>
                          <a:effectLst/>
                          <a:latin typeface="나눔바른고딕"/>
                          <a:ea typeface="나눔바른고딕"/>
                          <a:cs typeface="함초롬돋움"/>
                        </a:rPr>
                        <a:t>.</a:t>
                      </a:r>
                    </a:p>
                    <a:p>
                      <a:pPr marL="35941" lvl="0" defTabSz="856738">
                        <a:spcAft>
                          <a:spcPts val="100"/>
                        </a:spcAft>
                        <a:buClrTx/>
                        <a:buFontTx/>
                        <a:buNone/>
                        <a:defRPr lang="ko-KR" altLang="en-US"/>
                      </a:pPr>
                      <a:r>
                        <a:rPr kumimoji="1" lang="en-US" altLang="ko-KR" sz="1200" dirty="0">
                          <a:solidFill>
                            <a:srgbClr val="000000"/>
                          </a:solidFill>
                          <a:effectLst/>
                          <a:latin typeface="나눔바른고딕"/>
                          <a:ea typeface="나눔바른고딕"/>
                          <a:cs typeface="함초롬돋움"/>
                        </a:rPr>
                        <a:t>22. </a:t>
                      </a:r>
                      <a:r>
                        <a:rPr kumimoji="1" lang="ko-KR" altLang="en-US" sz="1200" dirty="0">
                          <a:solidFill>
                            <a:srgbClr val="000000"/>
                          </a:solidFill>
                          <a:effectLst/>
                          <a:latin typeface="나눔바른고딕"/>
                          <a:ea typeface="나눔바른고딕"/>
                          <a:cs typeface="함초롬돋움"/>
                        </a:rPr>
                        <a:t>나의 정당한 건의사항이나 의견을 무시했다</a:t>
                      </a:r>
                      <a:r>
                        <a:rPr kumimoji="1" lang="en-US" altLang="ko-KR" sz="1200" dirty="0">
                          <a:solidFill>
                            <a:srgbClr val="000000"/>
                          </a:solidFill>
                          <a:effectLst/>
                          <a:latin typeface="나눔바른고딕"/>
                          <a:ea typeface="나눔바른고딕"/>
                          <a:cs typeface="함초롬돋움"/>
                        </a:rPr>
                        <a:t>.</a:t>
                      </a:r>
                    </a:p>
                    <a:p>
                      <a:pPr marL="35941" lvl="0" defTabSz="856738">
                        <a:spcAft>
                          <a:spcPts val="100"/>
                        </a:spcAft>
                        <a:buClrTx/>
                        <a:buFontTx/>
                        <a:buNone/>
                        <a:defRPr lang="ko-KR" altLang="en-US"/>
                      </a:pPr>
                      <a:r>
                        <a:rPr kumimoji="1" lang="en-US" altLang="ko-KR" sz="1200" dirty="0">
                          <a:solidFill>
                            <a:srgbClr val="000000"/>
                          </a:solidFill>
                          <a:effectLst/>
                          <a:latin typeface="나눔바른고딕"/>
                          <a:ea typeface="나눔바른고딕"/>
                          <a:cs typeface="함초롬돋움"/>
                        </a:rPr>
                        <a:t>23. </a:t>
                      </a:r>
                      <a:r>
                        <a:rPr kumimoji="1" lang="ko-KR" altLang="en-US" sz="1200" dirty="0">
                          <a:solidFill>
                            <a:srgbClr val="000000"/>
                          </a:solidFill>
                          <a:effectLst/>
                          <a:latin typeface="나눔바른고딕"/>
                          <a:ea typeface="나눔바른고딕"/>
                          <a:cs typeface="함초롬돋움"/>
                        </a:rPr>
                        <a:t>나의 의사와 관계없이 불필요한 추가근무</a:t>
                      </a:r>
                      <a:r>
                        <a:rPr kumimoji="1" lang="en-US" altLang="ko-KR" sz="1200" dirty="0">
                          <a:solidFill>
                            <a:srgbClr val="000000"/>
                          </a:solidFill>
                          <a:effectLst/>
                          <a:latin typeface="나눔바른고딕"/>
                          <a:ea typeface="나눔바른고딕"/>
                          <a:cs typeface="함초롬돋움"/>
                        </a:rPr>
                        <a:t>(</a:t>
                      </a:r>
                      <a:r>
                        <a:rPr kumimoji="1" lang="ko-KR" altLang="en-US" sz="1200" dirty="0">
                          <a:solidFill>
                            <a:srgbClr val="000000"/>
                          </a:solidFill>
                          <a:effectLst/>
                          <a:latin typeface="나눔바른고딕"/>
                          <a:ea typeface="나눔바른고딕"/>
                          <a:cs typeface="함초롬돋움"/>
                        </a:rPr>
                        <a:t>야근</a:t>
                      </a:r>
                      <a:r>
                        <a:rPr kumimoji="1" lang="en-US" altLang="ko-KR" sz="1200" dirty="0">
                          <a:solidFill>
                            <a:srgbClr val="000000"/>
                          </a:solidFill>
                          <a:effectLst/>
                          <a:latin typeface="나눔바른고딕"/>
                          <a:ea typeface="나눔바른고딕"/>
                          <a:cs typeface="함초롬돋움"/>
                        </a:rPr>
                        <a:t>, </a:t>
                      </a:r>
                      <a:r>
                        <a:rPr kumimoji="1" lang="ko-KR" altLang="en-US" sz="1200" dirty="0" err="1">
                          <a:solidFill>
                            <a:srgbClr val="000000"/>
                          </a:solidFill>
                          <a:effectLst/>
                          <a:latin typeface="나눔바른고딕"/>
                          <a:ea typeface="나눔바른고딕"/>
                          <a:cs typeface="함초롬돋움"/>
                        </a:rPr>
                        <a:t>주말출근</a:t>
                      </a:r>
                      <a:r>
                        <a:rPr kumimoji="1" lang="ko-KR" altLang="en-US" sz="1200" dirty="0">
                          <a:solidFill>
                            <a:srgbClr val="000000"/>
                          </a:solidFill>
                          <a:effectLst/>
                          <a:latin typeface="나눔바른고딕"/>
                          <a:ea typeface="나눔바른고딕"/>
                          <a:cs typeface="함초롬돋움"/>
                        </a:rPr>
                        <a:t> 등</a:t>
                      </a:r>
                      <a:r>
                        <a:rPr kumimoji="1" lang="en-US" altLang="ko-KR" sz="1200" dirty="0">
                          <a:solidFill>
                            <a:srgbClr val="000000"/>
                          </a:solidFill>
                          <a:effectLst/>
                          <a:latin typeface="나눔바른고딕"/>
                          <a:ea typeface="나눔바른고딕"/>
                          <a:cs typeface="함초롬돋움"/>
                        </a:rPr>
                        <a:t>)</a:t>
                      </a:r>
                      <a:r>
                        <a:rPr kumimoji="1" lang="ko-KR" altLang="en-US" sz="1200" dirty="0">
                          <a:solidFill>
                            <a:srgbClr val="000000"/>
                          </a:solidFill>
                          <a:effectLst/>
                          <a:latin typeface="나눔바른고딕"/>
                          <a:ea typeface="나눔바른고딕"/>
                          <a:cs typeface="함초롬돋움"/>
                        </a:rPr>
                        <a:t>를 강요했다</a:t>
                      </a:r>
                      <a:r>
                        <a:rPr kumimoji="1" lang="en-US" altLang="ko-KR" sz="1200" dirty="0">
                          <a:solidFill>
                            <a:srgbClr val="000000"/>
                          </a:solidFill>
                          <a:effectLst/>
                          <a:latin typeface="나눔바른고딕"/>
                          <a:ea typeface="나눔바른고딕"/>
                          <a:cs typeface="함초롬돋움"/>
                        </a:rPr>
                        <a:t>.</a:t>
                      </a:r>
                    </a:p>
                    <a:p>
                      <a:pPr marL="35941" lvl="0" defTabSz="856738">
                        <a:spcAft>
                          <a:spcPts val="100"/>
                        </a:spcAft>
                        <a:buClrTx/>
                        <a:buFontTx/>
                        <a:buNone/>
                        <a:defRPr lang="ko-KR" altLang="en-US"/>
                      </a:pPr>
                      <a:r>
                        <a:rPr kumimoji="1" lang="en-US" altLang="ko-KR" sz="1200" dirty="0">
                          <a:solidFill>
                            <a:srgbClr val="000000"/>
                          </a:solidFill>
                          <a:effectLst/>
                          <a:latin typeface="나눔바른고딕"/>
                          <a:ea typeface="나눔바른고딕"/>
                          <a:cs typeface="함초롬돋움"/>
                        </a:rPr>
                        <a:t>24. </a:t>
                      </a:r>
                      <a:r>
                        <a:rPr kumimoji="1" lang="ko-KR" altLang="en-US" sz="1200" dirty="0">
                          <a:solidFill>
                            <a:srgbClr val="000000"/>
                          </a:solidFill>
                          <a:effectLst/>
                          <a:latin typeface="나눔바른고딕"/>
                          <a:ea typeface="나눔바른고딕"/>
                          <a:cs typeface="함초롬돋움"/>
                        </a:rPr>
                        <a:t>정당한 이유 없이 반성문을 쓰게 하거나 징계를 했다</a:t>
                      </a:r>
                      <a:r>
                        <a:rPr kumimoji="1" lang="en-US" altLang="ko-KR" sz="1200" dirty="0">
                          <a:solidFill>
                            <a:srgbClr val="000000"/>
                          </a:solidFill>
                          <a:effectLst/>
                          <a:latin typeface="나눔바른고딕"/>
                          <a:ea typeface="나눔바른고딕"/>
                          <a:cs typeface="함초롬돋움"/>
                        </a:rPr>
                        <a:t>.</a:t>
                      </a:r>
                    </a:p>
                  </a:txBody>
                  <a:tcPr marL="91482" marR="91482" marT="45741" marB="45741" anchor="ctr" horzOverflow="overflow">
                    <a:lnL w="12700" cap="flat" cmpd="sng" algn="ctr">
                      <a:solidFill>
                        <a:srgbClr val="247DAE"/>
                      </a:solidFill>
                      <a:prstDash val="solid"/>
                      <a:round/>
                    </a:lnL>
                    <a:lnR w="12700" cap="flat" cmpd="sng" algn="ctr">
                      <a:solidFill>
                        <a:srgbClr val="247DAE"/>
                      </a:solidFill>
                      <a:prstDash val="solid"/>
                      <a:round/>
                    </a:lnR>
                    <a:lnT w="12700" cap="flat" cmpd="sng" algn="ctr">
                      <a:noFill/>
                      <a:prstDash val="solid"/>
                      <a:round/>
                    </a:lnT>
                    <a:lnB w="12700" cap="flat" cmpd="sng" algn="ctr">
                      <a:solidFill>
                        <a:srgbClr val="247DAE"/>
                      </a:solidFill>
                      <a:prstDash val="solid"/>
                      <a:round/>
                    </a:lnB>
                    <a:lnTlToBr>
                      <a:noFill/>
                    </a:lnTlToBr>
                    <a:lnBlToTr>
                      <a:noFill/>
                    </a:lnBlToTr>
                    <a:noFill/>
                  </a:tcPr>
                </a:tc>
                <a:tc>
                  <a:txBody>
                    <a:bodyPr/>
                    <a:lstStyle/>
                    <a:p>
                      <a:pPr marL="182563" lvl="0" indent="-182563" algn="l" defTabSz="856738" rtl="0" eaLnBrk="1" latinLnBrk="1" hangingPunct="1">
                        <a:lnSpc>
                          <a:spcPct val="100000"/>
                        </a:lnSpc>
                        <a:spcBef>
                          <a:spcPct val="0"/>
                        </a:spcBef>
                        <a:spcAft>
                          <a:spcPct val="0"/>
                        </a:spcAft>
                        <a:buClrTx/>
                        <a:buFont typeface="나눔바른고딕"/>
                        <a:buChar char="–"/>
                        <a:defRPr lang="ko-KR" altLang="en-US"/>
                      </a:pPr>
                      <a:r>
                        <a:rPr kumimoji="1" lang="ko-KR" altLang="en-US" sz="1200" b="0" i="0" u="none" strike="noStrike" cap="none" normalizeH="0">
                          <a:solidFill>
                            <a:srgbClr val="000000"/>
                          </a:solidFill>
                          <a:effectLst/>
                          <a:latin typeface="나눔바른고딕"/>
                          <a:ea typeface="나눔바른고딕"/>
                          <a:cs typeface="함초롬돋움"/>
                        </a:rPr>
                        <a:t>설문조사</a:t>
                      </a:r>
                    </a:p>
                    <a:p>
                      <a:pPr marL="182563" lvl="0" indent="-182563" algn="l" defTabSz="856738" rtl="0" eaLnBrk="1" latinLnBrk="1" hangingPunct="1">
                        <a:lnSpc>
                          <a:spcPct val="100000"/>
                        </a:lnSpc>
                        <a:spcBef>
                          <a:spcPct val="0"/>
                        </a:spcBef>
                        <a:spcAft>
                          <a:spcPct val="0"/>
                        </a:spcAft>
                        <a:buClrTx/>
                        <a:buFont typeface="나눔바른고딕"/>
                        <a:buChar char="–"/>
                        <a:defRPr lang="ko-KR" altLang="en-US"/>
                      </a:pPr>
                      <a:r>
                        <a:rPr kumimoji="1" lang="ko-KR" altLang="en-US" sz="1200" b="0" i="0" u="none" strike="noStrike" cap="none" normalizeH="0">
                          <a:solidFill>
                            <a:srgbClr val="000000"/>
                          </a:solidFill>
                          <a:effectLst/>
                          <a:latin typeface="나눔바른고딕"/>
                          <a:ea typeface="나눔바른고딕"/>
                          <a:cs typeface="함초롬돋움"/>
                        </a:rPr>
                        <a:t>다면평가</a:t>
                      </a:r>
                    </a:p>
                    <a:p>
                      <a:pPr marL="182563" lvl="0" indent="-182563" algn="l" defTabSz="856738" rtl="0" eaLnBrk="1" latinLnBrk="1" hangingPunct="1">
                        <a:lnSpc>
                          <a:spcPct val="100000"/>
                        </a:lnSpc>
                        <a:spcBef>
                          <a:spcPct val="0"/>
                        </a:spcBef>
                        <a:spcAft>
                          <a:spcPct val="0"/>
                        </a:spcAft>
                        <a:buClrTx/>
                        <a:buFont typeface="나눔바른고딕"/>
                        <a:buChar char="–"/>
                        <a:defRPr lang="ko-KR" altLang="en-US"/>
                      </a:pPr>
                      <a:r>
                        <a:rPr kumimoji="1" lang="ko-KR" altLang="en-US" sz="1200" b="0" i="0" u="none" strike="noStrike" cap="none" normalizeH="0">
                          <a:solidFill>
                            <a:srgbClr val="000000"/>
                          </a:solidFill>
                          <a:effectLst/>
                          <a:latin typeface="나눔바른고딕"/>
                          <a:ea typeface="나눔바른고딕"/>
                          <a:cs typeface="함초롬돋움"/>
                        </a:rPr>
                        <a:t>퇴사자 인터뷰</a:t>
                      </a:r>
                    </a:p>
                    <a:p>
                      <a:pPr marL="182563" lvl="0" indent="-182563" algn="l" defTabSz="856738" rtl="0" eaLnBrk="1" latinLnBrk="1" hangingPunct="1">
                        <a:lnSpc>
                          <a:spcPct val="100000"/>
                        </a:lnSpc>
                        <a:spcBef>
                          <a:spcPct val="0"/>
                        </a:spcBef>
                        <a:spcAft>
                          <a:spcPct val="0"/>
                        </a:spcAft>
                        <a:buClrTx/>
                        <a:buFont typeface="나눔바른고딕"/>
                        <a:buChar char="–"/>
                        <a:defRPr lang="ko-KR" altLang="en-US"/>
                      </a:pPr>
                      <a:r>
                        <a:rPr kumimoji="1" lang="ko-KR" altLang="en-US" sz="1200" b="0" i="0" u="none" strike="noStrike" cap="none" normalizeH="0">
                          <a:solidFill>
                            <a:srgbClr val="000000"/>
                          </a:solidFill>
                          <a:effectLst/>
                          <a:latin typeface="나눔바른고딕"/>
                          <a:ea typeface="나눔바른고딕"/>
                          <a:cs typeface="함초롬돋움"/>
                        </a:rPr>
                        <a:t>노사협의회 또는 </a:t>
                      </a:r>
                    </a:p>
                    <a:p>
                      <a:pPr marL="182563" lvl="0" indent="-182563" algn="l" defTabSz="856738" rtl="0" eaLnBrk="1" latinLnBrk="1" hangingPunct="1">
                        <a:lnSpc>
                          <a:spcPct val="100000"/>
                        </a:lnSpc>
                        <a:spcBef>
                          <a:spcPct val="0"/>
                        </a:spcBef>
                        <a:spcAft>
                          <a:spcPct val="0"/>
                        </a:spcAft>
                        <a:buClrTx/>
                        <a:buFont typeface="나눔바른고딕"/>
                        <a:buNone/>
                        <a:defRPr lang="ko-KR" altLang="en-US"/>
                      </a:pPr>
                      <a:r>
                        <a:rPr kumimoji="1" lang="ko-KR" altLang="en-US" sz="1200" b="0" i="0" u="none" strike="noStrike" cap="none" normalizeH="0">
                          <a:solidFill>
                            <a:srgbClr val="000000"/>
                          </a:solidFill>
                          <a:effectLst/>
                          <a:latin typeface="나눔바른고딕"/>
                          <a:ea typeface="나눔바른고딕"/>
                          <a:cs typeface="함초롬돋움"/>
                        </a:rPr>
                        <a:t>     산업안전보건위원회 등 근로자협력기구에서의 </a:t>
                      </a:r>
                    </a:p>
                    <a:p>
                      <a:pPr marL="182563" lvl="0" indent="-182563" algn="l" defTabSz="856738" rtl="0" eaLnBrk="1" latinLnBrk="1" hangingPunct="1">
                        <a:lnSpc>
                          <a:spcPct val="100000"/>
                        </a:lnSpc>
                        <a:spcBef>
                          <a:spcPct val="0"/>
                        </a:spcBef>
                        <a:spcAft>
                          <a:spcPct val="0"/>
                        </a:spcAft>
                        <a:buClrTx/>
                        <a:buFont typeface="나눔바른고딕"/>
                        <a:buNone/>
                        <a:defRPr lang="ko-KR" altLang="en-US"/>
                      </a:pPr>
                      <a:r>
                        <a:rPr kumimoji="1" lang="ko-KR" altLang="en-US" sz="1200" b="0" i="0" u="none" strike="noStrike" cap="none" normalizeH="0">
                          <a:solidFill>
                            <a:srgbClr val="000000"/>
                          </a:solidFill>
                          <a:effectLst/>
                          <a:latin typeface="나눔바른고딕"/>
                          <a:ea typeface="나눔바른고딕"/>
                          <a:cs typeface="함초롬돋움"/>
                        </a:rPr>
                        <a:t>     의견 취합</a:t>
                      </a:r>
                    </a:p>
                    <a:p>
                      <a:pPr marL="182563" lvl="0" indent="-182563" algn="l" defTabSz="856738" rtl="0" eaLnBrk="1" latinLnBrk="1" hangingPunct="1">
                        <a:lnSpc>
                          <a:spcPct val="100000"/>
                        </a:lnSpc>
                        <a:spcBef>
                          <a:spcPct val="0"/>
                        </a:spcBef>
                        <a:spcAft>
                          <a:spcPct val="0"/>
                        </a:spcAft>
                        <a:buClrTx/>
                        <a:buFont typeface="나눔바른고딕"/>
                        <a:buNone/>
                        <a:defRPr lang="ko-KR" altLang="en-US"/>
                      </a:pPr>
                      <a:endParaRPr kumimoji="1" lang="ko-KR" altLang="en-US" sz="500" b="0" i="0" u="none" strike="noStrike" cap="none" normalizeH="0">
                        <a:solidFill>
                          <a:srgbClr val="000000"/>
                        </a:solidFill>
                        <a:effectLst/>
                        <a:latin typeface="나눔바른고딕"/>
                        <a:ea typeface="나눔바른고딕"/>
                        <a:cs typeface="함초롬돋움"/>
                      </a:endParaRPr>
                    </a:p>
                    <a:p>
                      <a:pPr marL="174625" lvl="0" indent="-174625" algn="l" defTabSz="856738" rtl="0" eaLnBrk="1" latinLnBrk="1" hangingPunct="1">
                        <a:lnSpc>
                          <a:spcPct val="100000"/>
                        </a:lnSpc>
                        <a:spcBef>
                          <a:spcPct val="0"/>
                        </a:spcBef>
                        <a:spcAft>
                          <a:spcPct val="0"/>
                        </a:spcAft>
                        <a:buClrTx/>
                        <a:buFont typeface="나눔바른고딕"/>
                        <a:buNone/>
                        <a:defRPr lang="ko-KR" altLang="en-US"/>
                      </a:pPr>
                      <a:r>
                        <a:rPr kumimoji="1" lang="en-US" altLang="ko-KR" sz="1200" b="0" i="0" u="none" strike="noStrike" cap="none" normalizeH="0">
                          <a:solidFill>
                            <a:srgbClr val="000000"/>
                          </a:solidFill>
                          <a:effectLst/>
                          <a:latin typeface="나눔바른고딕"/>
                          <a:ea typeface="나눔바른고딕"/>
                          <a:cs typeface="함초롬돋움"/>
                        </a:rPr>
                        <a:t>※ </a:t>
                      </a:r>
                      <a:r>
                        <a:rPr kumimoji="1" lang="ko-KR" altLang="en-US" sz="1200" b="0" i="0" u="none" strike="noStrike" cap="none" normalizeH="0">
                          <a:solidFill>
                            <a:srgbClr val="000000"/>
                          </a:solidFill>
                          <a:effectLst/>
                          <a:latin typeface="나눔바른고딕"/>
                          <a:ea typeface="나눔바른고딕"/>
                          <a:cs typeface="함초롬돋움"/>
                        </a:rPr>
                        <a:t>본 실태파악을 위한 점검사항은 </a:t>
                      </a:r>
                      <a:r>
                        <a:rPr kumimoji="1" lang="en-US" altLang="ko-KR" sz="1200" b="0" i="0" u="none" strike="noStrike" cap="none" normalizeH="0">
                          <a:solidFill>
                            <a:srgbClr val="000000"/>
                          </a:solidFill>
                          <a:effectLst/>
                          <a:latin typeface="나눔바른고딕"/>
                          <a:ea typeface="나눔바른고딕"/>
                          <a:cs typeface="함초롬돋움"/>
                        </a:rPr>
                        <a:t>KICQ(2016)</a:t>
                      </a:r>
                      <a:r>
                        <a:rPr kumimoji="1" lang="ko-KR" altLang="en-US" sz="1200" b="0" i="0" u="none" strike="noStrike" cap="none" normalizeH="0">
                          <a:solidFill>
                            <a:srgbClr val="000000"/>
                          </a:solidFill>
                          <a:effectLst/>
                          <a:latin typeface="나눔바른고딕"/>
                          <a:ea typeface="나눔바른고딕"/>
                          <a:cs typeface="함초롬돋움"/>
                        </a:rPr>
                        <a:t>를 인용한 것으로서</a:t>
                      </a:r>
                      <a:r>
                        <a:rPr kumimoji="1" lang="en-US" altLang="ko-KR" sz="1200" b="0" i="0" u="none" strike="noStrike" cap="none" normalizeH="0">
                          <a:solidFill>
                            <a:srgbClr val="000000"/>
                          </a:solidFill>
                          <a:effectLst/>
                          <a:latin typeface="나눔바른고딕"/>
                          <a:ea typeface="나눔바른고딕"/>
                          <a:cs typeface="함초롬돋움"/>
                        </a:rPr>
                        <a:t>, </a:t>
                      </a:r>
                    </a:p>
                    <a:p>
                      <a:pPr marL="174625" lvl="0" indent="-174625" algn="l" defTabSz="856738" rtl="0" eaLnBrk="1" latinLnBrk="1" hangingPunct="1">
                        <a:lnSpc>
                          <a:spcPct val="100000"/>
                        </a:lnSpc>
                        <a:spcBef>
                          <a:spcPct val="0"/>
                        </a:spcBef>
                        <a:spcAft>
                          <a:spcPct val="0"/>
                        </a:spcAft>
                        <a:buClrTx/>
                        <a:buFont typeface="나눔바른고딕"/>
                        <a:buNone/>
                        <a:defRPr lang="ko-KR" altLang="en-US"/>
                      </a:pPr>
                      <a:r>
                        <a:rPr kumimoji="1" lang="ko-KR" altLang="en-US" sz="1200" b="0" i="0" u="none" strike="noStrike" cap="none" normalizeH="0">
                          <a:solidFill>
                            <a:srgbClr val="000000"/>
                          </a:solidFill>
                          <a:effectLst/>
                          <a:latin typeface="나눔바른고딕"/>
                          <a:ea typeface="나눔바른고딕"/>
                          <a:cs typeface="함초롬돋움"/>
                        </a:rPr>
                        <a:t>     각 사업장에서 금지하는 직장 내 괴롭힘 행위를 </a:t>
                      </a:r>
                    </a:p>
                    <a:p>
                      <a:pPr marL="174625" lvl="0" indent="-174625" algn="l" defTabSz="856738" rtl="0" eaLnBrk="1" latinLnBrk="1" hangingPunct="1">
                        <a:lnSpc>
                          <a:spcPct val="100000"/>
                        </a:lnSpc>
                        <a:spcBef>
                          <a:spcPct val="0"/>
                        </a:spcBef>
                        <a:spcAft>
                          <a:spcPct val="0"/>
                        </a:spcAft>
                        <a:buClrTx/>
                        <a:buFont typeface="나눔바른고딕"/>
                        <a:buNone/>
                        <a:defRPr lang="ko-KR" altLang="en-US"/>
                      </a:pPr>
                      <a:r>
                        <a:rPr kumimoji="1" lang="ko-KR" altLang="en-US" sz="1200" b="0" i="0" u="none" strike="noStrike" cap="none" normalizeH="0">
                          <a:solidFill>
                            <a:srgbClr val="000000"/>
                          </a:solidFill>
                          <a:effectLst/>
                          <a:latin typeface="나눔바른고딕"/>
                          <a:ea typeface="나눔바른고딕"/>
                          <a:cs typeface="함초롬돋움"/>
                        </a:rPr>
                        <a:t>     기준으로 자율적으로 </a:t>
                      </a:r>
                    </a:p>
                    <a:p>
                      <a:pPr marL="174625" lvl="0" indent="-174625" algn="l" defTabSz="856738" rtl="0" eaLnBrk="1" latinLnBrk="1" hangingPunct="1">
                        <a:lnSpc>
                          <a:spcPct val="100000"/>
                        </a:lnSpc>
                        <a:spcBef>
                          <a:spcPct val="0"/>
                        </a:spcBef>
                        <a:spcAft>
                          <a:spcPct val="0"/>
                        </a:spcAft>
                        <a:buClrTx/>
                        <a:buFont typeface="나눔바른고딕"/>
                        <a:buNone/>
                        <a:defRPr lang="ko-KR" altLang="en-US"/>
                      </a:pPr>
                      <a:r>
                        <a:rPr kumimoji="1" lang="ko-KR" altLang="en-US" sz="1200" b="0" i="0" u="none" strike="noStrike" cap="none" normalizeH="0">
                          <a:solidFill>
                            <a:srgbClr val="000000"/>
                          </a:solidFill>
                          <a:effectLst/>
                          <a:latin typeface="나눔바른고딕"/>
                          <a:ea typeface="나눔바른고딕"/>
                          <a:cs typeface="함초롬돋움"/>
                        </a:rPr>
                        <a:t>    조정 가능</a:t>
                      </a:r>
                    </a:p>
                    <a:p>
                      <a:pPr marL="174625" lvl="0" indent="-174625" algn="l" defTabSz="856738" rtl="0" eaLnBrk="1" latinLnBrk="1" hangingPunct="1">
                        <a:lnSpc>
                          <a:spcPct val="100000"/>
                        </a:lnSpc>
                        <a:spcBef>
                          <a:spcPct val="0"/>
                        </a:spcBef>
                        <a:spcAft>
                          <a:spcPct val="0"/>
                        </a:spcAft>
                        <a:buClrTx/>
                        <a:buFont typeface="나눔바른고딕"/>
                        <a:buNone/>
                        <a:defRPr lang="ko-KR" altLang="en-US"/>
                      </a:pPr>
                      <a:endParaRPr kumimoji="1" lang="en-US" altLang="ko-KR" sz="1200" b="0" i="0" u="none" strike="noStrike" cap="none" normalizeH="0">
                        <a:solidFill>
                          <a:srgbClr val="000000"/>
                        </a:solidFill>
                        <a:effectLst/>
                        <a:latin typeface="나눔바른고딕"/>
                        <a:ea typeface="나눔바른고딕"/>
                        <a:cs typeface="함초롬돋움"/>
                      </a:endParaRPr>
                    </a:p>
                    <a:p>
                      <a:pPr marL="174625" lvl="0" indent="-174625" algn="l" defTabSz="856738" rtl="0" eaLnBrk="1" latinLnBrk="1" hangingPunct="1">
                        <a:lnSpc>
                          <a:spcPct val="100000"/>
                        </a:lnSpc>
                        <a:spcBef>
                          <a:spcPct val="0"/>
                        </a:spcBef>
                        <a:spcAft>
                          <a:spcPct val="0"/>
                        </a:spcAft>
                        <a:buClrTx/>
                        <a:buFont typeface="나눔바른고딕"/>
                        <a:buNone/>
                        <a:defRPr lang="ko-KR" altLang="en-US"/>
                      </a:pPr>
                      <a:endParaRPr kumimoji="1" lang="en-US" altLang="ko-KR" sz="1200" b="0" i="0" u="none" strike="noStrike" cap="none" normalizeH="0">
                        <a:solidFill>
                          <a:srgbClr val="000000"/>
                        </a:solidFill>
                        <a:effectLst/>
                        <a:latin typeface="나눔바른고딕"/>
                        <a:ea typeface="나눔바른고딕"/>
                        <a:cs typeface="함초롬돋움"/>
                      </a:endParaRPr>
                    </a:p>
                    <a:p>
                      <a:pPr marL="174625" lvl="0" indent="-174625" algn="l" defTabSz="856738" rtl="0" eaLnBrk="1" latinLnBrk="1" hangingPunct="1">
                        <a:lnSpc>
                          <a:spcPct val="100000"/>
                        </a:lnSpc>
                        <a:spcBef>
                          <a:spcPct val="0"/>
                        </a:spcBef>
                        <a:spcAft>
                          <a:spcPct val="0"/>
                        </a:spcAft>
                        <a:buClrTx/>
                        <a:buFont typeface="나눔바른고딕"/>
                        <a:buNone/>
                        <a:defRPr lang="ko-KR" altLang="en-US"/>
                      </a:pPr>
                      <a:endParaRPr kumimoji="1" lang="en-US" altLang="ko-KR" sz="1200" b="0" i="0" u="none" strike="noStrike" cap="none" normalizeH="0">
                        <a:solidFill>
                          <a:srgbClr val="000000"/>
                        </a:solidFill>
                        <a:effectLst/>
                        <a:latin typeface="나눔바른고딕"/>
                        <a:ea typeface="나눔바른고딕"/>
                        <a:cs typeface="함초롬돋움"/>
                      </a:endParaRPr>
                    </a:p>
                    <a:p>
                      <a:pPr marL="174625" lvl="0" indent="-174625" algn="l" defTabSz="856738" rtl="0" eaLnBrk="1" latinLnBrk="1" hangingPunct="1">
                        <a:lnSpc>
                          <a:spcPct val="100000"/>
                        </a:lnSpc>
                        <a:spcBef>
                          <a:spcPct val="0"/>
                        </a:spcBef>
                        <a:spcAft>
                          <a:spcPct val="0"/>
                        </a:spcAft>
                        <a:buClrTx/>
                        <a:buFont typeface="나눔바른고딕"/>
                        <a:buNone/>
                        <a:defRPr lang="ko-KR" altLang="en-US"/>
                      </a:pPr>
                      <a:endParaRPr kumimoji="1" lang="en-US" altLang="ko-KR" sz="1200" b="0" i="0" u="none" strike="noStrike" cap="none" normalizeH="0">
                        <a:solidFill>
                          <a:srgbClr val="000000"/>
                        </a:solidFill>
                        <a:effectLst/>
                        <a:latin typeface="나눔바른고딕"/>
                        <a:ea typeface="나눔바른고딕"/>
                        <a:cs typeface="함초롬돋움"/>
                      </a:endParaRPr>
                    </a:p>
                    <a:p>
                      <a:pPr marL="174625" lvl="0" indent="-174625" algn="l" defTabSz="856738" rtl="0" eaLnBrk="1" latinLnBrk="1" hangingPunct="1">
                        <a:lnSpc>
                          <a:spcPct val="100000"/>
                        </a:lnSpc>
                        <a:spcBef>
                          <a:spcPct val="0"/>
                        </a:spcBef>
                        <a:spcAft>
                          <a:spcPct val="0"/>
                        </a:spcAft>
                        <a:buClrTx/>
                        <a:buFont typeface="나눔바른고딕"/>
                        <a:buNone/>
                        <a:defRPr lang="ko-KR" altLang="en-US"/>
                      </a:pPr>
                      <a:endParaRPr kumimoji="1" lang="en-US" altLang="ko-KR" sz="1200" b="0" i="0" u="none" strike="noStrike" cap="none" normalizeH="0">
                        <a:solidFill>
                          <a:srgbClr val="000000"/>
                        </a:solidFill>
                        <a:effectLst/>
                        <a:latin typeface="나눔바른고딕"/>
                        <a:ea typeface="나눔바른고딕"/>
                        <a:cs typeface="함초롬돋움"/>
                      </a:endParaRPr>
                    </a:p>
                    <a:p>
                      <a:pPr marL="174625" lvl="0" indent="-174625" algn="l" defTabSz="856738" rtl="0" eaLnBrk="1" latinLnBrk="1" hangingPunct="1">
                        <a:lnSpc>
                          <a:spcPct val="100000"/>
                        </a:lnSpc>
                        <a:spcBef>
                          <a:spcPct val="0"/>
                        </a:spcBef>
                        <a:spcAft>
                          <a:spcPct val="0"/>
                        </a:spcAft>
                        <a:buClrTx/>
                        <a:buFont typeface="나눔바른고딕"/>
                        <a:buNone/>
                        <a:defRPr lang="ko-KR" altLang="en-US"/>
                      </a:pPr>
                      <a:endParaRPr kumimoji="1" lang="en-US" altLang="ko-KR" sz="1200" b="0" i="0" u="none" strike="noStrike" cap="none" normalizeH="0">
                        <a:solidFill>
                          <a:srgbClr val="000000"/>
                        </a:solidFill>
                        <a:effectLst/>
                        <a:latin typeface="나눔바른고딕"/>
                        <a:ea typeface="나눔바른고딕"/>
                        <a:cs typeface="함초롬돋움"/>
                      </a:endParaRPr>
                    </a:p>
                    <a:p>
                      <a:pPr marL="174625" lvl="0" indent="-174625" algn="l" defTabSz="856738" rtl="0" eaLnBrk="1" latinLnBrk="1" hangingPunct="1">
                        <a:lnSpc>
                          <a:spcPct val="100000"/>
                        </a:lnSpc>
                        <a:spcBef>
                          <a:spcPct val="0"/>
                        </a:spcBef>
                        <a:spcAft>
                          <a:spcPct val="0"/>
                        </a:spcAft>
                        <a:buClrTx/>
                        <a:buFont typeface="나눔바른고딕"/>
                        <a:buNone/>
                        <a:defRPr lang="ko-KR" altLang="en-US"/>
                      </a:pPr>
                      <a:endParaRPr kumimoji="1" lang="en-US" altLang="ko-KR" sz="1200" b="0" i="0" u="none" strike="noStrike" cap="none" normalizeH="0">
                        <a:solidFill>
                          <a:srgbClr val="000000"/>
                        </a:solidFill>
                        <a:effectLst/>
                        <a:latin typeface="나눔바른고딕"/>
                        <a:ea typeface="나눔바른고딕"/>
                        <a:cs typeface="함초롬돋움"/>
                      </a:endParaRPr>
                    </a:p>
                    <a:p>
                      <a:pPr marL="174625" lvl="0" indent="-174625" algn="l" defTabSz="856738" rtl="0" eaLnBrk="1" latinLnBrk="1" hangingPunct="1">
                        <a:lnSpc>
                          <a:spcPct val="100000"/>
                        </a:lnSpc>
                        <a:spcBef>
                          <a:spcPct val="0"/>
                        </a:spcBef>
                        <a:spcAft>
                          <a:spcPct val="0"/>
                        </a:spcAft>
                        <a:buClrTx/>
                        <a:buFont typeface="나눔바른고딕"/>
                        <a:buNone/>
                        <a:defRPr lang="ko-KR" altLang="en-US"/>
                      </a:pPr>
                      <a:endParaRPr kumimoji="1" lang="en-US" altLang="ko-KR" sz="1200" b="0" i="0" u="none" strike="noStrike" cap="none" normalizeH="0">
                        <a:solidFill>
                          <a:srgbClr val="000000"/>
                        </a:solidFill>
                        <a:effectLst/>
                        <a:latin typeface="나눔바른고딕"/>
                        <a:ea typeface="나눔바른고딕"/>
                        <a:cs typeface="함초롬돋움"/>
                      </a:endParaRPr>
                    </a:p>
                    <a:p>
                      <a:pPr marL="174625" lvl="0" indent="-174625" algn="l" defTabSz="856738" rtl="0" eaLnBrk="1" latinLnBrk="1" hangingPunct="1">
                        <a:lnSpc>
                          <a:spcPct val="100000"/>
                        </a:lnSpc>
                        <a:spcBef>
                          <a:spcPct val="0"/>
                        </a:spcBef>
                        <a:spcAft>
                          <a:spcPct val="0"/>
                        </a:spcAft>
                        <a:buClrTx/>
                        <a:buFont typeface="나눔바른고딕"/>
                        <a:buNone/>
                        <a:defRPr lang="ko-KR" altLang="en-US"/>
                      </a:pPr>
                      <a:endParaRPr kumimoji="1" lang="en-US" altLang="ko-KR" sz="1200" b="0" i="0" u="none" strike="noStrike" cap="none" normalizeH="0">
                        <a:solidFill>
                          <a:srgbClr val="000000"/>
                        </a:solidFill>
                        <a:effectLst/>
                        <a:latin typeface="나눔바른고딕"/>
                        <a:ea typeface="나눔바른고딕"/>
                        <a:cs typeface="함초롬돋움"/>
                      </a:endParaRPr>
                    </a:p>
                    <a:p>
                      <a:pPr marL="174625" lvl="0" indent="-174625" algn="l" defTabSz="856738" rtl="0" eaLnBrk="1" latinLnBrk="1" hangingPunct="1">
                        <a:lnSpc>
                          <a:spcPct val="100000"/>
                        </a:lnSpc>
                        <a:spcBef>
                          <a:spcPct val="0"/>
                        </a:spcBef>
                        <a:spcAft>
                          <a:spcPct val="0"/>
                        </a:spcAft>
                        <a:buClrTx/>
                        <a:buFont typeface="나눔바른고딕"/>
                        <a:buNone/>
                        <a:defRPr lang="ko-KR" altLang="en-US"/>
                      </a:pPr>
                      <a:endParaRPr kumimoji="1" lang="en-US" altLang="ko-KR" sz="1200" b="0" i="0" u="none" strike="noStrike" cap="none" normalizeH="0">
                        <a:solidFill>
                          <a:srgbClr val="000000"/>
                        </a:solidFill>
                        <a:effectLst/>
                        <a:latin typeface="나눔바른고딕"/>
                        <a:ea typeface="나눔바른고딕"/>
                        <a:cs typeface="함초롬돋움"/>
                      </a:endParaRPr>
                    </a:p>
                    <a:p>
                      <a:pPr marL="174625" lvl="0" indent="-174625" algn="l" defTabSz="856738" rtl="0" eaLnBrk="1" latinLnBrk="1" hangingPunct="1">
                        <a:lnSpc>
                          <a:spcPct val="100000"/>
                        </a:lnSpc>
                        <a:spcBef>
                          <a:spcPct val="0"/>
                        </a:spcBef>
                        <a:spcAft>
                          <a:spcPct val="0"/>
                        </a:spcAft>
                        <a:buClrTx/>
                        <a:buFont typeface="나눔바른고딕"/>
                        <a:buNone/>
                        <a:defRPr lang="ko-KR" altLang="en-US"/>
                      </a:pPr>
                      <a:endParaRPr kumimoji="1" lang="ko-KR" altLang="en-US" sz="1200" b="0" i="0" u="none" strike="noStrike" cap="none" normalizeH="0">
                        <a:solidFill>
                          <a:srgbClr val="000000"/>
                        </a:solidFill>
                        <a:effectLst/>
                        <a:latin typeface="나눔바른고딕"/>
                        <a:ea typeface="나눔바른고딕"/>
                        <a:cs typeface="함초롬돋움"/>
                      </a:endParaRPr>
                    </a:p>
                  </a:txBody>
                  <a:tcPr marL="91482" marR="91482" marT="45741" marB="45741" anchor="ctr" horzOverflow="overflow">
                    <a:lnL w="12700" cap="flat" cmpd="sng" algn="ctr">
                      <a:solidFill>
                        <a:srgbClr val="247DAE"/>
                      </a:solidFill>
                      <a:prstDash val="solid"/>
                      <a:round/>
                    </a:lnL>
                    <a:lnR w="12700" cap="flat" cmpd="sng" algn="ctr">
                      <a:solidFill>
                        <a:srgbClr val="FFFFFF"/>
                      </a:solidFill>
                      <a:prstDash val="solid"/>
                      <a:round/>
                    </a:lnR>
                    <a:lnT w="12700" cap="flat" cmpd="sng" algn="ctr">
                      <a:solidFill>
                        <a:srgbClr val="FFFFFF"/>
                      </a:solidFill>
                      <a:prstDash val="solid"/>
                      <a:round/>
                    </a:lnT>
                    <a:lnB w="12700" cap="flat" cmpd="sng" algn="ctr">
                      <a:solidFill>
                        <a:srgbClr val="247DAE"/>
                      </a:solidFill>
                      <a:prstDash val="solid"/>
                      <a:round/>
                    </a:lnB>
                    <a:lnTlToBr>
                      <a:noFill/>
                    </a:lnTlToBr>
                    <a:lnBlToTr>
                      <a:noFill/>
                    </a:lnBlToTr>
                    <a:noFill/>
                  </a:tcPr>
                </a:tc>
                <a:extLst>
                  <a:ext uri="{0D108BD9-81ED-4DB2-BD59-A6C34878D82A}">
                    <a16:rowId xmlns:a16="http://schemas.microsoft.com/office/drawing/2014/main" val="10001"/>
                  </a:ext>
                </a:extLst>
              </a:tr>
              <a:tr h="434256">
                <a:tc>
                  <a:txBody>
                    <a:bodyPr/>
                    <a:lstStyle/>
                    <a:p>
                      <a:pPr marL="0" lvl="0" indent="0" algn="ctr" defTabSz="856738" rtl="0" eaLnBrk="1" latinLnBrk="1" hangingPunct="1">
                        <a:lnSpc>
                          <a:spcPct val="100000"/>
                        </a:lnSpc>
                        <a:spcBef>
                          <a:spcPct val="0"/>
                        </a:spcBef>
                        <a:spcAft>
                          <a:spcPct val="0"/>
                        </a:spcAft>
                        <a:buClrTx/>
                        <a:buFontTx/>
                        <a:buNone/>
                        <a:defRPr lang="ko-KR" altLang="en-US"/>
                      </a:pPr>
                      <a:r>
                        <a:rPr kumimoji="1" lang="ko-KR" altLang="en-US" sz="1400" b="1" i="0" u="none" strike="noStrike" cap="none" normalizeH="0">
                          <a:solidFill>
                            <a:srgbClr val="000000"/>
                          </a:solidFill>
                          <a:effectLst/>
                          <a:latin typeface="나눔바른고딕"/>
                          <a:ea typeface="나눔바른고딕"/>
                          <a:cs typeface="함초롬돋움"/>
                        </a:rPr>
                        <a:t>근로자</a:t>
                      </a:r>
                      <a:endParaRPr kumimoji="1" lang="ko-KR" altLang="en-US" sz="1400" b="1" i="0" u="none" strike="noStrike" cap="none" normalizeH="0">
                        <a:solidFill>
                          <a:srgbClr val="000000"/>
                        </a:solidFill>
                        <a:latin typeface="나눔바른고딕"/>
                        <a:ea typeface="나눔바른고딕"/>
                        <a:cs typeface="함초롬돋움"/>
                      </a:endParaRPr>
                    </a:p>
                  </a:txBody>
                  <a:tcPr marL="91482" marR="91482" marT="45741" marB="45741" anchor="ctr" horzOverflow="overflow">
                    <a:lnL w="12700" cap="flat" cmpd="sng" algn="ctr">
                      <a:solidFill>
                        <a:srgbClr val="FFFFFF"/>
                      </a:solidFill>
                      <a:prstDash val="solid"/>
                      <a:round/>
                    </a:lnL>
                    <a:lnR w="12700" cap="flat" cmpd="sng" algn="ctr">
                      <a:solidFill>
                        <a:srgbClr val="247DAE"/>
                      </a:solidFill>
                      <a:prstDash val="solid"/>
                      <a:round/>
                    </a:lnR>
                    <a:lnT w="12700" cap="flat" cmpd="sng" algn="ctr">
                      <a:solidFill>
                        <a:srgbClr val="247DAE"/>
                      </a:solidFill>
                      <a:prstDash val="solid"/>
                      <a:round/>
                    </a:lnT>
                    <a:lnB w="12700" cap="flat" cmpd="sng" algn="ctr">
                      <a:solidFill>
                        <a:srgbClr val="247DAE"/>
                      </a:solidFill>
                      <a:prstDash val="solid"/>
                      <a:round/>
                    </a:lnB>
                    <a:lnTlToBr>
                      <a:noFill/>
                    </a:lnTlToBr>
                    <a:lnBlToTr>
                      <a:noFill/>
                    </a:lnBlToTr>
                    <a:solidFill>
                      <a:srgbClr val="EBF5FB"/>
                    </a:solidFill>
                  </a:tcPr>
                </a:tc>
                <a:tc>
                  <a:txBody>
                    <a:bodyPr/>
                    <a:lstStyle/>
                    <a:p>
                      <a:pPr marL="0" lvl="0" indent="0" algn="l" defTabSz="856738" rtl="0" eaLnBrk="1" latinLnBrk="1" hangingPunct="1">
                        <a:lnSpc>
                          <a:spcPct val="100000"/>
                        </a:lnSpc>
                        <a:spcBef>
                          <a:spcPct val="0"/>
                        </a:spcBef>
                        <a:spcAft>
                          <a:spcPts val="400"/>
                        </a:spcAft>
                        <a:buClrTx/>
                        <a:buFontTx/>
                        <a:buNone/>
                        <a:defRPr lang="ko-KR" altLang="en-US"/>
                      </a:pPr>
                      <a:r>
                        <a:rPr kumimoji="1" lang="ko-KR" altLang="en-US" sz="1200" b="0" i="0" u="none" strike="noStrike" cap="none" normalizeH="0">
                          <a:solidFill>
                            <a:srgbClr val="000000"/>
                          </a:solidFill>
                          <a:effectLst/>
                          <a:latin typeface="나눔바른고딕"/>
                          <a:ea typeface="나눔바른고딕"/>
                          <a:cs typeface="함초롬돋움"/>
                        </a:rPr>
                        <a:t>직무만족도: </a:t>
                      </a:r>
                      <a:r>
                        <a:rPr kumimoji="1" lang="en-US" altLang="ko-KR" sz="1200" b="0" i="0" u="none" strike="noStrike" cap="none" normalizeH="0">
                          <a:solidFill>
                            <a:srgbClr val="000000"/>
                          </a:solidFill>
                          <a:effectLst/>
                          <a:latin typeface="나눔바른고딕"/>
                          <a:ea typeface="나눔바른고딕"/>
                          <a:cs typeface="함초롬돋움"/>
                        </a:rPr>
                        <a:t> </a:t>
                      </a:r>
                      <a:r>
                        <a:rPr kumimoji="1" lang="ko-KR" altLang="en-US" sz="1200" b="0" i="0" u="none" strike="noStrike" cap="none" normalizeH="0">
                          <a:solidFill>
                            <a:srgbClr val="000000"/>
                          </a:solidFill>
                          <a:effectLst/>
                          <a:latin typeface="나눔바른고딕"/>
                          <a:ea typeface="나눔바른고딕"/>
                          <a:cs typeface="함초롬돋움"/>
                        </a:rPr>
                        <a:t>이직 의사 </a:t>
                      </a:r>
                      <a:r>
                        <a:rPr kumimoji="1" lang="en-US" altLang="ko-KR" sz="1200" b="0" i="0" u="none" strike="noStrike" cap="none" normalizeH="0">
                          <a:solidFill>
                            <a:srgbClr val="000000"/>
                          </a:solidFill>
                          <a:effectLst/>
                          <a:latin typeface="나눔바른고딕"/>
                          <a:ea typeface="나눔바른고딕"/>
                          <a:cs typeface="함초롬돋움"/>
                        </a:rPr>
                        <a:t>/ </a:t>
                      </a:r>
                      <a:r>
                        <a:rPr kumimoji="1" lang="ko-KR" altLang="en-US" sz="1200" b="0" i="0" u="none" strike="noStrike" cap="none" normalizeH="0">
                          <a:solidFill>
                            <a:srgbClr val="000000"/>
                          </a:solidFill>
                          <a:effectLst/>
                          <a:latin typeface="나눔바른고딕"/>
                          <a:ea typeface="나눔바른고딕"/>
                          <a:cs typeface="함초롬돋움"/>
                        </a:rPr>
                        <a:t>신체적 건강상태</a:t>
                      </a:r>
                      <a:r>
                        <a:rPr kumimoji="1" lang="en-US" altLang="ko-KR" sz="1200" b="0" i="0" u="none" strike="noStrike" cap="none" normalizeH="0">
                          <a:solidFill>
                            <a:srgbClr val="000000"/>
                          </a:solidFill>
                          <a:effectLst/>
                          <a:latin typeface="나눔바른고딕"/>
                          <a:ea typeface="나눔바른고딕"/>
                          <a:cs typeface="함초롬돋움"/>
                        </a:rPr>
                        <a:t>(</a:t>
                      </a:r>
                      <a:r>
                        <a:rPr kumimoji="1" lang="ko-KR" altLang="en-US" sz="1200" b="0" i="0" u="none" strike="noStrike" cap="none" normalizeH="0">
                          <a:solidFill>
                            <a:srgbClr val="000000"/>
                          </a:solidFill>
                          <a:effectLst/>
                          <a:latin typeface="나눔바른고딕"/>
                          <a:ea typeface="나눔바른고딕"/>
                          <a:cs typeface="함초롬돋움"/>
                        </a:rPr>
                        <a:t>건강검진</a:t>
                      </a:r>
                      <a:r>
                        <a:rPr kumimoji="1" lang="en-US" altLang="ko-KR" sz="1200" b="0" i="0" u="none" strike="noStrike" cap="none" normalizeH="0">
                          <a:solidFill>
                            <a:srgbClr val="000000"/>
                          </a:solidFill>
                          <a:effectLst/>
                          <a:latin typeface="나눔바른고딕"/>
                          <a:ea typeface="나눔바른고딕"/>
                          <a:cs typeface="함초롬돋움"/>
                        </a:rPr>
                        <a:t>, </a:t>
                      </a:r>
                      <a:r>
                        <a:rPr kumimoji="1" lang="ko-KR" altLang="en-US" sz="1200" b="0" i="0" u="none" strike="noStrike" cap="none" normalizeH="0">
                          <a:solidFill>
                            <a:srgbClr val="000000"/>
                          </a:solidFill>
                          <a:effectLst/>
                          <a:latin typeface="나눔바른고딕"/>
                          <a:ea typeface="나눔바른고딕"/>
                          <a:cs typeface="함초롬돋움"/>
                        </a:rPr>
                        <a:t>병가 등</a:t>
                      </a:r>
                      <a:r>
                        <a:rPr kumimoji="1" lang="en-US" altLang="ko-KR" sz="1200" b="0" i="0" u="none" strike="noStrike" cap="none" normalizeH="0">
                          <a:solidFill>
                            <a:srgbClr val="000000"/>
                          </a:solidFill>
                          <a:effectLst/>
                          <a:latin typeface="나눔바른고딕"/>
                          <a:ea typeface="나눔바른고딕"/>
                          <a:cs typeface="함초롬돋움"/>
                        </a:rPr>
                        <a:t>) / </a:t>
                      </a:r>
                      <a:r>
                        <a:rPr kumimoji="1" lang="ko-KR" altLang="en-US" sz="1200" b="0" i="0" u="none" strike="noStrike" cap="none" normalizeH="0">
                          <a:solidFill>
                            <a:srgbClr val="000000"/>
                          </a:solidFill>
                          <a:effectLst/>
                          <a:latin typeface="나눔바른고딕"/>
                          <a:ea typeface="나눔바른고딕"/>
                          <a:cs typeface="함초롬돋움"/>
                        </a:rPr>
                        <a:t>우울증</a:t>
                      </a:r>
                      <a:r>
                        <a:rPr kumimoji="1" lang="en-US" altLang="ko-KR" sz="1200" b="0" i="0" u="none" strike="noStrike" cap="none" normalizeH="0">
                          <a:solidFill>
                            <a:srgbClr val="000000"/>
                          </a:solidFill>
                          <a:effectLst/>
                          <a:latin typeface="나눔바른고딕"/>
                          <a:ea typeface="나눔바른고딕"/>
                          <a:cs typeface="함초롬돋움"/>
                        </a:rPr>
                        <a:t>, </a:t>
                      </a:r>
                      <a:r>
                        <a:rPr kumimoji="1" lang="ko-KR" altLang="en-US" sz="1200" b="0" i="0" u="none" strike="noStrike" cap="none" normalizeH="0">
                          <a:solidFill>
                            <a:srgbClr val="000000"/>
                          </a:solidFill>
                          <a:effectLst/>
                          <a:latin typeface="나눔바른고딕"/>
                          <a:ea typeface="나눔바른고딕"/>
                          <a:cs typeface="함초롬돋움"/>
                        </a:rPr>
                        <a:t>불안 등 정신적 건강상태</a:t>
                      </a:r>
                      <a:endParaRPr kumimoji="1" lang="ko-KR" altLang="en-US" sz="1200" b="0" i="0" u="none" strike="noStrike" cap="none" normalizeH="0">
                        <a:solidFill>
                          <a:srgbClr val="000000"/>
                        </a:solidFill>
                        <a:latin typeface="나눔바른고딕"/>
                        <a:ea typeface="나눔바른고딕"/>
                        <a:cs typeface="함초롬돋움"/>
                      </a:endParaRPr>
                    </a:p>
                  </a:txBody>
                  <a:tcPr marL="91482" marR="91482" marT="45741" marB="45741" anchor="ctr" horzOverflow="overflow">
                    <a:lnL w="12700" cap="flat" cmpd="sng" algn="ctr">
                      <a:solidFill>
                        <a:srgbClr val="247DAE"/>
                      </a:solidFill>
                      <a:prstDash val="solid"/>
                      <a:round/>
                    </a:lnL>
                    <a:lnR w="12700" cap="flat" cmpd="sng" algn="ctr">
                      <a:solidFill>
                        <a:srgbClr val="247DAE"/>
                      </a:solidFill>
                      <a:prstDash val="solid"/>
                      <a:round/>
                    </a:lnR>
                    <a:lnT w="12700" cap="flat" cmpd="sng" algn="ctr">
                      <a:solidFill>
                        <a:srgbClr val="247DAE"/>
                      </a:solidFill>
                      <a:prstDash val="solid"/>
                      <a:round/>
                    </a:lnT>
                    <a:lnB w="12700" cap="flat" cmpd="sng" algn="ctr">
                      <a:solidFill>
                        <a:srgbClr val="247DAE"/>
                      </a:solidFill>
                      <a:prstDash val="solid"/>
                      <a:round/>
                    </a:lnB>
                    <a:lnTlToBr>
                      <a:noFill/>
                    </a:lnTlToBr>
                    <a:lnBlToTr>
                      <a:noFill/>
                    </a:lnBlToTr>
                    <a:solidFill>
                      <a:srgbClr val="EBF5FB"/>
                    </a:solidFill>
                  </a:tcPr>
                </a:tc>
                <a:tc>
                  <a:txBody>
                    <a:bodyPr/>
                    <a:lstStyle/>
                    <a:p>
                      <a:pPr marL="171450" lvl="0" indent="-171450" algn="l" defTabSz="856738" rtl="0" eaLnBrk="1" latinLnBrk="1" hangingPunct="1">
                        <a:lnSpc>
                          <a:spcPct val="100000"/>
                        </a:lnSpc>
                        <a:spcBef>
                          <a:spcPct val="0"/>
                        </a:spcBef>
                        <a:spcAft>
                          <a:spcPct val="0"/>
                        </a:spcAft>
                        <a:buClrTx/>
                        <a:buFont typeface="나눔바른고딕"/>
                        <a:buChar char="–"/>
                        <a:defRPr lang="ko-KR" altLang="en-US"/>
                      </a:pPr>
                      <a:r>
                        <a:rPr kumimoji="1" lang="ko-KR" altLang="en-US" sz="1200" b="0" i="0" u="none" strike="noStrike" cap="none" normalizeH="0" dirty="0">
                          <a:solidFill>
                            <a:srgbClr val="000000"/>
                          </a:solidFill>
                          <a:effectLst/>
                          <a:latin typeface="나눔바른고딕"/>
                          <a:ea typeface="나눔바른고딕"/>
                          <a:cs typeface="함초롬돋움"/>
                        </a:rPr>
                        <a:t>설문조사</a:t>
                      </a:r>
                    </a:p>
                    <a:p>
                      <a:pPr marL="171450" lvl="0" indent="-171450" algn="l" defTabSz="856738" rtl="0" eaLnBrk="1" latinLnBrk="1" hangingPunct="1">
                        <a:lnSpc>
                          <a:spcPct val="100000"/>
                        </a:lnSpc>
                        <a:spcBef>
                          <a:spcPct val="0"/>
                        </a:spcBef>
                        <a:spcAft>
                          <a:spcPct val="0"/>
                        </a:spcAft>
                        <a:buClrTx/>
                        <a:buFont typeface="나눔바른고딕"/>
                        <a:buChar char="–"/>
                        <a:defRPr lang="ko-KR" altLang="en-US"/>
                      </a:pPr>
                      <a:r>
                        <a:rPr kumimoji="1" lang="ko-KR" altLang="en-US" sz="1200" b="0" i="0" u="none" strike="noStrike" cap="none" normalizeH="0" dirty="0">
                          <a:solidFill>
                            <a:srgbClr val="000000"/>
                          </a:solidFill>
                          <a:effectLst/>
                          <a:latin typeface="나눔바른고딕"/>
                          <a:ea typeface="나눔바른고딕"/>
                          <a:cs typeface="함초롬돋움"/>
                        </a:rPr>
                        <a:t>정기건강검진 등</a:t>
                      </a:r>
                    </a:p>
                  </a:txBody>
                  <a:tcPr marL="91482" marR="91482" marT="45741" marB="45741" anchor="ctr" horzOverflow="overflow">
                    <a:lnL w="12700" cap="flat" cmpd="sng" algn="ctr">
                      <a:solidFill>
                        <a:srgbClr val="247DAE"/>
                      </a:solidFill>
                      <a:prstDash val="solid"/>
                      <a:round/>
                    </a:lnL>
                    <a:lnR w="12700" cap="flat" cmpd="sng" algn="ctr">
                      <a:solidFill>
                        <a:srgbClr val="FFFFFF"/>
                      </a:solidFill>
                      <a:prstDash val="solid"/>
                      <a:round/>
                    </a:lnR>
                    <a:lnT w="12700" cap="flat" cmpd="sng" algn="ctr">
                      <a:solidFill>
                        <a:srgbClr val="247DAE"/>
                      </a:solidFill>
                      <a:prstDash val="solid"/>
                      <a:round/>
                    </a:lnT>
                    <a:lnB w="12700" cap="flat" cmpd="sng" algn="ctr">
                      <a:solidFill>
                        <a:srgbClr val="247DAE"/>
                      </a:solidFill>
                      <a:prstDash val="solid"/>
                      <a:round/>
                    </a:lnB>
                    <a:lnTlToBr>
                      <a:noFill/>
                    </a:lnTlToBr>
                    <a:lnBlToTr>
                      <a:noFill/>
                    </a:lnBlToTr>
                    <a:solidFill>
                      <a:srgbClr val="EBF5FB"/>
                    </a:solidFill>
                  </a:tcPr>
                </a:tc>
                <a:extLst>
                  <a:ext uri="{0D108BD9-81ED-4DB2-BD59-A6C34878D82A}">
                    <a16:rowId xmlns:a16="http://schemas.microsoft.com/office/drawing/2014/main" val="10002"/>
                  </a:ext>
                </a:extLst>
              </a:tr>
            </a:tbl>
          </a:graphicData>
        </a:graphic>
      </p:graphicFrame>
      <p:sp>
        <p:nvSpPr>
          <p:cNvPr id="42" name="TextBox 74"/>
          <p:cNvSpPr txBox="1"/>
          <p:nvPr/>
        </p:nvSpPr>
        <p:spPr>
          <a:xfrm>
            <a:off x="1727426" y="285274"/>
            <a:ext cx="2221639" cy="369332"/>
          </a:xfrm>
          <a:prstGeom prst="rect">
            <a:avLst/>
          </a:prstGeom>
          <a:noFill/>
        </p:spPr>
        <p:txBody>
          <a:bodyPr wrap="none" anchor="ctr">
            <a:spAutoFit/>
          </a:bodyPr>
          <a:lstStyle/>
          <a:p>
            <a:pPr lvl="0">
              <a:defRPr lang="ko-KR" altLang="en-US"/>
            </a:pPr>
            <a:r>
              <a:rPr lang="ko-KR" altLang="en-US">
                <a:solidFill>
                  <a:schemeClr val="bg1"/>
                </a:solidFill>
                <a:latin typeface="나눔스퀘어라운드 ExtraBold"/>
                <a:ea typeface="나눔스퀘어라운드 ExtraBold"/>
              </a:rPr>
              <a:t>직장 내 괴롭힘의 예방</a:t>
            </a:r>
          </a:p>
        </p:txBody>
      </p:sp>
      <p:sp>
        <p:nvSpPr>
          <p:cNvPr id="43" name="Rectangle 5"/>
          <p:cNvSpPr>
            <a:spLocks noChangeArrowheads="1"/>
          </p:cNvSpPr>
          <p:nvPr/>
        </p:nvSpPr>
        <p:spPr bwMode="white">
          <a:xfrm>
            <a:off x="4356324" y="240030"/>
            <a:ext cx="2002566" cy="460741"/>
          </a:xfrm>
          <a:prstGeom prst="rect">
            <a:avLst/>
          </a:prstGeom>
          <a:noFill/>
        </p:spPr>
        <p:txBody>
          <a:bodyPr wrap="none" anchor="ctr">
            <a:spAutoFit/>
          </a:bodyPr>
          <a:lstStyle/>
          <a:p>
            <a:pPr lvl="0">
              <a:defRPr lang="ko-KR" altLang="en-US"/>
            </a:pPr>
            <a:r>
              <a:rPr lang="ko-KR" altLang="en-US" sz="2400" dirty="0">
                <a:solidFill>
                  <a:schemeClr val="accent4"/>
                </a:solidFill>
                <a:latin typeface="나눔스퀘어라운드 ExtraBold"/>
                <a:ea typeface="나눔스퀘어라운드 ExtraBold"/>
              </a:rPr>
              <a:t> 위험요인 점검</a:t>
            </a:r>
          </a:p>
        </p:txBody>
      </p:sp>
      <p:sp>
        <p:nvSpPr>
          <p:cNvPr id="44" name="타원 68"/>
          <p:cNvSpPr/>
          <p:nvPr/>
        </p:nvSpPr>
        <p:spPr>
          <a:xfrm>
            <a:off x="4162213" y="331227"/>
            <a:ext cx="277425" cy="2774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2</a:t>
            </a:r>
            <a:endParaRPr lang="ko-KR" altLang="en-US">
              <a:solidFill>
                <a:schemeClr val="bg1"/>
              </a:solidFill>
              <a:latin typeface="나눔스퀘어라운드 ExtraBold"/>
              <a:ea typeface="나눔스퀘어라운드 ExtraBold"/>
            </a:endParaRPr>
          </a:p>
        </p:txBody>
      </p:sp>
      <p:pic>
        <p:nvPicPr>
          <p:cNvPr id="20" name="그림 19"/>
          <p:cNvPicPr>
            <a:picLocks noChangeAspect="1"/>
          </p:cNvPicPr>
          <p:nvPr/>
        </p:nvPicPr>
        <p:blipFill rotWithShape="1">
          <a:blip r:embed="rId4"/>
          <a:stretch>
            <a:fillRect/>
          </a:stretch>
        </p:blipFill>
        <p:spPr>
          <a:xfrm>
            <a:off x="7444981" y="4739363"/>
            <a:ext cx="1083939" cy="1102005"/>
          </a:xfrm>
          <a:prstGeom prst="rect">
            <a:avLst/>
          </a:prstGeom>
          <a:effectLst>
            <a:outerShdw blurRad="50800" dist="12700" dir="2700000" algn="tl" rotWithShape="0">
              <a:prstClr val="black">
                <a:alpha val="40000"/>
              </a:prstClr>
            </a:outerShdw>
          </a:effectLst>
        </p:spPr>
      </p:pic>
      <p:sp>
        <p:nvSpPr>
          <p:cNvPr id="16" name="TextBox 15">
            <a:extLst>
              <a:ext uri="{FF2B5EF4-FFF2-40B4-BE49-F238E27FC236}">
                <a16:creationId xmlns:a16="http://schemas.microsoft.com/office/drawing/2014/main" id="{05BD4999-0792-4D35-B3D9-05F57B747DDA}"/>
              </a:ext>
            </a:extLst>
          </p:cNvPr>
          <p:cNvSpPr txBox="1"/>
          <p:nvPr/>
        </p:nvSpPr>
        <p:spPr>
          <a:xfrm>
            <a:off x="8403324" y="241974"/>
            <a:ext cx="545771" cy="188766"/>
          </a:xfrm>
          <a:prstGeom prst="roundRect">
            <a:avLst>
              <a:gd name="adj" fmla="val 50000"/>
            </a:avLst>
          </a:prstGeom>
          <a:solidFill>
            <a:srgbClr val="247DAE"/>
          </a:solidFill>
        </p:spPr>
        <p:txBody>
          <a:bodyPr wrap="none" anchor="ctr">
            <a:noAutofit/>
          </a:bodyPr>
          <a:lstStyle/>
          <a:p>
            <a:pPr algn="ctr">
              <a:defRPr lang="ko-KR" altLang="en-US"/>
            </a:pPr>
            <a:r>
              <a:rPr lang="en-US" altLang="ko-KR" sz="1100" dirty="0">
                <a:solidFill>
                  <a:schemeClr val="bg1"/>
                </a:solidFill>
                <a:latin typeface="나눔스퀘어라운드 ExtraBold"/>
                <a:ea typeface="나눔스퀘어라운드 ExtraBold"/>
              </a:rPr>
              <a:t>PART 6</a:t>
            </a:r>
          </a:p>
        </p:txBody>
      </p:sp>
      <p:sp>
        <p:nvSpPr>
          <p:cNvPr id="18" name="TextBox 17">
            <a:extLst>
              <a:ext uri="{FF2B5EF4-FFF2-40B4-BE49-F238E27FC236}">
                <a16:creationId xmlns:a16="http://schemas.microsoft.com/office/drawing/2014/main" id="{D6A8F2FD-580A-4EFF-8EFA-D4C04D0F2F24}"/>
              </a:ext>
            </a:extLst>
          </p:cNvPr>
          <p:cNvSpPr txBox="1"/>
          <p:nvPr/>
        </p:nvSpPr>
        <p:spPr>
          <a:xfrm>
            <a:off x="6699060" y="435538"/>
            <a:ext cx="2335402" cy="261610"/>
          </a:xfrm>
          <a:prstGeom prst="rect">
            <a:avLst/>
          </a:prstGeom>
          <a:noFill/>
        </p:spPr>
        <p:txBody>
          <a:bodyPr wrap="square" anchor="ctr">
            <a:spAutoFit/>
          </a:bodyPr>
          <a:lstStyle/>
          <a:p>
            <a:pPr algn="r">
              <a:defRPr lang="ko-KR" altLang="en-US"/>
            </a:pPr>
            <a:r>
              <a:rPr lang="ko-KR" altLang="en-US" sz="1100" dirty="0">
                <a:solidFill>
                  <a:schemeClr val="bg1"/>
                </a:solidFill>
                <a:latin typeface="나눔스퀘어라운드 ExtraBold"/>
                <a:ea typeface="나눔스퀘어라운드 ExtraBold"/>
              </a:rPr>
              <a:t>직장 내 괴롭힘의 예방</a:t>
            </a:r>
          </a:p>
        </p:txBody>
      </p:sp>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그룹 31"/>
          <p:cNvGrpSpPr/>
          <p:nvPr/>
        </p:nvGrpSpPr>
        <p:grpSpPr>
          <a:xfrm>
            <a:off x="265" y="130831"/>
            <a:ext cx="9143471" cy="765157"/>
            <a:chOff x="265" y="130831"/>
            <a:chExt cx="9143471" cy="765157"/>
          </a:xfrm>
        </p:grpSpPr>
        <p:grpSp>
          <p:nvGrpSpPr>
            <p:cNvPr id="35" name="그룹 34"/>
            <p:cNvGrpSpPr/>
            <p:nvPr/>
          </p:nvGrpSpPr>
          <p:grpSpPr>
            <a:xfrm>
              <a:off x="265" y="130831"/>
              <a:ext cx="9143471" cy="765157"/>
              <a:chOff x="265" y="130831"/>
              <a:chExt cx="9143471" cy="765157"/>
            </a:xfrm>
          </p:grpSpPr>
          <p:sp>
            <p:nvSpPr>
              <p:cNvPr id="39" name="직사각형 38"/>
              <p:cNvSpPr/>
              <p:nvPr/>
            </p:nvSpPr>
            <p:spPr>
              <a:xfrm>
                <a:off x="265" y="133689"/>
                <a:ext cx="958482" cy="640575"/>
              </a:xfrm>
              <a:prstGeom prst="rect">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40" name="사각형: 둥근 위쪽 모서리 39"/>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41" name="평행 사변형 40"/>
              <p:cNvSpPr/>
              <p:nvPr/>
            </p:nvSpPr>
            <p:spPr>
              <a:xfrm rot="5400000">
                <a:off x="753374" y="368797"/>
                <a:ext cx="762297" cy="292083"/>
              </a:xfrm>
              <a:prstGeom prst="parallelogram">
                <a:avLst>
                  <a:gd name="adj" fmla="val 41638"/>
                </a:avLst>
              </a:prstGeom>
              <a:solidFill>
                <a:srgbClr val="247D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42" name="평행 사변형 41"/>
              <p:cNvSpPr/>
              <p:nvPr/>
            </p:nvSpPr>
            <p:spPr>
              <a:xfrm rot="16200000" flipH="1">
                <a:off x="1075193" y="368798"/>
                <a:ext cx="762297" cy="292083"/>
              </a:xfrm>
              <a:prstGeom prst="parallelogram">
                <a:avLst>
                  <a:gd name="adj" fmla="val 41638"/>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43" name="직사각형 42"/>
              <p:cNvSpPr/>
              <p:nvPr/>
            </p:nvSpPr>
            <p:spPr>
              <a:xfrm>
                <a:off x="1632118" y="130831"/>
                <a:ext cx="7511618" cy="640575"/>
              </a:xfrm>
              <a:prstGeom prst="rect">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44" name="TextBox 43"/>
              <p:cNvSpPr txBox="1"/>
              <p:nvPr/>
            </p:nvSpPr>
            <p:spPr>
              <a:xfrm>
                <a:off x="1727426" y="285274"/>
                <a:ext cx="2221639" cy="369332"/>
              </a:xfrm>
              <a:prstGeom prst="rect">
                <a:avLst/>
              </a:prstGeom>
              <a:noFill/>
            </p:spPr>
            <p:txBody>
              <a:bodyPr wrap="none" anchor="ctr">
                <a:spAutoFit/>
              </a:bodyPr>
              <a:lstStyle/>
              <a:p>
                <a:pPr lvl="0">
                  <a:defRPr lang="ko-KR" altLang="en-US"/>
                </a:pPr>
                <a:r>
                  <a:rPr lang="ko-KR" altLang="en-US">
                    <a:solidFill>
                      <a:schemeClr val="bg1"/>
                    </a:solidFill>
                    <a:latin typeface="나눔스퀘어라운드 ExtraBold"/>
                    <a:ea typeface="나눔스퀘어라운드 ExtraBold"/>
                  </a:rPr>
                  <a:t>직장 내 괴롭힘의 예방</a:t>
                </a:r>
              </a:p>
            </p:txBody>
          </p:sp>
        </p:grpSp>
        <p:grpSp>
          <p:nvGrpSpPr>
            <p:cNvPr id="36" name="그룹 35"/>
            <p:cNvGrpSpPr/>
            <p:nvPr/>
          </p:nvGrpSpPr>
          <p:grpSpPr>
            <a:xfrm>
              <a:off x="4162213" y="240030"/>
              <a:ext cx="1691852" cy="460741"/>
              <a:chOff x="4162213" y="240030"/>
              <a:chExt cx="1691852" cy="460741"/>
            </a:xfrm>
          </p:grpSpPr>
          <p:sp>
            <p:nvSpPr>
              <p:cNvPr id="37" name="Rectangle 5"/>
              <p:cNvSpPr>
                <a:spLocks noChangeArrowheads="1"/>
              </p:cNvSpPr>
              <p:nvPr/>
            </p:nvSpPr>
            <p:spPr bwMode="white">
              <a:xfrm>
                <a:off x="4403949" y="240030"/>
                <a:ext cx="1450116" cy="460741"/>
              </a:xfrm>
              <a:prstGeom prst="rect">
                <a:avLst/>
              </a:prstGeom>
              <a:noFill/>
            </p:spPr>
            <p:txBody>
              <a:bodyPr wrap="none" anchor="ctr">
                <a:spAutoFit/>
              </a:bodyPr>
              <a:lstStyle/>
              <a:p>
                <a:pPr lvl="0">
                  <a:defRPr lang="ko-KR" altLang="en-US"/>
                </a:pPr>
                <a:r>
                  <a:rPr lang="ko-KR" altLang="en-US" sz="2400">
                    <a:solidFill>
                      <a:schemeClr val="accent4"/>
                    </a:solidFill>
                    <a:latin typeface="나눔스퀘어라운드 ExtraBold"/>
                    <a:ea typeface="나눔스퀘어라운드 ExtraBold"/>
                  </a:rPr>
                  <a:t> 예방교육 </a:t>
                </a:r>
              </a:p>
            </p:txBody>
          </p:sp>
          <p:sp>
            <p:nvSpPr>
              <p:cNvPr id="38" name="타원 37"/>
              <p:cNvSpPr/>
              <p:nvPr/>
            </p:nvSpPr>
            <p:spPr>
              <a:xfrm>
                <a:off x="4162213" y="331227"/>
                <a:ext cx="277425" cy="2774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3</a:t>
                </a:r>
                <a:endParaRPr lang="ko-KR" altLang="en-US">
                  <a:solidFill>
                    <a:schemeClr val="bg1"/>
                  </a:solidFill>
                  <a:latin typeface="나눔스퀘어라운드 ExtraBold"/>
                  <a:ea typeface="나눔스퀘어라운드 ExtraBold"/>
                </a:endParaRPr>
              </a:p>
            </p:txBody>
          </p:sp>
        </p:grpSp>
      </p:grpSp>
      <p:grpSp>
        <p:nvGrpSpPr>
          <p:cNvPr id="17" name="그룹 16"/>
          <p:cNvGrpSpPr/>
          <p:nvPr/>
        </p:nvGrpSpPr>
        <p:grpSpPr>
          <a:xfrm>
            <a:off x="994072" y="1302837"/>
            <a:ext cx="7306858" cy="1766766"/>
            <a:chOff x="918571" y="1329359"/>
            <a:chExt cx="7306858" cy="1766766"/>
          </a:xfrm>
        </p:grpSpPr>
        <p:sp>
          <p:nvSpPr>
            <p:cNvPr id="18" name="Rectangle 5"/>
            <p:cNvSpPr>
              <a:spLocks noChangeArrowheads="1"/>
            </p:cNvSpPr>
            <p:nvPr/>
          </p:nvSpPr>
          <p:spPr bwMode="white">
            <a:xfrm>
              <a:off x="1062663" y="1329359"/>
              <a:ext cx="7162766" cy="1766766"/>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30000"/>
                </a:lnSpc>
                <a:spcBef>
                  <a:spcPct val="0"/>
                </a:spcBef>
                <a:spcAft>
                  <a:spcPct val="46000"/>
                </a:spcAft>
                <a:defRPr lang="ko-KR" altLang="en-US"/>
              </a:pPr>
              <a:r>
                <a:rPr lang="ko-KR" altLang="en-US" sz="1800" dirty="0">
                  <a:solidFill>
                    <a:srgbClr val="000000"/>
                  </a:solidFill>
                  <a:latin typeface="나눔바른고딕"/>
                  <a:ea typeface="나눔바른고딕"/>
                  <a:cs typeface="함초롬돋움"/>
                </a:rPr>
                <a:t>제도의 이해 및 예방 측면에서 교육 실시가 효과적</a:t>
              </a:r>
              <a:r>
                <a:rPr lang="en-US" altLang="ko-KR" sz="1800" dirty="0">
                  <a:solidFill>
                    <a:srgbClr val="000000"/>
                  </a:solidFill>
                  <a:latin typeface="나눔바른고딕"/>
                  <a:ea typeface="나눔바른고딕"/>
                  <a:cs typeface="함초롬돋움"/>
                </a:rPr>
                <a:t>, </a:t>
              </a:r>
              <a:br>
                <a:rPr lang="en-US" altLang="ko-KR" sz="1800" dirty="0">
                  <a:solidFill>
                    <a:srgbClr val="000000"/>
                  </a:solidFill>
                  <a:latin typeface="나눔바른고딕"/>
                  <a:ea typeface="나눔바른고딕"/>
                  <a:cs typeface="함초롬돋움"/>
                </a:rPr>
              </a:br>
              <a:r>
                <a:rPr lang="ko-KR" altLang="en-US" sz="1800" b="1" dirty="0">
                  <a:solidFill>
                    <a:srgbClr val="247DAE"/>
                  </a:solidFill>
                  <a:latin typeface="나눔바른고딕"/>
                  <a:ea typeface="나눔바른고딕"/>
                  <a:cs typeface="함초롬돋움"/>
                </a:rPr>
                <a:t>연 </a:t>
              </a:r>
              <a:r>
                <a:rPr lang="en-US" altLang="ko-KR" sz="1800" b="1" dirty="0">
                  <a:solidFill>
                    <a:srgbClr val="247DAE"/>
                  </a:solidFill>
                  <a:latin typeface="나눔바른고딕"/>
                  <a:ea typeface="나눔바른고딕"/>
                  <a:cs typeface="함초롬돋움"/>
                </a:rPr>
                <a:t>1</a:t>
              </a:r>
              <a:r>
                <a:rPr lang="ko-KR" altLang="en-US" sz="1800" b="1" dirty="0">
                  <a:solidFill>
                    <a:srgbClr val="247DAE"/>
                  </a:solidFill>
                  <a:latin typeface="나눔바른고딕"/>
                  <a:ea typeface="나눔바른고딕"/>
                  <a:cs typeface="함초롬돋움"/>
                </a:rPr>
                <a:t>회 등 주기적으로 실시</a:t>
              </a:r>
              <a:r>
                <a:rPr lang="ko-KR" altLang="en-US" sz="1800" dirty="0">
                  <a:solidFill>
                    <a:srgbClr val="000000"/>
                  </a:solidFill>
                  <a:latin typeface="나눔바른고딕"/>
                  <a:ea typeface="나눔바른고딕"/>
                  <a:cs typeface="함초롬돋움"/>
                </a:rPr>
                <a:t>하는 것이 </a:t>
              </a:r>
              <a:r>
                <a:rPr lang="ko-KR" altLang="en-US" sz="1800" dirty="0" err="1">
                  <a:solidFill>
                    <a:srgbClr val="000000"/>
                  </a:solidFill>
                  <a:latin typeface="나눔바른고딕"/>
                  <a:ea typeface="나눔바른고딕"/>
                  <a:cs typeface="함초롬돋움"/>
                </a:rPr>
                <a:t>바람직</a:t>
              </a:r>
              <a:endParaRPr lang="en-US" altLang="ko-KR" sz="1800" dirty="0">
                <a:solidFill>
                  <a:srgbClr val="000000"/>
                </a:solidFill>
                <a:latin typeface="나눔바른고딕"/>
                <a:ea typeface="나눔바른고딕"/>
                <a:cs typeface="함초롬돋움"/>
              </a:endParaRPr>
            </a:p>
            <a:p>
              <a:pPr>
                <a:lnSpc>
                  <a:spcPct val="130000"/>
                </a:lnSpc>
                <a:spcBef>
                  <a:spcPct val="0"/>
                </a:spcBef>
                <a:spcAft>
                  <a:spcPct val="46000"/>
                </a:spcAft>
                <a:defRPr lang="ko-KR" altLang="en-US"/>
              </a:pPr>
              <a:r>
                <a:rPr lang="ko-KR" altLang="en-US" sz="1800" b="1" dirty="0">
                  <a:solidFill>
                    <a:srgbClr val="247DAE"/>
                  </a:solidFill>
                  <a:latin typeface="나눔바른고딕"/>
                  <a:ea typeface="나눔바른고딕"/>
                  <a:cs typeface="함초롬돋움"/>
                </a:rPr>
                <a:t>관리자와 직원을 분리</a:t>
              </a:r>
              <a:r>
                <a:rPr lang="ko-KR" altLang="en-US" sz="1800" dirty="0">
                  <a:solidFill>
                    <a:srgbClr val="000000"/>
                  </a:solidFill>
                  <a:latin typeface="나눔바른고딕"/>
                  <a:ea typeface="나눔바른고딕"/>
                  <a:cs typeface="함초롬돋움"/>
                </a:rPr>
                <a:t>하여 실시</a:t>
              </a:r>
            </a:p>
            <a:p>
              <a:pPr>
                <a:lnSpc>
                  <a:spcPct val="130000"/>
                </a:lnSpc>
                <a:spcBef>
                  <a:spcPct val="0"/>
                </a:spcBef>
                <a:spcAft>
                  <a:spcPct val="46000"/>
                </a:spcAft>
                <a:defRPr lang="ko-KR" altLang="en-US"/>
              </a:pPr>
              <a:r>
                <a:rPr lang="ko-KR" altLang="en-US" sz="1800" dirty="0">
                  <a:solidFill>
                    <a:srgbClr val="000000"/>
                  </a:solidFill>
                  <a:latin typeface="나눔바른고딕"/>
                  <a:ea typeface="나눔바른고딕"/>
                  <a:cs typeface="함초롬돋움"/>
                </a:rPr>
                <a:t>교육 방식과 내용은 </a:t>
              </a:r>
              <a:r>
                <a:rPr lang="ko-KR" altLang="en-US" sz="1800" b="1" dirty="0">
                  <a:solidFill>
                    <a:srgbClr val="247DAE"/>
                  </a:solidFill>
                  <a:latin typeface="나눔바른고딕"/>
                  <a:ea typeface="나눔바른고딕"/>
                  <a:cs typeface="함초롬돋움"/>
                </a:rPr>
                <a:t>기업 필요에 따라 유연하게</a:t>
              </a:r>
              <a:r>
                <a:rPr lang="ko-KR" altLang="en-US" sz="1800" dirty="0">
                  <a:solidFill>
                    <a:srgbClr val="247DAE"/>
                  </a:solidFill>
                  <a:latin typeface="나눔바른고딕"/>
                  <a:ea typeface="나눔바른고딕"/>
                  <a:cs typeface="함초롬돋움"/>
                </a:rPr>
                <a:t> </a:t>
              </a:r>
              <a:r>
                <a:rPr lang="ko-KR" altLang="en-US" sz="1800" dirty="0">
                  <a:solidFill>
                    <a:srgbClr val="000000"/>
                  </a:solidFill>
                  <a:latin typeface="나눔바른고딕"/>
                  <a:ea typeface="나눔바른고딕"/>
                  <a:cs typeface="함초롬돋움"/>
                </a:rPr>
                <a:t>설계</a:t>
              </a:r>
            </a:p>
          </p:txBody>
        </p:sp>
        <p:sp>
          <p:nvSpPr>
            <p:cNvPr id="19" name="타원 18"/>
            <p:cNvSpPr/>
            <p:nvPr/>
          </p:nvSpPr>
          <p:spPr>
            <a:xfrm>
              <a:off x="918571" y="1512452"/>
              <a:ext cx="101305" cy="101305"/>
            </a:xfrm>
            <a:prstGeom prst="ellipse">
              <a:avLst/>
            </a:prstGeom>
            <a:solidFill>
              <a:schemeClr val="bg1"/>
            </a:solidFill>
            <a:ln w="38100">
              <a:solidFill>
                <a:srgbClr val="40576C"/>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dirty="0"/>
            </a:p>
          </p:txBody>
        </p:sp>
        <p:sp>
          <p:nvSpPr>
            <p:cNvPr id="20" name="타원 19"/>
            <p:cNvSpPr/>
            <p:nvPr/>
          </p:nvSpPr>
          <p:spPr>
            <a:xfrm>
              <a:off x="918571" y="2820296"/>
              <a:ext cx="101305" cy="101305"/>
            </a:xfrm>
            <a:prstGeom prst="ellipse">
              <a:avLst/>
            </a:prstGeom>
            <a:solidFill>
              <a:schemeClr val="bg1"/>
            </a:solidFill>
            <a:ln w="38100">
              <a:solidFill>
                <a:srgbClr val="40576C"/>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000"/>
            </a:p>
          </p:txBody>
        </p:sp>
        <p:sp>
          <p:nvSpPr>
            <p:cNvPr id="21" name="타원 20"/>
            <p:cNvSpPr/>
            <p:nvPr/>
          </p:nvSpPr>
          <p:spPr>
            <a:xfrm>
              <a:off x="918571" y="2354706"/>
              <a:ext cx="101305" cy="101305"/>
            </a:xfrm>
            <a:prstGeom prst="ellipse">
              <a:avLst/>
            </a:prstGeom>
            <a:solidFill>
              <a:schemeClr val="bg1"/>
            </a:solidFill>
            <a:ln w="38100">
              <a:solidFill>
                <a:srgbClr val="40576C"/>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grpSp>
        <p:nvGrpSpPr>
          <p:cNvPr id="22" name="그룹 21"/>
          <p:cNvGrpSpPr/>
          <p:nvPr/>
        </p:nvGrpSpPr>
        <p:grpSpPr>
          <a:xfrm>
            <a:off x="1134522" y="3238083"/>
            <a:ext cx="6153482" cy="778388"/>
            <a:chOff x="580942" y="5483861"/>
            <a:chExt cx="5466440" cy="778388"/>
          </a:xfrm>
        </p:grpSpPr>
        <p:sp>
          <p:nvSpPr>
            <p:cNvPr id="23" name="사각형: 둥근 모서리 22"/>
            <p:cNvSpPr/>
            <p:nvPr/>
          </p:nvSpPr>
          <p:spPr>
            <a:xfrm>
              <a:off x="816615" y="5483861"/>
              <a:ext cx="5230767" cy="778388"/>
            </a:xfrm>
            <a:prstGeom prst="roundRect">
              <a:avLst>
                <a:gd name="adj" fmla="val 16667"/>
              </a:avLst>
            </a:prstGeom>
            <a:solidFill>
              <a:schemeClr val="bg2"/>
            </a:solidFill>
            <a:ln>
              <a:solidFill>
                <a:srgbClr val="0B0B0B"/>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pic>
          <p:nvPicPr>
            <p:cNvPr id="24" name="그림 23"/>
            <p:cNvPicPr>
              <a:picLocks noChangeAspect="1"/>
            </p:cNvPicPr>
            <p:nvPr/>
          </p:nvPicPr>
          <p:blipFill rotWithShape="1">
            <a:blip r:embed="rId2"/>
            <a:stretch>
              <a:fillRect/>
            </a:stretch>
          </p:blipFill>
          <p:spPr>
            <a:xfrm>
              <a:off x="580942" y="5609691"/>
              <a:ext cx="526730" cy="526729"/>
            </a:xfrm>
            <a:prstGeom prst="rect">
              <a:avLst/>
            </a:prstGeom>
            <a:effectLst>
              <a:outerShdw blurRad="50800" dist="38100" dir="5400000" algn="t" rotWithShape="0">
                <a:prstClr val="black">
                  <a:alpha val="40000"/>
                </a:prstClr>
              </a:outerShdw>
            </a:effectLst>
          </p:spPr>
        </p:pic>
        <p:sp>
          <p:nvSpPr>
            <p:cNvPr id="25" name="Rectangle 8"/>
            <p:cNvSpPr>
              <a:spLocks noChangeArrowheads="1"/>
            </p:cNvSpPr>
            <p:nvPr/>
          </p:nvSpPr>
          <p:spPr bwMode="white">
            <a:xfrm>
              <a:off x="1183824" y="5537579"/>
              <a:ext cx="4852555" cy="673884"/>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20000"/>
                </a:lnSpc>
                <a:spcBef>
                  <a:spcPct val="0"/>
                </a:spcBef>
                <a:defRPr lang="ko-KR" altLang="en-US"/>
              </a:pPr>
              <a:r>
                <a:rPr lang="ko-KR" altLang="en-US" sz="1600">
                  <a:latin typeface="나눔바른고딕"/>
                  <a:ea typeface="나눔바른고딕"/>
                  <a:cs typeface="함초롬돋움"/>
                </a:rPr>
                <a:t>기존 성희롱 예방교육</a:t>
              </a:r>
              <a:r>
                <a:rPr lang="en-US" altLang="ko-KR" sz="1600">
                  <a:latin typeface="나눔바른고딕"/>
                  <a:ea typeface="나눔바른고딕"/>
                  <a:cs typeface="함초롬돋움"/>
                </a:rPr>
                <a:t>, </a:t>
              </a:r>
              <a:r>
                <a:rPr lang="ko-KR" altLang="en-US" sz="1600">
                  <a:latin typeface="나눔바른고딕"/>
                  <a:ea typeface="나눔바른고딕"/>
                  <a:cs typeface="함초롬돋움"/>
                </a:rPr>
                <a:t>산업안전관리교육</a:t>
              </a:r>
              <a:r>
                <a:rPr lang="en-US" altLang="ko-KR" sz="1600">
                  <a:latin typeface="나눔바른고딕"/>
                  <a:ea typeface="나눔바른고딕"/>
                  <a:cs typeface="함초롬돋움"/>
                </a:rPr>
                <a:t>, </a:t>
              </a:r>
              <a:r>
                <a:rPr lang="ko-KR" altLang="en-US" sz="1600">
                  <a:latin typeface="나눔바른고딕"/>
                  <a:ea typeface="나눔바른고딕"/>
                  <a:cs typeface="함초롬돋움"/>
                </a:rPr>
                <a:t>인권교육에 콘텐츠와 시간 등을 확대</a:t>
              </a:r>
              <a:r>
                <a:rPr lang="en-US" altLang="ko-KR" sz="1600">
                  <a:latin typeface="나눔바른고딕"/>
                  <a:ea typeface="나눔바른고딕"/>
                  <a:cs typeface="함초롬돋움"/>
                </a:rPr>
                <a:t>·</a:t>
              </a:r>
              <a:r>
                <a:rPr lang="ko-KR" altLang="en-US" sz="1600">
                  <a:latin typeface="나눔바른고딕"/>
                  <a:ea typeface="나눔바른고딕"/>
                  <a:cs typeface="함초롬돋움"/>
                </a:rPr>
                <a:t>보완하여 진행하는 방식도 가능</a:t>
              </a:r>
            </a:p>
          </p:txBody>
        </p:sp>
      </p:grpSp>
      <p:pic>
        <p:nvPicPr>
          <p:cNvPr id="30" name="그림 29"/>
          <p:cNvPicPr>
            <a:picLocks noChangeAspect="1"/>
          </p:cNvPicPr>
          <p:nvPr/>
        </p:nvPicPr>
        <p:blipFill rotWithShape="1">
          <a:blip r:embed="rId3"/>
          <a:stretch>
            <a:fillRect/>
          </a:stretch>
        </p:blipFill>
        <p:spPr>
          <a:xfrm>
            <a:off x="5918004" y="4850578"/>
            <a:ext cx="2057280" cy="1953522"/>
          </a:xfrm>
          <a:prstGeom prst="rect">
            <a:avLst/>
          </a:prstGeom>
          <a:effectLst>
            <a:outerShdw blurRad="50800" dist="12700" dir="2700000" algn="tl" rotWithShape="0">
              <a:prstClr val="black">
                <a:alpha val="40000"/>
              </a:prstClr>
            </a:outerShdw>
          </a:effectLst>
        </p:spPr>
      </p:pic>
      <p:pic>
        <p:nvPicPr>
          <p:cNvPr id="46" name="그림 45"/>
          <p:cNvPicPr>
            <a:picLocks noChangeAspect="1"/>
          </p:cNvPicPr>
          <p:nvPr/>
        </p:nvPicPr>
        <p:blipFill rotWithShape="1">
          <a:blip r:embed="rId4"/>
          <a:stretch>
            <a:fillRect/>
          </a:stretch>
        </p:blipFill>
        <p:spPr>
          <a:xfrm>
            <a:off x="4522641" y="4272149"/>
            <a:ext cx="1212731" cy="1844152"/>
          </a:xfrm>
          <a:prstGeom prst="rect">
            <a:avLst/>
          </a:prstGeom>
          <a:effectLst>
            <a:outerShdw blurRad="50800" dist="12700" dir="2700000" algn="tl" rotWithShape="0">
              <a:prstClr val="black">
                <a:alpha val="40000"/>
              </a:prstClr>
            </a:outerShdw>
          </a:effectLst>
        </p:spPr>
      </p:pic>
      <p:sp>
        <p:nvSpPr>
          <p:cNvPr id="27"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86</a:t>
            </a:fld>
            <a:endParaRPr lang="en-US" altLang="en-US" sz="999">
              <a:solidFill>
                <a:schemeClr val="tx1"/>
              </a:solidFill>
              <a:latin typeface="나눔스퀘어라운드 Bold"/>
              <a:ea typeface="나눔스퀘어라운드 Bold"/>
            </a:endParaRPr>
          </a:p>
        </p:txBody>
      </p:sp>
      <p:sp>
        <p:nvSpPr>
          <p:cNvPr id="28" name="TextBox 27">
            <a:extLst>
              <a:ext uri="{FF2B5EF4-FFF2-40B4-BE49-F238E27FC236}">
                <a16:creationId xmlns:a16="http://schemas.microsoft.com/office/drawing/2014/main" id="{85EA8CF5-43A2-4E02-A8BD-AF16454ADED3}"/>
              </a:ext>
            </a:extLst>
          </p:cNvPr>
          <p:cNvSpPr txBox="1"/>
          <p:nvPr/>
        </p:nvSpPr>
        <p:spPr>
          <a:xfrm>
            <a:off x="8403324" y="241974"/>
            <a:ext cx="545771" cy="188766"/>
          </a:xfrm>
          <a:prstGeom prst="roundRect">
            <a:avLst>
              <a:gd name="adj" fmla="val 50000"/>
            </a:avLst>
          </a:prstGeom>
          <a:solidFill>
            <a:srgbClr val="247DAE"/>
          </a:solidFill>
        </p:spPr>
        <p:txBody>
          <a:bodyPr wrap="none" anchor="ctr">
            <a:noAutofit/>
          </a:bodyPr>
          <a:lstStyle/>
          <a:p>
            <a:pPr algn="ctr">
              <a:defRPr lang="ko-KR" altLang="en-US"/>
            </a:pPr>
            <a:r>
              <a:rPr lang="en-US" altLang="ko-KR" sz="1100" dirty="0">
                <a:solidFill>
                  <a:schemeClr val="bg1"/>
                </a:solidFill>
                <a:latin typeface="나눔스퀘어라운드 ExtraBold"/>
                <a:ea typeface="나눔스퀘어라운드 ExtraBold"/>
              </a:rPr>
              <a:t>PART 6</a:t>
            </a:r>
          </a:p>
        </p:txBody>
      </p:sp>
      <p:sp>
        <p:nvSpPr>
          <p:cNvPr id="29" name="TextBox 28">
            <a:extLst>
              <a:ext uri="{FF2B5EF4-FFF2-40B4-BE49-F238E27FC236}">
                <a16:creationId xmlns:a16="http://schemas.microsoft.com/office/drawing/2014/main" id="{782498C8-6E0B-4819-AAC3-C0349EB5046F}"/>
              </a:ext>
            </a:extLst>
          </p:cNvPr>
          <p:cNvSpPr txBox="1"/>
          <p:nvPr/>
        </p:nvSpPr>
        <p:spPr>
          <a:xfrm>
            <a:off x="6699060" y="435538"/>
            <a:ext cx="2335402" cy="261610"/>
          </a:xfrm>
          <a:prstGeom prst="rect">
            <a:avLst/>
          </a:prstGeom>
          <a:noFill/>
        </p:spPr>
        <p:txBody>
          <a:bodyPr wrap="square" anchor="ctr">
            <a:spAutoFit/>
          </a:bodyPr>
          <a:lstStyle/>
          <a:p>
            <a:pPr algn="r">
              <a:defRPr lang="ko-KR" altLang="en-US"/>
            </a:pPr>
            <a:r>
              <a:rPr lang="ko-KR" altLang="en-US" sz="1100" dirty="0">
                <a:solidFill>
                  <a:schemeClr val="bg1"/>
                </a:solidFill>
                <a:latin typeface="나눔스퀘어라운드 ExtraBold"/>
                <a:ea typeface="나눔스퀘어라운드 ExtraBold"/>
              </a:rPr>
              <a:t>직장 내 괴롭힘의 예방</a:t>
            </a:r>
          </a:p>
        </p:txBody>
      </p:sp>
      <p:pic>
        <p:nvPicPr>
          <p:cNvPr id="2" name="그림 1">
            <a:extLst>
              <a:ext uri="{FF2B5EF4-FFF2-40B4-BE49-F238E27FC236}">
                <a16:creationId xmlns:a16="http://schemas.microsoft.com/office/drawing/2014/main" id="{C75CAF95-B145-DC33-167E-E9399F436114}"/>
              </a:ext>
            </a:extLst>
          </p:cNvPr>
          <p:cNvPicPr>
            <a:picLocks noChangeAspect="1"/>
          </p:cNvPicPr>
          <p:nvPr/>
        </p:nvPicPr>
        <p:blipFill>
          <a:blip r:embed="rId5"/>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5F1D6A97-6698-A40C-AF65-B4F2413F52C5}"/>
              </a:ext>
            </a:extLst>
          </p:cNvPr>
          <p:cNvPicPr>
            <a:picLocks noChangeAspect="1"/>
          </p:cNvPicPr>
          <p:nvPr/>
        </p:nvPicPr>
        <p:blipFill>
          <a:blip r:embed="rId6"/>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그룹 34"/>
          <p:cNvGrpSpPr/>
          <p:nvPr/>
        </p:nvGrpSpPr>
        <p:grpSpPr>
          <a:xfrm>
            <a:off x="265" y="130831"/>
            <a:ext cx="9143471" cy="765157"/>
            <a:chOff x="265" y="130831"/>
            <a:chExt cx="9143471" cy="765157"/>
          </a:xfrm>
        </p:grpSpPr>
        <p:sp>
          <p:nvSpPr>
            <p:cNvPr id="39" name="직사각형 38"/>
            <p:cNvSpPr/>
            <p:nvPr/>
          </p:nvSpPr>
          <p:spPr>
            <a:xfrm>
              <a:off x="265" y="133689"/>
              <a:ext cx="958482" cy="640575"/>
            </a:xfrm>
            <a:prstGeom prst="rect">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40" name="사각형: 둥근 위쪽 모서리 39"/>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41" name="평행 사변형 40"/>
            <p:cNvSpPr/>
            <p:nvPr/>
          </p:nvSpPr>
          <p:spPr>
            <a:xfrm rot="5400000">
              <a:off x="753374" y="368797"/>
              <a:ext cx="762297" cy="292083"/>
            </a:xfrm>
            <a:prstGeom prst="parallelogram">
              <a:avLst>
                <a:gd name="adj" fmla="val 41638"/>
              </a:avLst>
            </a:prstGeom>
            <a:solidFill>
              <a:srgbClr val="247D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42" name="평행 사변형 41"/>
            <p:cNvSpPr/>
            <p:nvPr/>
          </p:nvSpPr>
          <p:spPr>
            <a:xfrm rot="16200000" flipH="1">
              <a:off x="1075193" y="368798"/>
              <a:ext cx="762297" cy="292083"/>
            </a:xfrm>
            <a:prstGeom prst="parallelogram">
              <a:avLst>
                <a:gd name="adj" fmla="val 41638"/>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43" name="직사각형 42"/>
            <p:cNvSpPr/>
            <p:nvPr/>
          </p:nvSpPr>
          <p:spPr>
            <a:xfrm>
              <a:off x="1632118" y="130831"/>
              <a:ext cx="7511618" cy="640575"/>
            </a:xfrm>
            <a:prstGeom prst="rect">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sp>
        <p:nvSpPr>
          <p:cNvPr id="19" name="Rectangle 4"/>
          <p:cNvSpPr>
            <a:spLocks noChangeArrowheads="1"/>
          </p:cNvSpPr>
          <p:nvPr/>
        </p:nvSpPr>
        <p:spPr bwMode="white">
          <a:xfrm>
            <a:off x="2639757" y="1331962"/>
            <a:ext cx="3967613" cy="322588"/>
          </a:xfrm>
          <a:prstGeom prst="roundRect">
            <a:avLst>
              <a:gd name="adj" fmla="val 50000"/>
            </a:avLst>
          </a:prstGeom>
          <a:solidFill>
            <a:srgbClr val="A9D5ED">
              <a:alpha val="45000"/>
            </a:srgbClr>
          </a:solidFill>
          <a:ln>
            <a:noFill/>
          </a:ln>
          <a:effectLst/>
        </p:spPr>
        <p:txBody>
          <a:bodyPr wrap="none" anchor="ctr">
            <a:no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r">
              <a:spcBef>
                <a:spcPct val="0"/>
              </a:spcBef>
              <a:defRPr lang="ko-KR" altLang="en-US"/>
            </a:pPr>
            <a:r>
              <a:rPr lang="ko-KR" altLang="en-US" sz="1801" b="1">
                <a:solidFill>
                  <a:srgbClr val="000000"/>
                </a:solidFill>
                <a:latin typeface="나눔바른고딕"/>
                <a:ea typeface="나눔바른고딕"/>
                <a:cs typeface="함초롬돋움"/>
              </a:rPr>
              <a:t>직장 내 괴롭힘 예방교육 </a:t>
            </a:r>
            <a:r>
              <a:rPr lang="ko-KR" altLang="en-US" sz="1801" b="1">
                <a:solidFill>
                  <a:srgbClr val="247DAE"/>
                </a:solidFill>
                <a:latin typeface="나눔바른고딕"/>
                <a:ea typeface="나눔바른고딕"/>
                <a:cs typeface="함초롬돋움"/>
              </a:rPr>
              <a:t>내용 및 대상</a:t>
            </a:r>
          </a:p>
        </p:txBody>
      </p:sp>
      <p:graphicFrame>
        <p:nvGraphicFramePr>
          <p:cNvPr id="23" name="Group 5"/>
          <p:cNvGraphicFramePr>
            <a:graphicFrameLocks noGrp="1"/>
          </p:cNvGraphicFramePr>
          <p:nvPr/>
        </p:nvGraphicFramePr>
        <p:xfrm>
          <a:off x="494054" y="1867978"/>
          <a:ext cx="8155890" cy="4568016"/>
        </p:xfrm>
        <a:graphic>
          <a:graphicData uri="http://schemas.openxmlformats.org/drawingml/2006/table">
            <a:tbl>
              <a:tblPr/>
              <a:tblGrid>
                <a:gridCol w="1704378">
                  <a:extLst>
                    <a:ext uri="{9D8B030D-6E8A-4147-A177-3AD203B41FA5}">
                      <a16:colId xmlns:a16="http://schemas.microsoft.com/office/drawing/2014/main" val="20000"/>
                    </a:ext>
                  </a:extLst>
                </a:gridCol>
                <a:gridCol w="6451512">
                  <a:extLst>
                    <a:ext uri="{9D8B030D-6E8A-4147-A177-3AD203B41FA5}">
                      <a16:colId xmlns:a16="http://schemas.microsoft.com/office/drawing/2014/main" val="20001"/>
                    </a:ext>
                  </a:extLst>
                </a:gridCol>
              </a:tblGrid>
              <a:tr h="380668">
                <a:tc>
                  <a:txBody>
                    <a:bodyPr/>
                    <a:lstStyle/>
                    <a:p>
                      <a:pPr marL="0" lvl="0" indent="0" algn="ctr" defTabSz="870446" rtl="0" eaLnBrk="1" latinLnBrk="1" hangingPunct="1">
                        <a:lnSpc>
                          <a:spcPct val="100000"/>
                        </a:lnSpc>
                        <a:spcBef>
                          <a:spcPct val="0"/>
                        </a:spcBef>
                        <a:spcAft>
                          <a:spcPct val="0"/>
                        </a:spcAft>
                        <a:buClrTx/>
                        <a:buFontTx/>
                        <a:buNone/>
                        <a:defRPr lang="ko-KR" altLang="en-US"/>
                      </a:pPr>
                      <a:r>
                        <a:rPr kumimoji="1" lang="ko-KR" altLang="en-US" sz="1600" b="1" i="0" u="none" strike="noStrike" cap="none" normalizeH="0">
                          <a:solidFill>
                            <a:srgbClr val="FFFFFF"/>
                          </a:solidFill>
                          <a:effectLst/>
                          <a:latin typeface="나눔바른고딕"/>
                          <a:ea typeface="나눔바른고딕"/>
                          <a:cs typeface="함초롬돋움"/>
                        </a:rPr>
                        <a:t>항목</a:t>
                      </a:r>
                      <a:endParaRPr kumimoji="1" lang="ko-KR" altLang="en-US" sz="1600" b="1" i="0" u="none" strike="noStrike" cap="none" normalizeH="0">
                        <a:solidFill>
                          <a:srgbClr val="FFFFFF"/>
                        </a:solidFill>
                        <a:latin typeface="나눔바른고딕"/>
                        <a:ea typeface="나눔바른고딕"/>
                        <a:cs typeface="함초롬돋움"/>
                      </a:endParaRPr>
                    </a:p>
                  </a:txBody>
                  <a:tcPr marL="91482" marR="91482" marT="45741" marB="45741" anchor="ctr" horzOverflow="overflow">
                    <a:lnL w="12700" cap="flat" cmpd="sng" algn="ctr">
                      <a:solidFill>
                        <a:srgbClr val="FFFFFF"/>
                      </a:solidFill>
                      <a:prstDash val="solid"/>
                      <a:round/>
                    </a:lnL>
                    <a:lnR w="12700" cap="flat" cmpd="sng" algn="ctr">
                      <a:solidFill>
                        <a:srgbClr val="FFFFFF"/>
                      </a:solidFill>
                      <a:prstDash val="solid"/>
                      <a:round/>
                    </a:lnR>
                    <a:lnT w="12700" cap="flat" cmpd="sng" algn="ctr">
                      <a:solidFill>
                        <a:srgbClr val="FFFFFF"/>
                      </a:solidFill>
                      <a:prstDash val="solid"/>
                      <a:round/>
                    </a:lnT>
                    <a:lnB w="12700" cap="flat" cmpd="sng" algn="ctr">
                      <a:solidFill>
                        <a:srgbClr val="FFFFFF"/>
                      </a:solidFill>
                      <a:prstDash val="solid"/>
                      <a:round/>
                    </a:lnB>
                    <a:lnTlToBr>
                      <a:noFill/>
                    </a:lnTlToBr>
                    <a:lnBlToTr>
                      <a:noFill/>
                    </a:lnBlToTr>
                    <a:solidFill>
                      <a:srgbClr val="247DAE"/>
                    </a:solidFill>
                  </a:tcPr>
                </a:tc>
                <a:tc>
                  <a:txBody>
                    <a:bodyPr/>
                    <a:lstStyle/>
                    <a:p>
                      <a:pPr marL="0" lvl="0" indent="0" algn="ctr" defTabSz="870446" rtl="0" eaLnBrk="1" latinLnBrk="1" hangingPunct="1">
                        <a:lnSpc>
                          <a:spcPct val="100000"/>
                        </a:lnSpc>
                        <a:spcBef>
                          <a:spcPct val="0"/>
                        </a:spcBef>
                        <a:spcAft>
                          <a:spcPct val="0"/>
                        </a:spcAft>
                        <a:buClrTx/>
                        <a:buFontTx/>
                        <a:buNone/>
                        <a:defRPr lang="ko-KR" altLang="en-US"/>
                      </a:pPr>
                      <a:r>
                        <a:rPr kumimoji="1" lang="ko-KR" altLang="en-US" sz="1600" b="1" i="0" u="none" strike="noStrike" cap="none" normalizeH="0">
                          <a:solidFill>
                            <a:srgbClr val="FFFFFF"/>
                          </a:solidFill>
                          <a:effectLst/>
                          <a:latin typeface="나눔바른고딕"/>
                          <a:ea typeface="나눔바른고딕"/>
                          <a:cs typeface="함초롬돋움"/>
                        </a:rPr>
                        <a:t>교육 내용</a:t>
                      </a:r>
                      <a:endParaRPr kumimoji="1" lang="ko-KR" altLang="en-US" sz="1600" b="1" i="0" u="none" strike="noStrike" cap="none" normalizeH="0">
                        <a:solidFill>
                          <a:srgbClr val="FFFFFF"/>
                        </a:solidFill>
                        <a:latin typeface="나눔바른고딕"/>
                        <a:ea typeface="나눔바른고딕"/>
                        <a:cs typeface="함초롬돋움"/>
                      </a:endParaRPr>
                    </a:p>
                  </a:txBody>
                  <a:tcPr marL="91482" marR="91482" marT="45741" marB="45741" anchor="ctr" horzOverflow="overflow">
                    <a:lnL w="12700" cap="flat" cmpd="sng" algn="ctr">
                      <a:solidFill>
                        <a:srgbClr val="FFFFFF"/>
                      </a:solidFill>
                      <a:prstDash val="solid"/>
                      <a:round/>
                    </a:lnL>
                    <a:lnR w="12700" cap="flat" cmpd="sng" algn="ctr">
                      <a:solidFill>
                        <a:srgbClr val="FFFFFF"/>
                      </a:solidFill>
                      <a:prstDash val="solid"/>
                      <a:round/>
                    </a:lnR>
                    <a:lnT w="12700" cap="flat" cmpd="sng" algn="ctr">
                      <a:solidFill>
                        <a:srgbClr val="FFFFFF"/>
                      </a:solidFill>
                      <a:prstDash val="solid"/>
                      <a:round/>
                    </a:lnT>
                    <a:lnB w="12700" cap="flat" cmpd="sng" algn="ctr">
                      <a:noFill/>
                      <a:prstDash val="solid"/>
                      <a:round/>
                    </a:lnB>
                    <a:lnTlToBr>
                      <a:noFill/>
                    </a:lnTlToBr>
                    <a:lnBlToTr>
                      <a:noFill/>
                    </a:lnBlToTr>
                    <a:solidFill>
                      <a:srgbClr val="247DAE"/>
                    </a:solidFill>
                  </a:tcPr>
                </a:tc>
                <a:extLst>
                  <a:ext uri="{0D108BD9-81ED-4DB2-BD59-A6C34878D82A}">
                    <a16:rowId xmlns:a16="http://schemas.microsoft.com/office/drawing/2014/main" val="10000"/>
                  </a:ext>
                </a:extLst>
              </a:tr>
              <a:tr h="380668">
                <a:tc>
                  <a:txBody>
                    <a:bodyPr/>
                    <a:lstStyle/>
                    <a:p>
                      <a:pPr marL="0" lvl="0" indent="0" algn="ctr" defTabSz="870446" rtl="0" eaLnBrk="1" latinLnBrk="1" hangingPunct="1">
                        <a:lnSpc>
                          <a:spcPct val="100000"/>
                        </a:lnSpc>
                        <a:spcBef>
                          <a:spcPct val="0"/>
                        </a:spcBef>
                        <a:spcAft>
                          <a:spcPct val="0"/>
                        </a:spcAft>
                        <a:buClrTx/>
                        <a:buFontTx/>
                        <a:buNone/>
                        <a:defRPr lang="ko-KR" altLang="en-US"/>
                      </a:pPr>
                      <a:r>
                        <a:rPr kumimoji="1" lang="ko-KR" altLang="en-US" sz="1600" b="0" i="0" u="none" strike="noStrike" cap="none" normalizeH="0">
                          <a:solidFill>
                            <a:srgbClr val="000000"/>
                          </a:solidFill>
                          <a:effectLst/>
                          <a:latin typeface="나눔바른고딕"/>
                          <a:ea typeface="나눔바른고딕"/>
                          <a:cs typeface="함초롬돋움"/>
                        </a:rPr>
                        <a:t>정의</a:t>
                      </a:r>
                      <a:endParaRPr kumimoji="1" lang="ko-KR" altLang="en-US" sz="1600" b="0" i="0" u="none" strike="noStrike" cap="none" normalizeH="0">
                        <a:solidFill>
                          <a:srgbClr val="000000"/>
                        </a:solidFill>
                        <a:latin typeface="나눔바른고딕"/>
                        <a:ea typeface="나눔바른고딕"/>
                        <a:cs typeface="함초롬돋움"/>
                      </a:endParaRPr>
                    </a:p>
                  </a:txBody>
                  <a:tcPr marL="91482" marR="91482" marT="45741" marB="45741" anchor="ctr" horzOverflow="overflow">
                    <a:lnL w="12700" cap="flat" cmpd="sng" algn="ctr">
                      <a:solidFill>
                        <a:srgbClr val="FFFFFF"/>
                      </a:solidFill>
                      <a:prstDash val="solid"/>
                      <a:round/>
                    </a:lnL>
                    <a:lnR w="12700" cap="flat" cmpd="sng" algn="ctr">
                      <a:solidFill>
                        <a:srgbClr val="247DAE"/>
                      </a:solidFill>
                      <a:prstDash val="solid"/>
                      <a:round/>
                    </a:lnR>
                    <a:lnT w="12700" cap="flat" cmpd="sng" algn="ctr">
                      <a:solidFill>
                        <a:srgbClr val="FFFFFF"/>
                      </a:solidFill>
                      <a:prstDash val="solid"/>
                      <a:round/>
                    </a:lnT>
                    <a:lnB w="12700" cap="flat" cmpd="sng" algn="ctr">
                      <a:solidFill>
                        <a:srgbClr val="247DAE"/>
                      </a:solidFill>
                      <a:prstDash val="solid"/>
                      <a:round/>
                    </a:lnB>
                    <a:lnTlToBr>
                      <a:noFill/>
                    </a:lnTlToBr>
                    <a:lnBlToTr>
                      <a:noFill/>
                    </a:lnBlToTr>
                    <a:noFill/>
                  </a:tcPr>
                </a:tc>
                <a:tc>
                  <a:txBody>
                    <a:bodyPr/>
                    <a:lstStyle/>
                    <a:p>
                      <a:pPr marL="71882" lvl="0" defTabSz="870446">
                        <a:spcAft>
                          <a:spcPts val="400"/>
                        </a:spcAft>
                        <a:buClrTx/>
                        <a:buFontTx/>
                        <a:buNone/>
                        <a:defRPr lang="ko-KR" altLang="en-US"/>
                      </a:pPr>
                      <a:r>
                        <a:rPr kumimoji="1" lang="ko-KR" altLang="en-US" sz="1600">
                          <a:solidFill>
                            <a:srgbClr val="000000"/>
                          </a:solidFill>
                          <a:effectLst/>
                          <a:latin typeface="나눔바른고딕"/>
                          <a:ea typeface="나눔바른고딕"/>
                          <a:cs typeface="함초롬돋움"/>
                        </a:rPr>
                        <a:t>직장 내 괴롭힘의 정의</a:t>
                      </a:r>
                      <a:r>
                        <a:rPr kumimoji="1" lang="en-US" altLang="ko-KR" sz="1600">
                          <a:solidFill>
                            <a:srgbClr val="000000"/>
                          </a:solidFill>
                          <a:effectLst/>
                          <a:latin typeface="나눔바른고딕"/>
                          <a:ea typeface="나눔바른고딕"/>
                          <a:cs typeface="함초롬돋움"/>
                        </a:rPr>
                        <a:t>, </a:t>
                      </a:r>
                      <a:r>
                        <a:rPr kumimoji="1" lang="ko-KR" altLang="en-US" sz="1600">
                          <a:solidFill>
                            <a:srgbClr val="000000"/>
                          </a:solidFill>
                          <a:effectLst/>
                          <a:latin typeface="나눔바른고딕"/>
                          <a:ea typeface="나눔바른고딕"/>
                          <a:cs typeface="함초롬돋움"/>
                        </a:rPr>
                        <a:t>유형 및 사례 </a:t>
                      </a:r>
                      <a:endParaRPr kumimoji="1" lang="ko-KR" altLang="en-US" sz="1600">
                        <a:solidFill>
                          <a:srgbClr val="000000"/>
                        </a:solidFill>
                        <a:latin typeface="나눔바른고딕"/>
                        <a:ea typeface="나눔바른고딕"/>
                        <a:cs typeface="함초롬돋움"/>
                      </a:endParaRPr>
                    </a:p>
                  </a:txBody>
                  <a:tcPr marL="91482" marR="91482" marT="45741" marB="45741" anchor="ctr" horzOverflow="overflow">
                    <a:lnL w="12700" cap="flat" cmpd="sng" algn="ctr">
                      <a:solidFill>
                        <a:srgbClr val="247DAE"/>
                      </a:solidFill>
                      <a:prstDash val="solid"/>
                      <a:round/>
                    </a:lnL>
                    <a:lnR w="12700" cap="flat" cmpd="sng" algn="ctr">
                      <a:noFill/>
                      <a:prstDash val="solid"/>
                      <a:round/>
                    </a:lnR>
                    <a:lnT w="12700" cap="flat" cmpd="sng" algn="ctr">
                      <a:noFill/>
                      <a:prstDash val="solid"/>
                      <a:round/>
                    </a:lnT>
                    <a:lnB w="12700" cap="flat" cmpd="sng" algn="ctr">
                      <a:solidFill>
                        <a:srgbClr val="247DAE"/>
                      </a:solidFill>
                      <a:prstDash val="solid"/>
                      <a:round/>
                    </a:lnB>
                    <a:lnTlToBr>
                      <a:noFill/>
                    </a:lnTlToBr>
                    <a:lnBlToTr>
                      <a:noFill/>
                    </a:lnBlToTr>
                    <a:noFill/>
                  </a:tcPr>
                </a:tc>
                <a:extLst>
                  <a:ext uri="{0D108BD9-81ED-4DB2-BD59-A6C34878D82A}">
                    <a16:rowId xmlns:a16="http://schemas.microsoft.com/office/drawing/2014/main" val="10001"/>
                  </a:ext>
                </a:extLst>
              </a:tr>
              <a:tr h="380668">
                <a:tc rowSpan="2">
                  <a:txBody>
                    <a:bodyPr/>
                    <a:lstStyle/>
                    <a:p>
                      <a:pPr marL="0" lvl="0" indent="0" algn="ctr" defTabSz="870446" rtl="0" eaLnBrk="1" latinLnBrk="1" hangingPunct="1">
                        <a:lnSpc>
                          <a:spcPct val="100000"/>
                        </a:lnSpc>
                        <a:spcBef>
                          <a:spcPct val="0"/>
                        </a:spcBef>
                        <a:spcAft>
                          <a:spcPct val="0"/>
                        </a:spcAft>
                        <a:buClrTx/>
                        <a:buFontTx/>
                        <a:buNone/>
                        <a:defRPr lang="ko-KR" altLang="en-US"/>
                      </a:pPr>
                      <a:r>
                        <a:rPr kumimoji="1" lang="ko-KR" altLang="en-US" sz="1600" b="0" i="0" u="none" strike="noStrike" cap="none" normalizeH="0">
                          <a:solidFill>
                            <a:srgbClr val="000000"/>
                          </a:solidFill>
                          <a:effectLst/>
                          <a:latin typeface="나눔바른고딕"/>
                          <a:ea typeface="나눔바른고딕"/>
                          <a:cs typeface="함초롬돋움"/>
                        </a:rPr>
                        <a:t>근로자</a:t>
                      </a:r>
                    </a:p>
                    <a:p>
                      <a:pPr marL="0" lvl="0" indent="0" algn="ctr" defTabSz="870446" rtl="0" eaLnBrk="1" latinLnBrk="1" hangingPunct="1">
                        <a:lnSpc>
                          <a:spcPct val="100000"/>
                        </a:lnSpc>
                        <a:spcBef>
                          <a:spcPct val="0"/>
                        </a:spcBef>
                        <a:spcAft>
                          <a:spcPct val="0"/>
                        </a:spcAft>
                        <a:buClrTx/>
                        <a:buFontTx/>
                        <a:buNone/>
                        <a:defRPr lang="ko-KR" altLang="en-US"/>
                      </a:pPr>
                      <a:r>
                        <a:rPr kumimoji="1" lang="ko-KR" altLang="en-US" sz="1600" b="0" i="0" u="none" strike="noStrike" cap="none" normalizeH="0">
                          <a:solidFill>
                            <a:srgbClr val="000000"/>
                          </a:solidFill>
                          <a:effectLst/>
                          <a:latin typeface="나눔바른고딕"/>
                          <a:ea typeface="나눔바른고딕"/>
                          <a:cs typeface="함초롬돋움"/>
                        </a:rPr>
                        <a:t>보호</a:t>
                      </a:r>
                    </a:p>
                  </a:txBody>
                  <a:tcPr marL="91482" marR="91482" marT="45741" marB="45741" anchor="ctr" horzOverflow="overflow">
                    <a:lnL w="12700" cap="flat" cmpd="sng" algn="ctr">
                      <a:solidFill>
                        <a:srgbClr val="FFFFFF"/>
                      </a:solidFill>
                      <a:prstDash val="solid"/>
                      <a:round/>
                    </a:lnL>
                    <a:lnR w="12700" cap="flat" cmpd="sng" algn="ctr">
                      <a:solidFill>
                        <a:srgbClr val="247DAE"/>
                      </a:solidFill>
                      <a:prstDash val="solid"/>
                      <a:round/>
                    </a:lnR>
                    <a:lnT w="12700" cap="flat" cmpd="sng" algn="ctr">
                      <a:solidFill>
                        <a:srgbClr val="247DAE"/>
                      </a:solidFill>
                      <a:prstDash val="solid"/>
                      <a:round/>
                    </a:lnT>
                    <a:lnB w="12700" cap="flat" cmpd="sng" algn="ctr">
                      <a:solidFill>
                        <a:srgbClr val="247DAE"/>
                      </a:solidFill>
                      <a:prstDash val="solid"/>
                      <a:round/>
                    </a:lnB>
                    <a:lnTlToBr>
                      <a:noFill/>
                    </a:lnTlToBr>
                    <a:lnBlToTr>
                      <a:noFill/>
                    </a:lnBlToTr>
                    <a:solidFill>
                      <a:srgbClr val="EBF5FB"/>
                    </a:solidFill>
                  </a:tcPr>
                </a:tc>
                <a:tc>
                  <a:txBody>
                    <a:bodyPr/>
                    <a:lstStyle/>
                    <a:p>
                      <a:pPr marL="71882" lvl="0" defTabSz="870446">
                        <a:spcAft>
                          <a:spcPts val="400"/>
                        </a:spcAft>
                        <a:buClrTx/>
                        <a:buFontTx/>
                        <a:buNone/>
                        <a:defRPr lang="ko-KR" altLang="en-US"/>
                      </a:pPr>
                      <a:r>
                        <a:rPr kumimoji="1" lang="ko-KR" altLang="en-US" sz="1600">
                          <a:solidFill>
                            <a:srgbClr val="000000"/>
                          </a:solidFill>
                          <a:effectLst/>
                          <a:latin typeface="나눔바른고딕"/>
                          <a:ea typeface="나눔바른고딕"/>
                          <a:cs typeface="함초롬돋움"/>
                        </a:rPr>
                        <a:t>근로자의 권리</a:t>
                      </a:r>
                      <a:r>
                        <a:rPr kumimoji="1" lang="en-US" altLang="ko-KR" sz="1600">
                          <a:solidFill>
                            <a:srgbClr val="000000"/>
                          </a:solidFill>
                          <a:effectLst/>
                          <a:latin typeface="나눔바른고딕"/>
                          <a:ea typeface="나눔바른고딕"/>
                          <a:cs typeface="함초롬돋움"/>
                        </a:rPr>
                        <a:t>(</a:t>
                      </a:r>
                      <a:r>
                        <a:rPr kumimoji="1" lang="ko-KR" altLang="en-US" sz="1600">
                          <a:solidFill>
                            <a:srgbClr val="000000"/>
                          </a:solidFill>
                          <a:effectLst/>
                          <a:latin typeface="나눔바른고딕"/>
                          <a:ea typeface="나눔바른고딕"/>
                          <a:cs typeface="함초롬돋움"/>
                        </a:rPr>
                        <a:t>괴롭힘 당하지 않을 권리</a:t>
                      </a:r>
                      <a:r>
                        <a:rPr kumimoji="1" lang="en-US" altLang="ko-KR" sz="1600">
                          <a:solidFill>
                            <a:srgbClr val="000000"/>
                          </a:solidFill>
                          <a:effectLst/>
                          <a:latin typeface="나눔바른고딕"/>
                          <a:ea typeface="나눔바른고딕"/>
                          <a:cs typeface="함초롬돋움"/>
                        </a:rPr>
                        <a:t>, </a:t>
                      </a:r>
                      <a:r>
                        <a:rPr kumimoji="1" lang="ko-KR" altLang="en-US" sz="1600">
                          <a:solidFill>
                            <a:srgbClr val="000000"/>
                          </a:solidFill>
                          <a:effectLst/>
                          <a:latin typeface="나눔바른고딕"/>
                          <a:ea typeface="나눔바른고딕"/>
                          <a:cs typeface="함초롬돋움"/>
                        </a:rPr>
                        <a:t>피해 사실 호소 후 보호받을 권리 등</a:t>
                      </a:r>
                      <a:r>
                        <a:rPr kumimoji="1" lang="en-US" altLang="ko-KR" sz="1600">
                          <a:solidFill>
                            <a:srgbClr val="000000"/>
                          </a:solidFill>
                          <a:effectLst/>
                          <a:latin typeface="나눔바른고딕"/>
                          <a:ea typeface="나눔바른고딕"/>
                          <a:cs typeface="함초롬돋움"/>
                        </a:rPr>
                        <a:t>)</a:t>
                      </a:r>
                      <a:endParaRPr kumimoji="1" lang="en-US" altLang="ko-KR" sz="1600">
                        <a:solidFill>
                          <a:srgbClr val="000000"/>
                        </a:solidFill>
                        <a:latin typeface="나눔바른고딕"/>
                        <a:ea typeface="나눔바른고딕"/>
                        <a:cs typeface="함초롬돋움"/>
                      </a:endParaRPr>
                    </a:p>
                  </a:txBody>
                  <a:tcPr marL="91482" marR="91482" marT="45741" marB="45741" anchor="ctr" horzOverflow="overflow">
                    <a:lnL w="12700" cap="flat" cmpd="sng" algn="ctr">
                      <a:solidFill>
                        <a:srgbClr val="247DAE"/>
                      </a:solidFill>
                      <a:prstDash val="solid"/>
                      <a:round/>
                    </a:lnL>
                    <a:lnR w="12700" cap="flat" cmpd="sng" algn="ctr">
                      <a:noFill/>
                      <a:prstDash val="solid"/>
                      <a:round/>
                    </a:lnR>
                    <a:lnT w="12700" cap="flat" cmpd="sng" algn="ctr">
                      <a:solidFill>
                        <a:srgbClr val="247DAE"/>
                      </a:solidFill>
                      <a:prstDash val="solid"/>
                      <a:round/>
                    </a:lnT>
                    <a:lnB w="12700" cap="flat" cmpd="sng" algn="ctr">
                      <a:solidFill>
                        <a:srgbClr val="247DAE"/>
                      </a:solidFill>
                      <a:prstDash val="solid"/>
                      <a:round/>
                    </a:lnB>
                    <a:lnTlToBr>
                      <a:noFill/>
                    </a:lnTlToBr>
                    <a:lnBlToTr>
                      <a:noFill/>
                    </a:lnBlToTr>
                    <a:solidFill>
                      <a:srgbClr val="EBF5FB"/>
                    </a:solidFill>
                  </a:tcPr>
                </a:tc>
                <a:extLst>
                  <a:ext uri="{0D108BD9-81ED-4DB2-BD59-A6C34878D82A}">
                    <a16:rowId xmlns:a16="http://schemas.microsoft.com/office/drawing/2014/main" val="10002"/>
                  </a:ext>
                </a:extLst>
              </a:tr>
              <a:tr h="380668">
                <a:tc vMerge="1">
                  <a:txBody>
                    <a:bodyPr/>
                    <a:lstStyle/>
                    <a:p>
                      <a:pPr latinLnBrk="1">
                        <a:defRPr lang="ko-KR" altLang="en-US"/>
                      </a:pPr>
                      <a:endParaRPr lang="ko-KR" altLang="en-US"/>
                    </a:p>
                  </a:txBody>
                  <a:tcPr/>
                </a:tc>
                <a:tc>
                  <a:txBody>
                    <a:bodyPr/>
                    <a:lstStyle/>
                    <a:p>
                      <a:pPr marL="71882" lvl="0" defTabSz="870446">
                        <a:spcAft>
                          <a:spcPts val="400"/>
                        </a:spcAft>
                        <a:buClrTx/>
                        <a:buFontTx/>
                        <a:buNone/>
                        <a:defRPr lang="ko-KR" altLang="en-US"/>
                      </a:pPr>
                      <a:r>
                        <a:rPr kumimoji="1" lang="ko-KR" altLang="en-US" sz="1600">
                          <a:solidFill>
                            <a:srgbClr val="000000"/>
                          </a:solidFill>
                          <a:effectLst/>
                          <a:latin typeface="나눔바른고딕"/>
                          <a:ea typeface="나눔바른고딕"/>
                          <a:cs typeface="함초롬돋움"/>
                        </a:rPr>
                        <a:t>괴롭힘 목격 시 목격자의 역할</a:t>
                      </a:r>
                      <a:endParaRPr kumimoji="1" lang="ko-KR" altLang="en-US" sz="1600">
                        <a:solidFill>
                          <a:srgbClr val="000000"/>
                        </a:solidFill>
                        <a:latin typeface="나눔바른고딕"/>
                        <a:ea typeface="나눔바른고딕"/>
                        <a:cs typeface="함초롬돋움"/>
                      </a:endParaRPr>
                    </a:p>
                  </a:txBody>
                  <a:tcPr marL="91482" marR="91482" marT="45741" marB="45741" anchor="ctr" horzOverflow="overflow">
                    <a:lnL w="12700" cap="flat" cmpd="sng" algn="ctr">
                      <a:solidFill>
                        <a:srgbClr val="247DAE"/>
                      </a:solidFill>
                      <a:prstDash val="solid"/>
                      <a:round/>
                    </a:lnL>
                    <a:lnR w="12700" cap="flat" cmpd="sng" algn="ctr">
                      <a:noFill/>
                      <a:prstDash val="solid"/>
                      <a:round/>
                    </a:lnR>
                    <a:lnT w="12700" cap="flat" cmpd="sng" algn="ctr">
                      <a:solidFill>
                        <a:srgbClr val="247DAE"/>
                      </a:solidFill>
                      <a:prstDash val="solid"/>
                      <a:round/>
                    </a:lnT>
                    <a:lnB w="12700" cap="flat" cmpd="sng" algn="ctr">
                      <a:solidFill>
                        <a:srgbClr val="247DAE"/>
                      </a:solidFill>
                      <a:prstDash val="solid"/>
                      <a:round/>
                    </a:lnB>
                    <a:lnTlToBr>
                      <a:noFill/>
                    </a:lnTlToBr>
                    <a:lnBlToTr>
                      <a:noFill/>
                    </a:lnBlToTr>
                    <a:solidFill>
                      <a:srgbClr val="EBF5FB"/>
                    </a:solidFill>
                  </a:tcPr>
                </a:tc>
                <a:extLst>
                  <a:ext uri="{0D108BD9-81ED-4DB2-BD59-A6C34878D82A}">
                    <a16:rowId xmlns:a16="http://schemas.microsoft.com/office/drawing/2014/main" val="10003"/>
                  </a:ext>
                </a:extLst>
              </a:tr>
              <a:tr h="380668">
                <a:tc rowSpan="2">
                  <a:txBody>
                    <a:bodyPr/>
                    <a:lstStyle/>
                    <a:p>
                      <a:pPr marL="0" lvl="0" indent="0" algn="ctr" defTabSz="870446" rtl="0" eaLnBrk="1" latinLnBrk="1" hangingPunct="1">
                        <a:lnSpc>
                          <a:spcPct val="100000"/>
                        </a:lnSpc>
                        <a:spcBef>
                          <a:spcPct val="0"/>
                        </a:spcBef>
                        <a:spcAft>
                          <a:spcPct val="0"/>
                        </a:spcAft>
                        <a:buClrTx/>
                        <a:buFontTx/>
                        <a:buNone/>
                        <a:defRPr lang="ko-KR" altLang="en-US"/>
                      </a:pPr>
                      <a:r>
                        <a:rPr kumimoji="1" lang="ko-KR" altLang="en-US" sz="1600" b="0" i="0" u="none" strike="noStrike" cap="none" normalizeH="0">
                          <a:solidFill>
                            <a:srgbClr val="000000"/>
                          </a:solidFill>
                          <a:effectLst/>
                          <a:latin typeface="나눔바른고딕"/>
                          <a:ea typeface="나눔바른고딕"/>
                          <a:cs typeface="함초롬돋움"/>
                        </a:rPr>
                        <a:t>직장 내 괴롭힘의</a:t>
                      </a:r>
                    </a:p>
                    <a:p>
                      <a:pPr marL="0" lvl="0" indent="0" algn="ctr" defTabSz="870446" rtl="0" eaLnBrk="1" latinLnBrk="1" hangingPunct="1">
                        <a:lnSpc>
                          <a:spcPct val="100000"/>
                        </a:lnSpc>
                        <a:spcBef>
                          <a:spcPct val="0"/>
                        </a:spcBef>
                        <a:spcAft>
                          <a:spcPct val="0"/>
                        </a:spcAft>
                        <a:buClrTx/>
                        <a:buFontTx/>
                        <a:buNone/>
                        <a:defRPr lang="ko-KR" altLang="en-US"/>
                      </a:pPr>
                      <a:r>
                        <a:rPr kumimoji="1" lang="ko-KR" altLang="en-US" sz="1600" b="0" i="0" u="none" strike="noStrike" cap="none" normalizeH="0">
                          <a:solidFill>
                            <a:srgbClr val="000000"/>
                          </a:solidFill>
                          <a:effectLst/>
                          <a:latin typeface="나눔바른고딕"/>
                          <a:ea typeface="나눔바른고딕"/>
                          <a:cs typeface="함초롬돋움"/>
                        </a:rPr>
                        <a:t>원인과 피해</a:t>
                      </a:r>
                    </a:p>
                  </a:txBody>
                  <a:tcPr marL="91482" marR="91482" marT="45741" marB="45741" anchor="ctr" horzOverflow="overflow">
                    <a:lnL w="12700" cap="flat" cmpd="sng" algn="ctr">
                      <a:solidFill>
                        <a:srgbClr val="FFFFFF"/>
                      </a:solidFill>
                      <a:prstDash val="solid"/>
                      <a:round/>
                    </a:lnL>
                    <a:lnR w="12700" cap="flat" cmpd="sng" algn="ctr">
                      <a:solidFill>
                        <a:srgbClr val="247DAE"/>
                      </a:solidFill>
                      <a:prstDash val="solid"/>
                      <a:round/>
                    </a:lnR>
                    <a:lnT w="12700" cap="flat" cmpd="sng" algn="ctr">
                      <a:solidFill>
                        <a:srgbClr val="247DAE"/>
                      </a:solidFill>
                      <a:prstDash val="solid"/>
                      <a:round/>
                    </a:lnT>
                    <a:lnB w="12700" cap="flat" cmpd="sng" algn="ctr">
                      <a:solidFill>
                        <a:srgbClr val="247DAE"/>
                      </a:solidFill>
                      <a:prstDash val="solid"/>
                      <a:round/>
                    </a:lnB>
                    <a:lnTlToBr>
                      <a:noFill/>
                    </a:lnTlToBr>
                    <a:lnBlToTr>
                      <a:noFill/>
                    </a:lnBlToTr>
                    <a:noFill/>
                  </a:tcPr>
                </a:tc>
                <a:tc>
                  <a:txBody>
                    <a:bodyPr/>
                    <a:lstStyle/>
                    <a:p>
                      <a:pPr marL="71882" lvl="0" defTabSz="870446">
                        <a:spcAft>
                          <a:spcPct val="0"/>
                        </a:spcAft>
                        <a:buClrTx/>
                        <a:buFontTx/>
                        <a:buNone/>
                        <a:defRPr lang="ko-KR" altLang="en-US"/>
                      </a:pPr>
                      <a:r>
                        <a:rPr kumimoji="1" lang="ko-KR" altLang="en-US" sz="1600">
                          <a:solidFill>
                            <a:srgbClr val="000000"/>
                          </a:solidFill>
                          <a:effectLst/>
                          <a:latin typeface="나눔바른고딕"/>
                          <a:ea typeface="나눔바른고딕"/>
                          <a:cs typeface="함초롬돋움"/>
                        </a:rPr>
                        <a:t>개인 및 조직 차원의 직장 내 괴롭힘 원인</a:t>
                      </a:r>
                      <a:endParaRPr kumimoji="1" lang="ko-KR" altLang="en-US" sz="1600">
                        <a:solidFill>
                          <a:srgbClr val="000000"/>
                        </a:solidFill>
                        <a:latin typeface="나눔바른고딕"/>
                        <a:ea typeface="나눔바른고딕"/>
                        <a:cs typeface="함초롬돋움"/>
                      </a:endParaRPr>
                    </a:p>
                  </a:txBody>
                  <a:tcPr marL="91482" marR="91482" marT="45741" marB="45741" anchor="ctr" horzOverflow="overflow">
                    <a:lnL w="12700" cap="flat" cmpd="sng" algn="ctr">
                      <a:solidFill>
                        <a:srgbClr val="247DAE"/>
                      </a:solidFill>
                      <a:prstDash val="solid"/>
                      <a:round/>
                    </a:lnL>
                    <a:lnR w="12700" cap="flat" cmpd="sng" algn="ctr">
                      <a:noFill/>
                      <a:prstDash val="solid"/>
                      <a:round/>
                    </a:lnR>
                    <a:lnT w="12700" cap="flat" cmpd="sng" algn="ctr">
                      <a:solidFill>
                        <a:srgbClr val="247DAE"/>
                      </a:solidFill>
                      <a:prstDash val="solid"/>
                      <a:round/>
                    </a:lnT>
                    <a:lnB w="12700" cap="flat" cmpd="sng" algn="ctr">
                      <a:solidFill>
                        <a:srgbClr val="247DAE"/>
                      </a:solidFill>
                      <a:prstDash val="solid"/>
                      <a:round/>
                    </a:lnB>
                    <a:lnTlToBr>
                      <a:noFill/>
                    </a:lnTlToBr>
                    <a:lnBlToTr>
                      <a:noFill/>
                    </a:lnBlToTr>
                    <a:noFill/>
                  </a:tcPr>
                </a:tc>
                <a:extLst>
                  <a:ext uri="{0D108BD9-81ED-4DB2-BD59-A6C34878D82A}">
                    <a16:rowId xmlns:a16="http://schemas.microsoft.com/office/drawing/2014/main" val="10004"/>
                  </a:ext>
                </a:extLst>
              </a:tr>
              <a:tr h="380668">
                <a:tc vMerge="1">
                  <a:txBody>
                    <a:bodyPr/>
                    <a:lstStyle/>
                    <a:p>
                      <a:pPr latinLnBrk="1">
                        <a:defRPr lang="ko-KR" altLang="en-US"/>
                      </a:pPr>
                      <a:endParaRPr lang="ko-KR" altLang="en-US"/>
                    </a:p>
                  </a:txBody>
                  <a:tcPr/>
                </a:tc>
                <a:tc>
                  <a:txBody>
                    <a:bodyPr/>
                    <a:lstStyle/>
                    <a:p>
                      <a:pPr marL="71882" lvl="0" defTabSz="870446">
                        <a:spcAft>
                          <a:spcPct val="0"/>
                        </a:spcAft>
                        <a:buClrTx/>
                        <a:buFontTx/>
                        <a:buNone/>
                        <a:defRPr lang="ko-KR" altLang="en-US"/>
                      </a:pPr>
                      <a:r>
                        <a:rPr kumimoji="1" lang="ko-KR" altLang="en-US" sz="1600">
                          <a:solidFill>
                            <a:srgbClr val="000000"/>
                          </a:solidFill>
                          <a:effectLst/>
                          <a:latin typeface="나눔바른고딕"/>
                          <a:ea typeface="나눔바른고딕"/>
                          <a:cs typeface="함초롬돋움"/>
                        </a:rPr>
                        <a:t>개인 및 조직 차원의 피해</a:t>
                      </a:r>
                      <a:endParaRPr kumimoji="1" lang="ko-KR" altLang="en-US" sz="1600">
                        <a:solidFill>
                          <a:srgbClr val="000000"/>
                        </a:solidFill>
                        <a:latin typeface="나눔바른고딕"/>
                        <a:ea typeface="나눔바른고딕"/>
                        <a:cs typeface="함초롬돋움"/>
                      </a:endParaRPr>
                    </a:p>
                  </a:txBody>
                  <a:tcPr marL="91482" marR="91482" marT="45741" marB="45741" anchor="ctr" horzOverflow="overflow">
                    <a:lnL w="12700" cap="flat" cmpd="sng" algn="ctr">
                      <a:solidFill>
                        <a:srgbClr val="247DAE"/>
                      </a:solidFill>
                      <a:prstDash val="solid"/>
                      <a:round/>
                    </a:lnL>
                    <a:lnR w="12700" cap="flat" cmpd="sng" algn="ctr">
                      <a:noFill/>
                      <a:prstDash val="solid"/>
                      <a:round/>
                    </a:lnR>
                    <a:lnT w="12700" cap="flat" cmpd="sng" algn="ctr">
                      <a:solidFill>
                        <a:srgbClr val="247DAE"/>
                      </a:solidFill>
                      <a:prstDash val="solid"/>
                      <a:round/>
                    </a:lnT>
                    <a:lnB w="12700" cap="flat" cmpd="sng" algn="ctr">
                      <a:solidFill>
                        <a:srgbClr val="247DAE"/>
                      </a:solidFill>
                      <a:prstDash val="solid"/>
                      <a:round/>
                    </a:lnB>
                    <a:lnTlToBr>
                      <a:noFill/>
                    </a:lnTlToBr>
                    <a:lnBlToTr>
                      <a:noFill/>
                    </a:lnBlToTr>
                    <a:noFill/>
                  </a:tcPr>
                </a:tc>
                <a:extLst>
                  <a:ext uri="{0D108BD9-81ED-4DB2-BD59-A6C34878D82A}">
                    <a16:rowId xmlns:a16="http://schemas.microsoft.com/office/drawing/2014/main" val="10005"/>
                  </a:ext>
                </a:extLst>
              </a:tr>
              <a:tr h="380668">
                <a:tc rowSpan="6">
                  <a:txBody>
                    <a:bodyPr/>
                    <a:lstStyle/>
                    <a:p>
                      <a:pPr marL="0" lvl="0" indent="0" algn="ctr" defTabSz="870446" rtl="0" eaLnBrk="1" latinLnBrk="1" hangingPunct="1">
                        <a:lnSpc>
                          <a:spcPct val="100000"/>
                        </a:lnSpc>
                        <a:spcBef>
                          <a:spcPct val="0"/>
                        </a:spcBef>
                        <a:spcAft>
                          <a:spcPct val="0"/>
                        </a:spcAft>
                        <a:buClrTx/>
                        <a:buFontTx/>
                        <a:buNone/>
                        <a:defRPr lang="ko-KR" altLang="en-US"/>
                      </a:pPr>
                      <a:endParaRPr kumimoji="1" lang="ko-KR" altLang="en-US" sz="1600" b="0" i="0" u="none" strike="noStrike" cap="none" normalizeH="0">
                        <a:solidFill>
                          <a:srgbClr val="000000"/>
                        </a:solidFill>
                        <a:effectLst/>
                        <a:latin typeface="나눔바른고딕"/>
                        <a:ea typeface="나눔바른고딕"/>
                        <a:cs typeface="함초롬돋움"/>
                      </a:endParaRPr>
                    </a:p>
                    <a:p>
                      <a:pPr marL="0" lvl="0" indent="0" algn="ctr" defTabSz="870446" rtl="0" eaLnBrk="1" latinLnBrk="1" hangingPunct="1">
                        <a:lnSpc>
                          <a:spcPct val="100000"/>
                        </a:lnSpc>
                        <a:spcBef>
                          <a:spcPct val="0"/>
                        </a:spcBef>
                        <a:spcAft>
                          <a:spcPct val="0"/>
                        </a:spcAft>
                        <a:buClrTx/>
                        <a:buFontTx/>
                        <a:buNone/>
                        <a:defRPr lang="ko-KR" altLang="en-US"/>
                      </a:pPr>
                      <a:endParaRPr kumimoji="1" lang="ko-KR" altLang="en-US" sz="1600" b="0" i="0" u="none" strike="noStrike" cap="none" normalizeH="0">
                        <a:solidFill>
                          <a:srgbClr val="000000"/>
                        </a:solidFill>
                        <a:effectLst/>
                        <a:latin typeface="나눔바른고딕"/>
                        <a:ea typeface="나눔바른고딕"/>
                        <a:cs typeface="함초롬돋움"/>
                      </a:endParaRPr>
                    </a:p>
                    <a:p>
                      <a:pPr marL="0" lvl="0" indent="0" algn="ctr" defTabSz="870446" rtl="0" eaLnBrk="1" latinLnBrk="1" hangingPunct="1">
                        <a:lnSpc>
                          <a:spcPct val="100000"/>
                        </a:lnSpc>
                        <a:spcBef>
                          <a:spcPct val="0"/>
                        </a:spcBef>
                        <a:spcAft>
                          <a:spcPct val="0"/>
                        </a:spcAft>
                        <a:buClrTx/>
                        <a:buFontTx/>
                        <a:buNone/>
                        <a:defRPr lang="ko-KR" altLang="en-US"/>
                      </a:pPr>
                      <a:endParaRPr kumimoji="1" lang="ko-KR" altLang="en-US" sz="1600" b="0" i="0" u="none" strike="noStrike" cap="none" normalizeH="0">
                        <a:solidFill>
                          <a:srgbClr val="000000"/>
                        </a:solidFill>
                        <a:effectLst/>
                        <a:latin typeface="나눔바른고딕"/>
                        <a:ea typeface="나눔바른고딕"/>
                        <a:cs typeface="함초롬돋움"/>
                      </a:endParaRPr>
                    </a:p>
                    <a:p>
                      <a:pPr marL="0" lvl="0" indent="0" algn="ctr" defTabSz="870446" rtl="0" eaLnBrk="1" latinLnBrk="1" hangingPunct="1">
                        <a:lnSpc>
                          <a:spcPct val="100000"/>
                        </a:lnSpc>
                        <a:spcBef>
                          <a:spcPct val="0"/>
                        </a:spcBef>
                        <a:spcAft>
                          <a:spcPct val="0"/>
                        </a:spcAft>
                        <a:buClrTx/>
                        <a:buFontTx/>
                        <a:buNone/>
                        <a:defRPr lang="ko-KR" altLang="en-US"/>
                      </a:pPr>
                      <a:r>
                        <a:rPr kumimoji="1" lang="ko-KR" altLang="en-US" sz="1600" b="0" i="0" u="none" strike="noStrike" cap="none" normalizeH="0">
                          <a:solidFill>
                            <a:srgbClr val="000000"/>
                          </a:solidFill>
                          <a:effectLst/>
                          <a:latin typeface="나눔바른고딕"/>
                          <a:ea typeface="나눔바른고딕"/>
                          <a:cs typeface="함초롬돋움"/>
                        </a:rPr>
                        <a:t>직장 내</a:t>
                      </a:r>
                    </a:p>
                    <a:p>
                      <a:pPr marL="0" lvl="0" indent="0" algn="ctr" defTabSz="870446" rtl="0" eaLnBrk="1" latinLnBrk="1" hangingPunct="1">
                        <a:lnSpc>
                          <a:spcPct val="100000"/>
                        </a:lnSpc>
                        <a:spcBef>
                          <a:spcPct val="0"/>
                        </a:spcBef>
                        <a:spcAft>
                          <a:spcPct val="0"/>
                        </a:spcAft>
                        <a:buClrTx/>
                        <a:buFontTx/>
                        <a:buNone/>
                        <a:defRPr lang="ko-KR" altLang="en-US"/>
                      </a:pPr>
                      <a:r>
                        <a:rPr kumimoji="1" lang="ko-KR" altLang="en-US" sz="1600" b="0" i="0" u="none" strike="noStrike" cap="none" normalizeH="0">
                          <a:solidFill>
                            <a:srgbClr val="000000"/>
                          </a:solidFill>
                          <a:effectLst/>
                          <a:latin typeface="나눔바른고딕"/>
                          <a:ea typeface="나눔바른고딕"/>
                          <a:cs typeface="함초롬돋움"/>
                        </a:rPr>
                        <a:t>괴롭힘의</a:t>
                      </a:r>
                    </a:p>
                    <a:p>
                      <a:pPr marL="0" lvl="0" indent="0" algn="ctr" defTabSz="870446" rtl="0" eaLnBrk="1" latinLnBrk="1" hangingPunct="1">
                        <a:lnSpc>
                          <a:spcPct val="100000"/>
                        </a:lnSpc>
                        <a:spcBef>
                          <a:spcPct val="0"/>
                        </a:spcBef>
                        <a:spcAft>
                          <a:spcPct val="0"/>
                        </a:spcAft>
                        <a:buClrTx/>
                        <a:buFontTx/>
                        <a:buNone/>
                        <a:defRPr lang="ko-KR" altLang="en-US"/>
                      </a:pPr>
                      <a:r>
                        <a:rPr kumimoji="1" lang="ko-KR" altLang="en-US" sz="1600" b="0" i="0" u="none" strike="noStrike" cap="none" normalizeH="0">
                          <a:solidFill>
                            <a:srgbClr val="000000"/>
                          </a:solidFill>
                          <a:effectLst/>
                          <a:latin typeface="나눔바른고딕"/>
                          <a:ea typeface="나눔바른고딕"/>
                          <a:cs typeface="함초롬돋움"/>
                        </a:rPr>
                        <a:t>대응</a:t>
                      </a:r>
                    </a:p>
                  </a:txBody>
                  <a:tcPr marL="91482" marR="91482" marT="45741" marB="45741" anchor="ctr" horzOverflow="overflow">
                    <a:lnL w="12700" cap="flat" cmpd="sng" algn="ctr">
                      <a:solidFill>
                        <a:srgbClr val="FFFFFF"/>
                      </a:solidFill>
                      <a:prstDash val="solid"/>
                      <a:round/>
                    </a:lnL>
                    <a:lnR w="12700" cap="flat" cmpd="sng" algn="ctr">
                      <a:solidFill>
                        <a:srgbClr val="247DAE"/>
                      </a:solidFill>
                      <a:prstDash val="solid"/>
                      <a:round/>
                    </a:lnR>
                    <a:lnT w="12700" cap="flat" cmpd="sng" algn="ctr">
                      <a:solidFill>
                        <a:srgbClr val="247DAE"/>
                      </a:solidFill>
                      <a:prstDash val="solid"/>
                      <a:round/>
                    </a:lnT>
                    <a:lnB w="12700" cap="flat" cmpd="sng" algn="ctr">
                      <a:solidFill>
                        <a:srgbClr val="247DAE"/>
                      </a:solidFill>
                      <a:prstDash val="solid"/>
                      <a:round/>
                    </a:lnB>
                    <a:lnTlToBr>
                      <a:noFill/>
                    </a:lnTlToBr>
                    <a:lnBlToTr>
                      <a:noFill/>
                    </a:lnBlToTr>
                    <a:solidFill>
                      <a:srgbClr val="EBF5FB"/>
                    </a:solidFill>
                  </a:tcPr>
                </a:tc>
                <a:tc>
                  <a:txBody>
                    <a:bodyPr/>
                    <a:lstStyle/>
                    <a:p>
                      <a:pPr marL="71882" lvl="0" defTabSz="870446">
                        <a:spcAft>
                          <a:spcPct val="0"/>
                        </a:spcAft>
                        <a:buClrTx/>
                        <a:buFontTx/>
                        <a:buNone/>
                        <a:defRPr lang="ko-KR" altLang="en-US"/>
                      </a:pPr>
                      <a:r>
                        <a:rPr kumimoji="1" lang="ko-KR" altLang="en-US" sz="1600">
                          <a:solidFill>
                            <a:srgbClr val="000000"/>
                          </a:solidFill>
                          <a:effectLst/>
                          <a:latin typeface="나눔바른고딕"/>
                          <a:ea typeface="나눔바른고딕"/>
                          <a:cs typeface="함초롬돋움"/>
                        </a:rPr>
                        <a:t>신고를 하기 위한 회사 내·외부의 소통창구</a:t>
                      </a:r>
                      <a:endParaRPr kumimoji="1" lang="ko-KR" altLang="en-US" sz="1600">
                        <a:solidFill>
                          <a:srgbClr val="000000"/>
                        </a:solidFill>
                        <a:latin typeface="나눔바른고딕"/>
                        <a:ea typeface="나눔바른고딕"/>
                        <a:cs typeface="함초롬돋움"/>
                      </a:endParaRPr>
                    </a:p>
                  </a:txBody>
                  <a:tcPr marL="91482" marR="91482" marT="45741" marB="45741" anchor="ctr" horzOverflow="overflow">
                    <a:lnL w="12700" cap="flat" cmpd="sng" algn="ctr">
                      <a:solidFill>
                        <a:srgbClr val="247DAE"/>
                      </a:solidFill>
                      <a:prstDash val="solid"/>
                      <a:round/>
                    </a:lnL>
                    <a:lnR w="12700" cap="flat" cmpd="sng" algn="ctr">
                      <a:noFill/>
                      <a:prstDash val="solid"/>
                      <a:round/>
                    </a:lnR>
                    <a:lnT w="12700" cap="flat" cmpd="sng" algn="ctr">
                      <a:solidFill>
                        <a:srgbClr val="247DAE"/>
                      </a:solidFill>
                      <a:prstDash val="solid"/>
                      <a:round/>
                    </a:lnT>
                    <a:lnB w="12700" cap="flat" cmpd="sng" algn="ctr">
                      <a:solidFill>
                        <a:srgbClr val="247DAE"/>
                      </a:solidFill>
                      <a:prstDash val="solid"/>
                      <a:round/>
                    </a:lnB>
                    <a:lnTlToBr>
                      <a:noFill/>
                    </a:lnTlToBr>
                    <a:lnBlToTr>
                      <a:noFill/>
                    </a:lnBlToTr>
                    <a:solidFill>
                      <a:srgbClr val="EBF5FB"/>
                    </a:solidFill>
                  </a:tcPr>
                </a:tc>
                <a:extLst>
                  <a:ext uri="{0D108BD9-81ED-4DB2-BD59-A6C34878D82A}">
                    <a16:rowId xmlns:a16="http://schemas.microsoft.com/office/drawing/2014/main" val="10006"/>
                  </a:ext>
                </a:extLst>
              </a:tr>
              <a:tr h="380668">
                <a:tc vMerge="1">
                  <a:txBody>
                    <a:bodyPr/>
                    <a:lstStyle/>
                    <a:p>
                      <a:pPr latinLnBrk="1">
                        <a:defRPr lang="ko-KR" altLang="en-US"/>
                      </a:pPr>
                      <a:endParaRPr lang="ko-KR" altLang="en-US"/>
                    </a:p>
                  </a:txBody>
                  <a:tcPr/>
                </a:tc>
                <a:tc>
                  <a:txBody>
                    <a:bodyPr/>
                    <a:lstStyle/>
                    <a:p>
                      <a:pPr marL="71882" lvl="0" defTabSz="870446">
                        <a:spcAft>
                          <a:spcPct val="0"/>
                        </a:spcAft>
                        <a:buClrTx/>
                        <a:buFontTx/>
                        <a:buNone/>
                        <a:defRPr lang="ko-KR" altLang="en-US"/>
                      </a:pPr>
                      <a:r>
                        <a:rPr kumimoji="1" lang="ko-KR" altLang="en-US" sz="1600">
                          <a:solidFill>
                            <a:srgbClr val="000000"/>
                          </a:solidFill>
                          <a:effectLst/>
                          <a:latin typeface="나눔바른고딕"/>
                          <a:ea typeface="나눔바른고딕"/>
                          <a:cs typeface="함초롬돋움"/>
                        </a:rPr>
                        <a:t>노조 등 근로자 단체의 대응</a:t>
                      </a:r>
                      <a:endParaRPr kumimoji="1" lang="ko-KR" altLang="en-US" sz="1600">
                        <a:solidFill>
                          <a:srgbClr val="000000"/>
                        </a:solidFill>
                        <a:latin typeface="나눔바른고딕"/>
                        <a:ea typeface="나눔바른고딕"/>
                        <a:cs typeface="함초롬돋움"/>
                      </a:endParaRPr>
                    </a:p>
                  </a:txBody>
                  <a:tcPr marL="91482" marR="91482" marT="45741" marB="45741" anchor="ctr" horzOverflow="overflow">
                    <a:lnL w="12700" cap="flat" cmpd="sng" algn="ctr">
                      <a:solidFill>
                        <a:srgbClr val="247DAE"/>
                      </a:solidFill>
                      <a:prstDash val="solid"/>
                      <a:round/>
                    </a:lnL>
                    <a:lnR w="12700" cap="flat" cmpd="sng" algn="ctr">
                      <a:noFill/>
                      <a:prstDash val="solid"/>
                      <a:round/>
                    </a:lnR>
                    <a:lnT w="12700" cap="flat" cmpd="sng" algn="ctr">
                      <a:solidFill>
                        <a:srgbClr val="247DAE"/>
                      </a:solidFill>
                      <a:prstDash val="solid"/>
                      <a:round/>
                    </a:lnT>
                    <a:lnB w="12700" cap="flat" cmpd="sng" algn="ctr">
                      <a:solidFill>
                        <a:srgbClr val="247DAE"/>
                      </a:solidFill>
                      <a:prstDash val="solid"/>
                      <a:round/>
                    </a:lnB>
                    <a:lnTlToBr>
                      <a:noFill/>
                    </a:lnTlToBr>
                    <a:lnBlToTr>
                      <a:noFill/>
                    </a:lnBlToTr>
                    <a:solidFill>
                      <a:srgbClr val="EBF5FB"/>
                    </a:solidFill>
                  </a:tcPr>
                </a:tc>
                <a:extLst>
                  <a:ext uri="{0D108BD9-81ED-4DB2-BD59-A6C34878D82A}">
                    <a16:rowId xmlns:a16="http://schemas.microsoft.com/office/drawing/2014/main" val="10007"/>
                  </a:ext>
                </a:extLst>
              </a:tr>
              <a:tr h="380668">
                <a:tc vMerge="1">
                  <a:txBody>
                    <a:bodyPr/>
                    <a:lstStyle/>
                    <a:p>
                      <a:pPr latinLnBrk="1">
                        <a:defRPr lang="ko-KR" altLang="en-US"/>
                      </a:pPr>
                      <a:endParaRPr lang="ko-KR" altLang="en-US"/>
                    </a:p>
                  </a:txBody>
                  <a:tcPr/>
                </a:tc>
                <a:tc>
                  <a:txBody>
                    <a:bodyPr/>
                    <a:lstStyle/>
                    <a:p>
                      <a:pPr marL="71882" lvl="0" defTabSz="870446">
                        <a:spcAft>
                          <a:spcPct val="0"/>
                        </a:spcAft>
                        <a:buClrTx/>
                        <a:buFontTx/>
                        <a:buNone/>
                        <a:defRPr lang="ko-KR" altLang="en-US"/>
                      </a:pPr>
                      <a:r>
                        <a:rPr kumimoji="1" lang="ko-KR" altLang="en-US" sz="1600">
                          <a:solidFill>
                            <a:srgbClr val="000000"/>
                          </a:solidFill>
                          <a:effectLst/>
                          <a:latin typeface="나눔바른고딕"/>
                          <a:ea typeface="나눔바른고딕"/>
                          <a:cs typeface="함초롬돋움"/>
                        </a:rPr>
                        <a:t>괴롭힘을 겪을 시 피해자가 할 수 있는 조치</a:t>
                      </a:r>
                      <a:endParaRPr kumimoji="1" lang="ko-KR" altLang="en-US" sz="1600">
                        <a:solidFill>
                          <a:srgbClr val="000000"/>
                        </a:solidFill>
                        <a:latin typeface="나눔바른고딕"/>
                        <a:ea typeface="나눔바른고딕"/>
                        <a:cs typeface="함초롬돋움"/>
                      </a:endParaRPr>
                    </a:p>
                  </a:txBody>
                  <a:tcPr marL="91482" marR="91482" marT="45741" marB="45741" anchor="ctr" horzOverflow="overflow">
                    <a:lnL w="12700" cap="flat" cmpd="sng" algn="ctr">
                      <a:solidFill>
                        <a:srgbClr val="247DAE"/>
                      </a:solidFill>
                      <a:prstDash val="solid"/>
                      <a:round/>
                    </a:lnL>
                    <a:lnR w="12700" cap="flat" cmpd="sng" algn="ctr">
                      <a:noFill/>
                      <a:prstDash val="solid"/>
                      <a:round/>
                    </a:lnR>
                    <a:lnT w="12700" cap="flat" cmpd="sng" algn="ctr">
                      <a:solidFill>
                        <a:srgbClr val="247DAE"/>
                      </a:solidFill>
                      <a:prstDash val="solid"/>
                      <a:round/>
                    </a:lnT>
                    <a:lnB w="12700" cap="flat" cmpd="sng" algn="ctr">
                      <a:solidFill>
                        <a:srgbClr val="247DAE"/>
                      </a:solidFill>
                      <a:prstDash val="solid"/>
                      <a:round/>
                    </a:lnB>
                    <a:lnTlToBr>
                      <a:noFill/>
                    </a:lnTlToBr>
                    <a:lnBlToTr>
                      <a:noFill/>
                    </a:lnBlToTr>
                    <a:solidFill>
                      <a:srgbClr val="EBF5FB"/>
                    </a:solidFill>
                  </a:tcPr>
                </a:tc>
                <a:extLst>
                  <a:ext uri="{0D108BD9-81ED-4DB2-BD59-A6C34878D82A}">
                    <a16:rowId xmlns:a16="http://schemas.microsoft.com/office/drawing/2014/main" val="10008"/>
                  </a:ext>
                </a:extLst>
              </a:tr>
              <a:tr h="380668">
                <a:tc vMerge="1">
                  <a:txBody>
                    <a:bodyPr/>
                    <a:lstStyle/>
                    <a:p>
                      <a:pPr latinLnBrk="1">
                        <a:defRPr lang="ko-KR" altLang="en-US"/>
                      </a:pPr>
                      <a:endParaRPr lang="ko-KR" altLang="en-US"/>
                    </a:p>
                  </a:txBody>
                  <a:tcPr/>
                </a:tc>
                <a:tc>
                  <a:txBody>
                    <a:bodyPr/>
                    <a:lstStyle/>
                    <a:p>
                      <a:pPr marL="71882" lvl="0" defTabSz="870446">
                        <a:spcAft>
                          <a:spcPct val="0"/>
                        </a:spcAft>
                        <a:buClrTx/>
                        <a:buFontTx/>
                        <a:buNone/>
                        <a:defRPr lang="ko-KR" altLang="en-US"/>
                      </a:pPr>
                      <a:r>
                        <a:rPr kumimoji="1" lang="ko-KR" altLang="en-US" sz="1600">
                          <a:solidFill>
                            <a:srgbClr val="000000"/>
                          </a:solidFill>
                          <a:effectLst/>
                          <a:latin typeface="나눔바른고딕"/>
                          <a:ea typeface="나눔바른고딕"/>
                          <a:cs typeface="함초롬돋움"/>
                        </a:rPr>
                        <a:t>사례접수 시 관리자·담당자가 할 수 있는 조치</a:t>
                      </a:r>
                      <a:endParaRPr kumimoji="1" lang="ko-KR" altLang="en-US" sz="1600">
                        <a:solidFill>
                          <a:srgbClr val="000000"/>
                        </a:solidFill>
                        <a:latin typeface="나눔바른고딕"/>
                        <a:ea typeface="나눔바른고딕"/>
                        <a:cs typeface="함초롬돋움"/>
                      </a:endParaRPr>
                    </a:p>
                  </a:txBody>
                  <a:tcPr marL="91482" marR="91482" marT="45741" marB="45741" anchor="ctr" horzOverflow="overflow">
                    <a:lnL w="12700" cap="flat" cmpd="sng" algn="ctr">
                      <a:solidFill>
                        <a:srgbClr val="247DAE"/>
                      </a:solidFill>
                      <a:prstDash val="solid"/>
                      <a:round/>
                    </a:lnL>
                    <a:lnR w="12700" cap="flat" cmpd="sng" algn="ctr">
                      <a:noFill/>
                      <a:prstDash val="solid"/>
                      <a:round/>
                    </a:lnR>
                    <a:lnT w="12700" cap="flat" cmpd="sng" algn="ctr">
                      <a:solidFill>
                        <a:srgbClr val="247DAE"/>
                      </a:solidFill>
                      <a:prstDash val="solid"/>
                      <a:round/>
                    </a:lnT>
                    <a:lnB w="12700" cap="flat" cmpd="sng" algn="ctr">
                      <a:solidFill>
                        <a:srgbClr val="247DAE"/>
                      </a:solidFill>
                      <a:prstDash val="solid"/>
                      <a:round/>
                    </a:lnB>
                    <a:lnTlToBr>
                      <a:noFill/>
                    </a:lnTlToBr>
                    <a:lnBlToTr>
                      <a:noFill/>
                    </a:lnBlToTr>
                    <a:solidFill>
                      <a:srgbClr val="EBF5FB"/>
                    </a:solidFill>
                  </a:tcPr>
                </a:tc>
                <a:extLst>
                  <a:ext uri="{0D108BD9-81ED-4DB2-BD59-A6C34878D82A}">
                    <a16:rowId xmlns:a16="http://schemas.microsoft.com/office/drawing/2014/main" val="10009"/>
                  </a:ext>
                </a:extLst>
              </a:tr>
              <a:tr h="380668">
                <a:tc vMerge="1">
                  <a:txBody>
                    <a:bodyPr/>
                    <a:lstStyle/>
                    <a:p>
                      <a:pPr latinLnBrk="1">
                        <a:defRPr lang="ko-KR" altLang="en-US"/>
                      </a:pPr>
                      <a:endParaRPr lang="ko-KR" altLang="en-US"/>
                    </a:p>
                  </a:txBody>
                  <a:tcPr/>
                </a:tc>
                <a:tc>
                  <a:txBody>
                    <a:bodyPr/>
                    <a:lstStyle/>
                    <a:p>
                      <a:pPr marL="71882" lvl="0" defTabSz="870446">
                        <a:spcAft>
                          <a:spcPct val="0"/>
                        </a:spcAft>
                        <a:buClrTx/>
                        <a:buFontTx/>
                        <a:buNone/>
                        <a:defRPr lang="ko-KR" altLang="en-US"/>
                      </a:pPr>
                      <a:r>
                        <a:rPr kumimoji="1" lang="ko-KR" altLang="en-US" sz="1600">
                          <a:solidFill>
                            <a:srgbClr val="000000"/>
                          </a:solidFill>
                          <a:effectLst/>
                          <a:latin typeface="나눔바른고딕"/>
                          <a:ea typeface="나눔바른고딕"/>
                          <a:cs typeface="함초롬돋움"/>
                        </a:rPr>
                        <a:t>직장 내 괴롭힘 대응 절차의 사례</a:t>
                      </a:r>
                      <a:endParaRPr kumimoji="1" lang="ko-KR" altLang="en-US" sz="1600">
                        <a:solidFill>
                          <a:srgbClr val="000000"/>
                        </a:solidFill>
                        <a:latin typeface="나눔바른고딕"/>
                        <a:ea typeface="나눔바른고딕"/>
                        <a:cs typeface="함초롬돋움"/>
                      </a:endParaRPr>
                    </a:p>
                  </a:txBody>
                  <a:tcPr marL="91482" marR="91482" marT="45741" marB="45741" anchor="ctr" horzOverflow="overflow">
                    <a:lnL w="12700" cap="flat" cmpd="sng" algn="ctr">
                      <a:solidFill>
                        <a:srgbClr val="247DAE"/>
                      </a:solidFill>
                      <a:prstDash val="solid"/>
                      <a:round/>
                    </a:lnL>
                    <a:lnR w="12700" cap="flat" cmpd="sng" algn="ctr">
                      <a:noFill/>
                      <a:prstDash val="solid"/>
                      <a:round/>
                    </a:lnR>
                    <a:lnT w="12700" cap="flat" cmpd="sng" algn="ctr">
                      <a:solidFill>
                        <a:srgbClr val="247DAE"/>
                      </a:solidFill>
                      <a:prstDash val="solid"/>
                      <a:round/>
                    </a:lnT>
                    <a:lnB w="12700" cap="flat" cmpd="sng" algn="ctr">
                      <a:solidFill>
                        <a:srgbClr val="247DAE"/>
                      </a:solidFill>
                      <a:prstDash val="solid"/>
                      <a:round/>
                    </a:lnB>
                    <a:lnTlToBr>
                      <a:noFill/>
                    </a:lnTlToBr>
                    <a:lnBlToTr>
                      <a:noFill/>
                    </a:lnBlToTr>
                    <a:solidFill>
                      <a:srgbClr val="EBF5FB"/>
                    </a:solidFill>
                  </a:tcPr>
                </a:tc>
                <a:extLst>
                  <a:ext uri="{0D108BD9-81ED-4DB2-BD59-A6C34878D82A}">
                    <a16:rowId xmlns:a16="http://schemas.microsoft.com/office/drawing/2014/main" val="10010"/>
                  </a:ext>
                </a:extLst>
              </a:tr>
              <a:tr h="380668">
                <a:tc vMerge="1">
                  <a:txBody>
                    <a:bodyPr/>
                    <a:lstStyle/>
                    <a:p>
                      <a:pPr latinLnBrk="1">
                        <a:defRPr lang="ko-KR" altLang="en-US"/>
                      </a:pPr>
                      <a:endParaRPr lang="ko-KR" altLang="en-US"/>
                    </a:p>
                  </a:txBody>
                  <a:tcPr/>
                </a:tc>
                <a:tc>
                  <a:txBody>
                    <a:bodyPr/>
                    <a:lstStyle/>
                    <a:p>
                      <a:pPr marL="71882" lvl="0" defTabSz="870446">
                        <a:spcAft>
                          <a:spcPct val="0"/>
                        </a:spcAft>
                        <a:buClrTx/>
                        <a:buFontTx/>
                        <a:buNone/>
                        <a:defRPr lang="ko-KR" altLang="en-US"/>
                      </a:pPr>
                      <a:r>
                        <a:rPr kumimoji="1" lang="ko-KR" altLang="en-US" sz="1600">
                          <a:solidFill>
                            <a:srgbClr val="000000"/>
                          </a:solidFill>
                          <a:effectLst/>
                          <a:latin typeface="나눔바른고딕"/>
                          <a:ea typeface="나눔바른고딕"/>
                          <a:cs typeface="함초롬돋움"/>
                        </a:rPr>
                        <a:t>예방을 위한 경영자·관리자 역할의 중요성</a:t>
                      </a:r>
                      <a:endParaRPr kumimoji="1" lang="ko-KR" altLang="en-US" sz="1600">
                        <a:solidFill>
                          <a:srgbClr val="000000"/>
                        </a:solidFill>
                        <a:latin typeface="나눔바른고딕"/>
                        <a:ea typeface="나눔바른고딕"/>
                        <a:cs typeface="함초롬돋움"/>
                      </a:endParaRPr>
                    </a:p>
                  </a:txBody>
                  <a:tcPr marL="91482" marR="91482" marT="45741" marB="45741" anchor="ctr" horzOverflow="overflow">
                    <a:lnL w="12700" cap="flat" cmpd="sng" algn="ctr">
                      <a:solidFill>
                        <a:srgbClr val="247DAE"/>
                      </a:solidFill>
                      <a:prstDash val="solid"/>
                      <a:round/>
                    </a:lnL>
                    <a:lnR w="12700" cap="flat" cmpd="sng" algn="ctr">
                      <a:noFill/>
                      <a:prstDash val="solid"/>
                      <a:round/>
                    </a:lnR>
                    <a:lnT w="12700" cap="flat" cmpd="sng" algn="ctr">
                      <a:solidFill>
                        <a:srgbClr val="247DAE"/>
                      </a:solidFill>
                      <a:prstDash val="solid"/>
                      <a:round/>
                    </a:lnT>
                    <a:lnB w="12700" cap="flat" cmpd="sng" algn="ctr">
                      <a:solidFill>
                        <a:srgbClr val="247DAE"/>
                      </a:solidFill>
                      <a:prstDash val="solid"/>
                      <a:round/>
                    </a:lnB>
                    <a:lnTlToBr>
                      <a:noFill/>
                    </a:lnTlToBr>
                    <a:lnBlToTr>
                      <a:noFill/>
                    </a:lnBlToTr>
                    <a:solidFill>
                      <a:srgbClr val="EBF5FB"/>
                    </a:solidFill>
                  </a:tcPr>
                </a:tc>
                <a:extLst>
                  <a:ext uri="{0D108BD9-81ED-4DB2-BD59-A6C34878D82A}">
                    <a16:rowId xmlns:a16="http://schemas.microsoft.com/office/drawing/2014/main" val="10011"/>
                  </a:ext>
                </a:extLst>
              </a:tr>
            </a:tbl>
          </a:graphicData>
        </a:graphic>
      </p:graphicFrame>
      <p:sp>
        <p:nvSpPr>
          <p:cNvPr id="45" name="TextBox 43"/>
          <p:cNvSpPr txBox="1"/>
          <p:nvPr/>
        </p:nvSpPr>
        <p:spPr>
          <a:xfrm>
            <a:off x="1727426" y="285274"/>
            <a:ext cx="2221639" cy="369332"/>
          </a:xfrm>
          <a:prstGeom prst="rect">
            <a:avLst/>
          </a:prstGeom>
          <a:noFill/>
        </p:spPr>
        <p:txBody>
          <a:bodyPr wrap="none" anchor="ctr">
            <a:spAutoFit/>
          </a:bodyPr>
          <a:lstStyle/>
          <a:p>
            <a:pPr lvl="0">
              <a:defRPr lang="ko-KR" altLang="en-US"/>
            </a:pPr>
            <a:r>
              <a:rPr lang="ko-KR" altLang="en-US">
                <a:solidFill>
                  <a:schemeClr val="bg1"/>
                </a:solidFill>
                <a:latin typeface="나눔스퀘어라운드 ExtraBold"/>
                <a:ea typeface="나눔스퀘어라운드 ExtraBold"/>
              </a:rPr>
              <a:t>직장 내 괴롭힘의 예방</a:t>
            </a:r>
          </a:p>
        </p:txBody>
      </p:sp>
      <p:sp>
        <p:nvSpPr>
          <p:cNvPr id="46" name="Rectangle 5"/>
          <p:cNvSpPr>
            <a:spLocks noChangeArrowheads="1"/>
          </p:cNvSpPr>
          <p:nvPr/>
        </p:nvSpPr>
        <p:spPr bwMode="white">
          <a:xfrm>
            <a:off x="4403949" y="240030"/>
            <a:ext cx="1450116" cy="460741"/>
          </a:xfrm>
          <a:prstGeom prst="rect">
            <a:avLst/>
          </a:prstGeom>
          <a:noFill/>
        </p:spPr>
        <p:txBody>
          <a:bodyPr wrap="none" anchor="ctr">
            <a:spAutoFit/>
          </a:bodyPr>
          <a:lstStyle/>
          <a:p>
            <a:pPr lvl="0">
              <a:defRPr lang="ko-KR" altLang="en-US"/>
            </a:pPr>
            <a:r>
              <a:rPr lang="ko-KR" altLang="en-US" sz="2400">
                <a:solidFill>
                  <a:schemeClr val="accent4"/>
                </a:solidFill>
                <a:latin typeface="나눔스퀘어라운드 ExtraBold"/>
                <a:ea typeface="나눔스퀘어라운드 ExtraBold"/>
              </a:rPr>
              <a:t> 예방교육 </a:t>
            </a:r>
          </a:p>
        </p:txBody>
      </p:sp>
      <p:sp>
        <p:nvSpPr>
          <p:cNvPr id="47" name="타원 37"/>
          <p:cNvSpPr/>
          <p:nvPr/>
        </p:nvSpPr>
        <p:spPr>
          <a:xfrm>
            <a:off x="4162213" y="331227"/>
            <a:ext cx="277425" cy="2774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3</a:t>
            </a:r>
            <a:endParaRPr lang="ko-KR" altLang="en-US">
              <a:solidFill>
                <a:schemeClr val="bg1"/>
              </a:solidFill>
              <a:latin typeface="나눔스퀘어라운드 ExtraBold"/>
              <a:ea typeface="나눔스퀘어라운드 ExtraBold"/>
            </a:endParaRPr>
          </a:p>
        </p:txBody>
      </p:sp>
      <p:pic>
        <p:nvPicPr>
          <p:cNvPr id="21" name="그림 20"/>
          <p:cNvPicPr>
            <a:picLocks noChangeAspect="1"/>
          </p:cNvPicPr>
          <p:nvPr/>
        </p:nvPicPr>
        <p:blipFill rotWithShape="1">
          <a:blip r:embed="rId2"/>
          <a:stretch>
            <a:fillRect/>
          </a:stretch>
        </p:blipFill>
        <p:spPr>
          <a:xfrm>
            <a:off x="6699060" y="4796167"/>
            <a:ext cx="1536195" cy="1639827"/>
          </a:xfrm>
          <a:prstGeom prst="rect">
            <a:avLst/>
          </a:prstGeom>
          <a:effectLst>
            <a:outerShdw blurRad="50800" dist="12700" dir="2700000" algn="tl" rotWithShape="0">
              <a:prstClr val="black">
                <a:alpha val="40000"/>
              </a:prstClr>
            </a:outerShdw>
          </a:effectLst>
        </p:spPr>
      </p:pic>
      <p:pic>
        <p:nvPicPr>
          <p:cNvPr id="22" name="그림 21"/>
          <p:cNvPicPr>
            <a:picLocks noChangeAspect="1"/>
          </p:cNvPicPr>
          <p:nvPr/>
        </p:nvPicPr>
        <p:blipFill rotWithShape="1">
          <a:blip r:embed="rId3"/>
          <a:srcRect/>
          <a:stretch>
            <a:fillRect/>
          </a:stretch>
        </p:blipFill>
        <p:spPr>
          <a:xfrm>
            <a:off x="2536629" y="1164302"/>
            <a:ext cx="484195" cy="490248"/>
          </a:xfrm>
          <a:prstGeom prst="rect">
            <a:avLst/>
          </a:prstGeom>
          <a:effectLst>
            <a:outerShdw blurRad="50800" dist="12700" dir="2700000" algn="tl" rotWithShape="0">
              <a:prstClr val="black">
                <a:alpha val="40000"/>
              </a:prstClr>
            </a:outerShdw>
          </a:effectLst>
        </p:spPr>
      </p:pic>
      <p:sp>
        <p:nvSpPr>
          <p:cNvPr id="18"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87</a:t>
            </a:fld>
            <a:endParaRPr lang="en-US" altLang="en-US" sz="999">
              <a:solidFill>
                <a:schemeClr val="tx1"/>
              </a:solidFill>
              <a:latin typeface="나눔스퀘어라운드 Bold"/>
              <a:ea typeface="나눔스퀘어라운드 Bold"/>
            </a:endParaRPr>
          </a:p>
        </p:txBody>
      </p:sp>
      <p:sp>
        <p:nvSpPr>
          <p:cNvPr id="20" name="TextBox 19">
            <a:extLst>
              <a:ext uri="{FF2B5EF4-FFF2-40B4-BE49-F238E27FC236}">
                <a16:creationId xmlns:a16="http://schemas.microsoft.com/office/drawing/2014/main" id="{5A3927FE-8FF4-4D65-8DBC-17D28B60D236}"/>
              </a:ext>
            </a:extLst>
          </p:cNvPr>
          <p:cNvSpPr txBox="1"/>
          <p:nvPr/>
        </p:nvSpPr>
        <p:spPr>
          <a:xfrm>
            <a:off x="8403324" y="241974"/>
            <a:ext cx="545771" cy="188766"/>
          </a:xfrm>
          <a:prstGeom prst="roundRect">
            <a:avLst>
              <a:gd name="adj" fmla="val 50000"/>
            </a:avLst>
          </a:prstGeom>
          <a:solidFill>
            <a:srgbClr val="247DAE"/>
          </a:solidFill>
        </p:spPr>
        <p:txBody>
          <a:bodyPr wrap="none" anchor="ctr">
            <a:noAutofit/>
          </a:bodyPr>
          <a:lstStyle/>
          <a:p>
            <a:pPr algn="ctr">
              <a:defRPr lang="ko-KR" altLang="en-US"/>
            </a:pPr>
            <a:r>
              <a:rPr lang="en-US" altLang="ko-KR" sz="1100" dirty="0">
                <a:solidFill>
                  <a:schemeClr val="bg1"/>
                </a:solidFill>
                <a:latin typeface="나눔스퀘어라운드 ExtraBold"/>
                <a:ea typeface="나눔스퀘어라운드 ExtraBold"/>
              </a:rPr>
              <a:t>PART 6</a:t>
            </a:r>
          </a:p>
        </p:txBody>
      </p:sp>
      <p:sp>
        <p:nvSpPr>
          <p:cNvPr id="24" name="TextBox 23">
            <a:extLst>
              <a:ext uri="{FF2B5EF4-FFF2-40B4-BE49-F238E27FC236}">
                <a16:creationId xmlns:a16="http://schemas.microsoft.com/office/drawing/2014/main" id="{4DC70428-B002-40F1-8BAD-D670F5C1B2BF}"/>
              </a:ext>
            </a:extLst>
          </p:cNvPr>
          <p:cNvSpPr txBox="1"/>
          <p:nvPr/>
        </p:nvSpPr>
        <p:spPr>
          <a:xfrm>
            <a:off x="6699060" y="435538"/>
            <a:ext cx="2335402" cy="261610"/>
          </a:xfrm>
          <a:prstGeom prst="rect">
            <a:avLst/>
          </a:prstGeom>
          <a:noFill/>
        </p:spPr>
        <p:txBody>
          <a:bodyPr wrap="square" anchor="ctr">
            <a:spAutoFit/>
          </a:bodyPr>
          <a:lstStyle/>
          <a:p>
            <a:pPr algn="r">
              <a:defRPr lang="ko-KR" altLang="en-US"/>
            </a:pPr>
            <a:r>
              <a:rPr lang="ko-KR" altLang="en-US" sz="1100" dirty="0">
                <a:solidFill>
                  <a:schemeClr val="bg1"/>
                </a:solidFill>
                <a:latin typeface="나눔스퀘어라운드 ExtraBold"/>
                <a:ea typeface="나눔스퀘어라운드 ExtraBold"/>
              </a:rPr>
              <a:t>직장 내 괴롭힘의 예방</a:t>
            </a:r>
          </a:p>
        </p:txBody>
      </p:sp>
      <p:pic>
        <p:nvPicPr>
          <p:cNvPr id="2" name="그림 1">
            <a:extLst>
              <a:ext uri="{FF2B5EF4-FFF2-40B4-BE49-F238E27FC236}">
                <a16:creationId xmlns:a16="http://schemas.microsoft.com/office/drawing/2014/main" id="{8C1F16DD-4E83-4C46-35A1-6345E596E2F8}"/>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7FE403C3-42CA-8803-8762-265C50416510}"/>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그룹 21"/>
          <p:cNvGrpSpPr/>
          <p:nvPr/>
        </p:nvGrpSpPr>
        <p:grpSpPr>
          <a:xfrm>
            <a:off x="265" y="130831"/>
            <a:ext cx="9143471" cy="765157"/>
            <a:chOff x="265" y="130831"/>
            <a:chExt cx="9143471" cy="765157"/>
          </a:xfrm>
        </p:grpSpPr>
        <p:sp>
          <p:nvSpPr>
            <p:cNvPr id="26" name="직사각형 25"/>
            <p:cNvSpPr/>
            <p:nvPr/>
          </p:nvSpPr>
          <p:spPr>
            <a:xfrm>
              <a:off x="265" y="133689"/>
              <a:ext cx="958482" cy="640575"/>
            </a:xfrm>
            <a:prstGeom prst="rect">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27" name="사각형: 둥근 위쪽 모서리 26"/>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28" name="평행 사변형 27"/>
            <p:cNvSpPr/>
            <p:nvPr/>
          </p:nvSpPr>
          <p:spPr>
            <a:xfrm rot="5400000">
              <a:off x="753374" y="368797"/>
              <a:ext cx="762297" cy="292083"/>
            </a:xfrm>
            <a:prstGeom prst="parallelogram">
              <a:avLst>
                <a:gd name="adj" fmla="val 41638"/>
              </a:avLst>
            </a:prstGeom>
            <a:solidFill>
              <a:srgbClr val="247D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29" name="평행 사변형 28"/>
            <p:cNvSpPr/>
            <p:nvPr/>
          </p:nvSpPr>
          <p:spPr>
            <a:xfrm rot="16200000" flipH="1">
              <a:off x="1075193" y="368798"/>
              <a:ext cx="762297" cy="292083"/>
            </a:xfrm>
            <a:prstGeom prst="parallelogram">
              <a:avLst>
                <a:gd name="adj" fmla="val 41638"/>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30" name="직사각형 29"/>
            <p:cNvSpPr/>
            <p:nvPr/>
          </p:nvSpPr>
          <p:spPr>
            <a:xfrm>
              <a:off x="1632118" y="130831"/>
              <a:ext cx="7511618" cy="640575"/>
            </a:xfrm>
            <a:prstGeom prst="rect">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grpSp>
      <p:sp>
        <p:nvSpPr>
          <p:cNvPr id="33" name="Rectangle 4"/>
          <p:cNvSpPr>
            <a:spLocks noChangeArrowheads="1"/>
          </p:cNvSpPr>
          <p:nvPr/>
        </p:nvSpPr>
        <p:spPr bwMode="white">
          <a:xfrm>
            <a:off x="2738105" y="1464245"/>
            <a:ext cx="3769928" cy="322588"/>
          </a:xfrm>
          <a:prstGeom prst="roundRect">
            <a:avLst>
              <a:gd name="adj" fmla="val 50000"/>
            </a:avLst>
          </a:prstGeom>
          <a:solidFill>
            <a:srgbClr val="A9D5ED">
              <a:alpha val="45000"/>
            </a:srgbClr>
          </a:solidFill>
          <a:ln>
            <a:noFill/>
          </a:ln>
          <a:effectLst/>
        </p:spPr>
        <p:txBody>
          <a:bodyPr wrap="none" anchor="ctr">
            <a:no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r">
              <a:spcBef>
                <a:spcPct val="0"/>
              </a:spcBef>
              <a:defRPr lang="ko-KR" altLang="en-US"/>
            </a:pPr>
            <a:r>
              <a:rPr lang="ko-KR" altLang="en-US" sz="1801" b="1">
                <a:solidFill>
                  <a:srgbClr val="000000"/>
                </a:solidFill>
                <a:latin typeface="나눔바른고딕"/>
                <a:ea typeface="나눔바른고딕"/>
                <a:cs typeface="함초롬돋움"/>
              </a:rPr>
              <a:t>추가로 고려할 수 있는 </a:t>
            </a:r>
            <a:r>
              <a:rPr lang="ko-KR" altLang="en-US" sz="1801" b="1">
                <a:solidFill>
                  <a:srgbClr val="247DAE"/>
                </a:solidFill>
                <a:latin typeface="나눔바른고딕"/>
                <a:ea typeface="나눔바른고딕"/>
                <a:cs typeface="함초롬돋움"/>
              </a:rPr>
              <a:t>교육 콘텐츠</a:t>
            </a:r>
          </a:p>
        </p:txBody>
      </p:sp>
      <p:graphicFrame>
        <p:nvGraphicFramePr>
          <p:cNvPr id="37" name="Group 5"/>
          <p:cNvGraphicFramePr>
            <a:graphicFrameLocks noGrp="1"/>
          </p:cNvGraphicFramePr>
          <p:nvPr>
            <p:extLst>
              <p:ext uri="{D42A27DB-BD31-4B8C-83A1-F6EECF244321}">
                <p14:modId xmlns:p14="http://schemas.microsoft.com/office/powerpoint/2010/main" val="460377622"/>
              </p:ext>
            </p:extLst>
          </p:nvPr>
        </p:nvGraphicFramePr>
        <p:xfrm>
          <a:off x="494054" y="2019311"/>
          <a:ext cx="8155891" cy="3318002"/>
        </p:xfrm>
        <a:graphic>
          <a:graphicData uri="http://schemas.openxmlformats.org/drawingml/2006/table">
            <a:tbl>
              <a:tblPr/>
              <a:tblGrid>
                <a:gridCol w="1748888">
                  <a:extLst>
                    <a:ext uri="{9D8B030D-6E8A-4147-A177-3AD203B41FA5}">
                      <a16:colId xmlns:a16="http://schemas.microsoft.com/office/drawing/2014/main" val="20000"/>
                    </a:ext>
                  </a:extLst>
                </a:gridCol>
                <a:gridCol w="6407003">
                  <a:extLst>
                    <a:ext uri="{9D8B030D-6E8A-4147-A177-3AD203B41FA5}">
                      <a16:colId xmlns:a16="http://schemas.microsoft.com/office/drawing/2014/main" val="20001"/>
                    </a:ext>
                  </a:extLst>
                </a:gridCol>
              </a:tblGrid>
              <a:tr h="358944">
                <a:tc>
                  <a:txBody>
                    <a:bodyPr/>
                    <a:lstStyle/>
                    <a:p>
                      <a:pPr marL="0" lvl="0" indent="0" algn="ctr" defTabSz="870446" rtl="0" eaLnBrk="1" latinLnBrk="1" hangingPunct="1">
                        <a:lnSpc>
                          <a:spcPct val="100000"/>
                        </a:lnSpc>
                        <a:spcBef>
                          <a:spcPct val="0"/>
                        </a:spcBef>
                        <a:spcAft>
                          <a:spcPct val="0"/>
                        </a:spcAft>
                        <a:buClrTx/>
                        <a:buFontTx/>
                        <a:buNone/>
                        <a:defRPr lang="ko-KR" altLang="en-US"/>
                      </a:pPr>
                      <a:r>
                        <a:rPr kumimoji="1" lang="ko-KR" altLang="en-US" sz="1600" b="1" i="0" u="none" strike="noStrike" cap="none" normalizeH="0">
                          <a:solidFill>
                            <a:srgbClr val="FFFFFF"/>
                          </a:solidFill>
                          <a:effectLst/>
                          <a:latin typeface="나눔바른고딕"/>
                          <a:ea typeface="나눔바른고딕"/>
                          <a:cs typeface="함초롬돋움"/>
                        </a:rPr>
                        <a:t>대상</a:t>
                      </a:r>
                      <a:endParaRPr kumimoji="1" lang="ko-KR" altLang="en-US" sz="1600" b="1" i="0" u="none" strike="noStrike" cap="none" normalizeH="0">
                        <a:solidFill>
                          <a:srgbClr val="FFFFFF"/>
                        </a:solidFill>
                        <a:latin typeface="나눔바른고딕"/>
                        <a:ea typeface="나눔바른고딕"/>
                        <a:cs typeface="함초롬돋움"/>
                      </a:endParaRPr>
                    </a:p>
                  </a:txBody>
                  <a:tcPr marL="91482" marR="91482" marT="45741" marB="45741" anchor="ctr" horzOverflow="overflow">
                    <a:lnL w="12700" cap="flat" cmpd="sng" algn="ctr">
                      <a:solidFill>
                        <a:srgbClr val="FFFFFF"/>
                      </a:solidFill>
                      <a:prstDash val="solid"/>
                      <a:round/>
                    </a:lnL>
                    <a:lnR w="12700" cap="flat" cmpd="sng" algn="ctr">
                      <a:solidFill>
                        <a:srgbClr val="FFFFFF"/>
                      </a:solidFill>
                      <a:prstDash val="solid"/>
                      <a:round/>
                    </a:lnR>
                    <a:lnT w="12700" cap="flat" cmpd="sng" algn="ctr">
                      <a:solidFill>
                        <a:srgbClr val="FFFFFF"/>
                      </a:solidFill>
                      <a:prstDash val="solid"/>
                      <a:round/>
                    </a:lnT>
                    <a:lnB w="12700" cap="flat" cmpd="sng" algn="ctr">
                      <a:solidFill>
                        <a:srgbClr val="FFFFFF"/>
                      </a:solidFill>
                      <a:prstDash val="solid"/>
                      <a:round/>
                    </a:lnB>
                    <a:lnTlToBr>
                      <a:noFill/>
                    </a:lnTlToBr>
                    <a:lnBlToTr>
                      <a:noFill/>
                    </a:lnBlToTr>
                    <a:solidFill>
                      <a:srgbClr val="247DAE"/>
                    </a:solidFill>
                  </a:tcPr>
                </a:tc>
                <a:tc>
                  <a:txBody>
                    <a:bodyPr/>
                    <a:lstStyle/>
                    <a:p>
                      <a:pPr marL="0" lvl="0" indent="0" algn="ctr" defTabSz="870446" rtl="0" eaLnBrk="1" latinLnBrk="1" hangingPunct="1">
                        <a:lnSpc>
                          <a:spcPct val="100000"/>
                        </a:lnSpc>
                        <a:spcBef>
                          <a:spcPct val="0"/>
                        </a:spcBef>
                        <a:spcAft>
                          <a:spcPct val="0"/>
                        </a:spcAft>
                        <a:buClrTx/>
                        <a:buFontTx/>
                        <a:buNone/>
                        <a:defRPr lang="ko-KR" altLang="en-US"/>
                      </a:pPr>
                      <a:r>
                        <a:rPr kumimoji="1" lang="ko-KR" altLang="en-US" sz="1600" b="1" i="0" u="none" strike="noStrike" cap="none" normalizeH="0">
                          <a:solidFill>
                            <a:srgbClr val="FFFFFF"/>
                          </a:solidFill>
                          <a:effectLst/>
                          <a:latin typeface="나눔바른고딕"/>
                          <a:ea typeface="나눔바른고딕"/>
                          <a:cs typeface="함초롬돋움"/>
                        </a:rPr>
                        <a:t>내용</a:t>
                      </a:r>
                      <a:endParaRPr kumimoji="1" lang="ko-KR" altLang="en-US" sz="1600" b="1" i="0" u="none" strike="noStrike" cap="none" normalizeH="0">
                        <a:solidFill>
                          <a:srgbClr val="FFFFFF"/>
                        </a:solidFill>
                        <a:latin typeface="나눔바른고딕"/>
                        <a:ea typeface="나눔바른고딕"/>
                        <a:cs typeface="함초롬돋움"/>
                      </a:endParaRPr>
                    </a:p>
                  </a:txBody>
                  <a:tcPr marL="91482" marR="91482" marT="45741" marB="45741" anchor="ctr" horzOverflow="overflow">
                    <a:lnL w="12700" cap="flat" cmpd="sng" algn="ctr">
                      <a:solidFill>
                        <a:srgbClr val="FFFFFF"/>
                      </a:solidFill>
                      <a:prstDash val="solid"/>
                      <a:round/>
                    </a:lnL>
                    <a:lnR w="12700" cap="flat" cmpd="sng" algn="ctr">
                      <a:solidFill>
                        <a:srgbClr val="FFFFFF"/>
                      </a:solidFill>
                      <a:prstDash val="solid"/>
                      <a:round/>
                    </a:lnR>
                    <a:lnT w="12700" cap="flat" cmpd="sng" algn="ctr">
                      <a:solidFill>
                        <a:srgbClr val="FFFFFF"/>
                      </a:solidFill>
                      <a:prstDash val="solid"/>
                      <a:round/>
                    </a:lnT>
                    <a:lnB w="12700" cap="flat" cmpd="sng" algn="ctr">
                      <a:noFill/>
                      <a:prstDash val="solid"/>
                      <a:round/>
                    </a:lnB>
                    <a:lnTlToBr>
                      <a:noFill/>
                    </a:lnTlToBr>
                    <a:lnBlToTr>
                      <a:noFill/>
                    </a:lnBlToTr>
                    <a:solidFill>
                      <a:srgbClr val="247DAE"/>
                    </a:solidFill>
                  </a:tcPr>
                </a:tc>
                <a:extLst>
                  <a:ext uri="{0D108BD9-81ED-4DB2-BD59-A6C34878D82A}">
                    <a16:rowId xmlns:a16="http://schemas.microsoft.com/office/drawing/2014/main" val="10000"/>
                  </a:ext>
                </a:extLst>
              </a:tr>
              <a:tr h="1289284">
                <a:tc>
                  <a:txBody>
                    <a:bodyPr/>
                    <a:lstStyle/>
                    <a:p>
                      <a:pPr marL="0" lvl="0" indent="0" algn="ctr" defTabSz="870446" rtl="0" eaLnBrk="1" latinLnBrk="1" hangingPunct="1">
                        <a:lnSpc>
                          <a:spcPct val="100000"/>
                        </a:lnSpc>
                        <a:spcBef>
                          <a:spcPct val="0"/>
                        </a:spcBef>
                        <a:spcAft>
                          <a:spcPct val="0"/>
                        </a:spcAft>
                        <a:buClrTx/>
                        <a:buFontTx/>
                        <a:buNone/>
                        <a:defRPr lang="ko-KR" altLang="en-US"/>
                      </a:pPr>
                      <a:r>
                        <a:rPr kumimoji="1" lang="ko-KR" altLang="en-US" sz="1600" b="0" i="0" u="none" strike="noStrike" cap="none" normalizeH="0">
                          <a:solidFill>
                            <a:srgbClr val="000000"/>
                          </a:solidFill>
                          <a:effectLst/>
                          <a:latin typeface="나눔바른고딕"/>
                          <a:ea typeface="나눔바른고딕"/>
                          <a:cs typeface="함초롬돋움"/>
                        </a:rPr>
                        <a:t>공통</a:t>
                      </a:r>
                      <a:endParaRPr kumimoji="1" lang="ko-KR" altLang="en-US" sz="1600" b="0" i="0" u="none" strike="noStrike" cap="none" normalizeH="0">
                        <a:solidFill>
                          <a:srgbClr val="000000"/>
                        </a:solidFill>
                        <a:latin typeface="나눔바른고딕"/>
                        <a:ea typeface="나눔바른고딕"/>
                        <a:cs typeface="함초롬돋움"/>
                      </a:endParaRPr>
                    </a:p>
                  </a:txBody>
                  <a:tcPr marL="91482" marR="91482" marT="45741" marB="45741" anchor="ctr" horzOverflow="overflow">
                    <a:lnL w="12700" cap="flat" cmpd="sng" algn="ctr">
                      <a:solidFill>
                        <a:srgbClr val="FFFFFF"/>
                      </a:solidFill>
                      <a:prstDash val="solid"/>
                      <a:round/>
                    </a:lnL>
                    <a:lnR w="12700" cap="flat" cmpd="sng" algn="ctr">
                      <a:solidFill>
                        <a:srgbClr val="247DAE"/>
                      </a:solidFill>
                      <a:prstDash val="solid"/>
                      <a:round/>
                    </a:lnR>
                    <a:lnT w="12700" cap="flat" cmpd="sng" algn="ctr">
                      <a:solidFill>
                        <a:srgbClr val="FFFFFF"/>
                      </a:solidFill>
                      <a:prstDash val="solid"/>
                      <a:round/>
                    </a:lnT>
                    <a:lnB w="12700" cap="flat" cmpd="sng" algn="ctr">
                      <a:solidFill>
                        <a:srgbClr val="247DAE"/>
                      </a:solidFill>
                      <a:prstDash val="solid"/>
                      <a:round/>
                    </a:lnB>
                    <a:lnTlToBr>
                      <a:noFill/>
                    </a:lnTlToBr>
                    <a:lnBlToTr>
                      <a:noFill/>
                    </a:lnBlToTr>
                    <a:noFill/>
                  </a:tcPr>
                </a:tc>
                <a:tc>
                  <a:txBody>
                    <a:bodyPr/>
                    <a:lstStyle/>
                    <a:p>
                      <a:pPr marL="353949" lvl="0" indent="-171450" algn="just" defTabSz="870446">
                        <a:lnSpc>
                          <a:spcPct val="130000"/>
                        </a:lnSpc>
                        <a:spcAft>
                          <a:spcPts val="300"/>
                        </a:spcAft>
                        <a:buClrTx/>
                        <a:buFont typeface="Arial"/>
                        <a:buChar char="•"/>
                        <a:defRPr lang="ko-KR" altLang="en-US"/>
                      </a:pPr>
                      <a:r>
                        <a:rPr kumimoji="1" lang="ko-KR" altLang="en-US" sz="1600" dirty="0">
                          <a:solidFill>
                            <a:srgbClr val="000000"/>
                          </a:solidFill>
                          <a:effectLst/>
                          <a:latin typeface="나눔바른고딕"/>
                          <a:ea typeface="나눔바른고딕"/>
                          <a:cs typeface="함초롬돋움"/>
                        </a:rPr>
                        <a:t>관련 법규(근로기준법, 남녀고용평등법 등)</a:t>
                      </a:r>
                    </a:p>
                    <a:p>
                      <a:pPr marL="353949" lvl="0" indent="-171450" algn="just" defTabSz="870446">
                        <a:lnSpc>
                          <a:spcPct val="130000"/>
                        </a:lnSpc>
                        <a:spcAft>
                          <a:spcPts val="300"/>
                        </a:spcAft>
                        <a:buClrTx/>
                        <a:buFont typeface="Arial"/>
                        <a:buChar char="•"/>
                        <a:defRPr lang="ko-KR" altLang="en-US"/>
                      </a:pPr>
                      <a:r>
                        <a:rPr kumimoji="1" lang="ko-KR" altLang="en-US" sz="1600" dirty="0">
                          <a:solidFill>
                            <a:srgbClr val="000000"/>
                          </a:solidFill>
                          <a:effectLst/>
                          <a:latin typeface="나눔바른고딕"/>
                          <a:ea typeface="나눔바른고딕"/>
                          <a:cs typeface="함초롬돋움"/>
                        </a:rPr>
                        <a:t>특정 행위가 </a:t>
                      </a:r>
                      <a:r>
                        <a:rPr kumimoji="1" lang="ko-KR" altLang="en-US" sz="1600" dirty="0" err="1">
                          <a:solidFill>
                            <a:srgbClr val="000000"/>
                          </a:solidFill>
                          <a:effectLst/>
                          <a:latin typeface="나눔바른고딕"/>
                          <a:ea typeface="나눔바른고딕"/>
                          <a:cs typeface="함초롬돋움"/>
                        </a:rPr>
                        <a:t>괴롭힘임을</a:t>
                      </a:r>
                      <a:r>
                        <a:rPr kumimoji="1" lang="ko-KR" altLang="en-US" sz="1600" dirty="0">
                          <a:solidFill>
                            <a:srgbClr val="000000"/>
                          </a:solidFill>
                          <a:effectLst/>
                          <a:latin typeface="나눔바른고딕"/>
                          <a:ea typeface="나눔바른고딕"/>
                          <a:cs typeface="함초롬돋움"/>
                        </a:rPr>
                        <a:t> 파악할 수 있는 증상 진단방법</a:t>
                      </a:r>
                    </a:p>
                    <a:p>
                      <a:pPr marL="353949" lvl="0" indent="-171450" algn="just" defTabSz="870446">
                        <a:lnSpc>
                          <a:spcPct val="130000"/>
                        </a:lnSpc>
                        <a:spcAft>
                          <a:spcPts val="300"/>
                        </a:spcAft>
                        <a:buClrTx/>
                        <a:buFont typeface="Arial"/>
                        <a:buChar char="•"/>
                        <a:defRPr lang="ko-KR" altLang="en-US"/>
                      </a:pPr>
                      <a:r>
                        <a:rPr kumimoji="1" lang="ko-KR" altLang="en-US" sz="1600" dirty="0">
                          <a:solidFill>
                            <a:srgbClr val="000000"/>
                          </a:solidFill>
                          <a:effectLst/>
                          <a:latin typeface="나눔바른고딕"/>
                          <a:ea typeface="나눔바른고딕"/>
                          <a:cs typeface="함초롬돋움"/>
                        </a:rPr>
                        <a:t>인권 및 평등교육</a:t>
                      </a:r>
                    </a:p>
                  </a:txBody>
                  <a:tcPr marL="91482" marR="91482" marT="45741" marB="45741" anchor="ctr" horzOverflow="overflow">
                    <a:lnL w="12700" cap="flat" cmpd="sng" algn="ctr">
                      <a:solidFill>
                        <a:srgbClr val="247DAE"/>
                      </a:solidFill>
                      <a:prstDash val="solid"/>
                      <a:round/>
                    </a:lnL>
                    <a:lnR w="12700" cap="flat" cmpd="sng" algn="ctr">
                      <a:noFill/>
                      <a:prstDash val="solid"/>
                      <a:round/>
                    </a:lnR>
                    <a:lnT w="12700" cap="flat" cmpd="sng" algn="ctr">
                      <a:noFill/>
                      <a:prstDash val="solid"/>
                      <a:round/>
                    </a:lnT>
                    <a:lnB w="12700" cap="flat" cmpd="sng" algn="ctr">
                      <a:solidFill>
                        <a:srgbClr val="247DAE"/>
                      </a:solidFill>
                      <a:prstDash val="solid"/>
                      <a:round/>
                    </a:lnB>
                    <a:lnTlToBr>
                      <a:noFill/>
                    </a:lnTlToBr>
                    <a:lnBlToTr>
                      <a:noFill/>
                    </a:lnBlToTr>
                    <a:noFill/>
                  </a:tcPr>
                </a:tc>
                <a:extLst>
                  <a:ext uri="{0D108BD9-81ED-4DB2-BD59-A6C34878D82A}">
                    <a16:rowId xmlns:a16="http://schemas.microsoft.com/office/drawing/2014/main" val="10001"/>
                  </a:ext>
                </a:extLst>
              </a:tr>
              <a:tr h="1669774">
                <a:tc>
                  <a:txBody>
                    <a:bodyPr/>
                    <a:lstStyle/>
                    <a:p>
                      <a:pPr marL="0" lvl="0" indent="0" algn="ctr" defTabSz="870446" rtl="0" eaLnBrk="1" latinLnBrk="1" hangingPunct="1">
                        <a:lnSpc>
                          <a:spcPct val="100000"/>
                        </a:lnSpc>
                        <a:spcBef>
                          <a:spcPct val="0"/>
                        </a:spcBef>
                        <a:spcAft>
                          <a:spcPct val="0"/>
                        </a:spcAft>
                        <a:buClrTx/>
                        <a:buFontTx/>
                        <a:buNone/>
                        <a:defRPr lang="ko-KR" altLang="en-US"/>
                      </a:pPr>
                      <a:r>
                        <a:rPr kumimoji="1" lang="ko-KR" altLang="en-US" sz="1600" b="0" i="0" u="none" strike="noStrike" cap="none" normalizeH="0">
                          <a:solidFill>
                            <a:srgbClr val="000000"/>
                          </a:solidFill>
                          <a:effectLst/>
                          <a:latin typeface="나눔바른고딕"/>
                          <a:ea typeface="나눔바른고딕"/>
                          <a:cs typeface="함초롬돋움"/>
                        </a:rPr>
                        <a:t>관리자용</a:t>
                      </a:r>
                      <a:endParaRPr kumimoji="1" lang="ko-KR" altLang="en-US" sz="1600" b="0" i="0" u="none" strike="noStrike" cap="none" normalizeH="0">
                        <a:solidFill>
                          <a:srgbClr val="000000"/>
                        </a:solidFill>
                        <a:latin typeface="나눔바른고딕"/>
                        <a:ea typeface="나눔바른고딕"/>
                        <a:cs typeface="함초롬돋움"/>
                      </a:endParaRPr>
                    </a:p>
                  </a:txBody>
                  <a:tcPr marL="91482" marR="91482" marT="45741" marB="45741" anchor="ctr" horzOverflow="overflow">
                    <a:lnL w="12700" cap="flat" cmpd="sng" algn="ctr">
                      <a:solidFill>
                        <a:srgbClr val="FFFFFF"/>
                      </a:solidFill>
                      <a:prstDash val="solid"/>
                      <a:round/>
                    </a:lnL>
                    <a:lnR w="12700" cap="flat" cmpd="sng" algn="ctr">
                      <a:solidFill>
                        <a:srgbClr val="247DAE"/>
                      </a:solidFill>
                      <a:prstDash val="solid"/>
                      <a:round/>
                    </a:lnR>
                    <a:lnT w="12700" cap="flat" cmpd="sng" algn="ctr">
                      <a:solidFill>
                        <a:srgbClr val="247DAE"/>
                      </a:solidFill>
                      <a:prstDash val="solid"/>
                      <a:round/>
                    </a:lnT>
                    <a:lnB w="12700" cap="flat" cmpd="sng" algn="ctr">
                      <a:solidFill>
                        <a:srgbClr val="247DAE"/>
                      </a:solidFill>
                      <a:prstDash val="solid"/>
                      <a:round/>
                    </a:lnB>
                    <a:lnTlToBr>
                      <a:noFill/>
                    </a:lnTlToBr>
                    <a:lnBlToTr>
                      <a:noFill/>
                    </a:lnBlToTr>
                    <a:solidFill>
                      <a:srgbClr val="EBF5FB"/>
                    </a:solidFill>
                  </a:tcPr>
                </a:tc>
                <a:tc>
                  <a:txBody>
                    <a:bodyPr/>
                    <a:lstStyle/>
                    <a:p>
                      <a:pPr marL="353949" lvl="0" indent="-171450" algn="just" defTabSz="870446">
                        <a:lnSpc>
                          <a:spcPct val="130000"/>
                        </a:lnSpc>
                        <a:spcAft>
                          <a:spcPts val="300"/>
                        </a:spcAft>
                        <a:buClrTx/>
                        <a:buFont typeface="Arial"/>
                        <a:buChar char="•"/>
                        <a:defRPr lang="ko-KR" altLang="en-US"/>
                      </a:pPr>
                      <a:r>
                        <a:rPr kumimoji="1" lang="ko-KR" altLang="en-US" sz="1600" dirty="0">
                          <a:solidFill>
                            <a:srgbClr val="000000"/>
                          </a:solidFill>
                          <a:effectLst/>
                          <a:latin typeface="나눔바른고딕"/>
                          <a:ea typeface="나눔바른고딕"/>
                          <a:cs typeface="함초롬돋움"/>
                        </a:rPr>
                        <a:t>관련 법규 및 가해자 처벌 방법</a:t>
                      </a:r>
                    </a:p>
                    <a:p>
                      <a:pPr marL="353949" lvl="0" indent="-171450" algn="just" defTabSz="870446">
                        <a:lnSpc>
                          <a:spcPct val="130000"/>
                        </a:lnSpc>
                        <a:spcAft>
                          <a:spcPts val="300"/>
                        </a:spcAft>
                        <a:buClrTx/>
                        <a:buFont typeface="Arial"/>
                        <a:buChar char="•"/>
                        <a:defRPr lang="ko-KR" altLang="en-US"/>
                      </a:pPr>
                      <a:r>
                        <a:rPr kumimoji="1" lang="ko-KR" altLang="en-US" sz="1600" dirty="0">
                          <a:solidFill>
                            <a:srgbClr val="000000"/>
                          </a:solidFill>
                          <a:effectLst/>
                          <a:latin typeface="나눔바른고딕"/>
                          <a:ea typeface="나눔바른고딕"/>
                          <a:cs typeface="함초롬돋움"/>
                        </a:rPr>
                        <a:t>피해자 회복 프로그램 운영 방법</a:t>
                      </a:r>
                    </a:p>
                    <a:p>
                      <a:pPr marL="353949" lvl="0" indent="-171450" algn="just" defTabSz="870446">
                        <a:lnSpc>
                          <a:spcPct val="130000"/>
                        </a:lnSpc>
                        <a:spcAft>
                          <a:spcPts val="300"/>
                        </a:spcAft>
                        <a:buClrTx/>
                        <a:buFont typeface="Arial"/>
                        <a:buChar char="•"/>
                        <a:defRPr lang="ko-KR" altLang="en-US"/>
                      </a:pPr>
                      <a:r>
                        <a:rPr kumimoji="1" lang="ko-KR" altLang="en-US" sz="1600" dirty="0">
                          <a:solidFill>
                            <a:srgbClr val="000000"/>
                          </a:solidFill>
                          <a:effectLst/>
                          <a:latin typeface="나눔바른고딕"/>
                          <a:ea typeface="나눔바른고딕"/>
                          <a:cs typeface="함초롬돋움"/>
                        </a:rPr>
                        <a:t>특별교육(가해자 재발방지, 피해자 보상 등)</a:t>
                      </a:r>
                    </a:p>
                    <a:p>
                      <a:pPr marL="353949" lvl="0" indent="-171450" algn="just" defTabSz="870446">
                        <a:lnSpc>
                          <a:spcPct val="130000"/>
                        </a:lnSpc>
                        <a:spcAft>
                          <a:spcPts val="300"/>
                        </a:spcAft>
                        <a:buClrTx/>
                        <a:buFont typeface="Arial"/>
                        <a:buChar char="•"/>
                        <a:defRPr lang="ko-KR" altLang="en-US"/>
                      </a:pPr>
                      <a:r>
                        <a:rPr kumimoji="1" lang="ko-KR" altLang="en-US" sz="1600" dirty="0">
                          <a:solidFill>
                            <a:srgbClr val="000000"/>
                          </a:solidFill>
                          <a:effectLst/>
                          <a:latin typeface="나눔바른고딕"/>
                          <a:ea typeface="나눔바른고딕"/>
                          <a:cs typeface="함초롬돋움"/>
                        </a:rPr>
                        <a:t>문제 상황에 대한 소통역량 강화교육</a:t>
                      </a:r>
                    </a:p>
                  </a:txBody>
                  <a:tcPr marL="91482" marR="91482" marT="45741" marB="45741" anchor="ctr" horzOverflow="overflow">
                    <a:lnL w="12700" cap="flat" cmpd="sng" algn="ctr">
                      <a:solidFill>
                        <a:srgbClr val="247DAE"/>
                      </a:solidFill>
                      <a:prstDash val="solid"/>
                      <a:round/>
                    </a:lnL>
                    <a:lnR w="12700" cap="flat" cmpd="sng" algn="ctr">
                      <a:noFill/>
                      <a:prstDash val="solid"/>
                      <a:round/>
                    </a:lnR>
                    <a:lnT w="12700" cap="flat" cmpd="sng" algn="ctr">
                      <a:solidFill>
                        <a:srgbClr val="247DAE"/>
                      </a:solidFill>
                      <a:prstDash val="solid"/>
                      <a:round/>
                    </a:lnT>
                    <a:lnB w="12700" cap="flat" cmpd="sng" algn="ctr">
                      <a:solidFill>
                        <a:srgbClr val="247DAE"/>
                      </a:solidFill>
                      <a:prstDash val="solid"/>
                      <a:round/>
                    </a:lnB>
                    <a:lnTlToBr>
                      <a:noFill/>
                    </a:lnTlToBr>
                    <a:lnBlToTr>
                      <a:noFill/>
                    </a:lnBlToTr>
                    <a:solidFill>
                      <a:srgbClr val="EBF5FB"/>
                    </a:solidFill>
                  </a:tcPr>
                </a:tc>
                <a:extLst>
                  <a:ext uri="{0D108BD9-81ED-4DB2-BD59-A6C34878D82A}">
                    <a16:rowId xmlns:a16="http://schemas.microsoft.com/office/drawing/2014/main" val="10002"/>
                  </a:ext>
                </a:extLst>
              </a:tr>
            </a:tbl>
          </a:graphicData>
        </a:graphic>
      </p:graphicFrame>
      <p:sp>
        <p:nvSpPr>
          <p:cNvPr id="38" name="TextBox 43"/>
          <p:cNvSpPr txBox="1"/>
          <p:nvPr/>
        </p:nvSpPr>
        <p:spPr>
          <a:xfrm>
            <a:off x="1727426" y="285274"/>
            <a:ext cx="2221639" cy="369332"/>
          </a:xfrm>
          <a:prstGeom prst="rect">
            <a:avLst/>
          </a:prstGeom>
          <a:noFill/>
        </p:spPr>
        <p:txBody>
          <a:bodyPr wrap="none" anchor="ctr">
            <a:spAutoFit/>
          </a:bodyPr>
          <a:lstStyle/>
          <a:p>
            <a:pPr lvl="0">
              <a:defRPr lang="ko-KR" altLang="en-US"/>
            </a:pPr>
            <a:r>
              <a:rPr lang="ko-KR" altLang="en-US">
                <a:solidFill>
                  <a:schemeClr val="bg1"/>
                </a:solidFill>
                <a:latin typeface="나눔스퀘어라운드 ExtraBold"/>
                <a:ea typeface="나눔스퀘어라운드 ExtraBold"/>
              </a:rPr>
              <a:t>직장 내 괴롭힘의 예방</a:t>
            </a:r>
          </a:p>
        </p:txBody>
      </p:sp>
      <p:sp>
        <p:nvSpPr>
          <p:cNvPr id="39" name="Rectangle 5"/>
          <p:cNvSpPr>
            <a:spLocks noChangeArrowheads="1"/>
          </p:cNvSpPr>
          <p:nvPr/>
        </p:nvSpPr>
        <p:spPr bwMode="white">
          <a:xfrm>
            <a:off x="4403949" y="240030"/>
            <a:ext cx="1450116" cy="460741"/>
          </a:xfrm>
          <a:prstGeom prst="rect">
            <a:avLst/>
          </a:prstGeom>
          <a:noFill/>
        </p:spPr>
        <p:txBody>
          <a:bodyPr wrap="none" anchor="ctr">
            <a:spAutoFit/>
          </a:bodyPr>
          <a:lstStyle/>
          <a:p>
            <a:pPr lvl="0">
              <a:defRPr lang="ko-KR" altLang="en-US"/>
            </a:pPr>
            <a:r>
              <a:rPr lang="ko-KR" altLang="en-US" sz="2400">
                <a:solidFill>
                  <a:schemeClr val="accent4"/>
                </a:solidFill>
                <a:latin typeface="나눔스퀘어라운드 ExtraBold"/>
                <a:ea typeface="나눔스퀘어라운드 ExtraBold"/>
              </a:rPr>
              <a:t> 예방교육 </a:t>
            </a:r>
          </a:p>
        </p:txBody>
      </p:sp>
      <p:sp>
        <p:nvSpPr>
          <p:cNvPr id="40" name="타원 37"/>
          <p:cNvSpPr/>
          <p:nvPr/>
        </p:nvSpPr>
        <p:spPr>
          <a:xfrm>
            <a:off x="4162213" y="331688"/>
            <a:ext cx="277425" cy="2774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3</a:t>
            </a:r>
            <a:endParaRPr lang="ko-KR" altLang="en-US">
              <a:solidFill>
                <a:schemeClr val="bg1"/>
              </a:solidFill>
              <a:latin typeface="나눔스퀘어라운드 ExtraBold"/>
              <a:ea typeface="나눔스퀘어라운드 ExtraBold"/>
            </a:endParaRPr>
          </a:p>
        </p:txBody>
      </p:sp>
      <p:pic>
        <p:nvPicPr>
          <p:cNvPr id="3" name="그림 2"/>
          <p:cNvPicPr>
            <a:picLocks noChangeAspect="1"/>
          </p:cNvPicPr>
          <p:nvPr/>
        </p:nvPicPr>
        <p:blipFill rotWithShape="1">
          <a:blip r:embed="rId2"/>
          <a:stretch>
            <a:fillRect/>
          </a:stretch>
        </p:blipFill>
        <p:spPr>
          <a:xfrm>
            <a:off x="6953043" y="4247700"/>
            <a:ext cx="1093374" cy="2438298"/>
          </a:xfrm>
          <a:prstGeom prst="rect">
            <a:avLst/>
          </a:prstGeom>
          <a:effectLst>
            <a:outerShdw blurRad="50800" dist="12700" dir="2700000" algn="tl" rotWithShape="0">
              <a:prstClr val="black">
                <a:alpha val="40000"/>
              </a:prstClr>
            </a:outerShdw>
          </a:effectLst>
        </p:spPr>
      </p:pic>
      <p:pic>
        <p:nvPicPr>
          <p:cNvPr id="19" name="그림 18"/>
          <p:cNvPicPr>
            <a:picLocks noChangeAspect="1"/>
          </p:cNvPicPr>
          <p:nvPr/>
        </p:nvPicPr>
        <p:blipFill rotWithShape="1">
          <a:blip r:embed="rId3"/>
          <a:srcRect/>
          <a:stretch>
            <a:fillRect/>
          </a:stretch>
        </p:blipFill>
        <p:spPr>
          <a:xfrm>
            <a:off x="2635968" y="1296585"/>
            <a:ext cx="482211" cy="490248"/>
          </a:xfrm>
          <a:prstGeom prst="rect">
            <a:avLst/>
          </a:prstGeom>
          <a:effectLst>
            <a:outerShdw blurRad="50800" dist="12700" dir="2700000" algn="tl" rotWithShape="0">
              <a:prstClr val="black">
                <a:alpha val="40000"/>
              </a:prstClr>
            </a:outerShdw>
          </a:effectLst>
        </p:spPr>
      </p:pic>
      <p:sp>
        <p:nvSpPr>
          <p:cNvPr id="23"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88</a:t>
            </a:fld>
            <a:endParaRPr lang="en-US" altLang="en-US" sz="999">
              <a:solidFill>
                <a:schemeClr val="tx1"/>
              </a:solidFill>
              <a:latin typeface="나눔스퀘어라운드 Bold"/>
              <a:ea typeface="나눔스퀘어라운드 Bold"/>
            </a:endParaRPr>
          </a:p>
        </p:txBody>
      </p:sp>
      <p:sp>
        <p:nvSpPr>
          <p:cNvPr id="24" name="TextBox 23">
            <a:extLst>
              <a:ext uri="{FF2B5EF4-FFF2-40B4-BE49-F238E27FC236}">
                <a16:creationId xmlns:a16="http://schemas.microsoft.com/office/drawing/2014/main" id="{5452DF05-F8CE-4B09-9B95-09008DBF2389}"/>
              </a:ext>
            </a:extLst>
          </p:cNvPr>
          <p:cNvSpPr txBox="1"/>
          <p:nvPr/>
        </p:nvSpPr>
        <p:spPr>
          <a:xfrm>
            <a:off x="8403324" y="241974"/>
            <a:ext cx="545771" cy="188766"/>
          </a:xfrm>
          <a:prstGeom prst="roundRect">
            <a:avLst>
              <a:gd name="adj" fmla="val 50000"/>
            </a:avLst>
          </a:prstGeom>
          <a:solidFill>
            <a:srgbClr val="247DAE"/>
          </a:solidFill>
        </p:spPr>
        <p:txBody>
          <a:bodyPr wrap="none" anchor="ctr">
            <a:noAutofit/>
          </a:bodyPr>
          <a:lstStyle/>
          <a:p>
            <a:pPr algn="ctr">
              <a:defRPr lang="ko-KR" altLang="en-US"/>
            </a:pPr>
            <a:r>
              <a:rPr lang="en-US" altLang="ko-KR" sz="1100" dirty="0">
                <a:solidFill>
                  <a:schemeClr val="bg1"/>
                </a:solidFill>
                <a:latin typeface="나눔스퀘어라운드 ExtraBold"/>
                <a:ea typeface="나눔스퀘어라운드 ExtraBold"/>
              </a:rPr>
              <a:t>PART 6</a:t>
            </a:r>
          </a:p>
        </p:txBody>
      </p:sp>
      <p:sp>
        <p:nvSpPr>
          <p:cNvPr id="25" name="TextBox 24">
            <a:extLst>
              <a:ext uri="{FF2B5EF4-FFF2-40B4-BE49-F238E27FC236}">
                <a16:creationId xmlns:a16="http://schemas.microsoft.com/office/drawing/2014/main" id="{F045FE43-2058-4AED-9EE3-4B4C87002C06}"/>
              </a:ext>
            </a:extLst>
          </p:cNvPr>
          <p:cNvSpPr txBox="1"/>
          <p:nvPr/>
        </p:nvSpPr>
        <p:spPr>
          <a:xfrm>
            <a:off x="6699060" y="435538"/>
            <a:ext cx="2335402" cy="261610"/>
          </a:xfrm>
          <a:prstGeom prst="rect">
            <a:avLst/>
          </a:prstGeom>
          <a:noFill/>
        </p:spPr>
        <p:txBody>
          <a:bodyPr wrap="square" anchor="ctr">
            <a:spAutoFit/>
          </a:bodyPr>
          <a:lstStyle/>
          <a:p>
            <a:pPr algn="r">
              <a:defRPr lang="ko-KR" altLang="en-US"/>
            </a:pPr>
            <a:r>
              <a:rPr lang="ko-KR" altLang="en-US" sz="1100" dirty="0">
                <a:solidFill>
                  <a:schemeClr val="bg1"/>
                </a:solidFill>
                <a:latin typeface="나눔스퀘어라운드 ExtraBold"/>
                <a:ea typeface="나눔스퀘어라운드 ExtraBold"/>
              </a:rPr>
              <a:t>직장 내 괴롭힘의 예방</a:t>
            </a:r>
          </a:p>
        </p:txBody>
      </p:sp>
      <p:pic>
        <p:nvPicPr>
          <p:cNvPr id="2" name="그림 1">
            <a:extLst>
              <a:ext uri="{FF2B5EF4-FFF2-40B4-BE49-F238E27FC236}">
                <a16:creationId xmlns:a16="http://schemas.microsoft.com/office/drawing/2014/main" id="{42DFF34E-09E7-3DA6-C203-3282DF2F940C}"/>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4" name="그림 3">
            <a:extLst>
              <a:ext uri="{FF2B5EF4-FFF2-40B4-BE49-F238E27FC236}">
                <a16:creationId xmlns:a16="http://schemas.microsoft.com/office/drawing/2014/main" id="{6D4C0D2B-5CC9-D7CD-249D-9E2872A4D587}"/>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그룹 32"/>
          <p:cNvGrpSpPr/>
          <p:nvPr/>
        </p:nvGrpSpPr>
        <p:grpSpPr>
          <a:xfrm>
            <a:off x="265" y="130831"/>
            <a:ext cx="9143471" cy="765157"/>
            <a:chOff x="265" y="130831"/>
            <a:chExt cx="9143471" cy="765157"/>
          </a:xfrm>
        </p:grpSpPr>
        <p:grpSp>
          <p:nvGrpSpPr>
            <p:cNvPr id="36" name="그룹 35"/>
            <p:cNvGrpSpPr/>
            <p:nvPr/>
          </p:nvGrpSpPr>
          <p:grpSpPr>
            <a:xfrm>
              <a:off x="265" y="130831"/>
              <a:ext cx="9143471" cy="765157"/>
              <a:chOff x="265" y="130831"/>
              <a:chExt cx="9143471" cy="765157"/>
            </a:xfrm>
          </p:grpSpPr>
          <p:sp>
            <p:nvSpPr>
              <p:cNvPr id="40" name="직사각형 39"/>
              <p:cNvSpPr/>
              <p:nvPr/>
            </p:nvSpPr>
            <p:spPr>
              <a:xfrm>
                <a:off x="265" y="133689"/>
                <a:ext cx="958482" cy="640575"/>
              </a:xfrm>
              <a:prstGeom prst="rect">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41" name="사각형: 둥근 위쪽 모서리 40"/>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42" name="평행 사변형 41"/>
              <p:cNvSpPr/>
              <p:nvPr/>
            </p:nvSpPr>
            <p:spPr>
              <a:xfrm rot="5400000">
                <a:off x="753374" y="368797"/>
                <a:ext cx="762297" cy="292083"/>
              </a:xfrm>
              <a:prstGeom prst="parallelogram">
                <a:avLst>
                  <a:gd name="adj" fmla="val 41638"/>
                </a:avLst>
              </a:prstGeom>
              <a:solidFill>
                <a:srgbClr val="247D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43" name="평행 사변형 42"/>
              <p:cNvSpPr/>
              <p:nvPr/>
            </p:nvSpPr>
            <p:spPr>
              <a:xfrm rot="16200000" flipH="1">
                <a:off x="1075193" y="368798"/>
                <a:ext cx="762297" cy="292083"/>
              </a:xfrm>
              <a:prstGeom prst="parallelogram">
                <a:avLst>
                  <a:gd name="adj" fmla="val 41638"/>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44" name="직사각형 43"/>
              <p:cNvSpPr/>
              <p:nvPr/>
            </p:nvSpPr>
            <p:spPr>
              <a:xfrm>
                <a:off x="1632118" y="130831"/>
                <a:ext cx="7511618" cy="640575"/>
              </a:xfrm>
              <a:prstGeom prst="rect">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45" name="TextBox 44"/>
              <p:cNvSpPr txBox="1"/>
              <p:nvPr/>
            </p:nvSpPr>
            <p:spPr>
              <a:xfrm>
                <a:off x="1727426" y="285274"/>
                <a:ext cx="2221639" cy="369332"/>
              </a:xfrm>
              <a:prstGeom prst="rect">
                <a:avLst/>
              </a:prstGeom>
              <a:noFill/>
            </p:spPr>
            <p:txBody>
              <a:bodyPr wrap="none" anchor="ctr">
                <a:spAutoFit/>
              </a:bodyPr>
              <a:lstStyle/>
              <a:p>
                <a:pPr lvl="0">
                  <a:defRPr lang="ko-KR" altLang="en-US"/>
                </a:pPr>
                <a:r>
                  <a:rPr lang="ko-KR" altLang="en-US">
                    <a:solidFill>
                      <a:schemeClr val="bg1"/>
                    </a:solidFill>
                    <a:latin typeface="나눔스퀘어라운드 ExtraBold"/>
                    <a:ea typeface="나눔스퀘어라운드 ExtraBold"/>
                  </a:rPr>
                  <a:t>직장 내 괴롭힘의 예방</a:t>
                </a:r>
              </a:p>
            </p:txBody>
          </p:sp>
        </p:grpSp>
        <p:grpSp>
          <p:nvGrpSpPr>
            <p:cNvPr id="37" name="그룹 36"/>
            <p:cNvGrpSpPr/>
            <p:nvPr/>
          </p:nvGrpSpPr>
          <p:grpSpPr>
            <a:xfrm>
              <a:off x="4018510" y="278130"/>
              <a:ext cx="3739726" cy="415290"/>
              <a:chOff x="4018510" y="278130"/>
              <a:chExt cx="3739726" cy="415290"/>
            </a:xfrm>
          </p:grpSpPr>
          <p:sp>
            <p:nvSpPr>
              <p:cNvPr id="38" name="Rectangle 5"/>
              <p:cNvSpPr>
                <a:spLocks noChangeArrowheads="1"/>
              </p:cNvSpPr>
              <p:nvPr/>
            </p:nvSpPr>
            <p:spPr bwMode="white">
              <a:xfrm>
                <a:off x="4212621" y="278130"/>
                <a:ext cx="3545615" cy="415290"/>
              </a:xfrm>
              <a:prstGeom prst="rect">
                <a:avLst/>
              </a:prstGeom>
              <a:noFill/>
            </p:spPr>
            <p:txBody>
              <a:bodyPr wrap="none" anchor="ctr">
                <a:spAutoFit/>
              </a:bodyPr>
              <a:lstStyle/>
              <a:p>
                <a:pPr lvl="0">
                  <a:defRPr lang="ko-KR" altLang="en-US"/>
                </a:pPr>
                <a:r>
                  <a:rPr lang="ko-KR" altLang="en-US" sz="2100" dirty="0">
                    <a:solidFill>
                      <a:schemeClr val="accent4"/>
                    </a:solidFill>
                    <a:latin typeface="나눔스퀘어라운드 ExtraBold"/>
                    <a:ea typeface="나눔스퀘어라운드 ExtraBold"/>
                  </a:rPr>
                  <a:t> 예방</a:t>
                </a:r>
                <a:r>
                  <a:rPr lang="en-US" altLang="ko-KR" sz="2100" dirty="0">
                    <a:solidFill>
                      <a:schemeClr val="accent4"/>
                    </a:solidFill>
                    <a:latin typeface="나눔스퀘어라운드 ExtraBold"/>
                    <a:ea typeface="나눔스퀘어라운드 ExtraBold"/>
                  </a:rPr>
                  <a:t>·</a:t>
                </a:r>
                <a:r>
                  <a:rPr lang="ko-KR" altLang="en-US" sz="2100" dirty="0">
                    <a:solidFill>
                      <a:schemeClr val="accent4"/>
                    </a:solidFill>
                    <a:latin typeface="나눔스퀘어라운드 ExtraBold"/>
                    <a:ea typeface="나눔스퀘어라운드 ExtraBold"/>
                  </a:rPr>
                  <a:t>대응조직</a:t>
                </a:r>
                <a:r>
                  <a:rPr lang="en-US" altLang="ko-KR" sz="2100" dirty="0">
                    <a:solidFill>
                      <a:schemeClr val="accent4"/>
                    </a:solidFill>
                    <a:latin typeface="나눔스퀘어라운드 ExtraBold"/>
                    <a:ea typeface="나눔스퀘어라운드 ExtraBold"/>
                  </a:rPr>
                  <a:t>(</a:t>
                </a:r>
                <a:r>
                  <a:rPr lang="ko-KR" altLang="en-US" sz="2100" dirty="0">
                    <a:solidFill>
                      <a:schemeClr val="accent4"/>
                    </a:solidFill>
                    <a:latin typeface="나눔스퀘어라운드 ExtraBold"/>
                    <a:ea typeface="나눔스퀘어라운드 ExtraBold"/>
                  </a:rPr>
                  <a:t>담당자</a:t>
                </a:r>
                <a:r>
                  <a:rPr lang="en-US" altLang="ko-KR" sz="2100" dirty="0">
                    <a:solidFill>
                      <a:schemeClr val="accent4"/>
                    </a:solidFill>
                    <a:latin typeface="나눔스퀘어라운드 ExtraBold"/>
                    <a:ea typeface="나눔스퀘어라운드 ExtraBold"/>
                  </a:rPr>
                  <a:t>)</a:t>
                </a:r>
                <a:r>
                  <a:rPr lang="ko-KR" altLang="en-US" sz="2100" dirty="0">
                    <a:solidFill>
                      <a:schemeClr val="accent4"/>
                    </a:solidFill>
                    <a:latin typeface="나눔스퀘어라운드 ExtraBold"/>
                    <a:ea typeface="나눔스퀘어라운드 ExtraBold"/>
                  </a:rPr>
                  <a:t>의 운영</a:t>
                </a:r>
              </a:p>
            </p:txBody>
          </p:sp>
          <p:sp>
            <p:nvSpPr>
              <p:cNvPr id="39" name="타원 38"/>
              <p:cNvSpPr/>
              <p:nvPr/>
            </p:nvSpPr>
            <p:spPr>
              <a:xfrm>
                <a:off x="4018510" y="347062"/>
                <a:ext cx="277425" cy="2774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sz="1900" dirty="0">
                    <a:solidFill>
                      <a:schemeClr val="bg1"/>
                    </a:solidFill>
                    <a:latin typeface="나눔스퀘어라운드 ExtraBold"/>
                    <a:ea typeface="나눔스퀘어라운드 ExtraBold"/>
                  </a:rPr>
                  <a:t>4</a:t>
                </a:r>
                <a:endParaRPr lang="ko-KR" altLang="en-US" sz="1900" dirty="0">
                  <a:solidFill>
                    <a:schemeClr val="bg1"/>
                  </a:solidFill>
                  <a:latin typeface="나눔스퀘어라운드 ExtraBold"/>
                  <a:ea typeface="나눔스퀘어라운드 ExtraBold"/>
                </a:endParaRPr>
              </a:p>
            </p:txBody>
          </p:sp>
        </p:grpSp>
      </p:grpSp>
      <p:grpSp>
        <p:nvGrpSpPr>
          <p:cNvPr id="14" name="그룹 13"/>
          <p:cNvGrpSpPr/>
          <p:nvPr/>
        </p:nvGrpSpPr>
        <p:grpSpPr>
          <a:xfrm>
            <a:off x="1034295" y="1398153"/>
            <a:ext cx="7306858" cy="1695567"/>
            <a:chOff x="918571" y="1329359"/>
            <a:chExt cx="7306858" cy="1695567"/>
          </a:xfrm>
        </p:grpSpPr>
        <p:sp>
          <p:nvSpPr>
            <p:cNvPr id="15" name="Rectangle 5"/>
            <p:cNvSpPr>
              <a:spLocks noChangeArrowheads="1"/>
            </p:cNvSpPr>
            <p:nvPr/>
          </p:nvSpPr>
          <p:spPr bwMode="white">
            <a:xfrm>
              <a:off x="1062663" y="1329359"/>
              <a:ext cx="7162766" cy="1695567"/>
            </a:xfrm>
            <a:prstGeom prst="rect">
              <a:avLst/>
            </a:prstGeom>
            <a:noFill/>
            <a:ln>
              <a:noFill/>
            </a:ln>
            <a:effectLst/>
          </p:spPr>
          <p:txBody>
            <a:bodyPr vert="horz" wrap="square" lIns="91440" tIns="45720" rIns="91440" bIns="45720"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30000"/>
                </a:lnSpc>
                <a:spcAft>
                  <a:spcPts val="1405"/>
                </a:spcAft>
                <a:defRPr lang="ko-KR" altLang="en-US"/>
              </a:pPr>
              <a:r>
                <a:rPr lang="ko-KR" altLang="en-US" sz="1800" dirty="0">
                  <a:solidFill>
                    <a:srgbClr val="000000"/>
                  </a:solidFill>
                  <a:latin typeface="나눔바른고딕"/>
                  <a:ea typeface="나눔바른고딕"/>
                  <a:cs typeface="함초롬돋움"/>
                </a:rPr>
                <a:t>직장 내 괴롭힘의 예방 조치는 장기간에 걸쳐 지속적으로 추진하고 이를 위해 </a:t>
              </a:r>
              <a:r>
                <a:rPr lang="ko-KR" altLang="en-US" sz="1800" b="1" dirty="0">
                  <a:solidFill>
                    <a:srgbClr val="247DAE"/>
                  </a:solidFill>
                  <a:latin typeface="나눔바른고딕"/>
                  <a:ea typeface="나눔바른고딕"/>
                  <a:cs typeface="함초롬돋움"/>
                </a:rPr>
                <a:t>예방</a:t>
              </a:r>
              <a:r>
                <a:rPr lang="en-US" altLang="ko-KR" sz="1800" b="1" dirty="0">
                  <a:solidFill>
                    <a:srgbClr val="247DAE"/>
                  </a:solidFill>
                  <a:latin typeface="나눔바른고딕"/>
                  <a:ea typeface="나눔바른고딕"/>
                  <a:cs typeface="함초롬돋움"/>
                </a:rPr>
                <a:t>·</a:t>
              </a:r>
              <a:r>
                <a:rPr lang="ko-KR" altLang="en-US" sz="1800" b="1" dirty="0">
                  <a:solidFill>
                    <a:srgbClr val="247DAE"/>
                  </a:solidFill>
                  <a:latin typeface="나눔바른고딕"/>
                  <a:ea typeface="나눔바른고딕"/>
                  <a:cs typeface="함초롬돋움"/>
                </a:rPr>
                <a:t>대응 업무 담당직원을 별도로 두는 것이 좋음</a:t>
              </a:r>
            </a:p>
            <a:p>
              <a:pPr>
                <a:lnSpc>
                  <a:spcPct val="130000"/>
                </a:lnSpc>
                <a:spcAft>
                  <a:spcPts val="1405"/>
                </a:spcAft>
                <a:defRPr lang="ko-KR" altLang="en-US"/>
              </a:pPr>
              <a:r>
                <a:rPr lang="ko-KR" altLang="en-US" sz="1800" dirty="0">
                  <a:solidFill>
                    <a:srgbClr val="000000"/>
                  </a:solidFill>
                  <a:latin typeface="나눔바른고딕"/>
                  <a:ea typeface="나눔바른고딕"/>
                  <a:cs typeface="함초롬돋움"/>
                </a:rPr>
                <a:t>직장 내 성희롱 예방</a:t>
              </a:r>
              <a:r>
                <a:rPr lang="en-US" altLang="ko-KR" sz="1800" dirty="0">
                  <a:solidFill>
                    <a:srgbClr val="000000"/>
                  </a:solidFill>
                  <a:latin typeface="나눔바른고딕"/>
                  <a:ea typeface="나눔바른고딕"/>
                  <a:cs typeface="함초롬돋움"/>
                </a:rPr>
                <a:t>·</a:t>
              </a:r>
              <a:r>
                <a:rPr lang="ko-KR" altLang="en-US" sz="1800" dirty="0">
                  <a:solidFill>
                    <a:srgbClr val="000000"/>
                  </a:solidFill>
                  <a:latin typeface="나눔바른고딕"/>
                  <a:ea typeface="나눔바른고딕"/>
                  <a:cs typeface="함초롬돋움"/>
                </a:rPr>
                <a:t>고충상담 업무 담당자가 괴롭힘 예방</a:t>
              </a:r>
              <a:r>
                <a:rPr lang="en-US" altLang="ko-KR" sz="1800" dirty="0">
                  <a:solidFill>
                    <a:srgbClr val="000000"/>
                  </a:solidFill>
                  <a:latin typeface="나눔바른고딕"/>
                  <a:ea typeface="나눔바른고딕"/>
                  <a:cs typeface="함초롬돋움"/>
                </a:rPr>
                <a:t>·</a:t>
              </a:r>
              <a:r>
                <a:rPr lang="ko-KR" altLang="en-US" sz="1800" dirty="0">
                  <a:solidFill>
                    <a:srgbClr val="000000"/>
                  </a:solidFill>
                  <a:latin typeface="나눔바른고딕"/>
                  <a:ea typeface="나눔바른고딕"/>
                  <a:cs typeface="함초롬돋움"/>
                </a:rPr>
                <a:t>대응 업무도 수행 가능하나</a:t>
              </a:r>
              <a:r>
                <a:rPr lang="en-US" altLang="ko-KR" sz="1800" dirty="0">
                  <a:solidFill>
                    <a:srgbClr val="000000"/>
                  </a:solidFill>
                  <a:latin typeface="나눔바른고딕"/>
                  <a:ea typeface="나눔바른고딕"/>
                  <a:cs typeface="함초롬돋움"/>
                </a:rPr>
                <a:t>, </a:t>
              </a:r>
              <a:r>
                <a:rPr lang="ko-KR" altLang="en-US" sz="1800" b="1" dirty="0">
                  <a:solidFill>
                    <a:srgbClr val="247DAE"/>
                  </a:solidFill>
                  <a:latin typeface="나눔바른고딕"/>
                  <a:ea typeface="나눔바른고딕"/>
                  <a:cs typeface="함초롬돋움"/>
                </a:rPr>
                <a:t>성희롱과 괴롭힘은 다른 측면이 있는 만큼 전문성을 키우도록 지원</a:t>
              </a:r>
            </a:p>
          </p:txBody>
        </p:sp>
        <p:sp>
          <p:nvSpPr>
            <p:cNvPr id="16" name="타원 15"/>
            <p:cNvSpPr/>
            <p:nvPr/>
          </p:nvSpPr>
          <p:spPr>
            <a:xfrm>
              <a:off x="918571" y="1508110"/>
              <a:ext cx="101305" cy="101305"/>
            </a:xfrm>
            <a:prstGeom prst="ellipse">
              <a:avLst/>
            </a:prstGeom>
            <a:solidFill>
              <a:schemeClr val="bg1"/>
            </a:solidFill>
            <a:ln w="38100">
              <a:solidFill>
                <a:srgbClr val="40576C"/>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000"/>
            </a:p>
          </p:txBody>
        </p:sp>
        <p:sp>
          <p:nvSpPr>
            <p:cNvPr id="18" name="타원 17"/>
            <p:cNvSpPr/>
            <p:nvPr/>
          </p:nvSpPr>
          <p:spPr>
            <a:xfrm>
              <a:off x="918571" y="2382658"/>
              <a:ext cx="101305" cy="101305"/>
            </a:xfrm>
            <a:prstGeom prst="ellipse">
              <a:avLst/>
            </a:prstGeom>
            <a:solidFill>
              <a:schemeClr val="bg1"/>
            </a:solidFill>
            <a:ln w="38100">
              <a:solidFill>
                <a:srgbClr val="40576C"/>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000"/>
            </a:p>
          </p:txBody>
        </p:sp>
      </p:grpSp>
      <p:pic>
        <p:nvPicPr>
          <p:cNvPr id="12" name="그림 11"/>
          <p:cNvPicPr>
            <a:picLocks noChangeAspect="1"/>
          </p:cNvPicPr>
          <p:nvPr/>
        </p:nvPicPr>
        <p:blipFill rotWithShape="1">
          <a:blip r:embed="rId2"/>
          <a:stretch>
            <a:fillRect/>
          </a:stretch>
        </p:blipFill>
        <p:spPr>
          <a:xfrm>
            <a:off x="4197968" y="4174614"/>
            <a:ext cx="2019370" cy="2450434"/>
          </a:xfrm>
          <a:prstGeom prst="rect">
            <a:avLst/>
          </a:prstGeom>
          <a:effectLst>
            <a:outerShdw blurRad="50800" dist="12700" dir="2700000" algn="tl" rotWithShape="0">
              <a:prstClr val="black">
                <a:alpha val="40000"/>
              </a:prstClr>
            </a:outerShdw>
          </a:effectLst>
        </p:spPr>
      </p:pic>
      <p:grpSp>
        <p:nvGrpSpPr>
          <p:cNvPr id="32" name="그룹 101"/>
          <p:cNvGrpSpPr/>
          <p:nvPr/>
        </p:nvGrpSpPr>
        <p:grpSpPr>
          <a:xfrm>
            <a:off x="6548123" y="4350951"/>
            <a:ext cx="1819716" cy="1953400"/>
            <a:chOff x="4235088" y="1924050"/>
            <a:chExt cx="4253306" cy="4253306"/>
          </a:xfrm>
          <a:effectLst>
            <a:outerShdw blurRad="50800" dist="12700" dir="2700000" algn="tl" rotWithShape="0">
              <a:prstClr val="black">
                <a:alpha val="40000"/>
              </a:prstClr>
            </a:outerShdw>
          </a:effectLst>
        </p:grpSpPr>
        <p:sp>
          <p:nvSpPr>
            <p:cNvPr id="34" name="타원 74"/>
            <p:cNvSpPr/>
            <p:nvPr/>
          </p:nvSpPr>
          <p:spPr>
            <a:xfrm>
              <a:off x="6032540" y="1924050"/>
              <a:ext cx="658400" cy="658400"/>
            </a:xfrm>
            <a:prstGeom prst="ellipse">
              <a:avLst/>
            </a:prstGeom>
            <a:solidFill>
              <a:srgbClr val="0DCC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cxnSp>
          <p:nvCxnSpPr>
            <p:cNvPr id="35" name="꺾인 연결선 87"/>
            <p:cNvCxnSpPr>
              <a:stCxn id="34" idx="4"/>
            </p:cNvCxnSpPr>
            <p:nvPr/>
          </p:nvCxnSpPr>
          <p:spPr>
            <a:xfrm rot="5400000">
              <a:off x="4819592" y="4124197"/>
              <a:ext cx="3083897" cy="403"/>
            </a:xfrm>
            <a:prstGeom prst="bentConnector3">
              <a:avLst>
                <a:gd name="adj1"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꺾인 연결선 89"/>
            <p:cNvCxnSpPr>
              <a:endCxn id="53" idx="4"/>
            </p:cNvCxnSpPr>
            <p:nvPr/>
          </p:nvCxnSpPr>
          <p:spPr>
            <a:xfrm flipV="1">
              <a:off x="4866693" y="4050704"/>
              <a:ext cx="2963300" cy="709"/>
            </a:xfrm>
            <a:prstGeom prst="bentConnector3">
              <a:avLst>
                <a:gd name="adj1"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직선 연결선 95"/>
            <p:cNvCxnSpPr>
              <a:stCxn id="57" idx="4"/>
              <a:endCxn id="58" idx="0"/>
            </p:cNvCxnSpPr>
            <p:nvPr/>
          </p:nvCxnSpPr>
          <p:spPr>
            <a:xfrm>
              <a:off x="5323530" y="3012491"/>
              <a:ext cx="2076422" cy="20764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직선 연결선 97"/>
            <p:cNvCxnSpPr>
              <a:stCxn id="55" idx="4"/>
              <a:endCxn id="56" idx="0"/>
            </p:cNvCxnSpPr>
            <p:nvPr/>
          </p:nvCxnSpPr>
          <p:spPr>
            <a:xfrm flipH="1">
              <a:off x="5323530" y="3012492"/>
              <a:ext cx="2076422" cy="20764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그룹 73"/>
            <p:cNvGrpSpPr/>
            <p:nvPr/>
          </p:nvGrpSpPr>
          <p:grpSpPr>
            <a:xfrm>
              <a:off x="5434388" y="3152501"/>
              <a:ext cx="1854704" cy="1800791"/>
              <a:chOff x="4450340" y="1957388"/>
              <a:chExt cx="3659187" cy="3552826"/>
            </a:xfrm>
          </p:grpSpPr>
          <p:sp>
            <p:nvSpPr>
              <p:cNvPr id="59" name="Freeform 16"/>
              <p:cNvSpPr/>
              <p:nvPr/>
            </p:nvSpPr>
            <p:spPr>
              <a:xfrm>
                <a:off x="6737927" y="3073401"/>
                <a:ext cx="1371600" cy="2436813"/>
              </a:xfrm>
              <a:custGeom>
                <a:avLst/>
                <a:gdLst>
                  <a:gd name="T0" fmla="*/ 1729 w 1729"/>
                  <a:gd name="T1" fmla="*/ 0 h 3070"/>
                  <a:gd name="T2" fmla="*/ 1729 w 1729"/>
                  <a:gd name="T3" fmla="*/ 3070 h 3070"/>
                  <a:gd name="T4" fmla="*/ 0 w 1729"/>
                  <a:gd name="T5" fmla="*/ 1632 h 3070"/>
                  <a:gd name="T6" fmla="*/ 1217 w 1729"/>
                  <a:gd name="T7" fmla="*/ 483 h 3070"/>
                  <a:gd name="T8" fmla="*/ 1729 w 1729"/>
                  <a:gd name="T9" fmla="*/ 0 h 3070"/>
                </a:gdLst>
                <a:ahLst/>
                <a:cxnLst>
                  <a:cxn ang="0">
                    <a:pos x="T0" y="T1"/>
                  </a:cxn>
                  <a:cxn ang="0">
                    <a:pos x="T2" y="T3"/>
                  </a:cxn>
                  <a:cxn ang="0">
                    <a:pos x="T4" y="T5"/>
                  </a:cxn>
                  <a:cxn ang="0">
                    <a:pos x="T6" y="T7"/>
                  </a:cxn>
                  <a:cxn ang="0">
                    <a:pos x="T8" y="T9"/>
                  </a:cxn>
                </a:cxnLst>
                <a:rect l="0" t="0" r="r" b="b"/>
                <a:pathLst>
                  <a:path w="1729" h="3070">
                    <a:moveTo>
                      <a:pt x="1729" y="0"/>
                    </a:moveTo>
                    <a:lnTo>
                      <a:pt x="1729" y="3070"/>
                    </a:lnTo>
                    <a:lnTo>
                      <a:pt x="0" y="1632"/>
                    </a:lnTo>
                    <a:lnTo>
                      <a:pt x="1217" y="483"/>
                    </a:lnTo>
                    <a:lnTo>
                      <a:pt x="1729" y="0"/>
                    </a:lnTo>
                    <a:close/>
                  </a:path>
                </a:pathLst>
              </a:custGeom>
              <a:solidFill>
                <a:srgbClr val="019DD8"/>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60" name="Freeform 17"/>
              <p:cNvSpPr/>
              <p:nvPr/>
            </p:nvSpPr>
            <p:spPr>
              <a:xfrm>
                <a:off x="4450340" y="3073401"/>
                <a:ext cx="1373188" cy="2436813"/>
              </a:xfrm>
              <a:custGeom>
                <a:avLst/>
                <a:gdLst>
                  <a:gd name="T0" fmla="*/ 0 w 1729"/>
                  <a:gd name="T1" fmla="*/ 0 h 3070"/>
                  <a:gd name="T2" fmla="*/ 1729 w 1729"/>
                  <a:gd name="T3" fmla="*/ 1632 h 3070"/>
                  <a:gd name="T4" fmla="*/ 0 w 1729"/>
                  <a:gd name="T5" fmla="*/ 3070 h 3070"/>
                  <a:gd name="T6" fmla="*/ 0 w 1729"/>
                  <a:gd name="T7" fmla="*/ 0 h 3070"/>
                </a:gdLst>
                <a:ahLst/>
                <a:cxnLst>
                  <a:cxn ang="0">
                    <a:pos x="T0" y="T1"/>
                  </a:cxn>
                  <a:cxn ang="0">
                    <a:pos x="T2" y="T3"/>
                  </a:cxn>
                  <a:cxn ang="0">
                    <a:pos x="T4" y="T5"/>
                  </a:cxn>
                  <a:cxn ang="0">
                    <a:pos x="T6" y="T7"/>
                  </a:cxn>
                </a:cxnLst>
                <a:rect l="0" t="0" r="r" b="b"/>
                <a:pathLst>
                  <a:path w="1729" h="3070">
                    <a:moveTo>
                      <a:pt x="0" y="0"/>
                    </a:moveTo>
                    <a:lnTo>
                      <a:pt x="1729" y="1632"/>
                    </a:lnTo>
                    <a:lnTo>
                      <a:pt x="0" y="3070"/>
                    </a:lnTo>
                    <a:lnTo>
                      <a:pt x="0" y="0"/>
                    </a:lnTo>
                    <a:close/>
                  </a:path>
                </a:pathLst>
              </a:custGeom>
              <a:solidFill>
                <a:srgbClr val="019DD8"/>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61" name="Freeform 18"/>
              <p:cNvSpPr/>
              <p:nvPr/>
            </p:nvSpPr>
            <p:spPr>
              <a:xfrm>
                <a:off x="4450340" y="4368801"/>
                <a:ext cx="1830388" cy="1141413"/>
              </a:xfrm>
              <a:custGeom>
                <a:avLst/>
                <a:gdLst>
                  <a:gd name="T0" fmla="*/ 1729 w 2305"/>
                  <a:gd name="T1" fmla="*/ 0 h 1438"/>
                  <a:gd name="T2" fmla="*/ 2305 w 2305"/>
                  <a:gd name="T3" fmla="*/ 543 h 1438"/>
                  <a:gd name="T4" fmla="*/ 2305 w 2305"/>
                  <a:gd name="T5" fmla="*/ 1438 h 1438"/>
                  <a:gd name="T6" fmla="*/ 0 w 2305"/>
                  <a:gd name="T7" fmla="*/ 1438 h 1438"/>
                  <a:gd name="T8" fmla="*/ 1729 w 2305"/>
                  <a:gd name="T9" fmla="*/ 0 h 1438"/>
                </a:gdLst>
                <a:ahLst/>
                <a:cxnLst>
                  <a:cxn ang="0">
                    <a:pos x="T0" y="T1"/>
                  </a:cxn>
                  <a:cxn ang="0">
                    <a:pos x="T2" y="T3"/>
                  </a:cxn>
                  <a:cxn ang="0">
                    <a:pos x="T4" y="T5"/>
                  </a:cxn>
                  <a:cxn ang="0">
                    <a:pos x="T6" y="T7"/>
                  </a:cxn>
                  <a:cxn ang="0">
                    <a:pos x="T8" y="T9"/>
                  </a:cxn>
                </a:cxnLst>
                <a:rect l="0" t="0" r="r" b="b"/>
                <a:pathLst>
                  <a:path w="2305" h="1438">
                    <a:moveTo>
                      <a:pt x="1729" y="0"/>
                    </a:moveTo>
                    <a:lnTo>
                      <a:pt x="2305" y="543"/>
                    </a:lnTo>
                    <a:lnTo>
                      <a:pt x="2305" y="1438"/>
                    </a:lnTo>
                    <a:lnTo>
                      <a:pt x="0" y="1438"/>
                    </a:lnTo>
                    <a:lnTo>
                      <a:pt x="1729" y="0"/>
                    </a:lnTo>
                    <a:close/>
                  </a:path>
                </a:pathLst>
              </a:custGeom>
              <a:solidFill>
                <a:srgbClr val="126FBF"/>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62" name="Freeform 19"/>
              <p:cNvSpPr/>
              <p:nvPr/>
            </p:nvSpPr>
            <p:spPr>
              <a:xfrm>
                <a:off x="6280727" y="4368801"/>
                <a:ext cx="1828800" cy="1141413"/>
              </a:xfrm>
              <a:custGeom>
                <a:avLst/>
                <a:gdLst>
                  <a:gd name="T0" fmla="*/ 576 w 2305"/>
                  <a:gd name="T1" fmla="*/ 0 h 1438"/>
                  <a:gd name="T2" fmla="*/ 2305 w 2305"/>
                  <a:gd name="T3" fmla="*/ 1438 h 1438"/>
                  <a:gd name="T4" fmla="*/ 0 w 2305"/>
                  <a:gd name="T5" fmla="*/ 1438 h 1438"/>
                  <a:gd name="T6" fmla="*/ 0 w 2305"/>
                  <a:gd name="T7" fmla="*/ 543 h 1438"/>
                  <a:gd name="T8" fmla="*/ 576 w 2305"/>
                  <a:gd name="T9" fmla="*/ 0 h 1438"/>
                </a:gdLst>
                <a:ahLst/>
                <a:cxnLst>
                  <a:cxn ang="0">
                    <a:pos x="T0" y="T1"/>
                  </a:cxn>
                  <a:cxn ang="0">
                    <a:pos x="T2" y="T3"/>
                  </a:cxn>
                  <a:cxn ang="0">
                    <a:pos x="T4" y="T5"/>
                  </a:cxn>
                  <a:cxn ang="0">
                    <a:pos x="T6" y="T7"/>
                  </a:cxn>
                  <a:cxn ang="0">
                    <a:pos x="T8" y="T9"/>
                  </a:cxn>
                </a:cxnLst>
                <a:rect l="0" t="0" r="r" b="b"/>
                <a:pathLst>
                  <a:path w="2305" h="1438">
                    <a:moveTo>
                      <a:pt x="576" y="0"/>
                    </a:moveTo>
                    <a:lnTo>
                      <a:pt x="2305" y="1438"/>
                    </a:lnTo>
                    <a:lnTo>
                      <a:pt x="0" y="1438"/>
                    </a:lnTo>
                    <a:lnTo>
                      <a:pt x="0" y="543"/>
                    </a:lnTo>
                    <a:lnTo>
                      <a:pt x="576" y="0"/>
                    </a:lnTo>
                    <a:close/>
                  </a:path>
                </a:pathLst>
              </a:custGeom>
              <a:solidFill>
                <a:srgbClr val="126FBF"/>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63" name="Freeform 20"/>
              <p:cNvSpPr/>
              <p:nvPr/>
            </p:nvSpPr>
            <p:spPr>
              <a:xfrm>
                <a:off x="4450340" y="2689226"/>
                <a:ext cx="406400" cy="384175"/>
              </a:xfrm>
              <a:custGeom>
                <a:avLst/>
                <a:gdLst>
                  <a:gd name="T0" fmla="*/ 513 w 513"/>
                  <a:gd name="T1" fmla="*/ 0 h 483"/>
                  <a:gd name="T2" fmla="*/ 513 w 513"/>
                  <a:gd name="T3" fmla="*/ 483 h 483"/>
                  <a:gd name="T4" fmla="*/ 0 w 513"/>
                  <a:gd name="T5" fmla="*/ 483 h 483"/>
                  <a:gd name="T6" fmla="*/ 513 w 513"/>
                  <a:gd name="T7" fmla="*/ 0 h 483"/>
                </a:gdLst>
                <a:ahLst/>
                <a:cxnLst>
                  <a:cxn ang="0">
                    <a:pos x="T0" y="T1"/>
                  </a:cxn>
                  <a:cxn ang="0">
                    <a:pos x="T2" y="T3"/>
                  </a:cxn>
                  <a:cxn ang="0">
                    <a:pos x="T4" y="T5"/>
                  </a:cxn>
                  <a:cxn ang="0">
                    <a:pos x="T6" y="T7"/>
                  </a:cxn>
                </a:cxnLst>
                <a:rect l="0" t="0" r="r" b="b"/>
                <a:pathLst>
                  <a:path w="513" h="483">
                    <a:moveTo>
                      <a:pt x="513" y="0"/>
                    </a:moveTo>
                    <a:lnTo>
                      <a:pt x="513" y="483"/>
                    </a:lnTo>
                    <a:lnTo>
                      <a:pt x="0" y="483"/>
                    </a:lnTo>
                    <a:lnTo>
                      <a:pt x="513" y="0"/>
                    </a:lnTo>
                    <a:close/>
                  </a:path>
                </a:pathLst>
              </a:custGeom>
              <a:solidFill>
                <a:srgbClr val="0A2853"/>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64" name="Freeform 21"/>
              <p:cNvSpPr/>
              <p:nvPr/>
            </p:nvSpPr>
            <p:spPr>
              <a:xfrm>
                <a:off x="7703127" y="2689226"/>
                <a:ext cx="406400" cy="384175"/>
              </a:xfrm>
              <a:custGeom>
                <a:avLst/>
                <a:gdLst>
                  <a:gd name="T0" fmla="*/ 0 w 512"/>
                  <a:gd name="T1" fmla="*/ 0 h 483"/>
                  <a:gd name="T2" fmla="*/ 512 w 512"/>
                  <a:gd name="T3" fmla="*/ 483 h 483"/>
                  <a:gd name="T4" fmla="*/ 0 w 512"/>
                  <a:gd name="T5" fmla="*/ 483 h 483"/>
                  <a:gd name="T6" fmla="*/ 0 w 512"/>
                  <a:gd name="T7" fmla="*/ 0 h 483"/>
                </a:gdLst>
                <a:ahLst/>
                <a:cxnLst>
                  <a:cxn ang="0">
                    <a:pos x="T0" y="T1"/>
                  </a:cxn>
                  <a:cxn ang="0">
                    <a:pos x="T2" y="T3"/>
                  </a:cxn>
                  <a:cxn ang="0">
                    <a:pos x="T4" y="T5"/>
                  </a:cxn>
                  <a:cxn ang="0">
                    <a:pos x="T6" y="T7"/>
                  </a:cxn>
                </a:cxnLst>
                <a:rect l="0" t="0" r="r" b="b"/>
                <a:pathLst>
                  <a:path w="512" h="483">
                    <a:moveTo>
                      <a:pt x="0" y="0"/>
                    </a:moveTo>
                    <a:lnTo>
                      <a:pt x="512" y="483"/>
                    </a:lnTo>
                    <a:lnTo>
                      <a:pt x="0" y="483"/>
                    </a:lnTo>
                    <a:lnTo>
                      <a:pt x="0" y="0"/>
                    </a:lnTo>
                    <a:close/>
                  </a:path>
                </a:pathLst>
              </a:custGeom>
              <a:solidFill>
                <a:srgbClr val="0A2853"/>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65" name="Freeform 23"/>
              <p:cNvSpPr/>
              <p:nvPr/>
            </p:nvSpPr>
            <p:spPr>
              <a:xfrm>
                <a:off x="7703127" y="3073401"/>
                <a:ext cx="406400" cy="382588"/>
              </a:xfrm>
              <a:custGeom>
                <a:avLst/>
                <a:gdLst>
                  <a:gd name="T0" fmla="*/ 0 w 512"/>
                  <a:gd name="T1" fmla="*/ 0 h 483"/>
                  <a:gd name="T2" fmla="*/ 512 w 512"/>
                  <a:gd name="T3" fmla="*/ 0 h 483"/>
                  <a:gd name="T4" fmla="*/ 0 w 512"/>
                  <a:gd name="T5" fmla="*/ 483 h 483"/>
                  <a:gd name="T6" fmla="*/ 0 w 512"/>
                  <a:gd name="T7" fmla="*/ 0 h 483"/>
                </a:gdLst>
                <a:ahLst/>
                <a:cxnLst>
                  <a:cxn ang="0">
                    <a:pos x="T0" y="T1"/>
                  </a:cxn>
                  <a:cxn ang="0">
                    <a:pos x="T2" y="T3"/>
                  </a:cxn>
                  <a:cxn ang="0">
                    <a:pos x="T4" y="T5"/>
                  </a:cxn>
                  <a:cxn ang="0">
                    <a:pos x="T6" y="T7"/>
                  </a:cxn>
                </a:cxnLst>
                <a:rect l="0" t="0" r="r" b="b"/>
                <a:pathLst>
                  <a:path w="512" h="483">
                    <a:moveTo>
                      <a:pt x="0" y="0"/>
                    </a:moveTo>
                    <a:lnTo>
                      <a:pt x="512" y="0"/>
                    </a:lnTo>
                    <a:lnTo>
                      <a:pt x="0" y="483"/>
                    </a:lnTo>
                    <a:lnTo>
                      <a:pt x="0" y="0"/>
                    </a:lnTo>
                    <a:close/>
                  </a:path>
                </a:pathLst>
              </a:custGeom>
              <a:solidFill>
                <a:srgbClr val="0A2853"/>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66" name="Freeform 24"/>
              <p:cNvSpPr>
                <a:spLocks noEditPoints="1"/>
              </p:cNvSpPr>
              <p:nvPr/>
            </p:nvSpPr>
            <p:spPr>
              <a:xfrm>
                <a:off x="4450340" y="3073401"/>
                <a:ext cx="1830388" cy="1727200"/>
              </a:xfrm>
              <a:custGeom>
                <a:avLst/>
                <a:gdLst>
                  <a:gd name="T0" fmla="*/ 513 w 2305"/>
                  <a:gd name="T1" fmla="*/ 483 h 2175"/>
                  <a:gd name="T2" fmla="*/ 2305 w 2305"/>
                  <a:gd name="T3" fmla="*/ 2175 h 2175"/>
                  <a:gd name="T4" fmla="*/ 513 w 2305"/>
                  <a:gd name="T5" fmla="*/ 483 h 2175"/>
                  <a:gd name="T6" fmla="*/ 513 w 2305"/>
                  <a:gd name="T7" fmla="*/ 483 h 2175"/>
                  <a:gd name="T8" fmla="*/ 0 w 2305"/>
                  <a:gd name="T9" fmla="*/ 0 h 2175"/>
                  <a:gd name="T10" fmla="*/ 513 w 2305"/>
                  <a:gd name="T11" fmla="*/ 0 h 2175"/>
                  <a:gd name="T12" fmla="*/ 513 w 2305"/>
                  <a:gd name="T13" fmla="*/ 483 h 2175"/>
                  <a:gd name="T14" fmla="*/ 0 w 2305"/>
                  <a:gd name="T15" fmla="*/ 0 h 2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05" h="2175">
                    <a:moveTo>
                      <a:pt x="513" y="483"/>
                    </a:moveTo>
                    <a:lnTo>
                      <a:pt x="2305" y="2175"/>
                    </a:lnTo>
                    <a:lnTo>
                      <a:pt x="513" y="483"/>
                    </a:lnTo>
                    <a:lnTo>
                      <a:pt x="513" y="483"/>
                    </a:lnTo>
                    <a:close/>
                    <a:moveTo>
                      <a:pt x="0" y="0"/>
                    </a:moveTo>
                    <a:lnTo>
                      <a:pt x="513" y="0"/>
                    </a:lnTo>
                    <a:lnTo>
                      <a:pt x="513" y="483"/>
                    </a:lnTo>
                    <a:lnTo>
                      <a:pt x="0" y="0"/>
                    </a:lnTo>
                    <a:close/>
                  </a:path>
                </a:pathLst>
              </a:custGeom>
              <a:solidFill>
                <a:srgbClr val="0A2853"/>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67" name="Freeform 25"/>
              <p:cNvSpPr>
                <a:spLocks noEditPoints="1"/>
              </p:cNvSpPr>
              <p:nvPr/>
            </p:nvSpPr>
            <p:spPr>
              <a:xfrm>
                <a:off x="4856740" y="1957388"/>
                <a:ext cx="2846388" cy="2843213"/>
              </a:xfrm>
              <a:custGeom>
                <a:avLst/>
                <a:gdLst>
                  <a:gd name="T0" fmla="*/ 641 w 3585"/>
                  <a:gd name="T1" fmla="*/ 1535 h 3581"/>
                  <a:gd name="T2" fmla="*/ 641 w 3585"/>
                  <a:gd name="T3" fmla="*/ 1918 h 3581"/>
                  <a:gd name="T4" fmla="*/ 2944 w 3585"/>
                  <a:gd name="T5" fmla="*/ 1918 h 3581"/>
                  <a:gd name="T6" fmla="*/ 2944 w 3585"/>
                  <a:gd name="T7" fmla="*/ 1535 h 3581"/>
                  <a:gd name="T8" fmla="*/ 641 w 3585"/>
                  <a:gd name="T9" fmla="*/ 1535 h 3581"/>
                  <a:gd name="T10" fmla="*/ 641 w 3585"/>
                  <a:gd name="T11" fmla="*/ 767 h 3581"/>
                  <a:gd name="T12" fmla="*/ 641 w 3585"/>
                  <a:gd name="T13" fmla="*/ 1150 h 3581"/>
                  <a:gd name="T14" fmla="*/ 2944 w 3585"/>
                  <a:gd name="T15" fmla="*/ 1150 h 3581"/>
                  <a:gd name="T16" fmla="*/ 2944 w 3585"/>
                  <a:gd name="T17" fmla="*/ 767 h 3581"/>
                  <a:gd name="T18" fmla="*/ 641 w 3585"/>
                  <a:gd name="T19" fmla="*/ 767 h 3581"/>
                  <a:gd name="T20" fmla="*/ 3585 w 3585"/>
                  <a:gd name="T21" fmla="*/ 0 h 3581"/>
                  <a:gd name="T22" fmla="*/ 3585 w 3585"/>
                  <a:gd name="T23" fmla="*/ 923 h 3581"/>
                  <a:gd name="T24" fmla="*/ 3585 w 3585"/>
                  <a:gd name="T25" fmla="*/ 1406 h 3581"/>
                  <a:gd name="T26" fmla="*/ 3585 w 3585"/>
                  <a:gd name="T27" fmla="*/ 1889 h 3581"/>
                  <a:gd name="T28" fmla="*/ 1792 w 3585"/>
                  <a:gd name="T29" fmla="*/ 3581 h 3581"/>
                  <a:gd name="T30" fmla="*/ 0 w 3585"/>
                  <a:gd name="T31" fmla="*/ 1889 h 3581"/>
                  <a:gd name="T32" fmla="*/ 0 w 3585"/>
                  <a:gd name="T33" fmla="*/ 1406 h 3581"/>
                  <a:gd name="T34" fmla="*/ 0 w 3585"/>
                  <a:gd name="T35" fmla="*/ 923 h 3581"/>
                  <a:gd name="T36" fmla="*/ 0 w 3585"/>
                  <a:gd name="T37" fmla="*/ 4 h 3581"/>
                  <a:gd name="T38" fmla="*/ 976 w 3585"/>
                  <a:gd name="T39" fmla="*/ 3 h 3581"/>
                  <a:gd name="T40" fmla="*/ 2607 w 3585"/>
                  <a:gd name="T41" fmla="*/ 1 h 3581"/>
                  <a:gd name="T42" fmla="*/ 3585 w 3585"/>
                  <a:gd name="T43" fmla="*/ 0 h 3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85" h="3581">
                    <a:moveTo>
                      <a:pt x="641" y="1535"/>
                    </a:moveTo>
                    <a:lnTo>
                      <a:pt x="641" y="1918"/>
                    </a:lnTo>
                    <a:lnTo>
                      <a:pt x="2944" y="1918"/>
                    </a:lnTo>
                    <a:lnTo>
                      <a:pt x="2944" y="1535"/>
                    </a:lnTo>
                    <a:lnTo>
                      <a:pt x="641" y="1535"/>
                    </a:lnTo>
                    <a:close/>
                    <a:moveTo>
                      <a:pt x="641" y="767"/>
                    </a:moveTo>
                    <a:lnTo>
                      <a:pt x="641" y="1150"/>
                    </a:lnTo>
                    <a:lnTo>
                      <a:pt x="2944" y="1150"/>
                    </a:lnTo>
                    <a:lnTo>
                      <a:pt x="2944" y="767"/>
                    </a:lnTo>
                    <a:lnTo>
                      <a:pt x="641" y="767"/>
                    </a:lnTo>
                    <a:close/>
                    <a:moveTo>
                      <a:pt x="3585" y="0"/>
                    </a:moveTo>
                    <a:lnTo>
                      <a:pt x="3585" y="923"/>
                    </a:lnTo>
                    <a:lnTo>
                      <a:pt x="3585" y="1406"/>
                    </a:lnTo>
                    <a:lnTo>
                      <a:pt x="3585" y="1889"/>
                    </a:lnTo>
                    <a:lnTo>
                      <a:pt x="1792" y="3581"/>
                    </a:lnTo>
                    <a:lnTo>
                      <a:pt x="0" y="1889"/>
                    </a:lnTo>
                    <a:lnTo>
                      <a:pt x="0" y="1406"/>
                    </a:lnTo>
                    <a:lnTo>
                      <a:pt x="0" y="923"/>
                    </a:lnTo>
                    <a:lnTo>
                      <a:pt x="0" y="4"/>
                    </a:lnTo>
                    <a:lnTo>
                      <a:pt x="976" y="3"/>
                    </a:lnTo>
                    <a:lnTo>
                      <a:pt x="2607" y="1"/>
                    </a:lnTo>
                    <a:lnTo>
                      <a:pt x="3585" y="0"/>
                    </a:lnTo>
                    <a:close/>
                  </a:path>
                </a:pathLst>
              </a:custGeom>
              <a:solidFill>
                <a:srgbClr val="F1F1F1"/>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68" name="Rectangle 26"/>
              <p:cNvSpPr>
                <a:spLocks noChangeArrowheads="1"/>
              </p:cNvSpPr>
              <p:nvPr/>
            </p:nvSpPr>
            <p:spPr>
              <a:xfrm>
                <a:off x="5366327" y="2566988"/>
                <a:ext cx="1827213" cy="303213"/>
              </a:xfrm>
              <a:prstGeom prst="rect">
                <a:avLst/>
              </a:prstGeom>
              <a:solidFill>
                <a:srgbClr val="D8D8D8"/>
              </a:solidFill>
              <a:ln w="0">
                <a:noFill/>
                <a:prstDash val="solid"/>
                <a:miter/>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69" name="Rectangle 27"/>
              <p:cNvSpPr>
                <a:spLocks noChangeArrowheads="1"/>
              </p:cNvSpPr>
              <p:nvPr/>
            </p:nvSpPr>
            <p:spPr>
              <a:xfrm>
                <a:off x="5366327" y="3175001"/>
                <a:ext cx="1827213" cy="304800"/>
              </a:xfrm>
              <a:prstGeom prst="rect">
                <a:avLst/>
              </a:prstGeom>
              <a:solidFill>
                <a:srgbClr val="D8D8D8"/>
              </a:solidFill>
              <a:ln w="0">
                <a:noFill/>
                <a:prstDash val="solid"/>
                <a:miter/>
              </a:ln>
            </p:spPr>
            <p:txBody>
              <a:bodyPr vert="horz" wrap="square" lIns="91440" tIns="45720" rIns="91440" bIns="45720" anchor="t" anchorCtr="0">
                <a:prstTxWarp prst="textNoShape">
                  <a:avLst/>
                </a:prstTxWarp>
              </a:bodyPr>
              <a:lstStyle/>
              <a:p>
                <a:pPr lvl="0">
                  <a:defRPr lang="ko-KR" altLang="en-US"/>
                </a:pPr>
                <a:endParaRPr lang="ko-KR" altLang="en-US"/>
              </a:p>
            </p:txBody>
          </p:sp>
        </p:grpSp>
        <p:sp>
          <p:nvSpPr>
            <p:cNvPr id="52" name="타원 75"/>
            <p:cNvSpPr/>
            <p:nvPr/>
          </p:nvSpPr>
          <p:spPr>
            <a:xfrm>
              <a:off x="6032540" y="5518956"/>
              <a:ext cx="658400" cy="658400"/>
            </a:xfrm>
            <a:prstGeom prst="ellipse">
              <a:avLst/>
            </a:prstGeom>
            <a:solidFill>
              <a:srgbClr val="7D7D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53" name="타원 78"/>
            <p:cNvSpPr/>
            <p:nvPr/>
          </p:nvSpPr>
          <p:spPr>
            <a:xfrm rot="5400000">
              <a:off x="7829994" y="3721503"/>
              <a:ext cx="658400" cy="658400"/>
            </a:xfrm>
            <a:prstGeom prst="ellipse">
              <a:avLst/>
            </a:prstGeom>
            <a:solidFill>
              <a:srgbClr val="71C6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54" name="타원 79"/>
            <p:cNvSpPr/>
            <p:nvPr/>
          </p:nvSpPr>
          <p:spPr>
            <a:xfrm rot="5400000">
              <a:off x="4235088" y="3721503"/>
              <a:ext cx="658400" cy="658400"/>
            </a:xfrm>
            <a:prstGeom prst="ellipse">
              <a:avLst/>
            </a:prstGeom>
            <a:solidFill>
              <a:srgbClr val="0659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55" name="타원 81"/>
            <p:cNvSpPr/>
            <p:nvPr/>
          </p:nvSpPr>
          <p:spPr>
            <a:xfrm rot="2700000">
              <a:off x="7303531" y="2450511"/>
              <a:ext cx="658400" cy="658400"/>
            </a:xfrm>
            <a:prstGeom prst="ellipse">
              <a:avLst/>
            </a:prstGeom>
            <a:solidFill>
              <a:srgbClr val="00CB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56" name="타원 82"/>
            <p:cNvSpPr/>
            <p:nvPr/>
          </p:nvSpPr>
          <p:spPr>
            <a:xfrm rot="2700000">
              <a:off x="4761549" y="4992494"/>
              <a:ext cx="658400" cy="658400"/>
            </a:xfrm>
            <a:prstGeom prst="ellipse">
              <a:avLst/>
            </a:prstGeom>
            <a:solidFill>
              <a:srgbClr val="2048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57" name="타원 84"/>
            <p:cNvSpPr/>
            <p:nvPr/>
          </p:nvSpPr>
          <p:spPr>
            <a:xfrm rot="18900000">
              <a:off x="4761549" y="2450511"/>
              <a:ext cx="658400" cy="658400"/>
            </a:xfrm>
            <a:prstGeom prst="ellipse">
              <a:avLst/>
            </a:prstGeom>
            <a:solidFill>
              <a:srgbClr val="0698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58" name="타원 85"/>
            <p:cNvSpPr/>
            <p:nvPr/>
          </p:nvSpPr>
          <p:spPr>
            <a:xfrm rot="18900000">
              <a:off x="7303531" y="4992494"/>
              <a:ext cx="658400" cy="658400"/>
            </a:xfrm>
            <a:prstGeom prst="ellipse">
              <a:avLst/>
            </a:prstGeom>
            <a:solidFill>
              <a:srgbClr val="A4C6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sp>
        <p:nvSpPr>
          <p:cNvPr id="70"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89</a:t>
            </a:fld>
            <a:endParaRPr lang="en-US" altLang="en-US" sz="999">
              <a:solidFill>
                <a:schemeClr val="tx1"/>
              </a:solidFill>
              <a:latin typeface="나눔스퀘어라운드 Bold"/>
              <a:ea typeface="나눔스퀘어라운드 Bold"/>
            </a:endParaRPr>
          </a:p>
        </p:txBody>
      </p:sp>
      <p:sp>
        <p:nvSpPr>
          <p:cNvPr id="71" name="TextBox 70">
            <a:extLst>
              <a:ext uri="{FF2B5EF4-FFF2-40B4-BE49-F238E27FC236}">
                <a16:creationId xmlns:a16="http://schemas.microsoft.com/office/drawing/2014/main" id="{C1891EC9-610F-48D2-BCD1-743A93BBB93D}"/>
              </a:ext>
            </a:extLst>
          </p:cNvPr>
          <p:cNvSpPr txBox="1"/>
          <p:nvPr/>
        </p:nvSpPr>
        <p:spPr>
          <a:xfrm>
            <a:off x="8403324" y="241974"/>
            <a:ext cx="545771" cy="188766"/>
          </a:xfrm>
          <a:prstGeom prst="roundRect">
            <a:avLst>
              <a:gd name="adj" fmla="val 50000"/>
            </a:avLst>
          </a:prstGeom>
          <a:solidFill>
            <a:srgbClr val="247DAE"/>
          </a:solidFill>
        </p:spPr>
        <p:txBody>
          <a:bodyPr wrap="none" anchor="ctr">
            <a:noAutofit/>
          </a:bodyPr>
          <a:lstStyle/>
          <a:p>
            <a:pPr algn="ctr">
              <a:defRPr lang="ko-KR" altLang="en-US"/>
            </a:pPr>
            <a:r>
              <a:rPr lang="en-US" altLang="ko-KR" sz="1100" dirty="0">
                <a:solidFill>
                  <a:schemeClr val="bg1"/>
                </a:solidFill>
                <a:latin typeface="나눔스퀘어라운드 ExtraBold"/>
                <a:ea typeface="나눔스퀘어라운드 ExtraBold"/>
              </a:rPr>
              <a:t>PART 6</a:t>
            </a:r>
          </a:p>
        </p:txBody>
      </p:sp>
      <p:sp>
        <p:nvSpPr>
          <p:cNvPr id="72" name="TextBox 71">
            <a:extLst>
              <a:ext uri="{FF2B5EF4-FFF2-40B4-BE49-F238E27FC236}">
                <a16:creationId xmlns:a16="http://schemas.microsoft.com/office/drawing/2014/main" id="{B449B433-69B5-401E-93B6-BB12E63C3FFD}"/>
              </a:ext>
            </a:extLst>
          </p:cNvPr>
          <p:cNvSpPr txBox="1"/>
          <p:nvPr/>
        </p:nvSpPr>
        <p:spPr>
          <a:xfrm>
            <a:off x="7698214" y="435538"/>
            <a:ext cx="1435638" cy="261610"/>
          </a:xfrm>
          <a:prstGeom prst="rect">
            <a:avLst/>
          </a:prstGeom>
          <a:noFill/>
        </p:spPr>
        <p:txBody>
          <a:bodyPr wrap="square" anchor="ctr">
            <a:spAutoFit/>
          </a:bodyPr>
          <a:lstStyle/>
          <a:p>
            <a:pPr algn="r">
              <a:defRPr lang="ko-KR" altLang="en-US"/>
            </a:pPr>
            <a:r>
              <a:rPr lang="ko-KR" altLang="en-US" sz="1100" dirty="0">
                <a:solidFill>
                  <a:schemeClr val="bg1"/>
                </a:solidFill>
                <a:latin typeface="나눔스퀘어라운드 ExtraBold"/>
                <a:ea typeface="나눔스퀘어라운드 ExtraBold"/>
              </a:rPr>
              <a:t>직장 내 괴롭힘의 예방</a:t>
            </a:r>
          </a:p>
        </p:txBody>
      </p:sp>
      <p:pic>
        <p:nvPicPr>
          <p:cNvPr id="2" name="그림 1">
            <a:extLst>
              <a:ext uri="{FF2B5EF4-FFF2-40B4-BE49-F238E27FC236}">
                <a16:creationId xmlns:a16="http://schemas.microsoft.com/office/drawing/2014/main" id="{8B97C7BF-11C8-4F09-F93B-319121A17761}"/>
              </a:ext>
            </a:extLst>
          </p:cNvPr>
          <p:cNvPicPr>
            <a:picLocks noChangeAspect="1"/>
          </p:cNvPicPr>
          <p:nvPr/>
        </p:nvPicPr>
        <p:blipFill>
          <a:blip r:embed="rId3"/>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1E166B18-ED4C-9194-4005-B9C6EFA54D78}"/>
              </a:ext>
            </a:extLst>
          </p:cNvPr>
          <p:cNvPicPr>
            <a:picLocks noChangeAspect="1"/>
          </p:cNvPicPr>
          <p:nvPr/>
        </p:nvPicPr>
        <p:blipFill>
          <a:blip r:embed="rId4"/>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7397D4D6-412F-4CE7-9EC8-7B986C67E72E}"/>
              </a:ext>
            </a:extLst>
          </p:cNvPr>
          <p:cNvSpPr/>
          <p:nvPr/>
        </p:nvSpPr>
        <p:spPr>
          <a:xfrm>
            <a:off x="0" y="0"/>
            <a:ext cx="9144000" cy="6858000"/>
          </a:xfrm>
          <a:prstGeom prst="rect">
            <a:avLst/>
          </a:prstGeom>
          <a:solidFill>
            <a:srgbClr val="516E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latin typeface="나눔스퀘어라운드 ExtraBold" panose="020B0600000101010101" pitchFamily="50" charset="-127"/>
              <a:ea typeface="나눔스퀘어라운드 ExtraBold" panose="020B0600000101010101" pitchFamily="50" charset="-127"/>
            </a:endParaRPr>
          </a:p>
        </p:txBody>
      </p:sp>
      <p:sp>
        <p:nvSpPr>
          <p:cNvPr id="6" name="직사각형 5">
            <a:extLst>
              <a:ext uri="{FF2B5EF4-FFF2-40B4-BE49-F238E27FC236}">
                <a16:creationId xmlns:a16="http://schemas.microsoft.com/office/drawing/2014/main" id="{4A615065-6EB5-4FCA-8440-7CB03F160302}"/>
              </a:ext>
            </a:extLst>
          </p:cNvPr>
          <p:cNvSpPr/>
          <p:nvPr/>
        </p:nvSpPr>
        <p:spPr>
          <a:xfrm>
            <a:off x="3495212" y="1456857"/>
            <a:ext cx="2053541" cy="687981"/>
          </a:xfrm>
          <a:prstGeom prst="rect">
            <a:avLst/>
          </a:prstGeom>
          <a:solidFill>
            <a:srgbClr val="40576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latin typeface="나눔스퀘어라운드 ExtraBold" panose="020B0600000101010101" pitchFamily="50" charset="-127"/>
              <a:ea typeface="나눔스퀘어라운드 ExtraBold" panose="020B0600000101010101" pitchFamily="50" charset="-127"/>
            </a:endParaRPr>
          </a:p>
        </p:txBody>
      </p:sp>
      <p:pic>
        <p:nvPicPr>
          <p:cNvPr id="20" name="그림 19">
            <a:extLst>
              <a:ext uri="{FF2B5EF4-FFF2-40B4-BE49-F238E27FC236}">
                <a16:creationId xmlns:a16="http://schemas.microsoft.com/office/drawing/2014/main" id="{27C2F303-B5F3-4881-80FF-32200546E3A3}"/>
              </a:ext>
            </a:extLst>
          </p:cNvPr>
          <p:cNvPicPr>
            <a:picLocks noChangeAspect="1"/>
          </p:cNvPicPr>
          <p:nvPr/>
        </p:nvPicPr>
        <p:blipFill rotWithShape="1">
          <a:blip r:embed="rId2">
            <a:extLst>
              <a:ext uri="{28A0092B-C50C-407E-A947-70E740481C1C}">
                <a14:useLocalDpi xmlns:a14="http://schemas.microsoft.com/office/drawing/2010/main" val="0"/>
              </a:ext>
            </a:extLst>
          </a:blip>
          <a:srcRect l="42303" t="9176" b="22700"/>
          <a:stretch/>
        </p:blipFill>
        <p:spPr>
          <a:xfrm>
            <a:off x="5751342" y="462316"/>
            <a:ext cx="3395539" cy="2833085"/>
          </a:xfrm>
          <a:prstGeom prst="rect">
            <a:avLst/>
          </a:prstGeom>
          <a:effectLst>
            <a:outerShdw blurRad="50800" dist="38100" dir="5400000" algn="t" rotWithShape="0">
              <a:prstClr val="black">
                <a:alpha val="40000"/>
              </a:prstClr>
            </a:outerShdw>
          </a:effectLst>
        </p:spPr>
      </p:pic>
      <p:sp>
        <p:nvSpPr>
          <p:cNvPr id="18" name="Rectangle 4">
            <a:extLst>
              <a:ext uri="{FF2B5EF4-FFF2-40B4-BE49-F238E27FC236}">
                <a16:creationId xmlns:a16="http://schemas.microsoft.com/office/drawing/2014/main" id="{B3DD426B-F449-4ABA-BF9B-A1FADE48205E}"/>
              </a:ext>
            </a:extLst>
          </p:cNvPr>
          <p:cNvSpPr>
            <a:spLocks noChangeArrowheads="1"/>
          </p:cNvSpPr>
          <p:nvPr/>
        </p:nvSpPr>
        <p:spPr bwMode="white">
          <a:xfrm>
            <a:off x="1594853" y="1326540"/>
            <a:ext cx="5905059" cy="2550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defTabSz="898525">
              <a:defRPr kumimoji="1" sz="1200">
                <a:solidFill>
                  <a:schemeClr val="tx1"/>
                </a:solidFill>
                <a:latin typeface="Arial" panose="020B0604020202020204" pitchFamily="34" charset="0"/>
                <a:cs typeface="Arial" panose="020B0604020202020204" pitchFamily="34" charset="0"/>
              </a:defRPr>
            </a:lvl1pPr>
            <a:lvl2pPr marL="989013" indent="-449263" defTabSz="898525">
              <a:defRPr kumimoji="1" sz="1200">
                <a:solidFill>
                  <a:schemeClr val="tx1"/>
                </a:solidFill>
                <a:latin typeface="Arial" panose="020B0604020202020204" pitchFamily="34" charset="0"/>
                <a:cs typeface="Arial" panose="020B0604020202020204" pitchFamily="34" charset="0"/>
              </a:defRPr>
            </a:lvl2pPr>
            <a:lvl3pPr marL="1528763" indent="-449263" defTabSz="898525">
              <a:defRPr kumimoji="1" sz="1200">
                <a:solidFill>
                  <a:schemeClr val="tx1"/>
                </a:solidFill>
                <a:latin typeface="Arial" panose="020B0604020202020204" pitchFamily="34" charset="0"/>
                <a:cs typeface="Arial" panose="020B0604020202020204" pitchFamily="34" charset="0"/>
              </a:defRPr>
            </a:lvl3pPr>
            <a:lvl4pPr marL="2068513" indent="-449263" defTabSz="898525">
              <a:defRPr kumimoji="1" sz="1200">
                <a:solidFill>
                  <a:schemeClr val="tx1"/>
                </a:solidFill>
                <a:latin typeface="Arial" panose="020B0604020202020204" pitchFamily="34" charset="0"/>
                <a:cs typeface="Arial" panose="020B0604020202020204" pitchFamily="34" charset="0"/>
              </a:defRPr>
            </a:lvl4pPr>
            <a:lvl5pPr marL="2608263" indent="-449263" defTabSz="898525">
              <a:defRPr kumimoji="1" sz="1200">
                <a:solidFill>
                  <a:schemeClr val="tx1"/>
                </a:solidFill>
                <a:latin typeface="Arial" panose="020B0604020202020204" pitchFamily="34" charset="0"/>
                <a:cs typeface="Arial" panose="020B0604020202020204" pitchFamily="34" charset="0"/>
              </a:defRPr>
            </a:lvl5pPr>
            <a:lvl6pPr marL="30654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6pPr>
            <a:lvl7pPr marL="35226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7pPr>
            <a:lvl8pPr marL="39798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8pPr>
            <a:lvl9pPr marL="4437063" indent="-449263" defTabSz="898525" fontAlgn="base">
              <a:spcBef>
                <a:spcPct val="30000"/>
              </a:spcBef>
              <a:spcAft>
                <a:spcPct val="0"/>
              </a:spcAft>
              <a:defRPr kumimoji="1" sz="1200">
                <a:solidFill>
                  <a:schemeClr val="tx1"/>
                </a:solidFill>
                <a:latin typeface="Arial" panose="020B0604020202020204" pitchFamily="34" charset="0"/>
                <a:cs typeface="Arial" panose="020B0604020202020204" pitchFamily="34" charset="0"/>
              </a:defRPr>
            </a:lvl9pPr>
          </a:lstStyle>
          <a:p>
            <a:pPr algn="ctr" eaLnBrk="1" hangingPunct="1">
              <a:lnSpc>
                <a:spcPct val="130000"/>
              </a:lnSpc>
              <a:spcBef>
                <a:spcPct val="0"/>
              </a:spcBef>
            </a:pPr>
            <a:r>
              <a:rPr lang="en-US" altLang="ko-KR" sz="4400" dirty="0">
                <a:solidFill>
                  <a:schemeClr val="bg1"/>
                </a:solidFill>
                <a:latin typeface="나눔스퀘어라운드 ExtraBold" panose="020B0600000101010101" pitchFamily="50" charset="-127"/>
                <a:ea typeface="나눔스퀘어라운드 ExtraBold" panose="020B0600000101010101" pitchFamily="50" charset="-127"/>
                <a:cs typeface="함초롬돋움" panose="02030504000101010101" pitchFamily="18" charset="-127"/>
              </a:rPr>
              <a:t>PART 2</a:t>
            </a:r>
          </a:p>
          <a:p>
            <a:pPr algn="ctr">
              <a:lnSpc>
                <a:spcPct val="120000"/>
              </a:lnSpc>
              <a:spcBef>
                <a:spcPct val="0"/>
              </a:spcBef>
            </a:pPr>
            <a:r>
              <a:rPr lang="ko-KR" altLang="en-US" sz="4400" dirty="0">
                <a:solidFill>
                  <a:schemeClr val="bg1"/>
                </a:solidFill>
                <a:latin typeface="나눔스퀘어라운드 ExtraBold" panose="020B0600000101010101" pitchFamily="50" charset="-127"/>
                <a:ea typeface="나눔스퀘어라운드 ExtraBold" panose="020B0600000101010101" pitchFamily="50" charset="-127"/>
                <a:cs typeface="함초롬돋움" panose="02030504000101010101" pitchFamily="18" charset="-127"/>
              </a:rPr>
              <a:t>직장 내 괴롭힘 </a:t>
            </a:r>
            <a:endParaRPr lang="en-US" altLang="ko-KR" sz="4400" dirty="0">
              <a:solidFill>
                <a:schemeClr val="bg1"/>
              </a:solidFill>
              <a:latin typeface="나눔스퀘어라운드 ExtraBold" panose="020B0600000101010101" pitchFamily="50" charset="-127"/>
              <a:ea typeface="나눔스퀘어라운드 ExtraBold" panose="020B0600000101010101" pitchFamily="50" charset="-127"/>
              <a:cs typeface="함초롬돋움" panose="02030504000101010101" pitchFamily="18" charset="-127"/>
            </a:endParaRPr>
          </a:p>
          <a:p>
            <a:pPr algn="ctr">
              <a:lnSpc>
                <a:spcPct val="120000"/>
              </a:lnSpc>
              <a:spcBef>
                <a:spcPct val="0"/>
              </a:spcBef>
            </a:pPr>
            <a:r>
              <a:rPr lang="ko-KR" altLang="en-US" sz="4400" dirty="0">
                <a:solidFill>
                  <a:schemeClr val="bg1"/>
                </a:solidFill>
                <a:latin typeface="나눔스퀘어라운드 ExtraBold" panose="020B0600000101010101" pitchFamily="50" charset="-127"/>
                <a:ea typeface="나눔스퀘어라운드 ExtraBold" panose="020B0600000101010101" pitchFamily="50" charset="-127"/>
                <a:cs typeface="함초롬돋움" panose="02030504000101010101" pitchFamily="18" charset="-127"/>
              </a:rPr>
              <a:t>관련 법규 살펴보기</a:t>
            </a:r>
          </a:p>
        </p:txBody>
      </p:sp>
      <p:pic>
        <p:nvPicPr>
          <p:cNvPr id="22" name="그림 21">
            <a:extLst>
              <a:ext uri="{FF2B5EF4-FFF2-40B4-BE49-F238E27FC236}">
                <a16:creationId xmlns:a16="http://schemas.microsoft.com/office/drawing/2014/main" id="{6F9D7537-84FA-4E28-BA98-D3D849991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89" y="4412418"/>
            <a:ext cx="2704648" cy="2040930"/>
          </a:xfrm>
          <a:prstGeom prst="rect">
            <a:avLst/>
          </a:prstGeom>
        </p:spPr>
      </p:pic>
      <p:pic>
        <p:nvPicPr>
          <p:cNvPr id="24" name="그림 23">
            <a:extLst>
              <a:ext uri="{FF2B5EF4-FFF2-40B4-BE49-F238E27FC236}">
                <a16:creationId xmlns:a16="http://schemas.microsoft.com/office/drawing/2014/main" id="{29C483B4-B753-4E46-8A0E-A12C1B0733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6326" y="5218905"/>
            <a:ext cx="1185674" cy="1234443"/>
          </a:xfrm>
          <a:prstGeom prst="rect">
            <a:avLst/>
          </a:prstGeom>
        </p:spPr>
      </p:pic>
      <p:pic>
        <p:nvPicPr>
          <p:cNvPr id="2" name="그림 1">
            <a:extLst>
              <a:ext uri="{FF2B5EF4-FFF2-40B4-BE49-F238E27FC236}">
                <a16:creationId xmlns:a16="http://schemas.microsoft.com/office/drawing/2014/main" id="{8C3DF806-ABD5-EB51-D324-DBAAB11303ED}"/>
              </a:ext>
            </a:extLst>
          </p:cNvPr>
          <p:cNvPicPr>
            <a:picLocks noChangeAspect="1"/>
          </p:cNvPicPr>
          <p:nvPr/>
        </p:nvPicPr>
        <p:blipFill>
          <a:blip r:embed="rId5"/>
          <a:stretch>
            <a:fillRect/>
          </a:stretch>
        </p:blipFill>
        <p:spPr>
          <a:xfrm>
            <a:off x="184639" y="6294716"/>
            <a:ext cx="685800" cy="416006"/>
          </a:xfrm>
          <a:prstGeom prst="rect">
            <a:avLst/>
          </a:prstGeom>
        </p:spPr>
      </p:pic>
      <p:pic>
        <p:nvPicPr>
          <p:cNvPr id="4" name="그림 3">
            <a:extLst>
              <a:ext uri="{FF2B5EF4-FFF2-40B4-BE49-F238E27FC236}">
                <a16:creationId xmlns:a16="http://schemas.microsoft.com/office/drawing/2014/main" id="{63616222-253B-FB21-584D-9CE86FFFCE63}"/>
              </a:ext>
            </a:extLst>
          </p:cNvPr>
          <p:cNvPicPr>
            <a:picLocks noChangeAspect="1"/>
          </p:cNvPicPr>
          <p:nvPr/>
        </p:nvPicPr>
        <p:blipFill>
          <a:blip r:embed="rId6"/>
          <a:stretch>
            <a:fillRect/>
          </a:stretch>
        </p:blipFill>
        <p:spPr>
          <a:xfrm>
            <a:off x="8244963" y="6294716"/>
            <a:ext cx="714397" cy="416006"/>
          </a:xfrm>
          <a:prstGeom prst="rect">
            <a:avLst/>
          </a:prstGeom>
        </p:spPr>
      </p:pic>
    </p:spTree>
    <p:extLst>
      <p:ext uri="{BB962C8B-B14F-4D97-AF65-F5344CB8AC3E}">
        <p14:creationId xmlns:p14="http://schemas.microsoft.com/office/powerpoint/2010/main" val="35738192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4"/>
          <p:cNvSpPr>
            <a:spLocks noChangeArrowheads="1"/>
          </p:cNvSpPr>
          <p:nvPr/>
        </p:nvSpPr>
        <p:spPr bwMode="white">
          <a:xfrm>
            <a:off x="559324" y="3046119"/>
            <a:ext cx="8025353" cy="411588"/>
          </a:xfrm>
          <a:prstGeom prst="rect">
            <a:avLst/>
          </a:prstGeom>
          <a:noFill/>
          <a:ln>
            <a:noFill/>
          </a:ln>
          <a:effectLst/>
        </p:spPr>
        <p:txBody>
          <a:bodyPr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eaLnBrk="1" hangingPunct="1">
              <a:lnSpc>
                <a:spcPct val="130000"/>
              </a:lnSpc>
              <a:spcBef>
                <a:spcPct val="0"/>
              </a:spcBef>
              <a:spcAft>
                <a:spcPct val="46000"/>
              </a:spcAft>
              <a:defRPr lang="ko-KR" altLang="en-US"/>
            </a:pPr>
            <a:endParaRPr lang="ko-KR" altLang="en-US" sz="1801">
              <a:solidFill>
                <a:srgbClr val="000000"/>
              </a:solidFill>
              <a:latin typeface="함초롬돋움"/>
              <a:ea typeface="함초롬돋움"/>
              <a:cs typeface="함초롬돋움"/>
            </a:endParaRPr>
          </a:p>
        </p:txBody>
      </p:sp>
      <p:grpSp>
        <p:nvGrpSpPr>
          <p:cNvPr id="6" name="그룹 5"/>
          <p:cNvGrpSpPr/>
          <p:nvPr/>
        </p:nvGrpSpPr>
        <p:grpSpPr>
          <a:xfrm>
            <a:off x="265" y="130831"/>
            <a:ext cx="9143471" cy="765157"/>
            <a:chOff x="265" y="130831"/>
            <a:chExt cx="9143471" cy="765157"/>
          </a:xfrm>
        </p:grpSpPr>
        <p:grpSp>
          <p:nvGrpSpPr>
            <p:cNvPr id="9" name="그룹 8"/>
            <p:cNvGrpSpPr/>
            <p:nvPr/>
          </p:nvGrpSpPr>
          <p:grpSpPr>
            <a:xfrm>
              <a:off x="265" y="130831"/>
              <a:ext cx="9143471" cy="765157"/>
              <a:chOff x="265" y="130831"/>
              <a:chExt cx="9143471" cy="765157"/>
            </a:xfrm>
          </p:grpSpPr>
          <p:sp>
            <p:nvSpPr>
              <p:cNvPr id="13" name="직사각형 12"/>
              <p:cNvSpPr/>
              <p:nvPr/>
            </p:nvSpPr>
            <p:spPr>
              <a:xfrm>
                <a:off x="265" y="133689"/>
                <a:ext cx="958482" cy="640575"/>
              </a:xfrm>
              <a:prstGeom prst="rect">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4" name="사각형: 둥근 위쪽 모서리 13"/>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5" name="평행 사변형 14"/>
              <p:cNvSpPr/>
              <p:nvPr/>
            </p:nvSpPr>
            <p:spPr>
              <a:xfrm rot="5400000">
                <a:off x="753374" y="368797"/>
                <a:ext cx="762297" cy="292083"/>
              </a:xfrm>
              <a:prstGeom prst="parallelogram">
                <a:avLst>
                  <a:gd name="adj" fmla="val 41638"/>
                </a:avLst>
              </a:prstGeom>
              <a:solidFill>
                <a:srgbClr val="247D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6" name="평행 사변형 15"/>
              <p:cNvSpPr/>
              <p:nvPr/>
            </p:nvSpPr>
            <p:spPr>
              <a:xfrm rot="16200000" flipH="1">
                <a:off x="1075193" y="368798"/>
                <a:ext cx="762297" cy="292083"/>
              </a:xfrm>
              <a:prstGeom prst="parallelogram">
                <a:avLst>
                  <a:gd name="adj" fmla="val 41638"/>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7" name="직사각형 16"/>
              <p:cNvSpPr/>
              <p:nvPr/>
            </p:nvSpPr>
            <p:spPr>
              <a:xfrm>
                <a:off x="1632118" y="130831"/>
                <a:ext cx="7511618" cy="640575"/>
              </a:xfrm>
              <a:prstGeom prst="rect">
                <a:avLst/>
              </a:prstGeom>
              <a:solidFill>
                <a:srgbClr val="48A5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8" name="TextBox 17"/>
              <p:cNvSpPr txBox="1"/>
              <p:nvPr/>
            </p:nvSpPr>
            <p:spPr>
              <a:xfrm>
                <a:off x="1727426" y="285274"/>
                <a:ext cx="2221639" cy="369332"/>
              </a:xfrm>
              <a:prstGeom prst="rect">
                <a:avLst/>
              </a:prstGeom>
              <a:noFill/>
            </p:spPr>
            <p:txBody>
              <a:bodyPr wrap="none" anchor="ctr">
                <a:spAutoFit/>
              </a:bodyPr>
              <a:lstStyle/>
              <a:p>
                <a:pPr lvl="0">
                  <a:defRPr lang="ko-KR" altLang="en-US"/>
                </a:pPr>
                <a:r>
                  <a:rPr lang="ko-KR" altLang="en-US">
                    <a:solidFill>
                      <a:schemeClr val="bg1"/>
                    </a:solidFill>
                    <a:latin typeface="나눔스퀘어라운드 ExtraBold"/>
                    <a:ea typeface="나눔스퀘어라운드 ExtraBold"/>
                  </a:rPr>
                  <a:t>직장 내 괴롭힘의 예방</a:t>
                </a:r>
              </a:p>
            </p:txBody>
          </p:sp>
        </p:grpSp>
        <p:grpSp>
          <p:nvGrpSpPr>
            <p:cNvPr id="10" name="그룹 9"/>
            <p:cNvGrpSpPr/>
            <p:nvPr/>
          </p:nvGrpSpPr>
          <p:grpSpPr>
            <a:xfrm>
              <a:off x="4162213" y="240030"/>
              <a:ext cx="2872952" cy="460741"/>
              <a:chOff x="4162213" y="240030"/>
              <a:chExt cx="2872952" cy="460741"/>
            </a:xfrm>
          </p:grpSpPr>
          <p:sp>
            <p:nvSpPr>
              <p:cNvPr id="11" name="Rectangle 5"/>
              <p:cNvSpPr>
                <a:spLocks noChangeArrowheads="1"/>
              </p:cNvSpPr>
              <p:nvPr/>
            </p:nvSpPr>
            <p:spPr bwMode="white">
              <a:xfrm>
                <a:off x="4403949" y="240030"/>
                <a:ext cx="2631216" cy="460740"/>
              </a:xfrm>
              <a:prstGeom prst="rect">
                <a:avLst/>
              </a:prstGeom>
              <a:noFill/>
            </p:spPr>
            <p:txBody>
              <a:bodyPr wrap="none" anchor="ctr">
                <a:spAutoFit/>
              </a:bodyPr>
              <a:lstStyle/>
              <a:p>
                <a:pPr lvl="0">
                  <a:defRPr lang="ko-KR" altLang="en-US"/>
                </a:pPr>
                <a:r>
                  <a:rPr lang="ko-KR" altLang="en-US" sz="2400">
                    <a:solidFill>
                      <a:schemeClr val="accent4"/>
                    </a:solidFill>
                    <a:latin typeface="나눔스퀘어라운드 ExtraBold"/>
                    <a:ea typeface="나눔스퀘어라운드 ExtraBold"/>
                  </a:rPr>
                  <a:t> 다양한 방식의 홍보</a:t>
                </a:r>
              </a:p>
            </p:txBody>
          </p:sp>
          <p:sp>
            <p:nvSpPr>
              <p:cNvPr id="12" name="타원 11"/>
              <p:cNvSpPr/>
              <p:nvPr/>
            </p:nvSpPr>
            <p:spPr>
              <a:xfrm>
                <a:off x="4162213" y="331227"/>
                <a:ext cx="277425" cy="2774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5</a:t>
                </a:r>
                <a:endParaRPr lang="ko-KR" altLang="en-US">
                  <a:solidFill>
                    <a:schemeClr val="bg1"/>
                  </a:solidFill>
                  <a:latin typeface="나눔스퀘어라운드 ExtraBold"/>
                  <a:ea typeface="나눔스퀘어라운드 ExtraBold"/>
                </a:endParaRPr>
              </a:p>
            </p:txBody>
          </p:sp>
        </p:grpSp>
      </p:grpSp>
      <p:grpSp>
        <p:nvGrpSpPr>
          <p:cNvPr id="19" name="그룹 18"/>
          <p:cNvGrpSpPr/>
          <p:nvPr/>
        </p:nvGrpSpPr>
        <p:grpSpPr>
          <a:xfrm>
            <a:off x="1015063" y="1410171"/>
            <a:ext cx="7287807" cy="1693074"/>
            <a:chOff x="985246" y="1329359"/>
            <a:chExt cx="7287807" cy="1693074"/>
          </a:xfrm>
        </p:grpSpPr>
        <p:sp>
          <p:nvSpPr>
            <p:cNvPr id="20" name="Rectangle 5"/>
            <p:cNvSpPr>
              <a:spLocks noChangeArrowheads="1"/>
            </p:cNvSpPr>
            <p:nvPr/>
          </p:nvSpPr>
          <p:spPr bwMode="white">
            <a:xfrm>
              <a:off x="1110287" y="1329359"/>
              <a:ext cx="7162766" cy="1693074"/>
            </a:xfrm>
            <a:prstGeom prst="rect">
              <a:avLst/>
            </a:prstGeom>
            <a:noFill/>
            <a:ln>
              <a:noFill/>
            </a:ln>
            <a:effectLst/>
          </p:spPr>
          <p:txBody>
            <a:bodyPr vert="horz" wrap="square" lIns="91440" tIns="45720" rIns="91440" bIns="45720"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30000"/>
                </a:lnSpc>
                <a:spcAft>
                  <a:spcPts val="1400"/>
                </a:spcAft>
                <a:defRPr lang="ko-KR" altLang="en-US"/>
              </a:pPr>
              <a:r>
                <a:rPr lang="ko-KR" altLang="en-US" sz="1800" dirty="0">
                  <a:solidFill>
                    <a:srgbClr val="000000"/>
                  </a:solidFill>
                  <a:latin typeface="나눔바른고딕"/>
                  <a:ea typeface="나눔바른고딕"/>
                  <a:cs typeface="함초롬돋움"/>
                </a:rPr>
                <a:t>예방교육</a:t>
              </a:r>
              <a:r>
                <a:rPr lang="en-US" altLang="ko-KR" sz="1800" dirty="0">
                  <a:solidFill>
                    <a:srgbClr val="000000"/>
                  </a:solidFill>
                  <a:latin typeface="나눔바른고딕"/>
                  <a:ea typeface="나눔바른고딕"/>
                  <a:cs typeface="함초롬돋움"/>
                </a:rPr>
                <a:t>, </a:t>
              </a:r>
              <a:r>
                <a:rPr lang="ko-KR" altLang="en-US" sz="1800" dirty="0" err="1">
                  <a:solidFill>
                    <a:srgbClr val="000000"/>
                  </a:solidFill>
                  <a:latin typeface="나눔바른고딕"/>
                  <a:ea typeface="나눔바른고딕"/>
                  <a:cs typeface="함초롬돋움"/>
                </a:rPr>
                <a:t>리플릿</a:t>
              </a:r>
              <a:r>
                <a:rPr lang="ko-KR" altLang="en-US" sz="1800" dirty="0">
                  <a:solidFill>
                    <a:srgbClr val="000000"/>
                  </a:solidFill>
                  <a:latin typeface="나눔바른고딕"/>
                  <a:ea typeface="나눔바른고딕"/>
                  <a:cs typeface="함초롬돋움"/>
                </a:rPr>
                <a:t> 배포</a:t>
              </a:r>
              <a:r>
                <a:rPr lang="en-US" altLang="ko-KR" sz="1800" dirty="0">
                  <a:solidFill>
                    <a:srgbClr val="000000"/>
                  </a:solidFill>
                  <a:latin typeface="나눔바른고딕"/>
                  <a:ea typeface="나눔바른고딕"/>
                  <a:cs typeface="함초롬돋움"/>
                </a:rPr>
                <a:t>, </a:t>
              </a:r>
              <a:r>
                <a:rPr lang="ko-KR" altLang="en-US" sz="1800" dirty="0">
                  <a:solidFill>
                    <a:srgbClr val="000000"/>
                  </a:solidFill>
                  <a:latin typeface="나눔바른고딕"/>
                  <a:ea typeface="나눔바른고딕"/>
                  <a:cs typeface="함초롬돋움"/>
                </a:rPr>
                <a:t>포스터 게시</a:t>
              </a:r>
              <a:r>
                <a:rPr lang="en-US" altLang="ko-KR" sz="1800" dirty="0">
                  <a:solidFill>
                    <a:srgbClr val="000000"/>
                  </a:solidFill>
                  <a:latin typeface="나눔바른고딕"/>
                  <a:ea typeface="나눔바른고딕"/>
                  <a:cs typeface="함초롬돋움"/>
                </a:rPr>
                <a:t>, </a:t>
              </a:r>
              <a:r>
                <a:rPr lang="ko-KR" altLang="en-US" sz="1800" dirty="0">
                  <a:solidFill>
                    <a:srgbClr val="000000"/>
                  </a:solidFill>
                  <a:latin typeface="나눔바른고딕"/>
                  <a:ea typeface="나눔바른고딕"/>
                  <a:cs typeface="함초롬돋움"/>
                </a:rPr>
                <a:t>급여명세서에 문구 삽입 등 </a:t>
              </a:r>
              <a:r>
                <a:rPr lang="en-US" altLang="ko-KR" sz="1800" dirty="0">
                  <a:solidFill>
                    <a:srgbClr val="000000"/>
                  </a:solidFill>
                  <a:latin typeface="나눔바른고딕"/>
                  <a:ea typeface="나눔바른고딕"/>
                  <a:cs typeface="함초롬돋움"/>
                </a:rPr>
                <a:t>              </a:t>
              </a:r>
              <a:r>
                <a:rPr lang="ko-KR" altLang="en-US" sz="1800" b="1" dirty="0">
                  <a:solidFill>
                    <a:srgbClr val="247DAE"/>
                  </a:solidFill>
                  <a:latin typeface="나눔바른고딕"/>
                  <a:ea typeface="나눔바른고딕"/>
                  <a:cs typeface="함초롬돋움"/>
                </a:rPr>
                <a:t>다양한 방식으로 제도 홍보</a:t>
              </a:r>
            </a:p>
            <a:p>
              <a:pPr>
                <a:lnSpc>
                  <a:spcPct val="130000"/>
                </a:lnSpc>
                <a:spcAft>
                  <a:spcPts val="1400"/>
                </a:spcAft>
                <a:defRPr lang="ko-KR" altLang="en-US"/>
              </a:pPr>
              <a:r>
                <a:rPr lang="ko-KR" altLang="en-US" sz="1800" dirty="0">
                  <a:solidFill>
                    <a:srgbClr val="000000"/>
                  </a:solidFill>
                  <a:latin typeface="나눔바른고딕"/>
                  <a:ea typeface="나눔바른고딕"/>
                  <a:cs typeface="함초롬돋움"/>
                </a:rPr>
                <a:t>근로자들이 신고 및 구제절차에 쉽게 접근할 수 있도록 교육</a:t>
              </a:r>
              <a:r>
                <a:rPr lang="en-US" altLang="ko-KR" sz="1800" dirty="0">
                  <a:solidFill>
                    <a:srgbClr val="000000"/>
                  </a:solidFill>
                  <a:latin typeface="나눔바른고딕"/>
                  <a:ea typeface="나눔바른고딕"/>
                  <a:cs typeface="함초롬돋움"/>
                </a:rPr>
                <a:t>·</a:t>
              </a:r>
              <a:r>
                <a:rPr lang="ko-KR" altLang="en-US" sz="1800" dirty="0">
                  <a:solidFill>
                    <a:srgbClr val="000000"/>
                  </a:solidFill>
                  <a:latin typeface="나눔바른고딕"/>
                  <a:ea typeface="나눔바른고딕"/>
                  <a:cs typeface="함초롬돋움"/>
                </a:rPr>
                <a:t>홍보하여 주지시키고 </a:t>
              </a:r>
              <a:r>
                <a:rPr lang="ko-KR" altLang="en-US" sz="1800" b="1" dirty="0">
                  <a:solidFill>
                    <a:srgbClr val="247DAE"/>
                  </a:solidFill>
                  <a:latin typeface="나눔바른고딕"/>
                  <a:ea typeface="나눔바른고딕"/>
                  <a:cs typeface="함초롬돋움"/>
                </a:rPr>
                <a:t>캠페인 기간을 정해 집중 홍보</a:t>
              </a:r>
            </a:p>
          </p:txBody>
        </p:sp>
        <p:sp>
          <p:nvSpPr>
            <p:cNvPr id="21" name="타원 20"/>
            <p:cNvSpPr/>
            <p:nvPr/>
          </p:nvSpPr>
          <p:spPr>
            <a:xfrm>
              <a:off x="985246" y="1506666"/>
              <a:ext cx="101305" cy="101305"/>
            </a:xfrm>
            <a:prstGeom prst="ellipse">
              <a:avLst/>
            </a:prstGeom>
            <a:solidFill>
              <a:schemeClr val="bg1"/>
            </a:solidFill>
            <a:ln w="38100">
              <a:solidFill>
                <a:srgbClr val="40576C"/>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dirty="0"/>
            </a:p>
          </p:txBody>
        </p:sp>
        <p:sp>
          <p:nvSpPr>
            <p:cNvPr id="22" name="타원 21"/>
            <p:cNvSpPr/>
            <p:nvPr/>
          </p:nvSpPr>
          <p:spPr>
            <a:xfrm>
              <a:off x="985246" y="2379273"/>
              <a:ext cx="101305" cy="101305"/>
            </a:xfrm>
            <a:prstGeom prst="ellipse">
              <a:avLst/>
            </a:prstGeom>
            <a:solidFill>
              <a:schemeClr val="bg1"/>
            </a:solidFill>
            <a:ln w="38100">
              <a:solidFill>
                <a:srgbClr val="40576C"/>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pic>
        <p:nvPicPr>
          <p:cNvPr id="23" name="그림 22" descr="벡터그래픽이(가) 표시된 사진  자동 생성된 설명"/>
          <p:cNvPicPr>
            <a:picLocks noChangeAspect="1"/>
          </p:cNvPicPr>
          <p:nvPr/>
        </p:nvPicPr>
        <p:blipFill rotWithShape="1">
          <a:blip r:embed="rId2"/>
          <a:stretch>
            <a:fillRect/>
          </a:stretch>
        </p:blipFill>
        <p:spPr>
          <a:xfrm>
            <a:off x="6589507" y="4007041"/>
            <a:ext cx="2554229" cy="2173228"/>
          </a:xfrm>
          <a:prstGeom prst="rect">
            <a:avLst/>
          </a:prstGeom>
          <a:effectLst>
            <a:outerShdw blurRad="50800" dist="12700" dir="2700000" algn="tl" rotWithShape="0">
              <a:prstClr val="black">
                <a:alpha val="40000"/>
              </a:prstClr>
            </a:outerShdw>
          </a:effectLst>
        </p:spPr>
      </p:pic>
      <p:pic>
        <p:nvPicPr>
          <p:cNvPr id="29" name="그림 28"/>
          <p:cNvPicPr>
            <a:picLocks noChangeAspect="1"/>
          </p:cNvPicPr>
          <p:nvPr/>
        </p:nvPicPr>
        <p:blipFill rotWithShape="1">
          <a:blip r:embed="rId3"/>
          <a:stretch>
            <a:fillRect/>
          </a:stretch>
        </p:blipFill>
        <p:spPr>
          <a:xfrm>
            <a:off x="5733612" y="4250124"/>
            <a:ext cx="646776" cy="1070204"/>
          </a:xfrm>
          <a:prstGeom prst="rect">
            <a:avLst/>
          </a:prstGeom>
        </p:spPr>
      </p:pic>
      <p:pic>
        <p:nvPicPr>
          <p:cNvPr id="99329" name="그림 99328"/>
          <p:cNvPicPr>
            <a:picLocks noChangeAspect="1"/>
          </p:cNvPicPr>
          <p:nvPr/>
        </p:nvPicPr>
        <p:blipFill rotWithShape="1">
          <a:blip r:embed="rId4"/>
          <a:stretch>
            <a:fillRect/>
          </a:stretch>
        </p:blipFill>
        <p:spPr>
          <a:xfrm>
            <a:off x="3390134" y="4117712"/>
            <a:ext cx="772079" cy="2254262"/>
          </a:xfrm>
          <a:prstGeom prst="rect">
            <a:avLst/>
          </a:prstGeom>
          <a:effectLst>
            <a:outerShdw blurRad="50800" dist="12700" dir="2700000" algn="tl" rotWithShape="0">
              <a:prstClr val="black">
                <a:alpha val="40000"/>
              </a:prstClr>
            </a:outerShdw>
          </a:effectLst>
        </p:spPr>
      </p:pic>
      <p:pic>
        <p:nvPicPr>
          <p:cNvPr id="99331" name="그림 99330"/>
          <p:cNvPicPr>
            <a:picLocks noChangeAspect="1"/>
          </p:cNvPicPr>
          <p:nvPr/>
        </p:nvPicPr>
        <p:blipFill rotWithShape="1">
          <a:blip r:embed="rId5"/>
          <a:stretch>
            <a:fillRect/>
          </a:stretch>
        </p:blipFill>
        <p:spPr>
          <a:xfrm>
            <a:off x="4362943" y="4158229"/>
            <a:ext cx="869830" cy="2173229"/>
          </a:xfrm>
          <a:prstGeom prst="rect">
            <a:avLst/>
          </a:prstGeom>
          <a:effectLst>
            <a:outerShdw blurRad="50800" dist="12700" dir="2700000" algn="tl" rotWithShape="0">
              <a:prstClr val="black">
                <a:alpha val="40000"/>
              </a:prstClr>
            </a:outerShdw>
          </a:effectLst>
        </p:spPr>
      </p:pic>
      <p:sp>
        <p:nvSpPr>
          <p:cNvPr id="25"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90</a:t>
            </a:fld>
            <a:endParaRPr lang="en-US" altLang="en-US" sz="999">
              <a:solidFill>
                <a:schemeClr val="tx1"/>
              </a:solidFill>
              <a:latin typeface="나눔스퀘어라운드 Bold"/>
              <a:ea typeface="나눔스퀘어라운드 Bold"/>
            </a:endParaRPr>
          </a:p>
        </p:txBody>
      </p:sp>
      <p:sp>
        <p:nvSpPr>
          <p:cNvPr id="26" name="TextBox 25">
            <a:extLst>
              <a:ext uri="{FF2B5EF4-FFF2-40B4-BE49-F238E27FC236}">
                <a16:creationId xmlns:a16="http://schemas.microsoft.com/office/drawing/2014/main" id="{0D717F19-5671-45FB-98B2-94227CE666F6}"/>
              </a:ext>
            </a:extLst>
          </p:cNvPr>
          <p:cNvSpPr txBox="1"/>
          <p:nvPr/>
        </p:nvSpPr>
        <p:spPr>
          <a:xfrm>
            <a:off x="8403324" y="241974"/>
            <a:ext cx="545771" cy="188766"/>
          </a:xfrm>
          <a:prstGeom prst="roundRect">
            <a:avLst>
              <a:gd name="adj" fmla="val 50000"/>
            </a:avLst>
          </a:prstGeom>
          <a:solidFill>
            <a:srgbClr val="247DAE"/>
          </a:solidFill>
        </p:spPr>
        <p:txBody>
          <a:bodyPr wrap="none" anchor="ctr">
            <a:noAutofit/>
          </a:bodyPr>
          <a:lstStyle/>
          <a:p>
            <a:pPr algn="ctr">
              <a:defRPr lang="ko-KR" altLang="en-US"/>
            </a:pPr>
            <a:r>
              <a:rPr lang="en-US" altLang="ko-KR" sz="1100" dirty="0">
                <a:solidFill>
                  <a:schemeClr val="bg1"/>
                </a:solidFill>
                <a:latin typeface="나눔스퀘어라운드 ExtraBold"/>
                <a:ea typeface="나눔스퀘어라운드 ExtraBold"/>
              </a:rPr>
              <a:t>PART 6</a:t>
            </a:r>
          </a:p>
        </p:txBody>
      </p:sp>
      <p:sp>
        <p:nvSpPr>
          <p:cNvPr id="27" name="TextBox 26">
            <a:extLst>
              <a:ext uri="{FF2B5EF4-FFF2-40B4-BE49-F238E27FC236}">
                <a16:creationId xmlns:a16="http://schemas.microsoft.com/office/drawing/2014/main" id="{B780E030-8B91-4BCD-88E9-D8D53D31D429}"/>
              </a:ext>
            </a:extLst>
          </p:cNvPr>
          <p:cNvSpPr txBox="1"/>
          <p:nvPr/>
        </p:nvSpPr>
        <p:spPr>
          <a:xfrm>
            <a:off x="6699060" y="435538"/>
            <a:ext cx="2335402" cy="261610"/>
          </a:xfrm>
          <a:prstGeom prst="rect">
            <a:avLst/>
          </a:prstGeom>
          <a:noFill/>
        </p:spPr>
        <p:txBody>
          <a:bodyPr wrap="square" anchor="ctr">
            <a:spAutoFit/>
          </a:bodyPr>
          <a:lstStyle/>
          <a:p>
            <a:pPr algn="r">
              <a:defRPr lang="ko-KR" altLang="en-US"/>
            </a:pPr>
            <a:r>
              <a:rPr lang="ko-KR" altLang="en-US" sz="1100" dirty="0">
                <a:solidFill>
                  <a:schemeClr val="bg1"/>
                </a:solidFill>
                <a:latin typeface="나눔스퀘어라운드 ExtraBold"/>
                <a:ea typeface="나눔스퀘어라운드 ExtraBold"/>
              </a:rPr>
              <a:t>직장 내 괴롭힘의 예방</a:t>
            </a:r>
          </a:p>
        </p:txBody>
      </p:sp>
      <p:pic>
        <p:nvPicPr>
          <p:cNvPr id="2" name="그림 1">
            <a:extLst>
              <a:ext uri="{FF2B5EF4-FFF2-40B4-BE49-F238E27FC236}">
                <a16:creationId xmlns:a16="http://schemas.microsoft.com/office/drawing/2014/main" id="{EF6146D4-017A-D844-9AAF-3B1136BF7464}"/>
              </a:ext>
            </a:extLst>
          </p:cNvPr>
          <p:cNvPicPr>
            <a:picLocks noChangeAspect="1"/>
          </p:cNvPicPr>
          <p:nvPr/>
        </p:nvPicPr>
        <p:blipFill>
          <a:blip r:embed="rId6"/>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81586E40-D9C0-D121-8B99-F09B5A1CCDA8}"/>
              </a:ext>
            </a:extLst>
          </p:cNvPr>
          <p:cNvPicPr>
            <a:picLocks noChangeAspect="1"/>
          </p:cNvPicPr>
          <p:nvPr/>
        </p:nvPicPr>
        <p:blipFill>
          <a:blip r:embed="rId7"/>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0"/>
            <a:ext cx="9144000" cy="6858000"/>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400">
              <a:latin typeface="나눔스퀘어라운드 ExtraBold"/>
              <a:ea typeface="나눔스퀘어라운드 ExtraBold"/>
            </a:endParaRPr>
          </a:p>
        </p:txBody>
      </p:sp>
      <p:sp>
        <p:nvSpPr>
          <p:cNvPr id="6" name="직사각형 5"/>
          <p:cNvSpPr/>
          <p:nvPr/>
        </p:nvSpPr>
        <p:spPr>
          <a:xfrm>
            <a:off x="3495212" y="1433876"/>
            <a:ext cx="2053541" cy="687981"/>
          </a:xfrm>
          <a:prstGeom prst="rect">
            <a:avLst/>
          </a:prstGeom>
          <a:solidFill>
            <a:srgbClr val="A85A5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400">
              <a:latin typeface="나눔스퀘어라운드 ExtraBold"/>
              <a:ea typeface="나눔스퀘어라운드 ExtraBold"/>
            </a:endParaRPr>
          </a:p>
        </p:txBody>
      </p:sp>
      <p:sp>
        <p:nvSpPr>
          <p:cNvPr id="7" name="Rectangle 4"/>
          <p:cNvSpPr>
            <a:spLocks noChangeArrowheads="1"/>
          </p:cNvSpPr>
          <p:nvPr/>
        </p:nvSpPr>
        <p:spPr bwMode="white">
          <a:xfrm>
            <a:off x="617565" y="1222761"/>
            <a:ext cx="7859634" cy="2710815"/>
          </a:xfrm>
          <a:prstGeom prst="rect">
            <a:avLst/>
          </a:prstGeom>
          <a:noFill/>
          <a:ln>
            <a:noFill/>
          </a:ln>
          <a:effectLst/>
        </p:spPr>
        <p:txBody>
          <a:bodyPr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lnSpc>
                <a:spcPct val="130000"/>
              </a:lnSpc>
              <a:spcBef>
                <a:spcPct val="0"/>
              </a:spcBef>
              <a:defRPr lang="ko-KR" altLang="en-US"/>
            </a:pPr>
            <a:r>
              <a:rPr lang="en-US" altLang="ko-KR" sz="4400" dirty="0">
                <a:solidFill>
                  <a:schemeClr val="bg1"/>
                </a:solidFill>
                <a:latin typeface="나눔스퀘어라운드 ExtraBold"/>
                <a:ea typeface="나눔스퀘어라운드 ExtraBold"/>
                <a:cs typeface="함초롬돋움"/>
              </a:rPr>
              <a:t>PART 7</a:t>
            </a:r>
          </a:p>
          <a:p>
            <a:pPr algn="ctr">
              <a:lnSpc>
                <a:spcPct val="130000"/>
              </a:lnSpc>
              <a:spcBef>
                <a:spcPct val="0"/>
              </a:spcBef>
              <a:defRPr lang="ko-KR" altLang="en-US"/>
            </a:pPr>
            <a:r>
              <a:rPr lang="ko-KR" altLang="en-US" sz="4400" dirty="0">
                <a:solidFill>
                  <a:schemeClr val="bg1"/>
                </a:solidFill>
                <a:latin typeface="나눔스퀘어라운드 ExtraBold"/>
                <a:ea typeface="나눔스퀘어라운드 ExtraBold"/>
                <a:cs typeface="함초롬돋움"/>
              </a:rPr>
              <a:t>직장 내 괴롭힘 발생 시 </a:t>
            </a:r>
          </a:p>
          <a:p>
            <a:pPr algn="ctr">
              <a:lnSpc>
                <a:spcPct val="130000"/>
              </a:lnSpc>
              <a:spcBef>
                <a:spcPct val="0"/>
              </a:spcBef>
              <a:defRPr lang="ko-KR" altLang="en-US"/>
            </a:pPr>
            <a:r>
              <a:rPr lang="ko-KR" altLang="en-US" sz="4400" dirty="0">
                <a:solidFill>
                  <a:schemeClr val="bg1"/>
                </a:solidFill>
                <a:latin typeface="나눔스퀘어라운드 ExtraBold"/>
                <a:ea typeface="나눔스퀘어라운드 ExtraBold"/>
                <a:cs typeface="함초롬돋움"/>
              </a:rPr>
              <a:t>처리절차</a:t>
            </a:r>
          </a:p>
        </p:txBody>
      </p:sp>
      <p:grpSp>
        <p:nvGrpSpPr>
          <p:cNvPr id="11" name="그룹 10"/>
          <p:cNvGrpSpPr/>
          <p:nvPr/>
        </p:nvGrpSpPr>
        <p:grpSpPr>
          <a:xfrm>
            <a:off x="2774997" y="4069080"/>
            <a:ext cx="3594005" cy="491490"/>
            <a:chOff x="2397626" y="3741006"/>
            <a:chExt cx="4348747" cy="491490"/>
          </a:xfrm>
          <a:effectLst>
            <a:outerShdw blurRad="50800" dist="38100" dir="2700000" algn="tl" rotWithShape="0">
              <a:prstClr val="black">
                <a:alpha val="40000"/>
              </a:prstClr>
            </a:outerShdw>
          </a:effectLst>
        </p:grpSpPr>
        <p:sp>
          <p:nvSpPr>
            <p:cNvPr id="8" name="사각형: 둥근 모서리 7"/>
            <p:cNvSpPr/>
            <p:nvPr/>
          </p:nvSpPr>
          <p:spPr>
            <a:xfrm>
              <a:off x="2397626" y="3851321"/>
              <a:ext cx="4348747" cy="372740"/>
            </a:xfrm>
            <a:prstGeom prst="roundRect">
              <a:avLst>
                <a:gd name="adj" fmla="val 50000"/>
              </a:avLst>
            </a:prstGeom>
            <a:solidFill>
              <a:srgbClr val="A85A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400">
                <a:latin typeface="나눔스퀘어라운드 ExtraBold"/>
                <a:ea typeface="나눔스퀘어라운드 ExtraBold"/>
              </a:endParaRPr>
            </a:p>
          </p:txBody>
        </p:sp>
        <p:sp>
          <p:nvSpPr>
            <p:cNvPr id="12" name="Rectangle 4"/>
            <p:cNvSpPr>
              <a:spLocks noChangeArrowheads="1"/>
            </p:cNvSpPr>
            <p:nvPr/>
          </p:nvSpPr>
          <p:spPr bwMode="white">
            <a:xfrm>
              <a:off x="2570969" y="3741006"/>
              <a:ext cx="4002058" cy="491490"/>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lnSpc>
                  <a:spcPct val="130000"/>
                </a:lnSpc>
                <a:spcBef>
                  <a:spcPct val="0"/>
                </a:spcBef>
                <a:defRPr lang="ko-KR" altLang="en-US"/>
              </a:pPr>
              <a:r>
                <a:rPr lang="ko-KR" altLang="en-US" sz="2000" dirty="0">
                  <a:solidFill>
                    <a:schemeClr val="bg1"/>
                  </a:solidFill>
                  <a:latin typeface="나눔스퀘어라운드 ExtraBold"/>
                  <a:ea typeface="나눔스퀘어라운드 ExtraBold"/>
                  <a:cs typeface="함초롬돋움"/>
                </a:rPr>
                <a:t>사건 처리원칙</a:t>
              </a:r>
            </a:p>
          </p:txBody>
        </p:sp>
      </p:grpSp>
      <p:grpSp>
        <p:nvGrpSpPr>
          <p:cNvPr id="14" name="그룹 13"/>
          <p:cNvGrpSpPr/>
          <p:nvPr/>
        </p:nvGrpSpPr>
        <p:grpSpPr>
          <a:xfrm>
            <a:off x="2774997" y="4632711"/>
            <a:ext cx="3594005" cy="491490"/>
            <a:chOff x="2397626" y="3779770"/>
            <a:chExt cx="4348747" cy="491490"/>
          </a:xfrm>
          <a:effectLst>
            <a:outerShdw blurRad="50800" dist="38100" dir="2700000" algn="tl" rotWithShape="0">
              <a:prstClr val="black">
                <a:alpha val="40000"/>
              </a:prstClr>
            </a:outerShdw>
          </a:effectLst>
        </p:grpSpPr>
        <p:sp>
          <p:nvSpPr>
            <p:cNvPr id="15" name="사각형: 둥근 모서리 14"/>
            <p:cNvSpPr/>
            <p:nvPr/>
          </p:nvSpPr>
          <p:spPr>
            <a:xfrm>
              <a:off x="2397626" y="3851321"/>
              <a:ext cx="4348747" cy="372740"/>
            </a:xfrm>
            <a:prstGeom prst="roundRect">
              <a:avLst>
                <a:gd name="adj" fmla="val 50000"/>
              </a:avLst>
            </a:prstGeom>
            <a:solidFill>
              <a:srgbClr val="A85A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2400">
                <a:latin typeface="나눔스퀘어라운드 ExtraBold"/>
                <a:ea typeface="나눔스퀘어라운드 ExtraBold"/>
              </a:endParaRPr>
            </a:p>
          </p:txBody>
        </p:sp>
        <p:sp>
          <p:nvSpPr>
            <p:cNvPr id="16" name="Rectangle 4"/>
            <p:cNvSpPr>
              <a:spLocks noChangeArrowheads="1"/>
            </p:cNvSpPr>
            <p:nvPr/>
          </p:nvSpPr>
          <p:spPr bwMode="white">
            <a:xfrm>
              <a:off x="2570969" y="3779770"/>
              <a:ext cx="4002058" cy="491490"/>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lnSpc>
                  <a:spcPct val="130000"/>
                </a:lnSpc>
                <a:spcBef>
                  <a:spcPct val="0"/>
                </a:spcBef>
                <a:defRPr lang="ko-KR" altLang="en-US"/>
              </a:pPr>
              <a:r>
                <a:rPr lang="ko-KR" altLang="en-US" sz="2000" dirty="0">
                  <a:solidFill>
                    <a:schemeClr val="bg1"/>
                  </a:solidFill>
                  <a:latin typeface="나눔스퀘어라운드 ExtraBold"/>
                  <a:ea typeface="나눔스퀘어라운드 ExtraBold"/>
                  <a:cs typeface="함초롬돋움"/>
                </a:rPr>
                <a:t>사건 처리절차</a:t>
              </a:r>
            </a:p>
          </p:txBody>
        </p:sp>
      </p:grpSp>
      <p:pic>
        <p:nvPicPr>
          <p:cNvPr id="10" name="그래픽 9"/>
          <p:cNvPicPr>
            <a:picLocks noChangeAspect="1"/>
          </p:cNvPicPr>
          <p:nvPr/>
        </p:nvPicPr>
        <p:blipFill rotWithShape="1">
          <a:blip r:embed="rId2"/>
          <a:stretch>
            <a:fillRect/>
          </a:stretch>
        </p:blipFill>
        <p:spPr>
          <a:xfrm>
            <a:off x="311580" y="276881"/>
            <a:ext cx="2476500" cy="1676400"/>
          </a:xfrm>
          <a:prstGeom prst="rect">
            <a:avLst/>
          </a:prstGeom>
        </p:spPr>
      </p:pic>
      <p:pic>
        <p:nvPicPr>
          <p:cNvPr id="17" name="그림 16" descr="레고, 장난감이(가) 표시된 사진  자동 생성된 설명"/>
          <p:cNvPicPr>
            <a:picLocks noChangeAspect="1"/>
          </p:cNvPicPr>
          <p:nvPr/>
        </p:nvPicPr>
        <p:blipFill rotWithShape="1">
          <a:blip r:embed="rId3"/>
          <a:stretch>
            <a:fillRect/>
          </a:stretch>
        </p:blipFill>
        <p:spPr>
          <a:xfrm>
            <a:off x="6369000" y="3905667"/>
            <a:ext cx="2531232" cy="2666351"/>
          </a:xfrm>
          <a:prstGeom prst="rect">
            <a:avLst/>
          </a:prstGeom>
        </p:spPr>
      </p:pic>
      <p:pic>
        <p:nvPicPr>
          <p:cNvPr id="2" name="그림 1">
            <a:extLst>
              <a:ext uri="{FF2B5EF4-FFF2-40B4-BE49-F238E27FC236}">
                <a16:creationId xmlns:a16="http://schemas.microsoft.com/office/drawing/2014/main" id="{DA3C8D0B-F5BA-55DB-009A-99B751825DD0}"/>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4" name="그림 3">
            <a:extLst>
              <a:ext uri="{FF2B5EF4-FFF2-40B4-BE49-F238E27FC236}">
                <a16:creationId xmlns:a16="http://schemas.microsoft.com/office/drawing/2014/main" id="{D37A32F5-CADF-0F19-AE57-7F8BA8DDE6BC}"/>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그룹 18"/>
          <p:cNvGrpSpPr/>
          <p:nvPr/>
        </p:nvGrpSpPr>
        <p:grpSpPr>
          <a:xfrm>
            <a:off x="265" y="130831"/>
            <a:ext cx="9143471" cy="765157"/>
            <a:chOff x="265" y="130831"/>
            <a:chExt cx="9143471" cy="765157"/>
          </a:xfrm>
        </p:grpSpPr>
        <p:sp>
          <p:nvSpPr>
            <p:cNvPr id="20" name="직사각형 19"/>
            <p:cNvSpPr/>
            <p:nvPr/>
          </p:nvSpPr>
          <p:spPr>
            <a:xfrm>
              <a:off x="265" y="133689"/>
              <a:ext cx="958482" cy="640575"/>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21" name="사각형: 둥근 위쪽 모서리 20"/>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22" name="평행 사변형 21"/>
            <p:cNvSpPr/>
            <p:nvPr/>
          </p:nvSpPr>
          <p:spPr>
            <a:xfrm rot="5400000">
              <a:off x="753374" y="368797"/>
              <a:ext cx="762297" cy="292083"/>
            </a:xfrm>
            <a:prstGeom prst="parallelogram">
              <a:avLst>
                <a:gd name="adj" fmla="val 41638"/>
              </a:avLst>
            </a:prstGeom>
            <a:solidFill>
              <a:srgbClr val="A85A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23" name="평행 사변형 22"/>
            <p:cNvSpPr/>
            <p:nvPr/>
          </p:nvSpPr>
          <p:spPr>
            <a:xfrm rot="16200000" flipH="1">
              <a:off x="1075193" y="368798"/>
              <a:ext cx="762297" cy="292083"/>
            </a:xfrm>
            <a:prstGeom prst="parallelogram">
              <a:avLst>
                <a:gd name="adj" fmla="val 41638"/>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24" name="직사각형 23"/>
            <p:cNvSpPr/>
            <p:nvPr/>
          </p:nvSpPr>
          <p:spPr>
            <a:xfrm>
              <a:off x="1632118" y="130831"/>
              <a:ext cx="7511618" cy="640575"/>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25" name="TextBox 24"/>
            <p:cNvSpPr txBox="1"/>
            <p:nvPr/>
          </p:nvSpPr>
          <p:spPr>
            <a:xfrm>
              <a:off x="1727426" y="240030"/>
              <a:ext cx="1926364" cy="460743"/>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사건 처리원칙</a:t>
              </a:r>
            </a:p>
          </p:txBody>
        </p:sp>
        <p:sp>
          <p:nvSpPr>
            <p:cNvPr id="26" name="TextBox 25"/>
            <p:cNvSpPr txBox="1"/>
            <p:nvPr/>
          </p:nvSpPr>
          <p:spPr>
            <a:xfrm>
              <a:off x="8403324" y="192279"/>
              <a:ext cx="545771" cy="188766"/>
            </a:xfrm>
            <a:prstGeom prst="roundRect">
              <a:avLst>
                <a:gd name="adj" fmla="val 50000"/>
              </a:avLst>
            </a:prstGeom>
            <a:solidFill>
              <a:srgbClr val="A85A56"/>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7</a:t>
              </a:r>
              <a:endParaRPr lang="ko-KR" altLang="en-US" sz="1100">
                <a:solidFill>
                  <a:schemeClr val="bg1"/>
                </a:solidFill>
                <a:latin typeface="나눔스퀘어라운드 ExtraBold"/>
                <a:ea typeface="나눔스퀘어라운드 ExtraBold"/>
              </a:endParaRPr>
            </a:p>
          </p:txBody>
        </p:sp>
        <p:sp>
          <p:nvSpPr>
            <p:cNvPr id="27" name="TextBox 26"/>
            <p:cNvSpPr txBox="1"/>
            <p:nvPr/>
          </p:nvSpPr>
          <p:spPr>
            <a:xfrm>
              <a:off x="6699060" y="363855"/>
              <a:ext cx="2335402" cy="424854"/>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발생 시 </a:t>
              </a:r>
            </a:p>
            <a:p>
              <a:pPr algn="r">
                <a:defRPr lang="ko-KR" altLang="en-US"/>
              </a:pPr>
              <a:r>
                <a:rPr lang="ko-KR" altLang="en-US" sz="1100">
                  <a:solidFill>
                    <a:schemeClr val="bg1"/>
                  </a:solidFill>
                  <a:latin typeface="나눔스퀘어라운드 ExtraBold"/>
                  <a:ea typeface="나눔스퀘어라운드 ExtraBold"/>
                </a:rPr>
                <a:t>처리절차</a:t>
              </a:r>
            </a:p>
          </p:txBody>
        </p:sp>
      </p:grpSp>
      <p:sp>
        <p:nvSpPr>
          <p:cNvPr id="36" name="Round Same Side Corner Rectangle 4"/>
          <p:cNvSpPr/>
          <p:nvPr/>
        </p:nvSpPr>
        <p:spPr>
          <a:xfrm rot="5400000">
            <a:off x="2162522" y="115321"/>
            <a:ext cx="5002287" cy="8013226"/>
          </a:xfrm>
          <a:prstGeom prst="round2SameRect">
            <a:avLst>
              <a:gd name="adj1" fmla="val 0"/>
              <a:gd name="adj2" fmla="val 0"/>
            </a:avLst>
          </a:prstGeom>
          <a:gradFill flip="none" rotWithShape="1">
            <a:gsLst>
              <a:gs pos="0">
                <a:schemeClr val="bg1">
                  <a:lumMod val="92000"/>
                </a:schemeClr>
              </a:gs>
              <a:gs pos="100000">
                <a:schemeClr val="bg1"/>
              </a:gs>
            </a:gsLst>
            <a:lin ang="5400000" scaled="1"/>
            <a:tileRect/>
          </a:gradFill>
          <a:ln w="15875">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sz="1500"/>
          </a:p>
        </p:txBody>
      </p:sp>
      <p:sp>
        <p:nvSpPr>
          <p:cNvPr id="125" name="Rectangle 23"/>
          <p:cNvSpPr>
            <a:spLocks noChangeArrowheads="1"/>
          </p:cNvSpPr>
          <p:nvPr/>
        </p:nvSpPr>
        <p:spPr bwMode="white">
          <a:xfrm>
            <a:off x="1883708" y="1068509"/>
            <a:ext cx="6103855" cy="396436"/>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lnSpc>
                <a:spcPct val="130000"/>
              </a:lnSpc>
              <a:spcBef>
                <a:spcPct val="0"/>
              </a:spcBef>
              <a:spcAft>
                <a:spcPct val="46000"/>
              </a:spcAft>
              <a:defRPr lang="ko-KR" altLang="en-US"/>
            </a:pPr>
            <a:r>
              <a:rPr lang="ko-KR" altLang="en-US" sz="1600" dirty="0">
                <a:latin typeface="나눔바른고딕"/>
                <a:ea typeface="나눔바른고딕"/>
                <a:cs typeface="함초롬돋움"/>
              </a:rPr>
              <a:t>아래 사항을 참고하여 사업장 규모, 여건 등을 고려하여 취업규칙에 규정</a:t>
            </a:r>
          </a:p>
        </p:txBody>
      </p:sp>
      <p:sp>
        <p:nvSpPr>
          <p:cNvPr id="98" name="Rectangle 6"/>
          <p:cNvSpPr>
            <a:spLocks noChangeArrowheads="1"/>
          </p:cNvSpPr>
          <p:nvPr/>
        </p:nvSpPr>
        <p:spPr bwMode="white">
          <a:xfrm>
            <a:off x="2229560" y="1738096"/>
            <a:ext cx="5898243" cy="338554"/>
          </a:xfrm>
          <a:prstGeom prst="rect">
            <a:avLst/>
          </a:prstGeom>
          <a:noFill/>
          <a:ln w="9525" cmpd="sng">
            <a:noFill/>
            <a:miter/>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spcBef>
                <a:spcPct val="0"/>
              </a:spcBef>
              <a:defRPr lang="ko-KR" altLang="en-US"/>
            </a:pPr>
            <a:r>
              <a:rPr lang="ko-KR" altLang="en-US" sz="1600">
                <a:latin typeface="나눔바른고딕"/>
                <a:ea typeface="나눔바른고딕"/>
                <a:cs typeface="함초롬돋움"/>
              </a:rPr>
              <a:t>피해자가 건강한 직장생활을 할 수 있도록 회복시키는 방향으로 접근</a:t>
            </a:r>
          </a:p>
        </p:txBody>
      </p:sp>
      <p:pic>
        <p:nvPicPr>
          <p:cNvPr id="45" name="그림 44"/>
          <p:cNvPicPr>
            <a:picLocks noChangeAspect="1"/>
          </p:cNvPicPr>
          <p:nvPr/>
        </p:nvPicPr>
        <p:blipFill rotWithShape="1">
          <a:blip r:embed="rId2"/>
          <a:stretch>
            <a:fillRect/>
          </a:stretch>
        </p:blipFill>
        <p:spPr>
          <a:xfrm>
            <a:off x="1556416" y="1130874"/>
            <a:ext cx="364085" cy="269225"/>
          </a:xfrm>
          <a:prstGeom prst="rect">
            <a:avLst/>
          </a:prstGeom>
        </p:spPr>
      </p:pic>
      <p:sp>
        <p:nvSpPr>
          <p:cNvPr id="46" name="Freeform 45"/>
          <p:cNvSpPr>
            <a:spLocks noEditPoints="1"/>
          </p:cNvSpPr>
          <p:nvPr/>
        </p:nvSpPr>
        <p:spPr>
          <a:xfrm>
            <a:off x="2028224" y="1803360"/>
            <a:ext cx="208027" cy="208027"/>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BB7C79"/>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grpSp>
        <p:nvGrpSpPr>
          <p:cNvPr id="55" name="그룹 54"/>
          <p:cNvGrpSpPr/>
          <p:nvPr/>
        </p:nvGrpSpPr>
        <p:grpSpPr>
          <a:xfrm>
            <a:off x="475975" y="1710416"/>
            <a:ext cx="1373046" cy="378524"/>
            <a:chOff x="719266" y="1660152"/>
            <a:chExt cx="1373046" cy="378524"/>
          </a:xfrm>
          <a:effectLst>
            <a:outerShdw blurRad="50800" dist="38100" dir="8100000" algn="tr" rotWithShape="0">
              <a:prstClr val="black">
                <a:alpha val="40000"/>
              </a:prstClr>
            </a:outerShdw>
          </a:effectLst>
        </p:grpSpPr>
        <p:sp>
          <p:nvSpPr>
            <p:cNvPr id="56" name="사각형: 둥근 한쪽 모서리 55"/>
            <p:cNvSpPr/>
            <p:nvPr/>
          </p:nvSpPr>
          <p:spPr>
            <a:xfrm flipH="1">
              <a:off x="719266" y="1660152"/>
              <a:ext cx="1373046" cy="378524"/>
            </a:xfrm>
            <a:prstGeom prst="round1Rect">
              <a:avLst>
                <a:gd name="adj" fmla="val 16667"/>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500"/>
            </a:p>
          </p:txBody>
        </p:sp>
        <p:sp>
          <p:nvSpPr>
            <p:cNvPr id="57" name="Rectangle 5"/>
            <p:cNvSpPr>
              <a:spLocks noChangeArrowheads="1"/>
            </p:cNvSpPr>
            <p:nvPr/>
          </p:nvSpPr>
          <p:spPr bwMode="white">
            <a:xfrm>
              <a:off x="968343" y="1687359"/>
              <a:ext cx="874892" cy="338554"/>
            </a:xfrm>
            <a:prstGeom prst="rect">
              <a:avLst/>
            </a:prstGeom>
            <a:no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1600">
                  <a:solidFill>
                    <a:schemeClr val="bg1"/>
                  </a:solidFill>
                  <a:latin typeface="나눔바른고딕"/>
                  <a:ea typeface="나눔바른고딕"/>
                  <a:cs typeface="함초롬돋움"/>
                </a:rPr>
                <a:t>접 근</a:t>
              </a:r>
            </a:p>
          </p:txBody>
        </p:sp>
      </p:grpSp>
      <p:sp>
        <p:nvSpPr>
          <p:cNvPr id="4" name="직각 삼각형 3"/>
          <p:cNvSpPr/>
          <p:nvPr/>
        </p:nvSpPr>
        <p:spPr>
          <a:xfrm rot="10800000">
            <a:off x="475973" y="2087655"/>
            <a:ext cx="181077" cy="54909"/>
          </a:xfrm>
          <a:prstGeom prst="r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nvGrpSpPr>
          <p:cNvPr id="7" name="그룹 6"/>
          <p:cNvGrpSpPr/>
          <p:nvPr/>
        </p:nvGrpSpPr>
        <p:grpSpPr>
          <a:xfrm>
            <a:off x="473659" y="2234842"/>
            <a:ext cx="7654144" cy="1272240"/>
            <a:chOff x="473659" y="2274141"/>
            <a:chExt cx="7654144" cy="1272240"/>
          </a:xfrm>
        </p:grpSpPr>
        <p:sp>
          <p:nvSpPr>
            <p:cNvPr id="103" name="Rectangle 6"/>
            <p:cNvSpPr>
              <a:spLocks noChangeArrowheads="1"/>
            </p:cNvSpPr>
            <p:nvPr/>
          </p:nvSpPr>
          <p:spPr bwMode="white">
            <a:xfrm>
              <a:off x="2229560" y="2274141"/>
              <a:ext cx="5898243" cy="382628"/>
            </a:xfrm>
            <a:prstGeom prst="rect">
              <a:avLst/>
            </a:prstGeom>
            <a:noFill/>
            <a:ln w="9525" cmpd="sng">
              <a:noFill/>
              <a:miter/>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20000"/>
                </a:lnSpc>
                <a:spcBef>
                  <a:spcPct val="0"/>
                </a:spcBef>
                <a:spcAft>
                  <a:spcPts val="400"/>
                </a:spcAft>
                <a:defRPr lang="ko-KR" altLang="en-US"/>
              </a:pPr>
              <a:r>
                <a:rPr lang="ko-KR" altLang="en-US" sz="1600">
                  <a:latin typeface="나눔바른고딕"/>
                  <a:ea typeface="나눔바른고딕"/>
                  <a:cs typeface="함초롬돋움"/>
                </a:rPr>
                <a:t>피해자 요구를 바탕으로 </a:t>
              </a:r>
              <a:r>
                <a:rPr lang="en-US" altLang="ko-KR" sz="1600">
                  <a:latin typeface="나눔바른고딕"/>
                  <a:ea typeface="나눔바른고딕"/>
                  <a:cs typeface="함초롬돋움"/>
                </a:rPr>
                <a:t>1</a:t>
              </a:r>
              <a:r>
                <a:rPr lang="ko-KR" altLang="en-US" sz="1600">
                  <a:latin typeface="나눔바른고딕"/>
                  <a:ea typeface="나눔바른고딕"/>
                  <a:cs typeface="함초롬돋움"/>
                </a:rPr>
                <a:t>차적 해결방식 결정</a:t>
              </a:r>
            </a:p>
          </p:txBody>
        </p:sp>
        <p:sp>
          <p:nvSpPr>
            <p:cNvPr id="105" name="Rectangle 8"/>
            <p:cNvSpPr>
              <a:spLocks noChangeArrowheads="1"/>
            </p:cNvSpPr>
            <p:nvPr/>
          </p:nvSpPr>
          <p:spPr bwMode="white">
            <a:xfrm>
              <a:off x="2300020" y="3238604"/>
              <a:ext cx="5000538" cy="294465"/>
            </a:xfrm>
            <a:prstGeom prst="rect">
              <a:avLst/>
            </a:prstGeom>
            <a:no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spcBef>
                  <a:spcPct val="0"/>
                </a:spcBef>
                <a:defRPr lang="ko-KR" altLang="en-US"/>
              </a:pPr>
              <a:r>
                <a:rPr lang="ko-KR" altLang="en-US" sz="1400">
                  <a:solidFill>
                    <a:schemeClr val="accent1"/>
                  </a:solidFill>
                  <a:latin typeface="나눔바른고딕"/>
                  <a:ea typeface="나눔바른고딕"/>
                  <a:cs typeface="함초롬돋움"/>
                </a:rPr>
                <a:t>* 신고단계부터 피해자 심리상담 등이 진행되는 체계 마련</a:t>
              </a:r>
            </a:p>
          </p:txBody>
        </p:sp>
        <p:sp>
          <p:nvSpPr>
            <p:cNvPr id="47" name="Freeform 45"/>
            <p:cNvSpPr>
              <a:spLocks noEditPoints="1"/>
            </p:cNvSpPr>
            <p:nvPr/>
          </p:nvSpPr>
          <p:spPr>
            <a:xfrm>
              <a:off x="2028224" y="2366260"/>
              <a:ext cx="208027" cy="208027"/>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A85A56"/>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48" name="Freeform 45"/>
            <p:cNvSpPr>
              <a:spLocks noEditPoints="1"/>
            </p:cNvSpPr>
            <p:nvPr/>
          </p:nvSpPr>
          <p:spPr>
            <a:xfrm>
              <a:off x="2028224" y="2737175"/>
              <a:ext cx="208027" cy="208027"/>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A85A56"/>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54" name="Rectangle 6"/>
            <p:cNvSpPr>
              <a:spLocks noChangeArrowheads="1"/>
            </p:cNvSpPr>
            <p:nvPr/>
          </p:nvSpPr>
          <p:spPr bwMode="white">
            <a:xfrm>
              <a:off x="2229560" y="2642904"/>
              <a:ext cx="5898243" cy="680615"/>
            </a:xfrm>
            <a:prstGeom prst="rect">
              <a:avLst/>
            </a:prstGeom>
            <a:noFill/>
            <a:ln w="9525" cmpd="sng">
              <a:noFill/>
              <a:miter/>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20000"/>
                </a:lnSpc>
                <a:spcBef>
                  <a:spcPct val="0"/>
                </a:spcBef>
                <a:defRPr lang="ko-KR" altLang="en-US"/>
              </a:pPr>
              <a:r>
                <a:rPr lang="ko-KR" altLang="en-US" sz="1600">
                  <a:latin typeface="나눔바른고딕"/>
                  <a:ea typeface="나눔바른고딕"/>
                  <a:cs typeface="함초롬돋움"/>
                </a:rPr>
                <a:t>조사된 행위가 사업장의 규제대상에 해당되지 않아도 피해자의</a:t>
              </a:r>
            </a:p>
            <a:p>
              <a:pPr algn="just">
                <a:lnSpc>
                  <a:spcPct val="120000"/>
                </a:lnSpc>
                <a:spcBef>
                  <a:spcPct val="0"/>
                </a:spcBef>
                <a:defRPr lang="ko-KR" altLang="en-US"/>
              </a:pPr>
              <a:r>
                <a:rPr lang="ko-KR" altLang="en-US" sz="1600">
                  <a:latin typeface="나눔바른고딕"/>
                  <a:ea typeface="나눔바른고딕"/>
                  <a:cs typeface="함초롬돋움"/>
                </a:rPr>
                <a:t>육체적</a:t>
              </a:r>
              <a:r>
                <a:rPr lang="en-US" altLang="ko-KR" sz="1600">
                  <a:latin typeface="나눔바른고딕"/>
                  <a:ea typeface="나눔바른고딕"/>
                  <a:cs typeface="함초롬돋움"/>
                </a:rPr>
                <a:t>·</a:t>
              </a:r>
              <a:r>
                <a:rPr lang="ko-KR" altLang="en-US" sz="1600">
                  <a:latin typeface="나눔바른고딕"/>
                  <a:ea typeface="나눔바른고딕"/>
                  <a:cs typeface="함초롬돋움"/>
                </a:rPr>
                <a:t>정신적 고충에 관심을 갖고 관리</a:t>
              </a:r>
            </a:p>
          </p:txBody>
        </p:sp>
        <p:grpSp>
          <p:nvGrpSpPr>
            <p:cNvPr id="3" name="그룹 2"/>
            <p:cNvGrpSpPr/>
            <p:nvPr/>
          </p:nvGrpSpPr>
          <p:grpSpPr>
            <a:xfrm>
              <a:off x="473659" y="2305976"/>
              <a:ext cx="1389250" cy="1141424"/>
              <a:chOff x="473659" y="2305976"/>
              <a:chExt cx="1389250" cy="1141424"/>
            </a:xfrm>
          </p:grpSpPr>
          <p:grpSp>
            <p:nvGrpSpPr>
              <p:cNvPr id="61" name="그룹 60"/>
              <p:cNvGrpSpPr/>
              <p:nvPr/>
            </p:nvGrpSpPr>
            <p:grpSpPr>
              <a:xfrm>
                <a:off x="473659" y="2305976"/>
                <a:ext cx="1389250" cy="1087157"/>
                <a:chOff x="703065" y="2157489"/>
                <a:chExt cx="1389250" cy="1087157"/>
              </a:xfrm>
              <a:effectLst>
                <a:outerShdw blurRad="50800" dist="38100" dir="10800000" algn="r" rotWithShape="0">
                  <a:prstClr val="black">
                    <a:alpha val="40000"/>
                  </a:prstClr>
                </a:outerShdw>
              </a:effectLst>
            </p:grpSpPr>
            <p:sp>
              <p:nvSpPr>
                <p:cNvPr id="62" name="사각형: 둥근 한쪽 모서리 61"/>
                <p:cNvSpPr/>
                <p:nvPr/>
              </p:nvSpPr>
              <p:spPr>
                <a:xfrm flipH="1">
                  <a:off x="703065" y="2157489"/>
                  <a:ext cx="1389250" cy="1087157"/>
                </a:xfrm>
                <a:prstGeom prst="round1Rect">
                  <a:avLst>
                    <a:gd name="adj" fmla="val 10514"/>
                  </a:avLst>
                </a:prstGeom>
                <a:solidFill>
                  <a:srgbClr val="A75B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500"/>
                </a:p>
              </p:txBody>
            </p:sp>
            <p:sp>
              <p:nvSpPr>
                <p:cNvPr id="63" name="Rectangle 5"/>
                <p:cNvSpPr>
                  <a:spLocks noChangeArrowheads="1"/>
                </p:cNvSpPr>
                <p:nvPr/>
              </p:nvSpPr>
              <p:spPr bwMode="white">
                <a:xfrm>
                  <a:off x="811850" y="2516204"/>
                  <a:ext cx="1171681" cy="338554"/>
                </a:xfrm>
                <a:prstGeom prst="rect">
                  <a:avLst/>
                </a:prstGeom>
                <a:noFill/>
                <a:ln w="9525" cmpd="sng">
                  <a:noFill/>
                  <a:miter/>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spcBef>
                      <a:spcPct val="0"/>
                    </a:spcBef>
                    <a:defRPr lang="ko-KR" altLang="en-US"/>
                  </a:pPr>
                  <a:r>
                    <a:rPr lang="ko-KR" altLang="en-US" sz="1600">
                      <a:solidFill>
                        <a:schemeClr val="bg1"/>
                      </a:solidFill>
                      <a:latin typeface="나눔바른고딕"/>
                      <a:ea typeface="나눔바른고딕"/>
                      <a:cs typeface="함초롬돋움"/>
                    </a:rPr>
                    <a:t>피해자 중심</a:t>
                  </a:r>
                </a:p>
              </p:txBody>
            </p:sp>
          </p:grpSp>
          <p:sp>
            <p:nvSpPr>
              <p:cNvPr id="88" name="직각 삼각형 87"/>
              <p:cNvSpPr/>
              <p:nvPr/>
            </p:nvSpPr>
            <p:spPr>
              <a:xfrm rot="10800000">
                <a:off x="475973" y="3392491"/>
                <a:ext cx="181077" cy="54909"/>
              </a:xfrm>
              <a:prstGeom prst="r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grpSp>
      <p:grpSp>
        <p:nvGrpSpPr>
          <p:cNvPr id="8" name="그룹 7"/>
          <p:cNvGrpSpPr/>
          <p:nvPr/>
        </p:nvGrpSpPr>
        <p:grpSpPr>
          <a:xfrm>
            <a:off x="473659" y="3547201"/>
            <a:ext cx="7654144" cy="451955"/>
            <a:chOff x="473659" y="3610169"/>
            <a:chExt cx="7654144" cy="451955"/>
          </a:xfrm>
        </p:grpSpPr>
        <p:sp>
          <p:nvSpPr>
            <p:cNvPr id="106" name="Rectangle 6"/>
            <p:cNvSpPr>
              <a:spLocks noChangeArrowheads="1"/>
            </p:cNvSpPr>
            <p:nvPr/>
          </p:nvSpPr>
          <p:spPr bwMode="white">
            <a:xfrm>
              <a:off x="2229560" y="3646587"/>
              <a:ext cx="5898243" cy="338776"/>
            </a:xfrm>
            <a:prstGeom prst="rect">
              <a:avLst/>
            </a:prstGeom>
            <a:noFill/>
            <a:ln w="9525" cmpd="sng">
              <a:noFill/>
              <a:miter/>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spcBef>
                  <a:spcPct val="0"/>
                </a:spcBef>
                <a:defRPr lang="ko-KR" altLang="en-US"/>
              </a:pPr>
              <a:r>
                <a:rPr lang="ko-KR" altLang="en-US" sz="1600" dirty="0">
                  <a:latin typeface="나눔바른고딕"/>
                  <a:ea typeface="나눔바른고딕"/>
                  <a:cs typeface="함초롬돋움"/>
                </a:rPr>
                <a:t>기존 직장 내 성희롱 사건 처리 시스템을 활용해도 좋음</a:t>
              </a:r>
            </a:p>
          </p:txBody>
        </p:sp>
        <p:sp>
          <p:nvSpPr>
            <p:cNvPr id="49" name="Freeform 45"/>
            <p:cNvSpPr>
              <a:spLocks noEditPoints="1"/>
            </p:cNvSpPr>
            <p:nvPr/>
          </p:nvSpPr>
          <p:spPr>
            <a:xfrm>
              <a:off x="2028224" y="3695073"/>
              <a:ext cx="208027" cy="208027"/>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BB7C79"/>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grpSp>
          <p:nvGrpSpPr>
            <p:cNvPr id="64" name="그룹 63"/>
            <p:cNvGrpSpPr/>
            <p:nvPr/>
          </p:nvGrpSpPr>
          <p:grpSpPr>
            <a:xfrm>
              <a:off x="473659" y="3610169"/>
              <a:ext cx="1397350" cy="396000"/>
              <a:chOff x="694968" y="3388959"/>
              <a:chExt cx="1405447" cy="396000"/>
            </a:xfrm>
            <a:effectLst>
              <a:outerShdw blurRad="50800" dist="38100" dir="10800000" algn="r" rotWithShape="0">
                <a:prstClr val="black">
                  <a:alpha val="40000"/>
                </a:prstClr>
              </a:outerShdw>
            </a:effectLst>
          </p:grpSpPr>
          <p:sp>
            <p:nvSpPr>
              <p:cNvPr id="66" name="사각형: 둥근 한쪽 모서리 65"/>
              <p:cNvSpPr/>
              <p:nvPr/>
            </p:nvSpPr>
            <p:spPr>
              <a:xfrm flipH="1">
                <a:off x="694968" y="3388959"/>
                <a:ext cx="1405447" cy="396000"/>
              </a:xfrm>
              <a:prstGeom prst="round1Rect">
                <a:avLst>
                  <a:gd name="adj" fmla="val 22449"/>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500"/>
              </a:p>
            </p:txBody>
          </p:sp>
          <p:sp>
            <p:nvSpPr>
              <p:cNvPr id="70" name="Rectangle 5"/>
              <p:cNvSpPr>
                <a:spLocks noChangeArrowheads="1"/>
              </p:cNvSpPr>
              <p:nvPr/>
            </p:nvSpPr>
            <p:spPr bwMode="white">
              <a:xfrm>
                <a:off x="868380" y="3416166"/>
                <a:ext cx="1058620" cy="338554"/>
              </a:xfrm>
              <a:prstGeom prst="rect">
                <a:avLst/>
              </a:prstGeom>
              <a:no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r">
                  <a:spcBef>
                    <a:spcPct val="0"/>
                  </a:spcBef>
                  <a:defRPr lang="ko-KR" altLang="en-US"/>
                </a:pPr>
                <a:r>
                  <a:rPr lang="ko-KR" altLang="en-US" sz="1600">
                    <a:solidFill>
                      <a:schemeClr val="bg1"/>
                    </a:solidFill>
                    <a:latin typeface="나눔바른고딕"/>
                    <a:ea typeface="나눔바른고딕"/>
                    <a:cs typeface="함초롬돋움"/>
                  </a:rPr>
                  <a:t>처리절차</a:t>
                </a:r>
              </a:p>
            </p:txBody>
          </p:sp>
        </p:grpSp>
        <p:sp>
          <p:nvSpPr>
            <p:cNvPr id="89" name="직각 삼각형 88"/>
            <p:cNvSpPr/>
            <p:nvPr/>
          </p:nvSpPr>
          <p:spPr>
            <a:xfrm rot="10800000">
              <a:off x="475973" y="4007215"/>
              <a:ext cx="181077" cy="54909"/>
            </a:xfrm>
            <a:prstGeom prst="r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grpSp>
        <p:nvGrpSpPr>
          <p:cNvPr id="9" name="그룹 8"/>
          <p:cNvGrpSpPr/>
          <p:nvPr/>
        </p:nvGrpSpPr>
        <p:grpSpPr>
          <a:xfrm>
            <a:off x="449362" y="4134041"/>
            <a:ext cx="7053214" cy="580528"/>
            <a:chOff x="449362" y="4224926"/>
            <a:chExt cx="7053214" cy="580528"/>
          </a:xfrm>
        </p:grpSpPr>
        <p:grpSp>
          <p:nvGrpSpPr>
            <p:cNvPr id="5" name="그룹 4"/>
            <p:cNvGrpSpPr/>
            <p:nvPr/>
          </p:nvGrpSpPr>
          <p:grpSpPr>
            <a:xfrm>
              <a:off x="2229560" y="4224926"/>
              <a:ext cx="5273016" cy="580528"/>
              <a:chOff x="2341781" y="3900664"/>
              <a:chExt cx="5273016" cy="580528"/>
            </a:xfrm>
          </p:grpSpPr>
          <p:sp>
            <p:nvSpPr>
              <p:cNvPr id="107" name="Rectangle 8"/>
              <p:cNvSpPr>
                <a:spLocks noChangeArrowheads="1"/>
              </p:cNvSpPr>
              <p:nvPr/>
            </p:nvSpPr>
            <p:spPr bwMode="white">
              <a:xfrm>
                <a:off x="2403852" y="4173415"/>
                <a:ext cx="3964096" cy="296653"/>
              </a:xfrm>
              <a:prstGeom prst="rect">
                <a:avLst/>
              </a:prstGeom>
              <a:no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spcBef>
                    <a:spcPct val="0"/>
                  </a:spcBef>
                  <a:defRPr lang="ko-KR" altLang="en-US"/>
                </a:pPr>
                <a:r>
                  <a:rPr lang="ko-KR" altLang="en-US" sz="1400">
                    <a:latin typeface="나눔바른고딕"/>
                    <a:ea typeface="나눔바른고딕"/>
                    <a:cs typeface="함초롬돋움"/>
                  </a:rPr>
                  <a:t>* 비밀유지 의무 고지</a:t>
                </a:r>
                <a:r>
                  <a:rPr lang="en-US" altLang="ko-KR" sz="1400">
                    <a:latin typeface="나눔바른고딕"/>
                    <a:ea typeface="나눔바른고딕"/>
                    <a:cs typeface="함초롬돋움"/>
                  </a:rPr>
                  <a:t>, </a:t>
                </a:r>
                <a:r>
                  <a:rPr lang="ko-KR" altLang="en-US" sz="1400">
                    <a:latin typeface="나눔바른고딕"/>
                    <a:ea typeface="나눔바른고딕"/>
                    <a:cs typeface="함초롬돋움"/>
                  </a:rPr>
                  <a:t>서약서 작성 등 조치</a:t>
                </a:r>
              </a:p>
            </p:txBody>
          </p:sp>
          <p:sp>
            <p:nvSpPr>
              <p:cNvPr id="110" name="Rectangle 6"/>
              <p:cNvSpPr>
                <a:spLocks noChangeArrowheads="1"/>
              </p:cNvSpPr>
              <p:nvPr/>
            </p:nvSpPr>
            <p:spPr bwMode="white">
              <a:xfrm>
                <a:off x="2341781" y="3900664"/>
                <a:ext cx="5273016" cy="338554"/>
              </a:xfrm>
              <a:prstGeom prst="rect">
                <a:avLst/>
              </a:prstGeom>
              <a:no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spcBef>
                    <a:spcPct val="0"/>
                  </a:spcBef>
                  <a:defRPr lang="ko-KR" altLang="en-US"/>
                </a:pPr>
                <a:r>
                  <a:rPr lang="ko-KR" altLang="en-US" sz="1600" dirty="0">
                    <a:latin typeface="나눔바른고딕"/>
                    <a:ea typeface="나눔바른고딕"/>
                    <a:cs typeface="함초롬돋움"/>
                  </a:rPr>
                  <a:t>상담자</a:t>
                </a:r>
                <a:r>
                  <a:rPr lang="en-US" altLang="ko-KR" sz="1600" dirty="0">
                    <a:latin typeface="나눔바른고딕"/>
                    <a:ea typeface="나눔바른고딕"/>
                    <a:cs typeface="함초롬돋움"/>
                  </a:rPr>
                  <a:t>, </a:t>
                </a:r>
                <a:r>
                  <a:rPr lang="ko-KR" altLang="en-US" sz="1600" dirty="0">
                    <a:latin typeface="나눔바른고딕"/>
                    <a:ea typeface="나눔바른고딕"/>
                    <a:cs typeface="함초롬돋움"/>
                  </a:rPr>
                  <a:t>조사자는 피해자와 관련자 신원에 대해 비밀 유지</a:t>
                </a:r>
              </a:p>
            </p:txBody>
          </p:sp>
        </p:grpSp>
        <p:sp>
          <p:nvSpPr>
            <p:cNvPr id="50" name="Freeform 45"/>
            <p:cNvSpPr>
              <a:spLocks noEditPoints="1"/>
            </p:cNvSpPr>
            <p:nvPr/>
          </p:nvSpPr>
          <p:spPr>
            <a:xfrm>
              <a:off x="2028224" y="4283547"/>
              <a:ext cx="208027" cy="208027"/>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A85A56"/>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grpSp>
          <p:nvGrpSpPr>
            <p:cNvPr id="71" name="그룹 70"/>
            <p:cNvGrpSpPr/>
            <p:nvPr/>
          </p:nvGrpSpPr>
          <p:grpSpPr>
            <a:xfrm>
              <a:off x="449362" y="4250773"/>
              <a:ext cx="1421647" cy="396000"/>
              <a:chOff x="678768" y="3886296"/>
              <a:chExt cx="1421647" cy="396000"/>
            </a:xfrm>
            <a:effectLst>
              <a:outerShdw blurRad="50800" dist="38100" dir="10800000" algn="r" rotWithShape="0">
                <a:prstClr val="black">
                  <a:alpha val="40000"/>
                </a:prstClr>
              </a:outerShdw>
            </a:effectLst>
          </p:grpSpPr>
          <p:sp>
            <p:nvSpPr>
              <p:cNvPr id="72" name="사각형: 둥근 한쪽 모서리 71"/>
              <p:cNvSpPr/>
              <p:nvPr/>
            </p:nvSpPr>
            <p:spPr>
              <a:xfrm flipH="1">
                <a:off x="703065" y="3886296"/>
                <a:ext cx="1397349" cy="396000"/>
              </a:xfrm>
              <a:prstGeom prst="round1Rect">
                <a:avLst>
                  <a:gd name="adj" fmla="val 16035"/>
                </a:avLst>
              </a:prstGeom>
              <a:solidFill>
                <a:srgbClr val="A75B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500"/>
              </a:p>
            </p:txBody>
          </p:sp>
          <p:sp>
            <p:nvSpPr>
              <p:cNvPr id="74" name="Rectangle 5"/>
              <p:cNvSpPr>
                <a:spLocks noChangeArrowheads="1"/>
              </p:cNvSpPr>
              <p:nvPr/>
            </p:nvSpPr>
            <p:spPr bwMode="white">
              <a:xfrm>
                <a:off x="678768" y="3918421"/>
                <a:ext cx="1421647" cy="301882"/>
              </a:xfrm>
              <a:prstGeom prst="rect">
                <a:avLst/>
              </a:prstGeom>
              <a:no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lnSpc>
                    <a:spcPct val="90000"/>
                  </a:lnSpc>
                  <a:spcBef>
                    <a:spcPct val="0"/>
                  </a:spcBef>
                  <a:defRPr lang="ko-KR" altLang="en-US"/>
                </a:pPr>
                <a:r>
                  <a:rPr lang="en-US" altLang="ko-KR" sz="1600">
                    <a:solidFill>
                      <a:schemeClr val="bg1"/>
                    </a:solidFill>
                    <a:latin typeface="나눔바른고딕"/>
                    <a:ea typeface="나눔바른고딕"/>
                    <a:cs typeface="함초롬돋움"/>
                  </a:rPr>
                  <a:t>2</a:t>
                </a:r>
                <a:r>
                  <a:rPr lang="ko-KR" altLang="en-US" sz="1600">
                    <a:solidFill>
                      <a:schemeClr val="bg1"/>
                    </a:solidFill>
                    <a:latin typeface="나눔바른고딕"/>
                    <a:ea typeface="나눔바른고딕"/>
                    <a:cs typeface="함초롬돋움"/>
                  </a:rPr>
                  <a:t>차 피해 예방</a:t>
                </a:r>
              </a:p>
            </p:txBody>
          </p:sp>
        </p:grpSp>
        <p:sp>
          <p:nvSpPr>
            <p:cNvPr id="90" name="직각 삼각형 89"/>
            <p:cNvSpPr/>
            <p:nvPr/>
          </p:nvSpPr>
          <p:spPr>
            <a:xfrm rot="10800000">
              <a:off x="475973" y="4646772"/>
              <a:ext cx="181077" cy="54909"/>
            </a:xfrm>
            <a:prstGeom prst="r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grpSp>
        <p:nvGrpSpPr>
          <p:cNvPr id="10" name="그룹 9"/>
          <p:cNvGrpSpPr/>
          <p:nvPr/>
        </p:nvGrpSpPr>
        <p:grpSpPr>
          <a:xfrm>
            <a:off x="465561" y="4787370"/>
            <a:ext cx="7037015" cy="443605"/>
            <a:chOff x="465561" y="4891378"/>
            <a:chExt cx="7037015" cy="443605"/>
          </a:xfrm>
        </p:grpSpPr>
        <p:sp>
          <p:nvSpPr>
            <p:cNvPr id="95" name="Rectangle 6"/>
            <p:cNvSpPr>
              <a:spLocks noChangeArrowheads="1"/>
            </p:cNvSpPr>
            <p:nvPr/>
          </p:nvSpPr>
          <p:spPr bwMode="white">
            <a:xfrm>
              <a:off x="2229560" y="4927796"/>
              <a:ext cx="5273016" cy="338554"/>
            </a:xfrm>
            <a:prstGeom prst="rect">
              <a:avLst/>
            </a:prstGeom>
            <a:no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spcBef>
                  <a:spcPct val="0"/>
                </a:spcBef>
                <a:defRPr lang="ko-KR" altLang="en-US"/>
              </a:pPr>
              <a:r>
                <a:rPr lang="ko-KR" altLang="en-US" sz="1600">
                  <a:latin typeface="나눔바른고딕"/>
                  <a:ea typeface="나눔바른고딕"/>
                  <a:cs typeface="함초롬돋움"/>
                </a:rPr>
                <a:t>사업장 규모와 특성에 맞게 정함</a:t>
              </a:r>
            </a:p>
          </p:txBody>
        </p:sp>
        <p:sp>
          <p:nvSpPr>
            <p:cNvPr id="51" name="Freeform 45"/>
            <p:cNvSpPr>
              <a:spLocks noEditPoints="1"/>
            </p:cNvSpPr>
            <p:nvPr/>
          </p:nvSpPr>
          <p:spPr>
            <a:xfrm>
              <a:off x="2028224" y="4989621"/>
              <a:ext cx="208027" cy="208027"/>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C79393"/>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grpSp>
          <p:nvGrpSpPr>
            <p:cNvPr id="58" name="그룹 57"/>
            <p:cNvGrpSpPr/>
            <p:nvPr/>
          </p:nvGrpSpPr>
          <p:grpSpPr>
            <a:xfrm>
              <a:off x="465561" y="4891378"/>
              <a:ext cx="1405448" cy="396000"/>
              <a:chOff x="694967" y="4577792"/>
              <a:chExt cx="1405448" cy="396000"/>
            </a:xfrm>
            <a:effectLst>
              <a:outerShdw blurRad="50800" dist="38100" dir="10800000" algn="r" rotWithShape="0">
                <a:prstClr val="black">
                  <a:alpha val="40000"/>
                </a:prstClr>
              </a:outerShdw>
            </a:effectLst>
          </p:grpSpPr>
          <p:sp>
            <p:nvSpPr>
              <p:cNvPr id="59" name="사각형: 둥근 한쪽 모서리 58"/>
              <p:cNvSpPr/>
              <p:nvPr/>
            </p:nvSpPr>
            <p:spPr>
              <a:xfrm flipH="1">
                <a:off x="703065" y="4577792"/>
                <a:ext cx="1397350" cy="396000"/>
              </a:xfrm>
              <a:prstGeom prst="round1Rect">
                <a:avLst>
                  <a:gd name="adj" fmla="val 13469"/>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500"/>
              </a:p>
            </p:txBody>
          </p:sp>
          <p:sp>
            <p:nvSpPr>
              <p:cNvPr id="60" name="Rectangle 5"/>
              <p:cNvSpPr>
                <a:spLocks noChangeArrowheads="1"/>
              </p:cNvSpPr>
              <p:nvPr/>
            </p:nvSpPr>
            <p:spPr bwMode="white">
              <a:xfrm>
                <a:off x="694967" y="4615748"/>
                <a:ext cx="1405448" cy="306744"/>
              </a:xfrm>
              <a:prstGeom prst="rect">
                <a:avLst/>
              </a:prstGeom>
              <a:no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lnSpc>
                    <a:spcPct val="90000"/>
                  </a:lnSpc>
                  <a:spcBef>
                    <a:spcPct val="0"/>
                  </a:spcBef>
                  <a:defRPr lang="ko-KR" altLang="en-US"/>
                </a:pPr>
                <a:r>
                  <a:rPr lang="ko-KR" altLang="en-US" sz="1600">
                    <a:solidFill>
                      <a:schemeClr val="bg1"/>
                    </a:solidFill>
                    <a:latin typeface="나눔바른고딕"/>
                    <a:ea typeface="나눔바른고딕"/>
                    <a:cs typeface="함초롬돋움"/>
                  </a:rPr>
                  <a:t>담당기구 구성</a:t>
                </a:r>
              </a:p>
            </p:txBody>
          </p:sp>
        </p:grpSp>
        <p:sp>
          <p:nvSpPr>
            <p:cNvPr id="91" name="직각 삼각형 90"/>
            <p:cNvSpPr/>
            <p:nvPr/>
          </p:nvSpPr>
          <p:spPr>
            <a:xfrm rot="10800000">
              <a:off x="475973" y="5280074"/>
              <a:ext cx="181077" cy="54909"/>
            </a:xfrm>
            <a:prstGeom prst="r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grpSp>
        <p:nvGrpSpPr>
          <p:cNvPr id="11" name="그룹 10"/>
          <p:cNvGrpSpPr/>
          <p:nvPr/>
        </p:nvGrpSpPr>
        <p:grpSpPr>
          <a:xfrm>
            <a:off x="475973" y="5382097"/>
            <a:ext cx="7026603" cy="488205"/>
            <a:chOff x="475973" y="5447412"/>
            <a:chExt cx="7026603" cy="488205"/>
          </a:xfrm>
        </p:grpSpPr>
        <p:sp>
          <p:nvSpPr>
            <p:cNvPr id="115" name="Rectangle 6"/>
            <p:cNvSpPr>
              <a:spLocks noChangeArrowheads="1"/>
            </p:cNvSpPr>
            <p:nvPr/>
          </p:nvSpPr>
          <p:spPr bwMode="white">
            <a:xfrm>
              <a:off x="2229560" y="5501830"/>
              <a:ext cx="5273016" cy="338554"/>
            </a:xfrm>
            <a:prstGeom prst="rect">
              <a:avLst/>
            </a:prstGeom>
            <a:no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spcBef>
                  <a:spcPct val="0"/>
                </a:spcBef>
                <a:defRPr lang="ko-KR" altLang="en-US"/>
              </a:pPr>
              <a:r>
                <a:rPr lang="ko-KR" altLang="en-US" sz="1600">
                  <a:latin typeface="나눔바른고딕"/>
                  <a:ea typeface="나눔바른고딕"/>
                  <a:cs typeface="함초롬돋움"/>
                </a:rPr>
                <a:t>사건이 공정하게 처리되도록 상담자와 조사자는 가급적 구분</a:t>
              </a:r>
            </a:p>
          </p:txBody>
        </p:sp>
        <p:sp>
          <p:nvSpPr>
            <p:cNvPr id="52" name="Freeform 45"/>
            <p:cNvSpPr>
              <a:spLocks noEditPoints="1"/>
            </p:cNvSpPr>
            <p:nvPr/>
          </p:nvSpPr>
          <p:spPr>
            <a:xfrm>
              <a:off x="2028224" y="5567094"/>
              <a:ext cx="208027" cy="208027"/>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A85A56"/>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grpSp>
          <p:nvGrpSpPr>
            <p:cNvPr id="76" name="그룹 75"/>
            <p:cNvGrpSpPr/>
            <p:nvPr/>
          </p:nvGrpSpPr>
          <p:grpSpPr>
            <a:xfrm>
              <a:off x="481760" y="5447412"/>
              <a:ext cx="1389249" cy="432000"/>
              <a:chOff x="711166" y="5269287"/>
              <a:chExt cx="1389249" cy="432000"/>
            </a:xfrm>
            <a:effectLst>
              <a:outerShdw blurRad="50800" dist="38100" dir="10800000" algn="r" rotWithShape="0">
                <a:prstClr val="black">
                  <a:alpha val="40000"/>
                </a:prstClr>
              </a:outerShdw>
            </a:effectLst>
          </p:grpSpPr>
          <p:sp>
            <p:nvSpPr>
              <p:cNvPr id="78" name="사각형: 둥근 한쪽 모서리 77"/>
              <p:cNvSpPr/>
              <p:nvPr/>
            </p:nvSpPr>
            <p:spPr>
              <a:xfrm flipH="1">
                <a:off x="711166" y="5269287"/>
                <a:ext cx="1389249" cy="432000"/>
              </a:xfrm>
              <a:prstGeom prst="round1Rect">
                <a:avLst>
                  <a:gd name="adj" fmla="val 14111"/>
                </a:avLst>
              </a:prstGeom>
              <a:solidFill>
                <a:srgbClr val="A75B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500"/>
              </a:p>
            </p:txBody>
          </p:sp>
          <p:sp>
            <p:nvSpPr>
              <p:cNvPr id="81" name="Rectangle 5"/>
              <p:cNvSpPr>
                <a:spLocks noChangeArrowheads="1"/>
              </p:cNvSpPr>
              <p:nvPr/>
            </p:nvSpPr>
            <p:spPr bwMode="white">
              <a:xfrm>
                <a:off x="711166" y="5325243"/>
                <a:ext cx="1389249" cy="303617"/>
              </a:xfrm>
              <a:prstGeom prst="rect">
                <a:avLst/>
              </a:prstGeom>
              <a:no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lnSpc>
                    <a:spcPct val="90000"/>
                  </a:lnSpc>
                  <a:spcBef>
                    <a:spcPct val="0"/>
                  </a:spcBef>
                  <a:defRPr lang="ko-KR" altLang="en-US"/>
                </a:pPr>
                <a:r>
                  <a:rPr lang="ko-KR" altLang="en-US" sz="1600">
                    <a:solidFill>
                      <a:schemeClr val="bg1"/>
                    </a:solidFill>
                    <a:latin typeface="나눔바른고딕"/>
                    <a:ea typeface="나눔바른고딕"/>
                    <a:cs typeface="함초롬돋움"/>
                  </a:rPr>
                  <a:t>공정성 확보</a:t>
                </a:r>
              </a:p>
            </p:txBody>
          </p:sp>
        </p:grpSp>
        <p:sp>
          <p:nvSpPr>
            <p:cNvPr id="92" name="직각 삼각형 91"/>
            <p:cNvSpPr/>
            <p:nvPr/>
          </p:nvSpPr>
          <p:spPr>
            <a:xfrm rot="10800000">
              <a:off x="475973" y="5880708"/>
              <a:ext cx="181077" cy="54909"/>
            </a:xfrm>
            <a:prstGeom prst="r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grpSp>
        <p:nvGrpSpPr>
          <p:cNvPr id="12" name="그룹 11"/>
          <p:cNvGrpSpPr/>
          <p:nvPr/>
        </p:nvGrpSpPr>
        <p:grpSpPr>
          <a:xfrm>
            <a:off x="473660" y="5969994"/>
            <a:ext cx="8353834" cy="584775"/>
            <a:chOff x="473660" y="5996120"/>
            <a:chExt cx="8353834" cy="584775"/>
          </a:xfrm>
        </p:grpSpPr>
        <p:sp>
          <p:nvSpPr>
            <p:cNvPr id="117" name="Rectangle 6"/>
            <p:cNvSpPr>
              <a:spLocks noChangeArrowheads="1"/>
            </p:cNvSpPr>
            <p:nvPr/>
          </p:nvSpPr>
          <p:spPr bwMode="white">
            <a:xfrm>
              <a:off x="2229560" y="5996120"/>
              <a:ext cx="6597934" cy="584775"/>
            </a:xfrm>
            <a:prstGeom prst="rect">
              <a:avLst/>
            </a:prstGeom>
            <a:no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spcBef>
                  <a:spcPct val="0"/>
                </a:spcBef>
                <a:defRPr lang="ko-KR" altLang="en-US"/>
              </a:pPr>
              <a:r>
                <a:rPr lang="ko-KR" altLang="en-US" sz="1600" dirty="0">
                  <a:latin typeface="나눔바른고딕"/>
                  <a:ea typeface="나눔바른고딕"/>
                  <a:cs typeface="함초롬돋움"/>
                </a:rPr>
                <a:t>공정성</a:t>
              </a:r>
              <a:r>
                <a:rPr lang="en-US" altLang="ko-KR" sz="1600" dirty="0">
                  <a:latin typeface="나눔바른고딕"/>
                  <a:ea typeface="나눔바른고딕"/>
                  <a:cs typeface="함초롬돋움"/>
                </a:rPr>
                <a:t>, </a:t>
              </a:r>
              <a:r>
                <a:rPr lang="ko-KR" altLang="en-US" sz="1600" dirty="0">
                  <a:latin typeface="나눔바른고딕"/>
                  <a:ea typeface="나눔바른고딕"/>
                  <a:cs typeface="함초롬돋움"/>
                </a:rPr>
                <a:t>전문성 등을 위해 정식조사는 조사위원회 구성이나 </a:t>
              </a:r>
              <a:br>
                <a:rPr lang="en-US" altLang="ko-KR" sz="1600" dirty="0">
                  <a:latin typeface="나눔바른고딕"/>
                  <a:ea typeface="나눔바른고딕"/>
                  <a:cs typeface="함초롬돋움"/>
                </a:rPr>
              </a:br>
              <a:r>
                <a:rPr lang="ko-KR" altLang="en-US" sz="1600" dirty="0">
                  <a:latin typeface="나눔바른고딕"/>
                  <a:ea typeface="나눔바른고딕"/>
                  <a:cs typeface="함초롬돋움"/>
                </a:rPr>
                <a:t>외부기관 위탁 고려 가능</a:t>
              </a:r>
            </a:p>
          </p:txBody>
        </p:sp>
        <p:sp>
          <p:nvSpPr>
            <p:cNvPr id="53" name="Freeform 45"/>
            <p:cNvSpPr>
              <a:spLocks noEditPoints="1"/>
            </p:cNvSpPr>
            <p:nvPr/>
          </p:nvSpPr>
          <p:spPr>
            <a:xfrm>
              <a:off x="2028224" y="6057933"/>
              <a:ext cx="208027" cy="208027"/>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C79393"/>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grpSp>
          <p:nvGrpSpPr>
            <p:cNvPr id="82" name="그룹 81"/>
            <p:cNvGrpSpPr/>
            <p:nvPr/>
          </p:nvGrpSpPr>
          <p:grpSpPr>
            <a:xfrm>
              <a:off x="473660" y="6039444"/>
              <a:ext cx="1389250" cy="396000"/>
              <a:chOff x="703066" y="5973576"/>
              <a:chExt cx="1389250" cy="396000"/>
            </a:xfrm>
            <a:effectLst>
              <a:outerShdw blurRad="50800" dist="38100" dir="10800000" algn="r" rotWithShape="0">
                <a:prstClr val="black">
                  <a:alpha val="40000"/>
                </a:prstClr>
              </a:outerShdw>
            </a:effectLst>
          </p:grpSpPr>
          <p:sp>
            <p:nvSpPr>
              <p:cNvPr id="83" name="사각형: 둥근 한쪽 모서리 82"/>
              <p:cNvSpPr/>
              <p:nvPr/>
            </p:nvSpPr>
            <p:spPr>
              <a:xfrm flipH="1">
                <a:off x="703066" y="5973576"/>
                <a:ext cx="1389250" cy="396000"/>
              </a:xfrm>
              <a:prstGeom prst="round1Rect">
                <a:avLst>
                  <a:gd name="adj" fmla="val 15394"/>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lang="ko-KR" altLang="en-US"/>
                </a:pPr>
                <a:endParaRPr lang="ko-KR" altLang="en-US" sz="1500"/>
              </a:p>
            </p:txBody>
          </p:sp>
          <p:sp>
            <p:nvSpPr>
              <p:cNvPr id="85" name="Rectangle 5"/>
              <p:cNvSpPr>
                <a:spLocks noChangeArrowheads="1"/>
              </p:cNvSpPr>
              <p:nvPr/>
            </p:nvSpPr>
            <p:spPr bwMode="white">
              <a:xfrm>
                <a:off x="868381" y="6011532"/>
                <a:ext cx="1058620" cy="309520"/>
              </a:xfrm>
              <a:prstGeom prst="rect">
                <a:avLst/>
              </a:prstGeom>
              <a:no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lnSpc>
                    <a:spcPct val="90000"/>
                  </a:lnSpc>
                  <a:spcBef>
                    <a:spcPct val="0"/>
                  </a:spcBef>
                  <a:defRPr lang="ko-KR" altLang="en-US"/>
                </a:pPr>
                <a:r>
                  <a:rPr lang="ko-KR" altLang="en-US" sz="1600">
                    <a:solidFill>
                      <a:schemeClr val="bg1"/>
                    </a:solidFill>
                    <a:latin typeface="나눔바른고딕"/>
                    <a:ea typeface="나눔바른고딕"/>
                    <a:cs typeface="함초롬돋움"/>
                  </a:rPr>
                  <a:t>정식조사</a:t>
                </a:r>
              </a:p>
            </p:txBody>
          </p:sp>
        </p:grpSp>
        <p:sp>
          <p:nvSpPr>
            <p:cNvPr id="96" name="직각 삼각형 95"/>
            <p:cNvSpPr/>
            <p:nvPr/>
          </p:nvSpPr>
          <p:spPr>
            <a:xfrm rot="10800000">
              <a:off x="475973" y="6430226"/>
              <a:ext cx="181077" cy="54909"/>
            </a:xfrm>
            <a:prstGeom prst="r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pic>
        <p:nvPicPr>
          <p:cNvPr id="6" name="그래픽 5"/>
          <p:cNvPicPr>
            <a:picLocks noChangeAspect="1"/>
          </p:cNvPicPr>
          <p:nvPr/>
        </p:nvPicPr>
        <p:blipFill rotWithShape="1">
          <a:blip r:embed="rId3"/>
          <a:stretch>
            <a:fillRect/>
          </a:stretch>
        </p:blipFill>
        <p:spPr>
          <a:xfrm>
            <a:off x="7703912" y="5646515"/>
            <a:ext cx="984444" cy="984444"/>
          </a:xfrm>
          <a:prstGeom prst="rect">
            <a:avLst/>
          </a:prstGeom>
        </p:spPr>
      </p:pic>
      <p:sp>
        <p:nvSpPr>
          <p:cNvPr id="97"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92</a:t>
            </a:fld>
            <a:endParaRPr lang="en-US" altLang="en-US" sz="999">
              <a:solidFill>
                <a:schemeClr val="tx1"/>
              </a:solidFill>
              <a:latin typeface="나눔스퀘어라운드 Bold"/>
              <a:ea typeface="나눔스퀘어라운드 Bold"/>
            </a:endParaRPr>
          </a:p>
        </p:txBody>
      </p:sp>
      <p:pic>
        <p:nvPicPr>
          <p:cNvPr id="2" name="그림 1">
            <a:extLst>
              <a:ext uri="{FF2B5EF4-FFF2-40B4-BE49-F238E27FC236}">
                <a16:creationId xmlns:a16="http://schemas.microsoft.com/office/drawing/2014/main" id="{EE58CAFD-E8BE-13BA-F9BC-238F5CD2D094}"/>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13" name="그림 12">
            <a:extLst>
              <a:ext uri="{FF2B5EF4-FFF2-40B4-BE49-F238E27FC236}">
                <a16:creationId xmlns:a16="http://schemas.microsoft.com/office/drawing/2014/main" id="{2866EDD3-5CD3-4191-16E8-B5230B1FABEB}"/>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Round Same Side Corner Rectangle 4"/>
          <p:cNvSpPr/>
          <p:nvPr/>
        </p:nvSpPr>
        <p:spPr>
          <a:xfrm rot="5400000">
            <a:off x="1927525" y="-301478"/>
            <a:ext cx="5288949" cy="8314313"/>
          </a:xfrm>
          <a:prstGeom prst="round2SameRect">
            <a:avLst>
              <a:gd name="adj1" fmla="val 639"/>
              <a:gd name="adj2" fmla="val 0"/>
            </a:avLst>
          </a:prstGeom>
          <a:gradFill flip="none" rotWithShape="1">
            <a:gsLst>
              <a:gs pos="0">
                <a:schemeClr val="bg1">
                  <a:lumMod val="92000"/>
                </a:schemeClr>
              </a:gs>
              <a:gs pos="100000">
                <a:schemeClr val="bg1"/>
              </a:gs>
            </a:gsLst>
            <a:lin ang="5400000" scaled="1"/>
            <a:tileRect/>
          </a:gradFill>
          <a:ln w="15875">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lang="ko-KR" altLang="en-US"/>
            </a:pPr>
            <a:endParaRPr lang="ko-KR" altLang="en-US" sz="1500"/>
          </a:p>
        </p:txBody>
      </p:sp>
      <p:grpSp>
        <p:nvGrpSpPr>
          <p:cNvPr id="30" name="그룹 29"/>
          <p:cNvGrpSpPr/>
          <p:nvPr/>
        </p:nvGrpSpPr>
        <p:grpSpPr>
          <a:xfrm>
            <a:off x="265" y="130831"/>
            <a:ext cx="9143471" cy="765157"/>
            <a:chOff x="265" y="130831"/>
            <a:chExt cx="9143471" cy="765157"/>
          </a:xfrm>
        </p:grpSpPr>
        <p:sp>
          <p:nvSpPr>
            <p:cNvPr id="31" name="직사각형 30"/>
            <p:cNvSpPr/>
            <p:nvPr/>
          </p:nvSpPr>
          <p:spPr>
            <a:xfrm>
              <a:off x="265" y="133689"/>
              <a:ext cx="958482" cy="640575"/>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32" name="사각형: 둥근 위쪽 모서리 31"/>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33" name="평행 사변형 32"/>
            <p:cNvSpPr/>
            <p:nvPr/>
          </p:nvSpPr>
          <p:spPr>
            <a:xfrm rot="5400000">
              <a:off x="753374" y="368797"/>
              <a:ext cx="762297" cy="292083"/>
            </a:xfrm>
            <a:prstGeom prst="parallelogram">
              <a:avLst>
                <a:gd name="adj" fmla="val 41638"/>
              </a:avLst>
            </a:prstGeom>
            <a:solidFill>
              <a:srgbClr val="A85A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34" name="평행 사변형 33"/>
            <p:cNvSpPr/>
            <p:nvPr/>
          </p:nvSpPr>
          <p:spPr>
            <a:xfrm rot="16200000" flipH="1">
              <a:off x="1075193" y="368798"/>
              <a:ext cx="762297" cy="292083"/>
            </a:xfrm>
            <a:prstGeom prst="parallelogram">
              <a:avLst>
                <a:gd name="adj" fmla="val 41638"/>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35" name="직사각형 34"/>
            <p:cNvSpPr/>
            <p:nvPr/>
          </p:nvSpPr>
          <p:spPr>
            <a:xfrm>
              <a:off x="1632118" y="130831"/>
              <a:ext cx="7511618" cy="640575"/>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36" name="TextBox 35"/>
            <p:cNvSpPr txBox="1"/>
            <p:nvPr/>
          </p:nvSpPr>
          <p:spPr>
            <a:xfrm>
              <a:off x="1727426" y="240030"/>
              <a:ext cx="1926364" cy="460743"/>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사건 처리절차</a:t>
              </a:r>
            </a:p>
          </p:txBody>
        </p:sp>
        <p:sp>
          <p:nvSpPr>
            <p:cNvPr id="37" name="TextBox 36"/>
            <p:cNvSpPr txBox="1"/>
            <p:nvPr/>
          </p:nvSpPr>
          <p:spPr>
            <a:xfrm>
              <a:off x="8403324" y="192279"/>
              <a:ext cx="545771" cy="188766"/>
            </a:xfrm>
            <a:prstGeom prst="roundRect">
              <a:avLst>
                <a:gd name="adj" fmla="val 50000"/>
              </a:avLst>
            </a:prstGeom>
            <a:solidFill>
              <a:srgbClr val="A85A56"/>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7</a:t>
              </a:r>
              <a:endParaRPr lang="ko-KR" altLang="en-US" sz="1100">
                <a:solidFill>
                  <a:schemeClr val="bg1"/>
                </a:solidFill>
                <a:latin typeface="나눔스퀘어라운드 ExtraBold"/>
                <a:ea typeface="나눔스퀘어라운드 ExtraBold"/>
              </a:endParaRPr>
            </a:p>
          </p:txBody>
        </p:sp>
        <p:sp>
          <p:nvSpPr>
            <p:cNvPr id="38" name="TextBox 37"/>
            <p:cNvSpPr txBox="1"/>
            <p:nvPr/>
          </p:nvSpPr>
          <p:spPr>
            <a:xfrm>
              <a:off x="6699060" y="363855"/>
              <a:ext cx="2335402" cy="424854"/>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발생 시 </a:t>
              </a:r>
            </a:p>
            <a:p>
              <a:pPr algn="r">
                <a:defRPr lang="ko-KR" altLang="en-US"/>
              </a:pPr>
              <a:r>
                <a:rPr lang="ko-KR" altLang="en-US" sz="1100">
                  <a:solidFill>
                    <a:schemeClr val="bg1"/>
                  </a:solidFill>
                  <a:latin typeface="나눔스퀘어라운드 ExtraBold"/>
                  <a:ea typeface="나눔스퀘어라운드 ExtraBold"/>
                </a:rPr>
                <a:t>처리절차</a:t>
              </a:r>
            </a:p>
          </p:txBody>
        </p:sp>
      </p:grpSp>
      <p:sp>
        <p:nvSpPr>
          <p:cNvPr id="202" name="Rectangle 13"/>
          <p:cNvSpPr>
            <a:spLocks noChangeArrowheads="1"/>
          </p:cNvSpPr>
          <p:nvPr/>
        </p:nvSpPr>
        <p:spPr bwMode="white">
          <a:xfrm>
            <a:off x="2038693" y="2694273"/>
            <a:ext cx="1835641" cy="582571"/>
          </a:xfrm>
          <a:prstGeom prst="roundRect">
            <a:avLst>
              <a:gd name="adj" fmla="val 16667"/>
            </a:avLst>
          </a:prstGeom>
          <a:solidFill>
            <a:schemeClr val="bg1"/>
          </a:solidFill>
          <a:ln w="9525" cmpd="sng">
            <a:solidFill>
              <a:srgbClr val="B25A5A"/>
            </a:solidFill>
            <a:miter/>
          </a:ln>
          <a:effectLst>
            <a:outerShdw blurRad="50800" dist="38100" dir="2700000" algn="tl" rotWithShape="0">
              <a:prstClr val="black">
                <a:alpha val="40000"/>
              </a:prstClr>
            </a:outerShdw>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lnSpc>
                <a:spcPct val="120000"/>
              </a:lnSpc>
              <a:spcBef>
                <a:spcPct val="0"/>
              </a:spcBef>
              <a:defRPr lang="ko-KR" altLang="en-US"/>
            </a:pPr>
            <a:r>
              <a:rPr lang="ko-KR" altLang="en-US" sz="1201">
                <a:solidFill>
                  <a:schemeClr val="tx1">
                    <a:lumMod val="65000"/>
                    <a:lumOff val="35000"/>
                  </a:schemeClr>
                </a:solidFill>
                <a:latin typeface="나눔바른고딕"/>
                <a:ea typeface="나눔바른고딕"/>
                <a:cs typeface="함초롬돋움"/>
              </a:rPr>
              <a:t>행위자로부터 분리만을</a:t>
            </a:r>
          </a:p>
          <a:p>
            <a:pPr algn="ctr" eaLnBrk="1" hangingPunct="1">
              <a:lnSpc>
                <a:spcPct val="120000"/>
              </a:lnSpc>
              <a:spcBef>
                <a:spcPct val="0"/>
              </a:spcBef>
              <a:defRPr lang="ko-KR" altLang="en-US"/>
            </a:pPr>
            <a:r>
              <a:rPr lang="ko-KR" altLang="en-US" sz="1201">
                <a:solidFill>
                  <a:schemeClr val="tx1">
                    <a:lumMod val="65000"/>
                    <a:lumOff val="35000"/>
                  </a:schemeClr>
                </a:solidFill>
                <a:latin typeface="나눔바른고딕"/>
                <a:ea typeface="나눔바른고딕"/>
                <a:cs typeface="함초롬돋움"/>
              </a:rPr>
              <a:t>원하는 경우</a:t>
            </a:r>
          </a:p>
        </p:txBody>
      </p:sp>
      <p:sp>
        <p:nvSpPr>
          <p:cNvPr id="203" name="Rectangle 14"/>
          <p:cNvSpPr>
            <a:spLocks noChangeArrowheads="1"/>
          </p:cNvSpPr>
          <p:nvPr/>
        </p:nvSpPr>
        <p:spPr bwMode="white">
          <a:xfrm>
            <a:off x="4161215" y="2694273"/>
            <a:ext cx="2093244" cy="582571"/>
          </a:xfrm>
          <a:prstGeom prst="roundRect">
            <a:avLst>
              <a:gd name="adj" fmla="val 16667"/>
            </a:avLst>
          </a:prstGeom>
          <a:solidFill>
            <a:schemeClr val="bg1"/>
          </a:solidFill>
          <a:ln w="9525" cmpd="sng">
            <a:solidFill>
              <a:srgbClr val="B25A5A"/>
            </a:solidFill>
            <a:miter/>
          </a:ln>
          <a:effectLst>
            <a:outerShdw blurRad="50800" dist="38100" dir="2700000" algn="tl" rotWithShape="0">
              <a:prstClr val="black">
                <a:alpha val="40000"/>
              </a:prstClr>
            </a:outerShdw>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lnSpc>
                <a:spcPct val="120000"/>
              </a:lnSpc>
              <a:spcBef>
                <a:spcPct val="0"/>
              </a:spcBef>
              <a:defRPr lang="ko-KR" altLang="en-US"/>
            </a:pPr>
            <a:r>
              <a:rPr lang="ko-KR" altLang="en-US" sz="1201">
                <a:solidFill>
                  <a:schemeClr val="tx1">
                    <a:lumMod val="65000"/>
                    <a:lumOff val="35000"/>
                  </a:schemeClr>
                </a:solidFill>
                <a:latin typeface="나눔바른고딕"/>
                <a:ea typeface="나눔바른고딕"/>
                <a:cs typeface="함초롬돋움"/>
              </a:rPr>
              <a:t>행위자의 사과 등 당사자 간</a:t>
            </a:r>
          </a:p>
          <a:p>
            <a:pPr algn="ctr" eaLnBrk="1" hangingPunct="1">
              <a:lnSpc>
                <a:spcPct val="120000"/>
              </a:lnSpc>
              <a:spcBef>
                <a:spcPct val="0"/>
              </a:spcBef>
              <a:defRPr lang="ko-KR" altLang="en-US"/>
            </a:pPr>
            <a:r>
              <a:rPr lang="ko-KR" altLang="en-US" sz="1201">
                <a:solidFill>
                  <a:schemeClr val="tx1">
                    <a:lumMod val="65000"/>
                    <a:lumOff val="35000"/>
                  </a:schemeClr>
                </a:solidFill>
                <a:latin typeface="나눔바른고딕"/>
                <a:ea typeface="나눔바른고딕"/>
                <a:cs typeface="함초롬돋움"/>
              </a:rPr>
              <a:t>합의를 원하는 경우</a:t>
            </a:r>
          </a:p>
        </p:txBody>
      </p:sp>
      <p:sp>
        <p:nvSpPr>
          <p:cNvPr id="204" name="Rectangle 15"/>
          <p:cNvSpPr>
            <a:spLocks noChangeArrowheads="1"/>
          </p:cNvSpPr>
          <p:nvPr/>
        </p:nvSpPr>
        <p:spPr bwMode="white">
          <a:xfrm>
            <a:off x="6465242" y="2694274"/>
            <a:ext cx="1983074" cy="541709"/>
          </a:xfrm>
          <a:prstGeom prst="roundRect">
            <a:avLst>
              <a:gd name="adj" fmla="val 16667"/>
            </a:avLst>
          </a:prstGeom>
          <a:solidFill>
            <a:schemeClr val="bg1"/>
          </a:solidFill>
          <a:ln w="9525" cmpd="sng">
            <a:solidFill>
              <a:srgbClr val="B25A5A"/>
            </a:solidFill>
            <a:miter/>
          </a:ln>
          <a:effectLst>
            <a:outerShdw blurRad="50800" dist="38100" dir="2700000" algn="tl" rotWithShape="0">
              <a:prstClr val="black">
                <a:alpha val="40000"/>
              </a:prstClr>
            </a:outerShdw>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1201">
                <a:solidFill>
                  <a:schemeClr val="tx1">
                    <a:lumMod val="65000"/>
                    <a:lumOff val="35000"/>
                  </a:schemeClr>
                </a:solidFill>
                <a:latin typeface="나눔바른고딕"/>
                <a:ea typeface="나눔바른고딕"/>
                <a:cs typeface="함초롬돋움"/>
              </a:rPr>
              <a:t>회사 차원의 조사를 통한</a:t>
            </a:r>
          </a:p>
          <a:p>
            <a:pPr algn="ctr" eaLnBrk="1" hangingPunct="1">
              <a:lnSpc>
                <a:spcPct val="120000"/>
              </a:lnSpc>
              <a:spcBef>
                <a:spcPct val="0"/>
              </a:spcBef>
              <a:defRPr lang="ko-KR" altLang="en-US"/>
            </a:pPr>
            <a:r>
              <a:rPr lang="ko-KR" altLang="en-US" sz="1201">
                <a:solidFill>
                  <a:schemeClr val="tx1">
                    <a:lumMod val="65000"/>
                    <a:lumOff val="35000"/>
                  </a:schemeClr>
                </a:solidFill>
                <a:latin typeface="나눔바른고딕"/>
                <a:ea typeface="나눔바른고딕"/>
                <a:cs typeface="함초롬돋움"/>
              </a:rPr>
              <a:t>해결을 원하는 경우</a:t>
            </a:r>
          </a:p>
        </p:txBody>
      </p:sp>
      <p:sp>
        <p:nvSpPr>
          <p:cNvPr id="205" name="Rectangle 13"/>
          <p:cNvSpPr>
            <a:spLocks noChangeArrowheads="1"/>
          </p:cNvSpPr>
          <p:nvPr/>
        </p:nvSpPr>
        <p:spPr bwMode="white">
          <a:xfrm>
            <a:off x="2038694" y="3570183"/>
            <a:ext cx="1835641" cy="612000"/>
          </a:xfrm>
          <a:prstGeom prst="roundRect">
            <a:avLst>
              <a:gd name="adj" fmla="val 16667"/>
            </a:avLst>
          </a:prstGeom>
          <a:solidFill>
            <a:srgbClr val="F5ECEC"/>
          </a:solidFill>
          <a:ln w="9525" cmpd="sng">
            <a:solidFill>
              <a:srgbClr val="9A4848"/>
            </a:solidFill>
            <a:miter/>
          </a:ln>
          <a:effectLst>
            <a:outerShdw blurRad="50800" dist="38100" dir="2700000" algn="tl" rotWithShape="0">
              <a:prstClr val="black">
                <a:alpha val="40000"/>
              </a:prstClr>
            </a:outerShdw>
          </a:effectLst>
        </p:spPr>
        <p:txBody>
          <a:bodyPr wrap="none" anchor="ctr">
            <a:no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spcBef>
                <a:spcPct val="0"/>
              </a:spcBef>
              <a:defRPr lang="ko-KR" altLang="en-US"/>
            </a:pPr>
            <a:r>
              <a:rPr lang="en-US" altLang="ko-KR" sz="1201">
                <a:solidFill>
                  <a:schemeClr val="tx1">
                    <a:lumMod val="65000"/>
                    <a:lumOff val="35000"/>
                  </a:schemeClr>
                </a:solidFill>
                <a:latin typeface="나눔바른고딕"/>
                <a:ea typeface="나눔바른고딕"/>
                <a:cs typeface="함초롬돋움"/>
              </a:rPr>
              <a:t>(</a:t>
            </a:r>
            <a:r>
              <a:rPr lang="ko-KR" altLang="en-US" sz="1201">
                <a:solidFill>
                  <a:schemeClr val="tx1">
                    <a:lumMod val="65000"/>
                    <a:lumOff val="35000"/>
                  </a:schemeClr>
                </a:solidFill>
                <a:latin typeface="나눔바른고딕"/>
                <a:ea typeface="나눔바른고딕"/>
                <a:cs typeface="함초롬돋움"/>
              </a:rPr>
              <a:t>조사 생략</a:t>
            </a:r>
            <a:r>
              <a:rPr lang="en-US" altLang="ko-KR" sz="1201">
                <a:solidFill>
                  <a:schemeClr val="tx1">
                    <a:lumMod val="65000"/>
                    <a:lumOff val="35000"/>
                  </a:schemeClr>
                </a:solidFill>
                <a:latin typeface="나눔바른고딕"/>
                <a:ea typeface="나눔바른고딕"/>
                <a:cs typeface="함초롬돋움"/>
              </a:rPr>
              <a:t>)</a:t>
            </a:r>
          </a:p>
        </p:txBody>
      </p:sp>
      <p:sp>
        <p:nvSpPr>
          <p:cNvPr id="206" name="Rectangle 14"/>
          <p:cNvSpPr>
            <a:spLocks noChangeArrowheads="1"/>
          </p:cNvSpPr>
          <p:nvPr/>
        </p:nvSpPr>
        <p:spPr bwMode="white">
          <a:xfrm>
            <a:off x="4161215" y="3570183"/>
            <a:ext cx="2093245" cy="612000"/>
          </a:xfrm>
          <a:prstGeom prst="roundRect">
            <a:avLst>
              <a:gd name="adj" fmla="val 16667"/>
            </a:avLst>
          </a:prstGeom>
          <a:solidFill>
            <a:srgbClr val="F5ECEC"/>
          </a:solidFill>
          <a:ln w="9525" cmpd="sng">
            <a:solidFill>
              <a:srgbClr val="9A4848"/>
            </a:solidFill>
            <a:miter/>
          </a:ln>
          <a:effectLst>
            <a:outerShdw blurRad="50800" dist="38100" dir="2700000" algn="tl" rotWithShape="0">
              <a:prstClr val="black">
                <a:alpha val="40000"/>
              </a:prstClr>
            </a:outerShdw>
          </a:effectLst>
        </p:spPr>
        <p:txBody>
          <a:bodyPr wrap="none" anchor="ctr">
            <a:no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spcBef>
                <a:spcPct val="0"/>
              </a:spcBef>
              <a:defRPr lang="ko-KR" altLang="en-US"/>
            </a:pPr>
            <a:r>
              <a:rPr lang="ko-KR" altLang="en-US" sz="1201">
                <a:solidFill>
                  <a:schemeClr val="tx1">
                    <a:lumMod val="65000"/>
                    <a:lumOff val="35000"/>
                  </a:schemeClr>
                </a:solidFill>
                <a:latin typeface="나눔바른고딕"/>
                <a:ea typeface="나눔바른고딕"/>
                <a:cs typeface="함초롬돋움"/>
              </a:rPr>
              <a:t>약식조사 후</a:t>
            </a:r>
          </a:p>
          <a:p>
            <a:pPr algn="ctr">
              <a:spcBef>
                <a:spcPct val="0"/>
              </a:spcBef>
              <a:defRPr lang="ko-KR" altLang="en-US"/>
            </a:pPr>
            <a:r>
              <a:rPr lang="ko-KR" altLang="en-US" sz="1201">
                <a:solidFill>
                  <a:schemeClr val="tx1">
                    <a:lumMod val="65000"/>
                    <a:lumOff val="35000"/>
                  </a:schemeClr>
                </a:solidFill>
                <a:latin typeface="나눔바른고딕"/>
                <a:ea typeface="나눔바른고딕"/>
                <a:cs typeface="함초롬돋움"/>
              </a:rPr>
              <a:t>사업주에게 조사 보고</a:t>
            </a:r>
          </a:p>
        </p:txBody>
      </p:sp>
      <p:sp>
        <p:nvSpPr>
          <p:cNvPr id="207" name="Rectangle 15"/>
          <p:cNvSpPr>
            <a:spLocks noChangeArrowheads="1"/>
          </p:cNvSpPr>
          <p:nvPr/>
        </p:nvSpPr>
        <p:spPr bwMode="white">
          <a:xfrm>
            <a:off x="6465242" y="3570183"/>
            <a:ext cx="1983074" cy="612000"/>
          </a:xfrm>
          <a:prstGeom prst="roundRect">
            <a:avLst>
              <a:gd name="adj" fmla="val 16667"/>
            </a:avLst>
          </a:prstGeom>
          <a:solidFill>
            <a:srgbClr val="F5ECEC"/>
          </a:solidFill>
          <a:ln w="9525" cmpd="sng">
            <a:solidFill>
              <a:srgbClr val="9A4848"/>
            </a:solidFill>
            <a:miter/>
          </a:ln>
          <a:effectLst>
            <a:outerShdw blurRad="50800" dist="38100" dir="2700000" algn="tl" rotWithShape="0">
              <a:prstClr val="black">
                <a:alpha val="40000"/>
              </a:prstClr>
            </a:outerShdw>
          </a:effectLst>
        </p:spPr>
        <p:txBody>
          <a:bodyPr wrap="none" anchor="ctr">
            <a:no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spcBef>
                <a:spcPct val="0"/>
              </a:spcBef>
              <a:defRPr lang="ko-KR" altLang="en-US"/>
            </a:pPr>
            <a:r>
              <a:rPr lang="ko-KR" altLang="en-US" sz="1201">
                <a:solidFill>
                  <a:schemeClr val="tx1">
                    <a:lumMod val="65000"/>
                    <a:lumOff val="35000"/>
                  </a:schemeClr>
                </a:solidFill>
                <a:latin typeface="나눔바른고딕"/>
                <a:ea typeface="나눔바른고딕"/>
                <a:cs typeface="함초롬돋움"/>
              </a:rPr>
              <a:t>정식조사</a:t>
            </a:r>
          </a:p>
        </p:txBody>
      </p:sp>
      <p:grpSp>
        <p:nvGrpSpPr>
          <p:cNvPr id="3" name="그룹 2"/>
          <p:cNvGrpSpPr/>
          <p:nvPr/>
        </p:nvGrpSpPr>
        <p:grpSpPr>
          <a:xfrm>
            <a:off x="2882370" y="3343202"/>
            <a:ext cx="4735826" cy="147532"/>
            <a:chOff x="2882370" y="3343202"/>
            <a:chExt cx="4735826" cy="147532"/>
          </a:xfrm>
        </p:grpSpPr>
        <p:sp>
          <p:nvSpPr>
            <p:cNvPr id="212" name="자유형 40"/>
            <p:cNvSpPr>
              <a:spLocks noChangeAspect="1"/>
            </p:cNvSpPr>
            <p:nvPr/>
          </p:nvSpPr>
          <p:spPr>
            <a:xfrm rot="2700000">
              <a:off x="2882746" y="3342826"/>
              <a:ext cx="147532" cy="148284"/>
            </a:xfrm>
            <a:custGeom>
              <a:avLst/>
              <a:gdLst>
                <a:gd name="connsiteX0" fmla="*/ 3295954 w 3437304"/>
                <a:gd name="connsiteY0" fmla="*/ 1235687 h 3454811"/>
                <a:gd name="connsiteX1" fmla="*/ 3437304 w 3437304"/>
                <a:gd name="connsiteY1" fmla="*/ 1576937 h 3454811"/>
                <a:gd name="connsiteX2" fmla="*/ 3437304 w 3437304"/>
                <a:gd name="connsiteY2" fmla="*/ 2967476 h 3454811"/>
                <a:gd name="connsiteX3" fmla="*/ 3295954 w 3437304"/>
                <a:gd name="connsiteY3" fmla="*/ 3308726 h 3454811"/>
                <a:gd name="connsiteX4" fmla="*/ 3293359 w 3437304"/>
                <a:gd name="connsiteY4" fmla="*/ 3310866 h 3454811"/>
                <a:gd name="connsiteX5" fmla="*/ 3291219 w 3437304"/>
                <a:gd name="connsiteY5" fmla="*/ 3313461 h 3454811"/>
                <a:gd name="connsiteX6" fmla="*/ 2949969 w 3437304"/>
                <a:gd name="connsiteY6" fmla="*/ 3454811 h 3454811"/>
                <a:gd name="connsiteX7" fmla="*/ 1559430 w 3437304"/>
                <a:gd name="connsiteY7" fmla="*/ 3454811 h 3454811"/>
                <a:gd name="connsiteX8" fmla="*/ 1076830 w 3437304"/>
                <a:gd name="connsiteY8" fmla="*/ 2972211 h 3454811"/>
                <a:gd name="connsiteX9" fmla="*/ 1559430 w 3437304"/>
                <a:gd name="connsiteY9" fmla="*/ 2489611 h 3454811"/>
                <a:gd name="connsiteX10" fmla="*/ 1807111 w 3437304"/>
                <a:gd name="connsiteY10" fmla="*/ 2489611 h 3454811"/>
                <a:gd name="connsiteX11" fmla="*/ 141350 w 3437304"/>
                <a:gd name="connsiteY11" fmla="*/ 823850 h 3454811"/>
                <a:gd name="connsiteX12" fmla="*/ 141350 w 3437304"/>
                <a:gd name="connsiteY12" fmla="*/ 141350 h 3454811"/>
                <a:gd name="connsiteX13" fmla="*/ 823849 w 3437304"/>
                <a:gd name="connsiteY13" fmla="*/ 141350 h 3454811"/>
                <a:gd name="connsiteX14" fmla="*/ 2472104 w 3437304"/>
                <a:gd name="connsiteY14" fmla="*/ 1789605 h 3454811"/>
                <a:gd name="connsiteX15" fmla="*/ 2472104 w 3437304"/>
                <a:gd name="connsiteY15" fmla="*/ 1576937 h 3454811"/>
                <a:gd name="connsiteX16" fmla="*/ 2954704 w 3437304"/>
                <a:gd name="connsiteY16" fmla="*/ 1094337 h 3454811"/>
                <a:gd name="connsiteX17" fmla="*/ 3295954 w 3437304"/>
                <a:gd name="connsiteY17" fmla="*/ 1235687 h 345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37304" h="3454811">
                  <a:moveTo>
                    <a:pt x="3295954" y="1235687"/>
                  </a:moveTo>
                  <a:cubicBezTo>
                    <a:pt x="3383287" y="1323020"/>
                    <a:pt x="3437304" y="1443671"/>
                    <a:pt x="3437304" y="1576937"/>
                  </a:cubicBezTo>
                  <a:lnTo>
                    <a:pt x="3437304" y="2967476"/>
                  </a:lnTo>
                  <a:cubicBezTo>
                    <a:pt x="3437304" y="3100742"/>
                    <a:pt x="3383287" y="3221392"/>
                    <a:pt x="3295954" y="3308726"/>
                  </a:cubicBezTo>
                  <a:lnTo>
                    <a:pt x="3293359" y="3310866"/>
                  </a:lnTo>
                  <a:lnTo>
                    <a:pt x="3291219" y="3313461"/>
                  </a:lnTo>
                  <a:cubicBezTo>
                    <a:pt x="3203886" y="3400794"/>
                    <a:pt x="3083235" y="3454811"/>
                    <a:pt x="2949969" y="3454811"/>
                  </a:cubicBezTo>
                  <a:lnTo>
                    <a:pt x="1559430" y="3454811"/>
                  </a:lnTo>
                  <a:cubicBezTo>
                    <a:pt x="1292897" y="3454811"/>
                    <a:pt x="1076830" y="3238744"/>
                    <a:pt x="1076830" y="2972211"/>
                  </a:cubicBezTo>
                  <a:cubicBezTo>
                    <a:pt x="1076830" y="2705678"/>
                    <a:pt x="1292897" y="2489611"/>
                    <a:pt x="1559430" y="2489611"/>
                  </a:cubicBezTo>
                  <a:lnTo>
                    <a:pt x="1807111" y="2489611"/>
                  </a:lnTo>
                  <a:lnTo>
                    <a:pt x="141350" y="823850"/>
                  </a:lnTo>
                  <a:cubicBezTo>
                    <a:pt x="-47117" y="635382"/>
                    <a:pt x="-47117" y="329818"/>
                    <a:pt x="141350" y="141350"/>
                  </a:cubicBezTo>
                  <a:cubicBezTo>
                    <a:pt x="329817" y="-47117"/>
                    <a:pt x="635382" y="-47117"/>
                    <a:pt x="823849" y="141350"/>
                  </a:cubicBezTo>
                  <a:lnTo>
                    <a:pt x="2472104" y="1789605"/>
                  </a:lnTo>
                  <a:lnTo>
                    <a:pt x="2472104" y="1576937"/>
                  </a:lnTo>
                  <a:cubicBezTo>
                    <a:pt x="2472104" y="1310404"/>
                    <a:pt x="2688171" y="1094337"/>
                    <a:pt x="2954704" y="1094337"/>
                  </a:cubicBezTo>
                  <a:cubicBezTo>
                    <a:pt x="3087971" y="1094337"/>
                    <a:pt x="3208621" y="1148354"/>
                    <a:pt x="3295954" y="1235687"/>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0" indent="0" algn="ctr" defTabSz="755804" eaLnBrk="1" latinLnBrk="0" hangingPunct="1">
                <a:lnSpc>
                  <a:spcPct val="100000"/>
                </a:lnSpc>
                <a:spcBef>
                  <a:spcPts val="0"/>
                </a:spcBef>
                <a:spcAft>
                  <a:spcPts val="0"/>
                </a:spcAft>
                <a:buClrTx/>
                <a:buFontTx/>
                <a:buNone/>
                <a:defRPr lang="ko-KR"/>
              </a:pPr>
              <a:endParaRPr kumimoji="0" lang="ko-KR" altLang="en-US" sz="1800" b="0" i="0" u="none" strike="noStrike" kern="0" cap="none" spc="0" normalizeH="0">
                <a:solidFill>
                  <a:sysClr val="windowText" lastClr="000000"/>
                </a:solidFill>
                <a:effectLst/>
                <a:uLnTx/>
                <a:uFillTx/>
              </a:endParaRPr>
            </a:p>
          </p:txBody>
        </p:sp>
        <p:sp>
          <p:nvSpPr>
            <p:cNvPr id="213" name="자유형 40"/>
            <p:cNvSpPr>
              <a:spLocks noChangeAspect="1"/>
            </p:cNvSpPr>
            <p:nvPr/>
          </p:nvSpPr>
          <p:spPr>
            <a:xfrm rot="2700000">
              <a:off x="5164109" y="3342826"/>
              <a:ext cx="147532" cy="148284"/>
            </a:xfrm>
            <a:custGeom>
              <a:avLst/>
              <a:gdLst>
                <a:gd name="connsiteX0" fmla="*/ 3295954 w 3437304"/>
                <a:gd name="connsiteY0" fmla="*/ 1235687 h 3454811"/>
                <a:gd name="connsiteX1" fmla="*/ 3437304 w 3437304"/>
                <a:gd name="connsiteY1" fmla="*/ 1576937 h 3454811"/>
                <a:gd name="connsiteX2" fmla="*/ 3437304 w 3437304"/>
                <a:gd name="connsiteY2" fmla="*/ 2967476 h 3454811"/>
                <a:gd name="connsiteX3" fmla="*/ 3295954 w 3437304"/>
                <a:gd name="connsiteY3" fmla="*/ 3308726 h 3454811"/>
                <a:gd name="connsiteX4" fmla="*/ 3293359 w 3437304"/>
                <a:gd name="connsiteY4" fmla="*/ 3310866 h 3454811"/>
                <a:gd name="connsiteX5" fmla="*/ 3291219 w 3437304"/>
                <a:gd name="connsiteY5" fmla="*/ 3313461 h 3454811"/>
                <a:gd name="connsiteX6" fmla="*/ 2949969 w 3437304"/>
                <a:gd name="connsiteY6" fmla="*/ 3454811 h 3454811"/>
                <a:gd name="connsiteX7" fmla="*/ 1559430 w 3437304"/>
                <a:gd name="connsiteY7" fmla="*/ 3454811 h 3454811"/>
                <a:gd name="connsiteX8" fmla="*/ 1076830 w 3437304"/>
                <a:gd name="connsiteY8" fmla="*/ 2972211 h 3454811"/>
                <a:gd name="connsiteX9" fmla="*/ 1559430 w 3437304"/>
                <a:gd name="connsiteY9" fmla="*/ 2489611 h 3454811"/>
                <a:gd name="connsiteX10" fmla="*/ 1807111 w 3437304"/>
                <a:gd name="connsiteY10" fmla="*/ 2489611 h 3454811"/>
                <a:gd name="connsiteX11" fmla="*/ 141350 w 3437304"/>
                <a:gd name="connsiteY11" fmla="*/ 823850 h 3454811"/>
                <a:gd name="connsiteX12" fmla="*/ 141350 w 3437304"/>
                <a:gd name="connsiteY12" fmla="*/ 141350 h 3454811"/>
                <a:gd name="connsiteX13" fmla="*/ 823849 w 3437304"/>
                <a:gd name="connsiteY13" fmla="*/ 141350 h 3454811"/>
                <a:gd name="connsiteX14" fmla="*/ 2472104 w 3437304"/>
                <a:gd name="connsiteY14" fmla="*/ 1789605 h 3454811"/>
                <a:gd name="connsiteX15" fmla="*/ 2472104 w 3437304"/>
                <a:gd name="connsiteY15" fmla="*/ 1576937 h 3454811"/>
                <a:gd name="connsiteX16" fmla="*/ 2954704 w 3437304"/>
                <a:gd name="connsiteY16" fmla="*/ 1094337 h 3454811"/>
                <a:gd name="connsiteX17" fmla="*/ 3295954 w 3437304"/>
                <a:gd name="connsiteY17" fmla="*/ 1235687 h 345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37304" h="3454811">
                  <a:moveTo>
                    <a:pt x="3295954" y="1235687"/>
                  </a:moveTo>
                  <a:cubicBezTo>
                    <a:pt x="3383287" y="1323020"/>
                    <a:pt x="3437304" y="1443671"/>
                    <a:pt x="3437304" y="1576937"/>
                  </a:cubicBezTo>
                  <a:lnTo>
                    <a:pt x="3437304" y="2967476"/>
                  </a:lnTo>
                  <a:cubicBezTo>
                    <a:pt x="3437304" y="3100742"/>
                    <a:pt x="3383287" y="3221392"/>
                    <a:pt x="3295954" y="3308726"/>
                  </a:cubicBezTo>
                  <a:lnTo>
                    <a:pt x="3293359" y="3310866"/>
                  </a:lnTo>
                  <a:lnTo>
                    <a:pt x="3291219" y="3313461"/>
                  </a:lnTo>
                  <a:cubicBezTo>
                    <a:pt x="3203886" y="3400794"/>
                    <a:pt x="3083235" y="3454811"/>
                    <a:pt x="2949969" y="3454811"/>
                  </a:cubicBezTo>
                  <a:lnTo>
                    <a:pt x="1559430" y="3454811"/>
                  </a:lnTo>
                  <a:cubicBezTo>
                    <a:pt x="1292897" y="3454811"/>
                    <a:pt x="1076830" y="3238744"/>
                    <a:pt x="1076830" y="2972211"/>
                  </a:cubicBezTo>
                  <a:cubicBezTo>
                    <a:pt x="1076830" y="2705678"/>
                    <a:pt x="1292897" y="2489611"/>
                    <a:pt x="1559430" y="2489611"/>
                  </a:cubicBezTo>
                  <a:lnTo>
                    <a:pt x="1807111" y="2489611"/>
                  </a:lnTo>
                  <a:lnTo>
                    <a:pt x="141350" y="823850"/>
                  </a:lnTo>
                  <a:cubicBezTo>
                    <a:pt x="-47117" y="635382"/>
                    <a:pt x="-47117" y="329818"/>
                    <a:pt x="141350" y="141350"/>
                  </a:cubicBezTo>
                  <a:cubicBezTo>
                    <a:pt x="329817" y="-47117"/>
                    <a:pt x="635382" y="-47117"/>
                    <a:pt x="823849" y="141350"/>
                  </a:cubicBezTo>
                  <a:lnTo>
                    <a:pt x="2472104" y="1789605"/>
                  </a:lnTo>
                  <a:lnTo>
                    <a:pt x="2472104" y="1576937"/>
                  </a:lnTo>
                  <a:cubicBezTo>
                    <a:pt x="2472104" y="1310404"/>
                    <a:pt x="2688171" y="1094337"/>
                    <a:pt x="2954704" y="1094337"/>
                  </a:cubicBezTo>
                  <a:cubicBezTo>
                    <a:pt x="3087971" y="1094337"/>
                    <a:pt x="3208621" y="1148354"/>
                    <a:pt x="3295954" y="1235687"/>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0" indent="0" algn="ctr" defTabSz="755804" eaLnBrk="1" latinLnBrk="0" hangingPunct="1">
                <a:lnSpc>
                  <a:spcPct val="100000"/>
                </a:lnSpc>
                <a:spcBef>
                  <a:spcPts val="0"/>
                </a:spcBef>
                <a:spcAft>
                  <a:spcPts val="0"/>
                </a:spcAft>
                <a:buClrTx/>
                <a:buFontTx/>
                <a:buNone/>
                <a:defRPr lang="ko-KR"/>
              </a:pPr>
              <a:endParaRPr kumimoji="0" lang="ko-KR" altLang="en-US" sz="1800" b="0" i="0" u="none" strike="noStrike" kern="0" cap="none" spc="0" normalizeH="0">
                <a:solidFill>
                  <a:sysClr val="windowText" lastClr="000000"/>
                </a:solidFill>
                <a:effectLst/>
                <a:uLnTx/>
                <a:uFillTx/>
              </a:endParaRPr>
            </a:p>
          </p:txBody>
        </p:sp>
        <p:sp>
          <p:nvSpPr>
            <p:cNvPr id="214" name="자유형 40"/>
            <p:cNvSpPr>
              <a:spLocks noChangeAspect="1"/>
            </p:cNvSpPr>
            <p:nvPr/>
          </p:nvSpPr>
          <p:spPr>
            <a:xfrm rot="2700000">
              <a:off x="7470288" y="3342826"/>
              <a:ext cx="147532" cy="148284"/>
            </a:xfrm>
            <a:custGeom>
              <a:avLst/>
              <a:gdLst>
                <a:gd name="connsiteX0" fmla="*/ 3295954 w 3437304"/>
                <a:gd name="connsiteY0" fmla="*/ 1235687 h 3454811"/>
                <a:gd name="connsiteX1" fmla="*/ 3437304 w 3437304"/>
                <a:gd name="connsiteY1" fmla="*/ 1576937 h 3454811"/>
                <a:gd name="connsiteX2" fmla="*/ 3437304 w 3437304"/>
                <a:gd name="connsiteY2" fmla="*/ 2967476 h 3454811"/>
                <a:gd name="connsiteX3" fmla="*/ 3295954 w 3437304"/>
                <a:gd name="connsiteY3" fmla="*/ 3308726 h 3454811"/>
                <a:gd name="connsiteX4" fmla="*/ 3293359 w 3437304"/>
                <a:gd name="connsiteY4" fmla="*/ 3310866 h 3454811"/>
                <a:gd name="connsiteX5" fmla="*/ 3291219 w 3437304"/>
                <a:gd name="connsiteY5" fmla="*/ 3313461 h 3454811"/>
                <a:gd name="connsiteX6" fmla="*/ 2949969 w 3437304"/>
                <a:gd name="connsiteY6" fmla="*/ 3454811 h 3454811"/>
                <a:gd name="connsiteX7" fmla="*/ 1559430 w 3437304"/>
                <a:gd name="connsiteY7" fmla="*/ 3454811 h 3454811"/>
                <a:gd name="connsiteX8" fmla="*/ 1076830 w 3437304"/>
                <a:gd name="connsiteY8" fmla="*/ 2972211 h 3454811"/>
                <a:gd name="connsiteX9" fmla="*/ 1559430 w 3437304"/>
                <a:gd name="connsiteY9" fmla="*/ 2489611 h 3454811"/>
                <a:gd name="connsiteX10" fmla="*/ 1807111 w 3437304"/>
                <a:gd name="connsiteY10" fmla="*/ 2489611 h 3454811"/>
                <a:gd name="connsiteX11" fmla="*/ 141350 w 3437304"/>
                <a:gd name="connsiteY11" fmla="*/ 823850 h 3454811"/>
                <a:gd name="connsiteX12" fmla="*/ 141350 w 3437304"/>
                <a:gd name="connsiteY12" fmla="*/ 141350 h 3454811"/>
                <a:gd name="connsiteX13" fmla="*/ 823849 w 3437304"/>
                <a:gd name="connsiteY13" fmla="*/ 141350 h 3454811"/>
                <a:gd name="connsiteX14" fmla="*/ 2472104 w 3437304"/>
                <a:gd name="connsiteY14" fmla="*/ 1789605 h 3454811"/>
                <a:gd name="connsiteX15" fmla="*/ 2472104 w 3437304"/>
                <a:gd name="connsiteY15" fmla="*/ 1576937 h 3454811"/>
                <a:gd name="connsiteX16" fmla="*/ 2954704 w 3437304"/>
                <a:gd name="connsiteY16" fmla="*/ 1094337 h 3454811"/>
                <a:gd name="connsiteX17" fmla="*/ 3295954 w 3437304"/>
                <a:gd name="connsiteY17" fmla="*/ 1235687 h 345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37304" h="3454811">
                  <a:moveTo>
                    <a:pt x="3295954" y="1235687"/>
                  </a:moveTo>
                  <a:cubicBezTo>
                    <a:pt x="3383287" y="1323020"/>
                    <a:pt x="3437304" y="1443671"/>
                    <a:pt x="3437304" y="1576937"/>
                  </a:cubicBezTo>
                  <a:lnTo>
                    <a:pt x="3437304" y="2967476"/>
                  </a:lnTo>
                  <a:cubicBezTo>
                    <a:pt x="3437304" y="3100742"/>
                    <a:pt x="3383287" y="3221392"/>
                    <a:pt x="3295954" y="3308726"/>
                  </a:cubicBezTo>
                  <a:lnTo>
                    <a:pt x="3293359" y="3310866"/>
                  </a:lnTo>
                  <a:lnTo>
                    <a:pt x="3291219" y="3313461"/>
                  </a:lnTo>
                  <a:cubicBezTo>
                    <a:pt x="3203886" y="3400794"/>
                    <a:pt x="3083235" y="3454811"/>
                    <a:pt x="2949969" y="3454811"/>
                  </a:cubicBezTo>
                  <a:lnTo>
                    <a:pt x="1559430" y="3454811"/>
                  </a:lnTo>
                  <a:cubicBezTo>
                    <a:pt x="1292897" y="3454811"/>
                    <a:pt x="1076830" y="3238744"/>
                    <a:pt x="1076830" y="2972211"/>
                  </a:cubicBezTo>
                  <a:cubicBezTo>
                    <a:pt x="1076830" y="2705678"/>
                    <a:pt x="1292897" y="2489611"/>
                    <a:pt x="1559430" y="2489611"/>
                  </a:cubicBezTo>
                  <a:lnTo>
                    <a:pt x="1807111" y="2489611"/>
                  </a:lnTo>
                  <a:lnTo>
                    <a:pt x="141350" y="823850"/>
                  </a:lnTo>
                  <a:cubicBezTo>
                    <a:pt x="-47117" y="635382"/>
                    <a:pt x="-47117" y="329818"/>
                    <a:pt x="141350" y="141350"/>
                  </a:cubicBezTo>
                  <a:cubicBezTo>
                    <a:pt x="329817" y="-47117"/>
                    <a:pt x="635382" y="-47117"/>
                    <a:pt x="823849" y="141350"/>
                  </a:cubicBezTo>
                  <a:lnTo>
                    <a:pt x="2472104" y="1789605"/>
                  </a:lnTo>
                  <a:lnTo>
                    <a:pt x="2472104" y="1576937"/>
                  </a:lnTo>
                  <a:cubicBezTo>
                    <a:pt x="2472104" y="1310404"/>
                    <a:pt x="2688171" y="1094337"/>
                    <a:pt x="2954704" y="1094337"/>
                  </a:cubicBezTo>
                  <a:cubicBezTo>
                    <a:pt x="3087971" y="1094337"/>
                    <a:pt x="3208621" y="1148354"/>
                    <a:pt x="3295954" y="1235687"/>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0" indent="0" algn="ctr" defTabSz="755804" eaLnBrk="1" latinLnBrk="0" hangingPunct="1">
                <a:lnSpc>
                  <a:spcPct val="100000"/>
                </a:lnSpc>
                <a:spcBef>
                  <a:spcPts val="0"/>
                </a:spcBef>
                <a:spcAft>
                  <a:spcPts val="0"/>
                </a:spcAft>
                <a:buClrTx/>
                <a:buFontTx/>
                <a:buNone/>
                <a:defRPr lang="ko-KR"/>
              </a:pPr>
              <a:endParaRPr kumimoji="0" lang="ko-KR" altLang="en-US" sz="1800" b="0" i="0" u="none" strike="noStrike" kern="0" cap="none" spc="0" normalizeH="0">
                <a:solidFill>
                  <a:sysClr val="windowText" lastClr="000000"/>
                </a:solidFill>
                <a:effectLst/>
                <a:uLnTx/>
                <a:uFillTx/>
              </a:endParaRPr>
            </a:p>
          </p:txBody>
        </p:sp>
      </p:grpSp>
      <p:sp>
        <p:nvSpPr>
          <p:cNvPr id="215" name="사각형: 둥근 모서리 214"/>
          <p:cNvSpPr/>
          <p:nvPr/>
        </p:nvSpPr>
        <p:spPr>
          <a:xfrm>
            <a:off x="2042666" y="4522807"/>
            <a:ext cx="1831669" cy="1029481"/>
          </a:xfrm>
          <a:prstGeom prst="roundRect">
            <a:avLst>
              <a:gd name="adj" fmla="val 16667"/>
            </a:avLst>
          </a:prstGeom>
          <a:solidFill>
            <a:srgbClr val="E8D3D3"/>
          </a:solidFill>
          <a:ln>
            <a:solidFill>
              <a:srgbClr val="672F2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spcBef>
                <a:spcPct val="0"/>
              </a:spcBef>
              <a:defRPr lang="ko-KR" altLang="en-US"/>
            </a:pPr>
            <a:r>
              <a:rPr lang="ko-KR" altLang="en-US" sz="1200">
                <a:solidFill>
                  <a:schemeClr val="tx1">
                    <a:lumMod val="90000"/>
                    <a:lumOff val="10000"/>
                  </a:schemeClr>
                </a:solidFill>
                <a:latin typeface="나눔바른고딕"/>
                <a:ea typeface="나눔바른고딕"/>
                <a:cs typeface="함초롬돋움"/>
              </a:rPr>
              <a:t>괴롭힘 상담 보고서 작성</a:t>
            </a:r>
            <a:r>
              <a:rPr lang="en-US" altLang="ko-KR" sz="1200">
                <a:solidFill>
                  <a:schemeClr val="tx1">
                    <a:lumMod val="90000"/>
                    <a:lumOff val="10000"/>
                  </a:schemeClr>
                </a:solidFill>
                <a:latin typeface="나눔바른고딕"/>
                <a:ea typeface="나눔바른고딕"/>
                <a:cs typeface="함초롬돋움"/>
              </a:rPr>
              <a:t>,</a:t>
            </a:r>
          </a:p>
          <a:p>
            <a:pPr algn="ctr">
              <a:lnSpc>
                <a:spcPct val="120000"/>
              </a:lnSpc>
              <a:spcBef>
                <a:spcPct val="0"/>
              </a:spcBef>
              <a:defRPr lang="ko-KR" altLang="en-US"/>
            </a:pPr>
            <a:r>
              <a:rPr lang="ko-KR" altLang="en-US" sz="1200">
                <a:solidFill>
                  <a:schemeClr val="tx1">
                    <a:lumMod val="90000"/>
                    <a:lumOff val="10000"/>
                  </a:schemeClr>
                </a:solidFill>
                <a:latin typeface="나눔바른고딕"/>
                <a:ea typeface="나눔바른고딕"/>
                <a:cs typeface="함초롬돋움"/>
              </a:rPr>
              <a:t>사업주에게 보고하여</a:t>
            </a:r>
          </a:p>
          <a:p>
            <a:pPr algn="ctr">
              <a:lnSpc>
                <a:spcPct val="120000"/>
              </a:lnSpc>
              <a:spcBef>
                <a:spcPct val="0"/>
              </a:spcBef>
              <a:defRPr lang="ko-KR" altLang="en-US"/>
            </a:pPr>
            <a:r>
              <a:rPr lang="ko-KR" altLang="en-US" sz="1200">
                <a:solidFill>
                  <a:schemeClr val="tx1">
                    <a:lumMod val="90000"/>
                    <a:lumOff val="10000"/>
                  </a:schemeClr>
                </a:solidFill>
                <a:latin typeface="나눔바른고딕"/>
                <a:ea typeface="나눔바른고딕"/>
                <a:cs typeface="함초롬돋움"/>
              </a:rPr>
              <a:t>적절하게 조치</a:t>
            </a:r>
          </a:p>
        </p:txBody>
      </p:sp>
      <p:sp>
        <p:nvSpPr>
          <p:cNvPr id="216" name="사각형: 둥근 모서리 215"/>
          <p:cNvSpPr/>
          <p:nvPr/>
        </p:nvSpPr>
        <p:spPr>
          <a:xfrm>
            <a:off x="4141842" y="4522808"/>
            <a:ext cx="2112618" cy="1028849"/>
          </a:xfrm>
          <a:prstGeom prst="roundRect">
            <a:avLst>
              <a:gd name="adj" fmla="val 16667"/>
            </a:avLst>
          </a:prstGeom>
          <a:solidFill>
            <a:srgbClr val="E8D3D3"/>
          </a:solidFill>
          <a:ln>
            <a:solidFill>
              <a:srgbClr val="672F2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spcBef>
                <a:spcPct val="0"/>
              </a:spcBef>
              <a:defRPr lang="ko-KR" altLang="en-US"/>
            </a:pPr>
            <a:r>
              <a:rPr lang="ko-KR" altLang="en-US" sz="1200" dirty="0">
                <a:solidFill>
                  <a:schemeClr val="tx1">
                    <a:lumMod val="90000"/>
                    <a:lumOff val="10000"/>
                  </a:schemeClr>
                </a:solidFill>
                <a:latin typeface="나눔바른고딕"/>
                <a:ea typeface="나눔바른고딕"/>
                <a:cs typeface="함초롬돋움"/>
              </a:rPr>
              <a:t>행위자에게 피해자 요구</a:t>
            </a:r>
          </a:p>
          <a:p>
            <a:pPr algn="ctr">
              <a:lnSpc>
                <a:spcPct val="120000"/>
              </a:lnSpc>
              <a:spcBef>
                <a:spcPct val="0"/>
              </a:spcBef>
              <a:spcAft>
                <a:spcPts val="200"/>
              </a:spcAft>
              <a:defRPr lang="ko-KR" altLang="en-US"/>
            </a:pPr>
            <a:r>
              <a:rPr lang="ko-KR" altLang="en-US" sz="1200" dirty="0">
                <a:solidFill>
                  <a:schemeClr val="tx1">
                    <a:lumMod val="90000"/>
                    <a:lumOff val="10000"/>
                  </a:schemeClr>
                </a:solidFill>
                <a:latin typeface="나눔바른고딕"/>
                <a:ea typeface="나눔바른고딕"/>
                <a:cs typeface="함초롬돋움"/>
              </a:rPr>
              <a:t>전달 및 합의 도출</a:t>
            </a:r>
            <a:endParaRPr lang="ko-KR" altLang="en-US" sz="1200" dirty="0">
              <a:solidFill>
                <a:schemeClr val="bg1"/>
              </a:solidFill>
              <a:latin typeface="나눔바른고딕"/>
              <a:ea typeface="나눔바른고딕"/>
              <a:cs typeface="함초롬돋움"/>
            </a:endParaRPr>
          </a:p>
          <a:p>
            <a:pPr algn="ctr">
              <a:lnSpc>
                <a:spcPct val="120000"/>
              </a:lnSpc>
              <a:spcBef>
                <a:spcPct val="0"/>
              </a:spcBef>
              <a:defRPr lang="ko-KR" altLang="en-US"/>
            </a:pPr>
            <a:endParaRPr lang="ko-KR" altLang="en-US" sz="200" dirty="0">
              <a:solidFill>
                <a:schemeClr val="bg1"/>
              </a:solidFill>
              <a:latin typeface="나눔바른고딕"/>
              <a:ea typeface="나눔바른고딕"/>
              <a:cs typeface="함초롬돋움"/>
            </a:endParaRPr>
          </a:p>
          <a:p>
            <a:pPr algn="ctr">
              <a:lnSpc>
                <a:spcPct val="120000"/>
              </a:lnSpc>
              <a:spcBef>
                <a:spcPct val="0"/>
              </a:spcBef>
              <a:defRPr lang="ko-KR" altLang="en-US"/>
            </a:pPr>
            <a:r>
              <a:rPr lang="ko-KR" altLang="en-US" sz="1100" dirty="0">
                <a:solidFill>
                  <a:srgbClr val="672F2F"/>
                </a:solidFill>
                <a:latin typeface="나눔바른고딕"/>
                <a:ea typeface="나눔바른고딕"/>
                <a:cs typeface="함초롬돋움"/>
              </a:rPr>
              <a:t>* 합의 결렬 시 피해자 </a:t>
            </a:r>
            <a:r>
              <a:rPr lang="ko-KR" altLang="en-US" sz="1100" dirty="0" err="1">
                <a:solidFill>
                  <a:srgbClr val="672F2F"/>
                </a:solidFill>
                <a:latin typeface="나눔바른고딕"/>
                <a:ea typeface="나눔바른고딕"/>
                <a:cs typeface="함초롬돋움"/>
              </a:rPr>
              <a:t>재상담</a:t>
            </a:r>
            <a:r>
              <a:rPr lang="ko-KR" altLang="en-US" sz="1100" dirty="0">
                <a:solidFill>
                  <a:srgbClr val="672F2F"/>
                </a:solidFill>
                <a:latin typeface="나눔바른고딕"/>
                <a:ea typeface="나눔바른고딕"/>
                <a:cs typeface="함초롬돋움"/>
              </a:rPr>
              <a:t> 후</a:t>
            </a:r>
          </a:p>
          <a:p>
            <a:pPr algn="ctr">
              <a:lnSpc>
                <a:spcPct val="120000"/>
              </a:lnSpc>
              <a:spcBef>
                <a:spcPct val="0"/>
              </a:spcBef>
              <a:defRPr lang="ko-KR" altLang="en-US"/>
            </a:pPr>
            <a:r>
              <a:rPr lang="ko-KR" altLang="en-US" sz="1100" b="0" spc="-30" dirty="0">
                <a:solidFill>
                  <a:srgbClr val="672F2F"/>
                </a:solidFill>
                <a:latin typeface="나눔바른고딕"/>
                <a:ea typeface="나눔바른고딕"/>
                <a:cs typeface="함초롬돋움"/>
              </a:rPr>
              <a:t>정식조사 의뢰 등 피해자 의사 확인</a:t>
            </a:r>
          </a:p>
        </p:txBody>
      </p:sp>
      <p:sp>
        <p:nvSpPr>
          <p:cNvPr id="217" name="사각형: 둥근 모서리 216"/>
          <p:cNvSpPr/>
          <p:nvPr/>
        </p:nvSpPr>
        <p:spPr>
          <a:xfrm>
            <a:off x="6521967" y="4522807"/>
            <a:ext cx="1926349" cy="961625"/>
          </a:xfrm>
          <a:prstGeom prst="roundRect">
            <a:avLst>
              <a:gd name="adj" fmla="val 16667"/>
            </a:avLst>
          </a:prstGeom>
          <a:solidFill>
            <a:srgbClr val="E8D3D3"/>
          </a:solidFill>
          <a:ln>
            <a:solidFill>
              <a:srgbClr val="672F2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spcBef>
                <a:spcPct val="0"/>
              </a:spcBef>
              <a:defRPr lang="ko-KR" altLang="en-US"/>
            </a:pPr>
            <a:r>
              <a:rPr lang="ko-KR" altLang="en-US" sz="1201">
                <a:solidFill>
                  <a:schemeClr val="tx1"/>
                </a:solidFill>
                <a:latin typeface="나눔바른고딕"/>
                <a:ea typeface="나눔바른고딕"/>
                <a:cs typeface="함초롬돋움"/>
              </a:rPr>
              <a:t>행위자에 대한</a:t>
            </a:r>
          </a:p>
          <a:p>
            <a:pPr algn="ctr">
              <a:lnSpc>
                <a:spcPct val="120000"/>
              </a:lnSpc>
              <a:spcBef>
                <a:spcPct val="0"/>
              </a:spcBef>
              <a:defRPr lang="ko-KR" altLang="en-US"/>
            </a:pPr>
            <a:r>
              <a:rPr lang="ko-KR" altLang="en-US" sz="1201">
                <a:solidFill>
                  <a:schemeClr val="tx1"/>
                </a:solidFill>
                <a:latin typeface="나눔바른고딕"/>
                <a:ea typeface="나눔바른고딕"/>
                <a:cs typeface="함초롬돋움"/>
              </a:rPr>
              <a:t>징계 등 조치</a:t>
            </a:r>
          </a:p>
        </p:txBody>
      </p:sp>
      <p:sp>
        <p:nvSpPr>
          <p:cNvPr id="224" name="Rectangle 6"/>
          <p:cNvSpPr>
            <a:spLocks noChangeArrowheads="1"/>
          </p:cNvSpPr>
          <p:nvPr/>
        </p:nvSpPr>
        <p:spPr bwMode="white">
          <a:xfrm>
            <a:off x="2177115" y="1409911"/>
            <a:ext cx="1455317" cy="338554"/>
          </a:xfrm>
          <a:prstGeom prst="rect">
            <a:avLst/>
          </a:prstGeom>
          <a:noFill/>
          <a:ln w="9525" cmpd="sng">
            <a:noFill/>
            <a:miter/>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spcBef>
                <a:spcPct val="0"/>
              </a:spcBef>
              <a:defRPr lang="ko-KR" altLang="en-US"/>
            </a:pPr>
            <a:r>
              <a:rPr lang="ko-KR" altLang="en-US" sz="1600">
                <a:solidFill>
                  <a:schemeClr val="tx1">
                    <a:lumMod val="90000"/>
                    <a:lumOff val="10000"/>
                  </a:schemeClr>
                </a:solidFill>
                <a:latin typeface="나눔바른고딕"/>
                <a:ea typeface="나눔바른고딕"/>
                <a:cs typeface="함초롬돋움"/>
              </a:rPr>
              <a:t>신고, 인지</a:t>
            </a:r>
          </a:p>
        </p:txBody>
      </p:sp>
      <p:sp>
        <p:nvSpPr>
          <p:cNvPr id="230" name="Rectangle 27"/>
          <p:cNvSpPr>
            <a:spLocks noChangeArrowheads="1"/>
          </p:cNvSpPr>
          <p:nvPr/>
        </p:nvSpPr>
        <p:spPr bwMode="white">
          <a:xfrm>
            <a:off x="2258412" y="5824944"/>
            <a:ext cx="6748764" cy="338554"/>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spcBef>
                <a:spcPct val="0"/>
              </a:spcBef>
              <a:defRPr lang="ko-KR" altLang="en-US"/>
            </a:pPr>
            <a:r>
              <a:rPr lang="ko-KR" altLang="en-US" sz="1600">
                <a:solidFill>
                  <a:schemeClr val="tx1">
                    <a:lumMod val="90000"/>
                    <a:lumOff val="10000"/>
                  </a:schemeClr>
                </a:solidFill>
                <a:latin typeface="나눔바른고딕"/>
                <a:ea typeface="나눔바른고딕"/>
                <a:cs typeface="함초롬돋움"/>
              </a:rPr>
              <a:t>합의사항 이행여부, 피해자에 대한 후속적인 괴롭힘 피해 여부 등</a:t>
            </a:r>
          </a:p>
        </p:txBody>
      </p:sp>
      <p:sp>
        <p:nvSpPr>
          <p:cNvPr id="52" name="Freeform 45"/>
          <p:cNvSpPr>
            <a:spLocks noEditPoints="1"/>
          </p:cNvSpPr>
          <p:nvPr/>
        </p:nvSpPr>
        <p:spPr>
          <a:xfrm>
            <a:off x="1962389" y="1475175"/>
            <a:ext cx="208027" cy="208027"/>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B26A68"/>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53" name="Freeform 45"/>
          <p:cNvSpPr>
            <a:spLocks noEditPoints="1"/>
          </p:cNvSpPr>
          <p:nvPr/>
        </p:nvSpPr>
        <p:spPr>
          <a:xfrm>
            <a:off x="1979336" y="2064758"/>
            <a:ext cx="208027" cy="208027"/>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B26A68"/>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55" name="Freeform 45"/>
          <p:cNvSpPr>
            <a:spLocks noEditPoints="1"/>
          </p:cNvSpPr>
          <p:nvPr/>
        </p:nvSpPr>
        <p:spPr>
          <a:xfrm>
            <a:off x="2059633" y="5875441"/>
            <a:ext cx="208027" cy="208027"/>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B26A68"/>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54" name="Rectangle 12"/>
          <p:cNvSpPr>
            <a:spLocks noChangeArrowheads="1"/>
          </p:cNvSpPr>
          <p:nvPr/>
        </p:nvSpPr>
        <p:spPr bwMode="white">
          <a:xfrm>
            <a:off x="2177116" y="1966832"/>
            <a:ext cx="5233820" cy="679213"/>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lnSpc>
                <a:spcPct val="120000"/>
              </a:lnSpc>
              <a:spcBef>
                <a:spcPct val="0"/>
              </a:spcBef>
              <a:defRPr lang="ko-KR" altLang="en-US"/>
            </a:pPr>
            <a:r>
              <a:rPr lang="ko-KR" altLang="en-US" sz="1600">
                <a:solidFill>
                  <a:schemeClr val="tx1">
                    <a:lumMod val="90000"/>
                    <a:lumOff val="10000"/>
                  </a:schemeClr>
                </a:solidFill>
                <a:latin typeface="나눔바른고딕"/>
                <a:ea typeface="나눔바른고딕"/>
                <a:cs typeface="함초롬돋움"/>
              </a:rPr>
              <a:t>신고인 및 피해자 상담을 통해 사건개요 및 피해자 요구 파악</a:t>
            </a:r>
          </a:p>
          <a:p>
            <a:pPr eaLnBrk="1" hangingPunct="1">
              <a:lnSpc>
                <a:spcPct val="120000"/>
              </a:lnSpc>
              <a:spcBef>
                <a:spcPct val="0"/>
              </a:spcBef>
              <a:defRPr lang="ko-KR" altLang="en-US"/>
            </a:pPr>
            <a:r>
              <a:rPr lang="ko-KR" altLang="en-US" sz="1600">
                <a:solidFill>
                  <a:schemeClr val="tx1">
                    <a:lumMod val="90000"/>
                    <a:lumOff val="10000"/>
                  </a:schemeClr>
                </a:solidFill>
                <a:latin typeface="나눔바른고딕"/>
                <a:ea typeface="나눔바른고딕"/>
                <a:cs typeface="함초롬돋움"/>
              </a:rPr>
              <a:t> </a:t>
            </a:r>
            <a:r>
              <a:rPr lang="ko-KR" altLang="en-US" sz="1600" b="1">
                <a:solidFill>
                  <a:schemeClr val="tx1">
                    <a:lumMod val="90000"/>
                    <a:lumOff val="10000"/>
                  </a:schemeClr>
                </a:solidFill>
                <a:latin typeface="맑은 고딕"/>
                <a:ea typeface="맑은 고딕"/>
                <a:cs typeface="함초롬돋움"/>
              </a:rPr>
              <a:t>→</a:t>
            </a:r>
            <a:r>
              <a:rPr lang="ko-KR" altLang="en-US" sz="1600">
                <a:solidFill>
                  <a:schemeClr val="tx1">
                    <a:lumMod val="90000"/>
                    <a:lumOff val="10000"/>
                  </a:schemeClr>
                </a:solidFill>
                <a:latin typeface="맑은 고딕"/>
                <a:ea typeface="맑은 고딕"/>
                <a:cs typeface="함초롬돋움"/>
              </a:rPr>
              <a:t> </a:t>
            </a:r>
            <a:r>
              <a:rPr lang="ko-KR" altLang="en-US" sz="1600">
                <a:solidFill>
                  <a:schemeClr val="tx1">
                    <a:lumMod val="90000"/>
                    <a:lumOff val="10000"/>
                  </a:schemeClr>
                </a:solidFill>
                <a:latin typeface="나눔바른고딕"/>
                <a:ea typeface="나눔바른고딕"/>
                <a:cs typeface="함초롬돋움"/>
              </a:rPr>
              <a:t>피해자 요구를 바탕으로 1차적 해결방식 결정</a:t>
            </a:r>
          </a:p>
        </p:txBody>
      </p:sp>
      <p:grpSp>
        <p:nvGrpSpPr>
          <p:cNvPr id="56" name="그룹 55"/>
          <p:cNvGrpSpPr/>
          <p:nvPr/>
        </p:nvGrpSpPr>
        <p:grpSpPr>
          <a:xfrm>
            <a:off x="565027" y="1415347"/>
            <a:ext cx="1420184" cy="5001198"/>
            <a:chOff x="316329" y="1345428"/>
            <a:chExt cx="1420184" cy="5001198"/>
          </a:xfrm>
        </p:grpSpPr>
        <p:grpSp>
          <p:nvGrpSpPr>
            <p:cNvPr id="57" name="그룹 56"/>
            <p:cNvGrpSpPr/>
            <p:nvPr/>
          </p:nvGrpSpPr>
          <p:grpSpPr>
            <a:xfrm>
              <a:off x="497743" y="1345428"/>
              <a:ext cx="1057363" cy="5001198"/>
              <a:chOff x="426614" y="1345428"/>
              <a:chExt cx="1144720" cy="5001198"/>
            </a:xfrm>
          </p:grpSpPr>
          <p:sp>
            <p:nvSpPr>
              <p:cNvPr id="63" name="화살표: 갈매기형 수장 62"/>
              <p:cNvSpPr/>
              <p:nvPr/>
            </p:nvSpPr>
            <p:spPr>
              <a:xfrm rot="5400000">
                <a:off x="148507" y="2096368"/>
                <a:ext cx="1700936" cy="1144716"/>
              </a:xfrm>
              <a:prstGeom prst="chevron">
                <a:avLst>
                  <a:gd name="adj" fmla="val 15990"/>
                </a:avLst>
              </a:prstGeom>
              <a:solidFill>
                <a:srgbClr val="B25A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600">
                  <a:solidFill>
                    <a:schemeClr val="tx1"/>
                  </a:solidFill>
                </a:endParaRPr>
              </a:p>
            </p:txBody>
          </p:sp>
          <p:sp>
            <p:nvSpPr>
              <p:cNvPr id="64" name="화살표: 갈매기형 수장 63"/>
              <p:cNvSpPr/>
              <p:nvPr/>
            </p:nvSpPr>
            <p:spPr>
              <a:xfrm rot="5400000">
                <a:off x="505425" y="3330916"/>
                <a:ext cx="987101" cy="1144716"/>
              </a:xfrm>
              <a:prstGeom prst="chevron">
                <a:avLst>
                  <a:gd name="adj" fmla="val 18015"/>
                </a:avLst>
              </a:prstGeom>
              <a:solidFill>
                <a:srgbClr val="9A484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600">
                  <a:solidFill>
                    <a:schemeClr val="tx1"/>
                  </a:solidFill>
                </a:endParaRPr>
              </a:p>
            </p:txBody>
          </p:sp>
          <p:sp>
            <p:nvSpPr>
              <p:cNvPr id="65" name="화살표: 갈매기형 수장 64"/>
              <p:cNvSpPr/>
              <p:nvPr/>
            </p:nvSpPr>
            <p:spPr>
              <a:xfrm rot="5400000">
                <a:off x="280997" y="4430313"/>
                <a:ext cx="1435952" cy="1144716"/>
              </a:xfrm>
              <a:prstGeom prst="chevron">
                <a:avLst>
                  <a:gd name="adj" fmla="val 17936"/>
                </a:avLst>
              </a:prstGeom>
              <a:solidFill>
                <a:srgbClr val="863E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600">
                  <a:solidFill>
                    <a:schemeClr val="tx1"/>
                  </a:solidFill>
                </a:endParaRPr>
              </a:p>
            </p:txBody>
          </p:sp>
          <p:sp>
            <p:nvSpPr>
              <p:cNvPr id="66" name="화살표: 갈매기형 수장 65"/>
              <p:cNvSpPr/>
              <p:nvPr/>
            </p:nvSpPr>
            <p:spPr>
              <a:xfrm rot="5400000">
                <a:off x="612888" y="5388184"/>
                <a:ext cx="772168" cy="1144716"/>
              </a:xfrm>
              <a:prstGeom prst="chevron">
                <a:avLst>
                  <a:gd name="adj" fmla="val 25866"/>
                </a:avLst>
              </a:prstGeom>
              <a:solidFill>
                <a:srgbClr val="672F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600">
                  <a:solidFill>
                    <a:schemeClr val="tx1"/>
                  </a:solidFill>
                </a:endParaRPr>
              </a:p>
            </p:txBody>
          </p:sp>
          <p:sp>
            <p:nvSpPr>
              <p:cNvPr id="67" name="화살표: 오각형 66"/>
              <p:cNvSpPr/>
              <p:nvPr/>
            </p:nvSpPr>
            <p:spPr>
              <a:xfrm rot="5400000">
                <a:off x="705810" y="1066233"/>
                <a:ext cx="586326" cy="1144715"/>
              </a:xfrm>
              <a:prstGeom prst="homePlate">
                <a:avLst>
                  <a:gd name="adj" fmla="val 29828"/>
                </a:avLst>
              </a:prstGeom>
              <a:solidFill>
                <a:srgbClr val="B26A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600">
                  <a:solidFill>
                    <a:schemeClr val="tx1"/>
                  </a:solidFill>
                </a:endParaRPr>
              </a:p>
            </p:txBody>
          </p:sp>
        </p:grpSp>
        <p:sp>
          <p:nvSpPr>
            <p:cNvPr id="58" name="Rectangle 4"/>
            <p:cNvSpPr>
              <a:spLocks noChangeArrowheads="1"/>
            </p:cNvSpPr>
            <p:nvPr/>
          </p:nvSpPr>
          <p:spPr bwMode="white">
            <a:xfrm>
              <a:off x="439569" y="1394724"/>
              <a:ext cx="1173705" cy="338554"/>
            </a:xfrm>
            <a:prstGeom prst="rect">
              <a:avLst/>
            </a:prstGeom>
            <a:noFill/>
            <a:ln w="9525" cmpd="sng">
              <a:noFill/>
              <a:miter/>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1600" b="1">
                  <a:solidFill>
                    <a:schemeClr val="bg1"/>
                  </a:solidFill>
                  <a:latin typeface="나눔바른고딕"/>
                  <a:ea typeface="나눔바른고딕"/>
                  <a:cs typeface="함초롬돋움"/>
                </a:rPr>
                <a:t>사건 접수       </a:t>
              </a:r>
            </a:p>
          </p:txBody>
        </p:sp>
        <p:sp>
          <p:nvSpPr>
            <p:cNvPr id="59" name="Rectangle 5"/>
            <p:cNvSpPr>
              <a:spLocks noChangeArrowheads="1"/>
            </p:cNvSpPr>
            <p:nvPr/>
          </p:nvSpPr>
          <p:spPr bwMode="white">
            <a:xfrm>
              <a:off x="439569" y="3775235"/>
              <a:ext cx="1173705" cy="369332"/>
            </a:xfrm>
            <a:prstGeom prst="rect">
              <a:avLst/>
            </a:prstGeom>
            <a:noFill/>
            <a:ln w="9525" cmpd="sng">
              <a:noFill/>
              <a:miter/>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1800" b="1">
                  <a:solidFill>
                    <a:schemeClr val="bg1"/>
                  </a:solidFill>
                  <a:latin typeface="나눔바른고딕"/>
                  <a:ea typeface="나눔바른고딕"/>
                  <a:cs typeface="함초롬돋움"/>
                </a:rPr>
                <a:t>조사</a:t>
              </a:r>
            </a:p>
          </p:txBody>
        </p:sp>
        <p:sp>
          <p:nvSpPr>
            <p:cNvPr id="60" name="Rectangle 7"/>
            <p:cNvSpPr>
              <a:spLocks noChangeArrowheads="1"/>
            </p:cNvSpPr>
            <p:nvPr/>
          </p:nvSpPr>
          <p:spPr bwMode="white">
            <a:xfrm>
              <a:off x="439569" y="2485588"/>
              <a:ext cx="1173705" cy="369332"/>
            </a:xfrm>
            <a:prstGeom prst="rect">
              <a:avLst/>
            </a:prstGeom>
            <a:noFill/>
            <a:ln w="9525" cmpd="sng">
              <a:noFill/>
              <a:miter/>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1800" b="1">
                  <a:solidFill>
                    <a:schemeClr val="bg1"/>
                  </a:solidFill>
                  <a:latin typeface="나눔바른고딕"/>
                  <a:ea typeface="나눔바른고딕"/>
                  <a:cs typeface="함초롬돋움"/>
                </a:rPr>
                <a:t>상담</a:t>
              </a:r>
            </a:p>
          </p:txBody>
        </p:sp>
        <p:sp>
          <p:nvSpPr>
            <p:cNvPr id="61" name="Rectangle 8"/>
            <p:cNvSpPr>
              <a:spLocks noChangeArrowheads="1"/>
            </p:cNvSpPr>
            <p:nvPr/>
          </p:nvSpPr>
          <p:spPr bwMode="white">
            <a:xfrm>
              <a:off x="316329" y="4646520"/>
              <a:ext cx="1420184" cy="568031"/>
            </a:xfrm>
            <a:prstGeom prst="rect">
              <a:avLst/>
            </a:prstGeom>
            <a:noFill/>
            <a:ln w="9525" cmpd="sng">
              <a:noFill/>
              <a:miter/>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1600" b="1">
                  <a:solidFill>
                    <a:schemeClr val="bg1"/>
                  </a:solidFill>
                  <a:latin typeface="나눔바른고딕"/>
                  <a:ea typeface="나눔바른고딕"/>
                  <a:cs typeface="함초롬돋움"/>
                </a:rPr>
                <a:t>괴롭힘 사실</a:t>
              </a:r>
            </a:p>
            <a:p>
              <a:pPr algn="ctr" eaLnBrk="1" hangingPunct="1">
                <a:spcBef>
                  <a:spcPct val="0"/>
                </a:spcBef>
                <a:defRPr lang="ko-KR" altLang="en-US"/>
              </a:pPr>
              <a:r>
                <a:rPr lang="ko-KR" altLang="en-US" sz="1600" b="1">
                  <a:solidFill>
                    <a:schemeClr val="bg1"/>
                  </a:solidFill>
                  <a:latin typeface="나눔바른고딕"/>
                  <a:ea typeface="나눔바른고딕"/>
                  <a:cs typeface="함초롬돋움"/>
                </a:rPr>
                <a:t>확인 및 조치</a:t>
              </a:r>
            </a:p>
          </p:txBody>
        </p:sp>
        <p:sp>
          <p:nvSpPr>
            <p:cNvPr id="62" name="Rectangle 9"/>
            <p:cNvSpPr>
              <a:spLocks noChangeArrowheads="1"/>
            </p:cNvSpPr>
            <p:nvPr/>
          </p:nvSpPr>
          <p:spPr bwMode="white">
            <a:xfrm>
              <a:off x="439569" y="5829998"/>
              <a:ext cx="1173705" cy="338554"/>
            </a:xfrm>
            <a:prstGeom prst="rect">
              <a:avLst/>
            </a:prstGeom>
            <a:noFill/>
            <a:ln w="9525" cmpd="sng">
              <a:noFill/>
              <a:miter/>
            </a:ln>
            <a:effectLst/>
          </p:spPr>
          <p:txBody>
            <a:bodyP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defRPr lang="ko-KR" altLang="en-US"/>
              </a:pPr>
              <a:r>
                <a:rPr lang="ko-KR" altLang="en-US" sz="1600" b="1">
                  <a:solidFill>
                    <a:schemeClr val="bg1"/>
                  </a:solidFill>
                  <a:latin typeface="나눔바른고딕"/>
                  <a:ea typeface="나눔바른고딕"/>
                  <a:cs typeface="함초롬돋움"/>
                </a:rPr>
                <a:t>모니터링</a:t>
              </a:r>
            </a:p>
          </p:txBody>
        </p:sp>
      </p:grpSp>
      <p:grpSp>
        <p:nvGrpSpPr>
          <p:cNvPr id="77" name="그룹 76"/>
          <p:cNvGrpSpPr/>
          <p:nvPr/>
        </p:nvGrpSpPr>
        <p:grpSpPr>
          <a:xfrm>
            <a:off x="2882370" y="4290107"/>
            <a:ext cx="4735826" cy="147532"/>
            <a:chOff x="2882370" y="3343202"/>
            <a:chExt cx="4735826" cy="147532"/>
          </a:xfrm>
        </p:grpSpPr>
        <p:sp>
          <p:nvSpPr>
            <p:cNvPr id="78" name="자유형 40"/>
            <p:cNvSpPr>
              <a:spLocks noChangeAspect="1"/>
            </p:cNvSpPr>
            <p:nvPr/>
          </p:nvSpPr>
          <p:spPr>
            <a:xfrm rot="2700000">
              <a:off x="2882746" y="3342826"/>
              <a:ext cx="147532" cy="148284"/>
            </a:xfrm>
            <a:custGeom>
              <a:avLst/>
              <a:gdLst>
                <a:gd name="connsiteX0" fmla="*/ 3295954 w 3437304"/>
                <a:gd name="connsiteY0" fmla="*/ 1235687 h 3454811"/>
                <a:gd name="connsiteX1" fmla="*/ 3437304 w 3437304"/>
                <a:gd name="connsiteY1" fmla="*/ 1576937 h 3454811"/>
                <a:gd name="connsiteX2" fmla="*/ 3437304 w 3437304"/>
                <a:gd name="connsiteY2" fmla="*/ 2967476 h 3454811"/>
                <a:gd name="connsiteX3" fmla="*/ 3295954 w 3437304"/>
                <a:gd name="connsiteY3" fmla="*/ 3308726 h 3454811"/>
                <a:gd name="connsiteX4" fmla="*/ 3293359 w 3437304"/>
                <a:gd name="connsiteY4" fmla="*/ 3310866 h 3454811"/>
                <a:gd name="connsiteX5" fmla="*/ 3291219 w 3437304"/>
                <a:gd name="connsiteY5" fmla="*/ 3313461 h 3454811"/>
                <a:gd name="connsiteX6" fmla="*/ 2949969 w 3437304"/>
                <a:gd name="connsiteY6" fmla="*/ 3454811 h 3454811"/>
                <a:gd name="connsiteX7" fmla="*/ 1559430 w 3437304"/>
                <a:gd name="connsiteY7" fmla="*/ 3454811 h 3454811"/>
                <a:gd name="connsiteX8" fmla="*/ 1076830 w 3437304"/>
                <a:gd name="connsiteY8" fmla="*/ 2972211 h 3454811"/>
                <a:gd name="connsiteX9" fmla="*/ 1559430 w 3437304"/>
                <a:gd name="connsiteY9" fmla="*/ 2489611 h 3454811"/>
                <a:gd name="connsiteX10" fmla="*/ 1807111 w 3437304"/>
                <a:gd name="connsiteY10" fmla="*/ 2489611 h 3454811"/>
                <a:gd name="connsiteX11" fmla="*/ 141350 w 3437304"/>
                <a:gd name="connsiteY11" fmla="*/ 823850 h 3454811"/>
                <a:gd name="connsiteX12" fmla="*/ 141350 w 3437304"/>
                <a:gd name="connsiteY12" fmla="*/ 141350 h 3454811"/>
                <a:gd name="connsiteX13" fmla="*/ 823849 w 3437304"/>
                <a:gd name="connsiteY13" fmla="*/ 141350 h 3454811"/>
                <a:gd name="connsiteX14" fmla="*/ 2472104 w 3437304"/>
                <a:gd name="connsiteY14" fmla="*/ 1789605 h 3454811"/>
                <a:gd name="connsiteX15" fmla="*/ 2472104 w 3437304"/>
                <a:gd name="connsiteY15" fmla="*/ 1576937 h 3454811"/>
                <a:gd name="connsiteX16" fmla="*/ 2954704 w 3437304"/>
                <a:gd name="connsiteY16" fmla="*/ 1094337 h 3454811"/>
                <a:gd name="connsiteX17" fmla="*/ 3295954 w 3437304"/>
                <a:gd name="connsiteY17" fmla="*/ 1235687 h 345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37304" h="3454811">
                  <a:moveTo>
                    <a:pt x="3295954" y="1235687"/>
                  </a:moveTo>
                  <a:cubicBezTo>
                    <a:pt x="3383287" y="1323020"/>
                    <a:pt x="3437304" y="1443671"/>
                    <a:pt x="3437304" y="1576937"/>
                  </a:cubicBezTo>
                  <a:lnTo>
                    <a:pt x="3437304" y="2967476"/>
                  </a:lnTo>
                  <a:cubicBezTo>
                    <a:pt x="3437304" y="3100742"/>
                    <a:pt x="3383287" y="3221392"/>
                    <a:pt x="3295954" y="3308726"/>
                  </a:cubicBezTo>
                  <a:lnTo>
                    <a:pt x="3293359" y="3310866"/>
                  </a:lnTo>
                  <a:lnTo>
                    <a:pt x="3291219" y="3313461"/>
                  </a:lnTo>
                  <a:cubicBezTo>
                    <a:pt x="3203886" y="3400794"/>
                    <a:pt x="3083235" y="3454811"/>
                    <a:pt x="2949969" y="3454811"/>
                  </a:cubicBezTo>
                  <a:lnTo>
                    <a:pt x="1559430" y="3454811"/>
                  </a:lnTo>
                  <a:cubicBezTo>
                    <a:pt x="1292897" y="3454811"/>
                    <a:pt x="1076830" y="3238744"/>
                    <a:pt x="1076830" y="2972211"/>
                  </a:cubicBezTo>
                  <a:cubicBezTo>
                    <a:pt x="1076830" y="2705678"/>
                    <a:pt x="1292897" y="2489611"/>
                    <a:pt x="1559430" y="2489611"/>
                  </a:cubicBezTo>
                  <a:lnTo>
                    <a:pt x="1807111" y="2489611"/>
                  </a:lnTo>
                  <a:lnTo>
                    <a:pt x="141350" y="823850"/>
                  </a:lnTo>
                  <a:cubicBezTo>
                    <a:pt x="-47117" y="635382"/>
                    <a:pt x="-47117" y="329818"/>
                    <a:pt x="141350" y="141350"/>
                  </a:cubicBezTo>
                  <a:cubicBezTo>
                    <a:pt x="329817" y="-47117"/>
                    <a:pt x="635382" y="-47117"/>
                    <a:pt x="823849" y="141350"/>
                  </a:cubicBezTo>
                  <a:lnTo>
                    <a:pt x="2472104" y="1789605"/>
                  </a:lnTo>
                  <a:lnTo>
                    <a:pt x="2472104" y="1576937"/>
                  </a:lnTo>
                  <a:cubicBezTo>
                    <a:pt x="2472104" y="1310404"/>
                    <a:pt x="2688171" y="1094337"/>
                    <a:pt x="2954704" y="1094337"/>
                  </a:cubicBezTo>
                  <a:cubicBezTo>
                    <a:pt x="3087971" y="1094337"/>
                    <a:pt x="3208621" y="1148354"/>
                    <a:pt x="3295954" y="1235687"/>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0" indent="0" algn="ctr" defTabSz="755804" eaLnBrk="1" latinLnBrk="0" hangingPunct="1">
                <a:lnSpc>
                  <a:spcPct val="100000"/>
                </a:lnSpc>
                <a:spcBef>
                  <a:spcPts val="0"/>
                </a:spcBef>
                <a:spcAft>
                  <a:spcPts val="0"/>
                </a:spcAft>
                <a:buClrTx/>
                <a:buFontTx/>
                <a:buNone/>
                <a:defRPr lang="ko-KR"/>
              </a:pPr>
              <a:endParaRPr kumimoji="0" lang="ko-KR" altLang="en-US" sz="1800" b="0" i="0" u="none" strike="noStrike" kern="0" cap="none" spc="0" normalizeH="0">
                <a:solidFill>
                  <a:sysClr val="windowText" lastClr="000000"/>
                </a:solidFill>
                <a:effectLst/>
                <a:uLnTx/>
                <a:uFillTx/>
              </a:endParaRPr>
            </a:p>
          </p:txBody>
        </p:sp>
        <p:sp>
          <p:nvSpPr>
            <p:cNvPr id="79" name="자유형 40"/>
            <p:cNvSpPr>
              <a:spLocks noChangeAspect="1"/>
            </p:cNvSpPr>
            <p:nvPr/>
          </p:nvSpPr>
          <p:spPr>
            <a:xfrm rot="2700000">
              <a:off x="5164109" y="3342826"/>
              <a:ext cx="147532" cy="148284"/>
            </a:xfrm>
            <a:custGeom>
              <a:avLst/>
              <a:gdLst>
                <a:gd name="connsiteX0" fmla="*/ 3295954 w 3437304"/>
                <a:gd name="connsiteY0" fmla="*/ 1235687 h 3454811"/>
                <a:gd name="connsiteX1" fmla="*/ 3437304 w 3437304"/>
                <a:gd name="connsiteY1" fmla="*/ 1576937 h 3454811"/>
                <a:gd name="connsiteX2" fmla="*/ 3437304 w 3437304"/>
                <a:gd name="connsiteY2" fmla="*/ 2967476 h 3454811"/>
                <a:gd name="connsiteX3" fmla="*/ 3295954 w 3437304"/>
                <a:gd name="connsiteY3" fmla="*/ 3308726 h 3454811"/>
                <a:gd name="connsiteX4" fmla="*/ 3293359 w 3437304"/>
                <a:gd name="connsiteY4" fmla="*/ 3310866 h 3454811"/>
                <a:gd name="connsiteX5" fmla="*/ 3291219 w 3437304"/>
                <a:gd name="connsiteY5" fmla="*/ 3313461 h 3454811"/>
                <a:gd name="connsiteX6" fmla="*/ 2949969 w 3437304"/>
                <a:gd name="connsiteY6" fmla="*/ 3454811 h 3454811"/>
                <a:gd name="connsiteX7" fmla="*/ 1559430 w 3437304"/>
                <a:gd name="connsiteY7" fmla="*/ 3454811 h 3454811"/>
                <a:gd name="connsiteX8" fmla="*/ 1076830 w 3437304"/>
                <a:gd name="connsiteY8" fmla="*/ 2972211 h 3454811"/>
                <a:gd name="connsiteX9" fmla="*/ 1559430 w 3437304"/>
                <a:gd name="connsiteY9" fmla="*/ 2489611 h 3454811"/>
                <a:gd name="connsiteX10" fmla="*/ 1807111 w 3437304"/>
                <a:gd name="connsiteY10" fmla="*/ 2489611 h 3454811"/>
                <a:gd name="connsiteX11" fmla="*/ 141350 w 3437304"/>
                <a:gd name="connsiteY11" fmla="*/ 823850 h 3454811"/>
                <a:gd name="connsiteX12" fmla="*/ 141350 w 3437304"/>
                <a:gd name="connsiteY12" fmla="*/ 141350 h 3454811"/>
                <a:gd name="connsiteX13" fmla="*/ 823849 w 3437304"/>
                <a:gd name="connsiteY13" fmla="*/ 141350 h 3454811"/>
                <a:gd name="connsiteX14" fmla="*/ 2472104 w 3437304"/>
                <a:gd name="connsiteY14" fmla="*/ 1789605 h 3454811"/>
                <a:gd name="connsiteX15" fmla="*/ 2472104 w 3437304"/>
                <a:gd name="connsiteY15" fmla="*/ 1576937 h 3454811"/>
                <a:gd name="connsiteX16" fmla="*/ 2954704 w 3437304"/>
                <a:gd name="connsiteY16" fmla="*/ 1094337 h 3454811"/>
                <a:gd name="connsiteX17" fmla="*/ 3295954 w 3437304"/>
                <a:gd name="connsiteY17" fmla="*/ 1235687 h 345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37304" h="3454811">
                  <a:moveTo>
                    <a:pt x="3295954" y="1235687"/>
                  </a:moveTo>
                  <a:cubicBezTo>
                    <a:pt x="3383287" y="1323020"/>
                    <a:pt x="3437304" y="1443671"/>
                    <a:pt x="3437304" y="1576937"/>
                  </a:cubicBezTo>
                  <a:lnTo>
                    <a:pt x="3437304" y="2967476"/>
                  </a:lnTo>
                  <a:cubicBezTo>
                    <a:pt x="3437304" y="3100742"/>
                    <a:pt x="3383287" y="3221392"/>
                    <a:pt x="3295954" y="3308726"/>
                  </a:cubicBezTo>
                  <a:lnTo>
                    <a:pt x="3293359" y="3310866"/>
                  </a:lnTo>
                  <a:lnTo>
                    <a:pt x="3291219" y="3313461"/>
                  </a:lnTo>
                  <a:cubicBezTo>
                    <a:pt x="3203886" y="3400794"/>
                    <a:pt x="3083235" y="3454811"/>
                    <a:pt x="2949969" y="3454811"/>
                  </a:cubicBezTo>
                  <a:lnTo>
                    <a:pt x="1559430" y="3454811"/>
                  </a:lnTo>
                  <a:cubicBezTo>
                    <a:pt x="1292897" y="3454811"/>
                    <a:pt x="1076830" y="3238744"/>
                    <a:pt x="1076830" y="2972211"/>
                  </a:cubicBezTo>
                  <a:cubicBezTo>
                    <a:pt x="1076830" y="2705678"/>
                    <a:pt x="1292897" y="2489611"/>
                    <a:pt x="1559430" y="2489611"/>
                  </a:cubicBezTo>
                  <a:lnTo>
                    <a:pt x="1807111" y="2489611"/>
                  </a:lnTo>
                  <a:lnTo>
                    <a:pt x="141350" y="823850"/>
                  </a:lnTo>
                  <a:cubicBezTo>
                    <a:pt x="-47117" y="635382"/>
                    <a:pt x="-47117" y="329818"/>
                    <a:pt x="141350" y="141350"/>
                  </a:cubicBezTo>
                  <a:cubicBezTo>
                    <a:pt x="329817" y="-47117"/>
                    <a:pt x="635382" y="-47117"/>
                    <a:pt x="823849" y="141350"/>
                  </a:cubicBezTo>
                  <a:lnTo>
                    <a:pt x="2472104" y="1789605"/>
                  </a:lnTo>
                  <a:lnTo>
                    <a:pt x="2472104" y="1576937"/>
                  </a:lnTo>
                  <a:cubicBezTo>
                    <a:pt x="2472104" y="1310404"/>
                    <a:pt x="2688171" y="1094337"/>
                    <a:pt x="2954704" y="1094337"/>
                  </a:cubicBezTo>
                  <a:cubicBezTo>
                    <a:pt x="3087971" y="1094337"/>
                    <a:pt x="3208621" y="1148354"/>
                    <a:pt x="3295954" y="1235687"/>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0" indent="0" algn="ctr" defTabSz="755804" eaLnBrk="1" latinLnBrk="0" hangingPunct="1">
                <a:lnSpc>
                  <a:spcPct val="100000"/>
                </a:lnSpc>
                <a:spcBef>
                  <a:spcPts val="0"/>
                </a:spcBef>
                <a:spcAft>
                  <a:spcPts val="0"/>
                </a:spcAft>
                <a:buClrTx/>
                <a:buFontTx/>
                <a:buNone/>
                <a:defRPr lang="ko-KR"/>
              </a:pPr>
              <a:endParaRPr kumimoji="0" lang="ko-KR" altLang="en-US" sz="1800" b="0" i="0" u="none" strike="noStrike" kern="0" cap="none" spc="0" normalizeH="0">
                <a:solidFill>
                  <a:sysClr val="windowText" lastClr="000000"/>
                </a:solidFill>
                <a:effectLst/>
                <a:uLnTx/>
                <a:uFillTx/>
              </a:endParaRPr>
            </a:p>
          </p:txBody>
        </p:sp>
        <p:sp>
          <p:nvSpPr>
            <p:cNvPr id="80" name="자유형 40"/>
            <p:cNvSpPr>
              <a:spLocks noChangeAspect="1"/>
            </p:cNvSpPr>
            <p:nvPr/>
          </p:nvSpPr>
          <p:spPr>
            <a:xfrm rot="2700000">
              <a:off x="7470288" y="3342826"/>
              <a:ext cx="147532" cy="148284"/>
            </a:xfrm>
            <a:custGeom>
              <a:avLst/>
              <a:gdLst>
                <a:gd name="connsiteX0" fmla="*/ 3295954 w 3437304"/>
                <a:gd name="connsiteY0" fmla="*/ 1235687 h 3454811"/>
                <a:gd name="connsiteX1" fmla="*/ 3437304 w 3437304"/>
                <a:gd name="connsiteY1" fmla="*/ 1576937 h 3454811"/>
                <a:gd name="connsiteX2" fmla="*/ 3437304 w 3437304"/>
                <a:gd name="connsiteY2" fmla="*/ 2967476 h 3454811"/>
                <a:gd name="connsiteX3" fmla="*/ 3295954 w 3437304"/>
                <a:gd name="connsiteY3" fmla="*/ 3308726 h 3454811"/>
                <a:gd name="connsiteX4" fmla="*/ 3293359 w 3437304"/>
                <a:gd name="connsiteY4" fmla="*/ 3310866 h 3454811"/>
                <a:gd name="connsiteX5" fmla="*/ 3291219 w 3437304"/>
                <a:gd name="connsiteY5" fmla="*/ 3313461 h 3454811"/>
                <a:gd name="connsiteX6" fmla="*/ 2949969 w 3437304"/>
                <a:gd name="connsiteY6" fmla="*/ 3454811 h 3454811"/>
                <a:gd name="connsiteX7" fmla="*/ 1559430 w 3437304"/>
                <a:gd name="connsiteY7" fmla="*/ 3454811 h 3454811"/>
                <a:gd name="connsiteX8" fmla="*/ 1076830 w 3437304"/>
                <a:gd name="connsiteY8" fmla="*/ 2972211 h 3454811"/>
                <a:gd name="connsiteX9" fmla="*/ 1559430 w 3437304"/>
                <a:gd name="connsiteY9" fmla="*/ 2489611 h 3454811"/>
                <a:gd name="connsiteX10" fmla="*/ 1807111 w 3437304"/>
                <a:gd name="connsiteY10" fmla="*/ 2489611 h 3454811"/>
                <a:gd name="connsiteX11" fmla="*/ 141350 w 3437304"/>
                <a:gd name="connsiteY11" fmla="*/ 823850 h 3454811"/>
                <a:gd name="connsiteX12" fmla="*/ 141350 w 3437304"/>
                <a:gd name="connsiteY12" fmla="*/ 141350 h 3454811"/>
                <a:gd name="connsiteX13" fmla="*/ 823849 w 3437304"/>
                <a:gd name="connsiteY13" fmla="*/ 141350 h 3454811"/>
                <a:gd name="connsiteX14" fmla="*/ 2472104 w 3437304"/>
                <a:gd name="connsiteY14" fmla="*/ 1789605 h 3454811"/>
                <a:gd name="connsiteX15" fmla="*/ 2472104 w 3437304"/>
                <a:gd name="connsiteY15" fmla="*/ 1576937 h 3454811"/>
                <a:gd name="connsiteX16" fmla="*/ 2954704 w 3437304"/>
                <a:gd name="connsiteY16" fmla="*/ 1094337 h 3454811"/>
                <a:gd name="connsiteX17" fmla="*/ 3295954 w 3437304"/>
                <a:gd name="connsiteY17" fmla="*/ 1235687 h 345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37304" h="3454811">
                  <a:moveTo>
                    <a:pt x="3295954" y="1235687"/>
                  </a:moveTo>
                  <a:cubicBezTo>
                    <a:pt x="3383287" y="1323020"/>
                    <a:pt x="3437304" y="1443671"/>
                    <a:pt x="3437304" y="1576937"/>
                  </a:cubicBezTo>
                  <a:lnTo>
                    <a:pt x="3437304" y="2967476"/>
                  </a:lnTo>
                  <a:cubicBezTo>
                    <a:pt x="3437304" y="3100742"/>
                    <a:pt x="3383287" y="3221392"/>
                    <a:pt x="3295954" y="3308726"/>
                  </a:cubicBezTo>
                  <a:lnTo>
                    <a:pt x="3293359" y="3310866"/>
                  </a:lnTo>
                  <a:lnTo>
                    <a:pt x="3291219" y="3313461"/>
                  </a:lnTo>
                  <a:cubicBezTo>
                    <a:pt x="3203886" y="3400794"/>
                    <a:pt x="3083235" y="3454811"/>
                    <a:pt x="2949969" y="3454811"/>
                  </a:cubicBezTo>
                  <a:lnTo>
                    <a:pt x="1559430" y="3454811"/>
                  </a:lnTo>
                  <a:cubicBezTo>
                    <a:pt x="1292897" y="3454811"/>
                    <a:pt x="1076830" y="3238744"/>
                    <a:pt x="1076830" y="2972211"/>
                  </a:cubicBezTo>
                  <a:cubicBezTo>
                    <a:pt x="1076830" y="2705678"/>
                    <a:pt x="1292897" y="2489611"/>
                    <a:pt x="1559430" y="2489611"/>
                  </a:cubicBezTo>
                  <a:lnTo>
                    <a:pt x="1807111" y="2489611"/>
                  </a:lnTo>
                  <a:lnTo>
                    <a:pt x="141350" y="823850"/>
                  </a:lnTo>
                  <a:cubicBezTo>
                    <a:pt x="-47117" y="635382"/>
                    <a:pt x="-47117" y="329818"/>
                    <a:pt x="141350" y="141350"/>
                  </a:cubicBezTo>
                  <a:cubicBezTo>
                    <a:pt x="329817" y="-47117"/>
                    <a:pt x="635382" y="-47117"/>
                    <a:pt x="823849" y="141350"/>
                  </a:cubicBezTo>
                  <a:lnTo>
                    <a:pt x="2472104" y="1789605"/>
                  </a:lnTo>
                  <a:lnTo>
                    <a:pt x="2472104" y="1576937"/>
                  </a:lnTo>
                  <a:cubicBezTo>
                    <a:pt x="2472104" y="1310404"/>
                    <a:pt x="2688171" y="1094337"/>
                    <a:pt x="2954704" y="1094337"/>
                  </a:cubicBezTo>
                  <a:cubicBezTo>
                    <a:pt x="3087971" y="1094337"/>
                    <a:pt x="3208621" y="1148354"/>
                    <a:pt x="3295954" y="1235687"/>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0" indent="0" algn="ctr" defTabSz="755804" eaLnBrk="1" latinLnBrk="0" hangingPunct="1">
                <a:lnSpc>
                  <a:spcPct val="100000"/>
                </a:lnSpc>
                <a:spcBef>
                  <a:spcPts val="0"/>
                </a:spcBef>
                <a:spcAft>
                  <a:spcPts val="0"/>
                </a:spcAft>
                <a:buClrTx/>
                <a:buFontTx/>
                <a:buNone/>
                <a:defRPr lang="ko-KR"/>
              </a:pPr>
              <a:endParaRPr kumimoji="0" lang="ko-KR" altLang="en-US" sz="1800" b="0" i="0" u="none" strike="noStrike" kern="0" cap="none" spc="0" normalizeH="0">
                <a:solidFill>
                  <a:sysClr val="windowText" lastClr="000000"/>
                </a:solidFill>
                <a:effectLst/>
                <a:uLnTx/>
                <a:uFillTx/>
              </a:endParaRPr>
            </a:p>
          </p:txBody>
        </p:sp>
      </p:grpSp>
      <p:pic>
        <p:nvPicPr>
          <p:cNvPr id="81" name="그래픽 80"/>
          <p:cNvPicPr>
            <a:picLocks noChangeAspect="1"/>
          </p:cNvPicPr>
          <p:nvPr/>
        </p:nvPicPr>
        <p:blipFill rotWithShape="1">
          <a:blip r:embed="rId2"/>
          <a:stretch>
            <a:fillRect/>
          </a:stretch>
        </p:blipFill>
        <p:spPr>
          <a:xfrm>
            <a:off x="7744712" y="5512868"/>
            <a:ext cx="984444" cy="984444"/>
          </a:xfrm>
          <a:prstGeom prst="rect">
            <a:avLst/>
          </a:prstGeom>
        </p:spPr>
      </p:pic>
      <p:sp>
        <p:nvSpPr>
          <p:cNvPr id="82"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93</a:t>
            </a:fld>
            <a:endParaRPr lang="en-US" altLang="en-US" sz="999">
              <a:solidFill>
                <a:schemeClr val="tx1"/>
              </a:solidFill>
              <a:latin typeface="나눔스퀘어라운드 Bold"/>
              <a:ea typeface="나눔스퀘어라운드 Bold"/>
            </a:endParaRPr>
          </a:p>
        </p:txBody>
      </p:sp>
      <p:pic>
        <p:nvPicPr>
          <p:cNvPr id="2" name="그림 1">
            <a:extLst>
              <a:ext uri="{FF2B5EF4-FFF2-40B4-BE49-F238E27FC236}">
                <a16:creationId xmlns:a16="http://schemas.microsoft.com/office/drawing/2014/main" id="{5FEA578B-6278-9E5B-F697-6B8266976623}"/>
              </a:ext>
            </a:extLst>
          </p:cNvPr>
          <p:cNvPicPr>
            <a:picLocks noChangeAspect="1"/>
          </p:cNvPicPr>
          <p:nvPr/>
        </p:nvPicPr>
        <p:blipFill>
          <a:blip r:embed="rId3"/>
          <a:stretch>
            <a:fillRect/>
          </a:stretch>
        </p:blipFill>
        <p:spPr>
          <a:xfrm>
            <a:off x="184639" y="6294716"/>
            <a:ext cx="685800" cy="416006"/>
          </a:xfrm>
          <a:prstGeom prst="rect">
            <a:avLst/>
          </a:prstGeom>
        </p:spPr>
      </p:pic>
      <p:pic>
        <p:nvPicPr>
          <p:cNvPr id="4" name="그림 3">
            <a:extLst>
              <a:ext uri="{FF2B5EF4-FFF2-40B4-BE49-F238E27FC236}">
                <a16:creationId xmlns:a16="http://schemas.microsoft.com/office/drawing/2014/main" id="{B8FF2303-47B3-10AC-3E44-8A25539381F1}"/>
              </a:ext>
            </a:extLst>
          </p:cNvPr>
          <p:cNvPicPr>
            <a:picLocks noChangeAspect="1"/>
          </p:cNvPicPr>
          <p:nvPr/>
        </p:nvPicPr>
        <p:blipFill>
          <a:blip r:embed="rId4"/>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4"/>
          <p:cNvSpPr>
            <a:spLocks noChangeArrowheads="1"/>
          </p:cNvSpPr>
          <p:nvPr/>
        </p:nvSpPr>
        <p:spPr bwMode="white">
          <a:xfrm>
            <a:off x="1195958" y="1377480"/>
            <a:ext cx="7075866" cy="2535309"/>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20000"/>
              </a:lnSpc>
              <a:spcBef>
                <a:spcPct val="0"/>
              </a:spcBef>
              <a:spcAft>
                <a:spcPts val="1200"/>
              </a:spcAft>
              <a:tabLst>
                <a:tab pos="450849" algn="l"/>
              </a:tabLst>
              <a:defRPr lang="ko-KR" altLang="en-US"/>
            </a:pPr>
            <a:r>
              <a:rPr lang="ko-KR" altLang="en-US" sz="1801" dirty="0">
                <a:solidFill>
                  <a:srgbClr val="000000"/>
                </a:solidFill>
                <a:latin typeface="나눔바른고딕"/>
                <a:ea typeface="나눔바른고딕"/>
                <a:cs typeface="함초롬돋움"/>
              </a:rPr>
              <a:t>법에 따라 누구든지 사건 발생 사실을 신고할 수 있음</a:t>
            </a:r>
          </a:p>
          <a:p>
            <a:pPr>
              <a:lnSpc>
                <a:spcPct val="120000"/>
              </a:lnSpc>
              <a:spcBef>
                <a:spcPct val="0"/>
              </a:spcBef>
              <a:spcAft>
                <a:spcPts val="1200"/>
              </a:spcAft>
              <a:tabLst>
                <a:tab pos="450849" algn="l"/>
              </a:tabLst>
              <a:defRPr lang="ko-KR" altLang="en-US"/>
            </a:pPr>
            <a:r>
              <a:rPr lang="ko-KR" altLang="en-US" sz="1801" dirty="0">
                <a:solidFill>
                  <a:srgbClr val="000000"/>
                </a:solidFill>
                <a:latin typeface="나눔바른고딕"/>
                <a:ea typeface="나눔바른고딕"/>
                <a:cs typeface="함초롬돋움"/>
              </a:rPr>
              <a:t>신고자의 신원 등 비밀은 철저히 보장되며</a:t>
            </a:r>
            <a:r>
              <a:rPr lang="en-US" altLang="ko-KR" sz="1801" dirty="0">
                <a:solidFill>
                  <a:srgbClr val="000000"/>
                </a:solidFill>
                <a:latin typeface="나눔바른고딕"/>
                <a:ea typeface="나눔바른고딕"/>
                <a:cs typeface="함초롬돋움"/>
              </a:rPr>
              <a:t>, </a:t>
            </a:r>
            <a:r>
              <a:rPr lang="ko-KR" altLang="en-US" sz="1801" dirty="0">
                <a:solidFill>
                  <a:srgbClr val="000000"/>
                </a:solidFill>
                <a:latin typeface="나눔바른고딕"/>
                <a:ea typeface="나눔바른고딕"/>
                <a:cs typeface="함초롬돋움"/>
              </a:rPr>
              <a:t>불이익이 없음을 공지하여 신고자의 우려를 해소</a:t>
            </a:r>
          </a:p>
          <a:p>
            <a:pPr>
              <a:lnSpc>
                <a:spcPct val="120000"/>
              </a:lnSpc>
              <a:spcBef>
                <a:spcPct val="0"/>
              </a:spcBef>
              <a:spcAft>
                <a:spcPts val="1200"/>
              </a:spcAft>
              <a:tabLst>
                <a:tab pos="450849" algn="l"/>
              </a:tabLst>
              <a:defRPr lang="ko-KR" altLang="en-US"/>
            </a:pPr>
            <a:r>
              <a:rPr lang="ko-KR" altLang="en-US" sz="1801" dirty="0">
                <a:solidFill>
                  <a:srgbClr val="000000"/>
                </a:solidFill>
                <a:latin typeface="나눔바른고딕"/>
                <a:ea typeface="나눔바른고딕"/>
                <a:cs typeface="함초롬돋움"/>
              </a:rPr>
              <a:t>신고가 없더라도 예방</a:t>
            </a:r>
            <a:r>
              <a:rPr lang="en-US" altLang="ko-KR" sz="1801" dirty="0">
                <a:solidFill>
                  <a:srgbClr val="000000"/>
                </a:solidFill>
                <a:latin typeface="나눔바른고딕"/>
                <a:ea typeface="나눔바른고딕"/>
                <a:cs typeface="함초롬돋움"/>
              </a:rPr>
              <a:t>·</a:t>
            </a:r>
            <a:r>
              <a:rPr lang="ko-KR" altLang="en-US" sz="1801" dirty="0">
                <a:solidFill>
                  <a:srgbClr val="000000"/>
                </a:solidFill>
                <a:latin typeface="나눔바른고딕"/>
                <a:ea typeface="나눔바른고딕"/>
                <a:cs typeface="함초롬돋움"/>
              </a:rPr>
              <a:t>대응 업무 담당조직</a:t>
            </a:r>
            <a:r>
              <a:rPr lang="en-US" altLang="ko-KR" sz="1801" dirty="0">
                <a:solidFill>
                  <a:srgbClr val="000000"/>
                </a:solidFill>
                <a:latin typeface="나눔바른고딕"/>
                <a:ea typeface="나눔바른고딕"/>
                <a:cs typeface="함초롬돋움"/>
              </a:rPr>
              <a:t>(</a:t>
            </a:r>
            <a:r>
              <a:rPr lang="ko-KR" altLang="en-US" sz="1801" dirty="0">
                <a:solidFill>
                  <a:srgbClr val="000000"/>
                </a:solidFill>
                <a:latin typeface="나눔바른고딕"/>
                <a:ea typeface="나눔바른고딕"/>
                <a:cs typeface="함초롬돋움"/>
              </a:rPr>
              <a:t>담당자</a:t>
            </a:r>
            <a:r>
              <a:rPr lang="en-US" altLang="ko-KR" sz="1801" dirty="0">
                <a:solidFill>
                  <a:srgbClr val="000000"/>
                </a:solidFill>
                <a:latin typeface="나눔바른고딕"/>
                <a:ea typeface="나눔바른고딕"/>
                <a:cs typeface="함초롬돋움"/>
              </a:rPr>
              <a:t>)</a:t>
            </a:r>
            <a:r>
              <a:rPr lang="ko-KR" altLang="en-US" sz="1801" dirty="0">
                <a:solidFill>
                  <a:srgbClr val="000000"/>
                </a:solidFill>
                <a:latin typeface="나눔바른고딕"/>
                <a:ea typeface="나눔바른고딕"/>
                <a:cs typeface="함초롬돋움"/>
              </a:rPr>
              <a:t>이 괴롭힘 발생 사실을 인지하게 될 경우 사건 접수 가능</a:t>
            </a:r>
          </a:p>
          <a:p>
            <a:pPr>
              <a:lnSpc>
                <a:spcPct val="120000"/>
              </a:lnSpc>
              <a:spcBef>
                <a:spcPct val="0"/>
              </a:spcBef>
              <a:spcAft>
                <a:spcPts val="1200"/>
              </a:spcAft>
              <a:tabLst>
                <a:tab pos="450849" algn="l"/>
              </a:tabLst>
              <a:defRPr lang="ko-KR" altLang="en-US"/>
            </a:pPr>
            <a:r>
              <a:rPr lang="ko-KR" altLang="en-US" sz="1801" dirty="0">
                <a:solidFill>
                  <a:srgbClr val="000000"/>
                </a:solidFill>
                <a:latin typeface="나눔바른고딕"/>
                <a:ea typeface="나눔바른고딕"/>
                <a:cs typeface="함초롬돋움"/>
              </a:rPr>
              <a:t>신고는 다양한 창구를 통해 자유롭게 할 수 있도록 보장</a:t>
            </a:r>
          </a:p>
        </p:txBody>
      </p:sp>
      <p:sp>
        <p:nvSpPr>
          <p:cNvPr id="19" name="타원 18"/>
          <p:cNvSpPr/>
          <p:nvPr/>
        </p:nvSpPr>
        <p:spPr>
          <a:xfrm>
            <a:off x="1050505" y="1532764"/>
            <a:ext cx="122400" cy="122580"/>
          </a:xfrm>
          <a:prstGeom prst="ellipse">
            <a:avLst/>
          </a:prstGeom>
          <a:solidFill>
            <a:schemeClr val="bg1"/>
          </a:solidFill>
          <a:ln w="38100">
            <a:solidFill>
              <a:srgbClr val="F37E5F"/>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1" name="타원 20"/>
          <p:cNvSpPr/>
          <p:nvPr/>
        </p:nvSpPr>
        <p:spPr>
          <a:xfrm>
            <a:off x="1050505" y="2025365"/>
            <a:ext cx="122400" cy="122580"/>
          </a:xfrm>
          <a:prstGeom prst="ellipse">
            <a:avLst/>
          </a:prstGeom>
          <a:solidFill>
            <a:schemeClr val="bg1"/>
          </a:solidFill>
          <a:ln w="38100">
            <a:solidFill>
              <a:srgbClr val="F37E5F"/>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2" name="타원 21"/>
          <p:cNvSpPr/>
          <p:nvPr/>
        </p:nvSpPr>
        <p:spPr>
          <a:xfrm>
            <a:off x="1050505" y="2820151"/>
            <a:ext cx="122400" cy="122580"/>
          </a:xfrm>
          <a:prstGeom prst="ellipse">
            <a:avLst/>
          </a:prstGeom>
          <a:solidFill>
            <a:schemeClr val="bg1"/>
          </a:solidFill>
          <a:ln w="38100">
            <a:solidFill>
              <a:srgbClr val="F37E5F"/>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3" name="타원 22"/>
          <p:cNvSpPr/>
          <p:nvPr/>
        </p:nvSpPr>
        <p:spPr>
          <a:xfrm>
            <a:off x="1050505" y="3633337"/>
            <a:ext cx="122400" cy="122580"/>
          </a:xfrm>
          <a:prstGeom prst="ellipse">
            <a:avLst/>
          </a:prstGeom>
          <a:solidFill>
            <a:schemeClr val="bg1"/>
          </a:solidFill>
          <a:ln w="38100">
            <a:solidFill>
              <a:srgbClr val="F37E5F"/>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nvGrpSpPr>
          <p:cNvPr id="25" name="그룹 24"/>
          <p:cNvGrpSpPr/>
          <p:nvPr/>
        </p:nvGrpSpPr>
        <p:grpSpPr>
          <a:xfrm>
            <a:off x="1355448" y="4179090"/>
            <a:ext cx="1775481" cy="2073664"/>
            <a:chOff x="1355448" y="4179090"/>
            <a:chExt cx="1775481" cy="2073664"/>
          </a:xfrm>
        </p:grpSpPr>
        <p:sp>
          <p:nvSpPr>
            <p:cNvPr id="54" name="Rounded Rectangle 15"/>
            <p:cNvSpPr/>
            <p:nvPr/>
          </p:nvSpPr>
          <p:spPr>
            <a:xfrm>
              <a:off x="1499464" y="4179090"/>
              <a:ext cx="1440160" cy="1118220"/>
            </a:xfrm>
            <a:prstGeom prst="roundRect">
              <a:avLst>
                <a:gd name="adj" fmla="val 8069"/>
              </a:avLst>
            </a:prstGeom>
            <a:solidFill>
              <a:srgbClr val="F37E5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en-US"/>
            </a:p>
          </p:txBody>
        </p:sp>
        <p:sp>
          <p:nvSpPr>
            <p:cNvPr id="56" name="Rounded Rectangle 5"/>
            <p:cNvSpPr/>
            <p:nvPr/>
          </p:nvSpPr>
          <p:spPr>
            <a:xfrm>
              <a:off x="1355448" y="4585242"/>
              <a:ext cx="1728192" cy="1667512"/>
            </a:xfrm>
            <a:custGeom>
              <a:avLst/>
              <a:gdLst/>
              <a:ahLst/>
              <a:cxnLst/>
              <a:rect l="l" t="t" r="r" b="b"/>
              <a:pathLst>
                <a:path w="1728192" h="1648171">
                  <a:moveTo>
                    <a:pt x="85738" y="0"/>
                  </a:moveTo>
                  <a:lnTo>
                    <a:pt x="432048" y="0"/>
                  </a:lnTo>
                  <a:cubicBezTo>
                    <a:pt x="432048" y="238614"/>
                    <a:pt x="625482" y="432048"/>
                    <a:pt x="864096" y="432048"/>
                  </a:cubicBezTo>
                  <a:cubicBezTo>
                    <a:pt x="1102710" y="432048"/>
                    <a:pt x="1296144" y="238614"/>
                    <a:pt x="1296144" y="0"/>
                  </a:cubicBezTo>
                  <a:lnTo>
                    <a:pt x="1642454" y="0"/>
                  </a:lnTo>
                  <a:cubicBezTo>
                    <a:pt x="1689806" y="0"/>
                    <a:pt x="1728192" y="38386"/>
                    <a:pt x="1728192" y="85738"/>
                  </a:cubicBezTo>
                  <a:lnTo>
                    <a:pt x="1728192" y="1562433"/>
                  </a:lnTo>
                  <a:cubicBezTo>
                    <a:pt x="1728192" y="1609785"/>
                    <a:pt x="1689806" y="1648171"/>
                    <a:pt x="1642454" y="1648171"/>
                  </a:cubicBezTo>
                  <a:lnTo>
                    <a:pt x="85738" y="1648171"/>
                  </a:lnTo>
                  <a:cubicBezTo>
                    <a:pt x="38386" y="1648171"/>
                    <a:pt x="0" y="1609785"/>
                    <a:pt x="0" y="1562433"/>
                  </a:cubicBezTo>
                  <a:lnTo>
                    <a:pt x="0" y="85738"/>
                  </a:lnTo>
                  <a:cubicBezTo>
                    <a:pt x="0" y="38386"/>
                    <a:pt x="38386" y="0"/>
                    <a:pt x="85738" y="0"/>
                  </a:cubicBezTo>
                  <a:close/>
                </a:path>
              </a:pathLst>
            </a:cu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spcAft>
                  <a:spcPct val="46000"/>
                </a:spcAft>
                <a:defRPr lang="ko-KR" altLang="en-US"/>
              </a:pPr>
              <a:endParaRPr lang="ko-KR" altLang="en-US" b="1">
                <a:solidFill>
                  <a:srgbClr val="000000"/>
                </a:solidFill>
                <a:latin typeface="나눔바른고딕"/>
                <a:ea typeface="나눔바른고딕"/>
                <a:cs typeface="함초롬돋움"/>
              </a:endParaRPr>
            </a:p>
          </p:txBody>
        </p:sp>
        <p:sp>
          <p:nvSpPr>
            <p:cNvPr id="3" name="직사각형 2"/>
            <p:cNvSpPr/>
            <p:nvPr/>
          </p:nvSpPr>
          <p:spPr>
            <a:xfrm>
              <a:off x="1368908" y="5128446"/>
              <a:ext cx="1751482" cy="984699"/>
            </a:xfrm>
            <a:prstGeom prst="rect">
              <a:avLst/>
            </a:prstGeom>
          </p:spPr>
          <p:txBody>
            <a:bodyPr wrap="none">
              <a:spAutoFit/>
            </a:bodyPr>
            <a:lstStyle/>
            <a:p>
              <a:pPr algn="ctr">
                <a:lnSpc>
                  <a:spcPct val="130000"/>
                </a:lnSpc>
                <a:spcBef>
                  <a:spcPct val="0"/>
                </a:spcBef>
                <a:defRPr lang="ko-KR" altLang="en-US"/>
              </a:pPr>
              <a:r>
                <a:rPr lang="ko-KR" altLang="en-US" sz="1500" b="1">
                  <a:solidFill>
                    <a:schemeClr val="tx1">
                      <a:lumMod val="65000"/>
                      <a:lumOff val="35000"/>
                    </a:schemeClr>
                  </a:solidFill>
                  <a:latin typeface="나눔스퀘어라운드 Bold"/>
                  <a:ea typeface="나눔스퀘어라운드 Bold"/>
                  <a:cs typeface="함초롬돋움"/>
                </a:rPr>
                <a:t>예방·대응 업무 </a:t>
              </a:r>
            </a:p>
            <a:p>
              <a:pPr algn="ctr">
                <a:lnSpc>
                  <a:spcPct val="130000"/>
                </a:lnSpc>
                <a:spcBef>
                  <a:spcPct val="0"/>
                </a:spcBef>
                <a:defRPr lang="ko-KR" altLang="en-US"/>
              </a:pPr>
              <a:r>
                <a:rPr lang="ko-KR" altLang="en-US" sz="1500" b="1">
                  <a:solidFill>
                    <a:schemeClr val="tx1">
                      <a:lumMod val="65000"/>
                      <a:lumOff val="35000"/>
                    </a:schemeClr>
                  </a:solidFill>
                  <a:latin typeface="나눔스퀘어라운드 Bold"/>
                  <a:ea typeface="나눔스퀘어라운드 Bold"/>
                  <a:cs typeface="함초롬돋움"/>
                </a:rPr>
                <a:t>담당조직(담당자)에 </a:t>
              </a:r>
            </a:p>
            <a:p>
              <a:pPr algn="ctr">
                <a:lnSpc>
                  <a:spcPct val="130000"/>
                </a:lnSpc>
                <a:spcBef>
                  <a:spcPct val="0"/>
                </a:spcBef>
                <a:defRPr lang="ko-KR" altLang="en-US"/>
              </a:pPr>
              <a:r>
                <a:rPr lang="ko-KR" altLang="en-US" sz="1500" b="1">
                  <a:solidFill>
                    <a:schemeClr val="tx1">
                      <a:lumMod val="65000"/>
                      <a:lumOff val="35000"/>
                    </a:schemeClr>
                  </a:solidFill>
                  <a:latin typeface="나눔스퀘어라운드 Bold"/>
                  <a:ea typeface="나눔스퀘어라운드 Bold"/>
                  <a:cs typeface="함초롬돋움"/>
                </a:rPr>
                <a:t>직접 신고</a:t>
              </a:r>
            </a:p>
          </p:txBody>
        </p:sp>
        <p:pic>
          <p:nvPicPr>
            <p:cNvPr id="13" name="그림 12"/>
            <p:cNvPicPr>
              <a:picLocks noChangeAspect="1"/>
            </p:cNvPicPr>
            <p:nvPr/>
          </p:nvPicPr>
          <p:blipFill rotWithShape="1">
            <a:blip r:embed="rId2"/>
            <a:stretch>
              <a:fillRect/>
            </a:stretch>
          </p:blipFill>
          <p:spPr>
            <a:xfrm>
              <a:off x="1933245" y="4289122"/>
              <a:ext cx="572599" cy="576000"/>
            </a:xfrm>
            <a:prstGeom prst="rect">
              <a:avLst/>
            </a:prstGeom>
          </p:spPr>
        </p:pic>
      </p:grpSp>
      <p:grpSp>
        <p:nvGrpSpPr>
          <p:cNvPr id="26" name="그룹 25"/>
          <p:cNvGrpSpPr/>
          <p:nvPr/>
        </p:nvGrpSpPr>
        <p:grpSpPr>
          <a:xfrm>
            <a:off x="3518401" y="4179090"/>
            <a:ext cx="1728192" cy="2054323"/>
            <a:chOff x="3627100" y="4179090"/>
            <a:chExt cx="1728192" cy="2054323"/>
          </a:xfrm>
        </p:grpSpPr>
        <p:sp>
          <p:nvSpPr>
            <p:cNvPr id="64" name="Rounded Rectangle 15"/>
            <p:cNvSpPr/>
            <p:nvPr/>
          </p:nvSpPr>
          <p:spPr>
            <a:xfrm>
              <a:off x="3771116" y="4179090"/>
              <a:ext cx="1440160" cy="1118220"/>
            </a:xfrm>
            <a:prstGeom prst="roundRect">
              <a:avLst>
                <a:gd name="adj" fmla="val 8069"/>
              </a:avLst>
            </a:prstGeom>
            <a:solidFill>
              <a:schemeClr val="bg2">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en-US"/>
            </a:p>
          </p:txBody>
        </p:sp>
        <p:sp>
          <p:nvSpPr>
            <p:cNvPr id="65" name="Rounded Rectangle 5"/>
            <p:cNvSpPr/>
            <p:nvPr/>
          </p:nvSpPr>
          <p:spPr>
            <a:xfrm>
              <a:off x="3627100" y="4585242"/>
              <a:ext cx="1728192" cy="1648171"/>
            </a:xfrm>
            <a:custGeom>
              <a:avLst/>
              <a:gdLst/>
              <a:ahLst/>
              <a:cxnLst/>
              <a:rect l="l" t="t" r="r" b="b"/>
              <a:pathLst>
                <a:path w="1728192" h="1648171">
                  <a:moveTo>
                    <a:pt x="85738" y="0"/>
                  </a:moveTo>
                  <a:lnTo>
                    <a:pt x="432048" y="0"/>
                  </a:lnTo>
                  <a:cubicBezTo>
                    <a:pt x="432048" y="238614"/>
                    <a:pt x="625482" y="432048"/>
                    <a:pt x="864096" y="432048"/>
                  </a:cubicBezTo>
                  <a:cubicBezTo>
                    <a:pt x="1102710" y="432048"/>
                    <a:pt x="1296144" y="238614"/>
                    <a:pt x="1296144" y="0"/>
                  </a:cubicBezTo>
                  <a:lnTo>
                    <a:pt x="1642454" y="0"/>
                  </a:lnTo>
                  <a:cubicBezTo>
                    <a:pt x="1689806" y="0"/>
                    <a:pt x="1728192" y="38386"/>
                    <a:pt x="1728192" y="85738"/>
                  </a:cubicBezTo>
                  <a:lnTo>
                    <a:pt x="1728192" y="1562433"/>
                  </a:lnTo>
                  <a:cubicBezTo>
                    <a:pt x="1728192" y="1609785"/>
                    <a:pt x="1689806" y="1648171"/>
                    <a:pt x="1642454" y="1648171"/>
                  </a:cubicBezTo>
                  <a:lnTo>
                    <a:pt x="85738" y="1648171"/>
                  </a:lnTo>
                  <a:cubicBezTo>
                    <a:pt x="38386" y="1648171"/>
                    <a:pt x="0" y="1609785"/>
                    <a:pt x="0" y="1562433"/>
                  </a:cubicBezTo>
                  <a:lnTo>
                    <a:pt x="0" y="85738"/>
                  </a:lnTo>
                  <a:cubicBezTo>
                    <a:pt x="0" y="38386"/>
                    <a:pt x="38386" y="0"/>
                    <a:pt x="85738" y="0"/>
                  </a:cubicBezTo>
                  <a:close/>
                </a:path>
              </a:pathLst>
            </a:cu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spcAft>
                  <a:spcPct val="46000"/>
                </a:spcAft>
                <a:defRPr lang="ko-KR" altLang="en-US"/>
              </a:pPr>
              <a:endParaRPr lang="ko-KR" altLang="en-US" b="1">
                <a:solidFill>
                  <a:srgbClr val="000000"/>
                </a:solidFill>
                <a:latin typeface="나눔바른고딕"/>
                <a:ea typeface="나눔바른고딕"/>
                <a:cs typeface="함초롬돋움"/>
              </a:endParaRPr>
            </a:p>
          </p:txBody>
        </p:sp>
        <p:sp>
          <p:nvSpPr>
            <p:cNvPr id="72" name="직사각형 71"/>
            <p:cNvSpPr/>
            <p:nvPr/>
          </p:nvSpPr>
          <p:spPr>
            <a:xfrm>
              <a:off x="3809158" y="5291664"/>
              <a:ext cx="1364077" cy="678606"/>
            </a:xfrm>
            <a:prstGeom prst="rect">
              <a:avLst/>
            </a:prstGeom>
          </p:spPr>
          <p:txBody>
            <a:bodyPr wrap="square">
              <a:spAutoFit/>
            </a:bodyPr>
            <a:lstStyle/>
            <a:p>
              <a:pPr algn="ctr">
                <a:lnSpc>
                  <a:spcPct val="130000"/>
                </a:lnSpc>
                <a:spcBef>
                  <a:spcPct val="0"/>
                </a:spcBef>
                <a:spcAft>
                  <a:spcPct val="46000"/>
                </a:spcAft>
                <a:defRPr lang="ko-KR" altLang="en-US"/>
              </a:pPr>
              <a:r>
                <a:rPr lang="ko-KR" altLang="en-US" sz="1500" b="1">
                  <a:solidFill>
                    <a:schemeClr val="tx1">
                      <a:lumMod val="65000"/>
                      <a:lumOff val="35000"/>
                    </a:schemeClr>
                  </a:solidFill>
                  <a:latin typeface="나눔스퀘어라운드 Bold"/>
                  <a:ea typeface="나눔스퀘어라운드 Bold"/>
                  <a:cs typeface="함초롬돋움"/>
                </a:rPr>
                <a:t>온라인 신고센터</a:t>
              </a:r>
            </a:p>
          </p:txBody>
        </p:sp>
        <p:pic>
          <p:nvPicPr>
            <p:cNvPr id="16" name="그림 15"/>
            <p:cNvPicPr>
              <a:picLocks noChangeAspect="1"/>
            </p:cNvPicPr>
            <p:nvPr/>
          </p:nvPicPr>
          <p:blipFill rotWithShape="1">
            <a:blip r:embed="rId3"/>
            <a:stretch>
              <a:fillRect/>
            </a:stretch>
          </p:blipFill>
          <p:spPr>
            <a:xfrm>
              <a:off x="4202454" y="4289122"/>
              <a:ext cx="577484" cy="519365"/>
            </a:xfrm>
            <a:prstGeom prst="rect">
              <a:avLst/>
            </a:prstGeom>
          </p:spPr>
        </p:pic>
      </p:grpSp>
      <p:grpSp>
        <p:nvGrpSpPr>
          <p:cNvPr id="27" name="그룹 26"/>
          <p:cNvGrpSpPr/>
          <p:nvPr/>
        </p:nvGrpSpPr>
        <p:grpSpPr>
          <a:xfrm>
            <a:off x="5634066" y="4179090"/>
            <a:ext cx="1728192" cy="2054323"/>
            <a:chOff x="5634066" y="4179090"/>
            <a:chExt cx="1728192" cy="2054323"/>
          </a:xfrm>
        </p:grpSpPr>
        <p:sp>
          <p:nvSpPr>
            <p:cNvPr id="68" name="Rounded Rectangle 15"/>
            <p:cNvSpPr/>
            <p:nvPr/>
          </p:nvSpPr>
          <p:spPr>
            <a:xfrm>
              <a:off x="5778082" y="4179090"/>
              <a:ext cx="1440160" cy="1118220"/>
            </a:xfrm>
            <a:prstGeom prst="roundRect">
              <a:avLst>
                <a:gd name="adj" fmla="val 8069"/>
              </a:avLst>
            </a:prstGeom>
            <a:solidFill>
              <a:srgbClr val="F37E5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en-US"/>
            </a:p>
          </p:txBody>
        </p:sp>
        <p:sp>
          <p:nvSpPr>
            <p:cNvPr id="69" name="Rounded Rectangle 5"/>
            <p:cNvSpPr/>
            <p:nvPr/>
          </p:nvSpPr>
          <p:spPr>
            <a:xfrm>
              <a:off x="5634066" y="4585242"/>
              <a:ext cx="1728192" cy="1648171"/>
            </a:xfrm>
            <a:custGeom>
              <a:avLst/>
              <a:gdLst/>
              <a:ahLst/>
              <a:cxnLst/>
              <a:rect l="l" t="t" r="r" b="b"/>
              <a:pathLst>
                <a:path w="1728192" h="1648171">
                  <a:moveTo>
                    <a:pt x="85738" y="0"/>
                  </a:moveTo>
                  <a:lnTo>
                    <a:pt x="432048" y="0"/>
                  </a:lnTo>
                  <a:cubicBezTo>
                    <a:pt x="432048" y="238614"/>
                    <a:pt x="625482" y="432048"/>
                    <a:pt x="864096" y="432048"/>
                  </a:cubicBezTo>
                  <a:cubicBezTo>
                    <a:pt x="1102710" y="432048"/>
                    <a:pt x="1296144" y="238614"/>
                    <a:pt x="1296144" y="0"/>
                  </a:cubicBezTo>
                  <a:lnTo>
                    <a:pt x="1642454" y="0"/>
                  </a:lnTo>
                  <a:cubicBezTo>
                    <a:pt x="1689806" y="0"/>
                    <a:pt x="1728192" y="38386"/>
                    <a:pt x="1728192" y="85738"/>
                  </a:cubicBezTo>
                  <a:lnTo>
                    <a:pt x="1728192" y="1562433"/>
                  </a:lnTo>
                  <a:cubicBezTo>
                    <a:pt x="1728192" y="1609785"/>
                    <a:pt x="1689806" y="1648171"/>
                    <a:pt x="1642454" y="1648171"/>
                  </a:cubicBezTo>
                  <a:lnTo>
                    <a:pt x="85738" y="1648171"/>
                  </a:lnTo>
                  <a:cubicBezTo>
                    <a:pt x="38386" y="1648171"/>
                    <a:pt x="0" y="1609785"/>
                    <a:pt x="0" y="1562433"/>
                  </a:cubicBezTo>
                  <a:lnTo>
                    <a:pt x="0" y="85738"/>
                  </a:lnTo>
                  <a:cubicBezTo>
                    <a:pt x="0" y="38386"/>
                    <a:pt x="38386" y="0"/>
                    <a:pt x="85738" y="0"/>
                  </a:cubicBezTo>
                  <a:close/>
                </a:path>
              </a:pathLst>
            </a:cu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spcAft>
                  <a:spcPct val="46000"/>
                </a:spcAft>
                <a:defRPr lang="ko-KR" altLang="en-US"/>
              </a:pPr>
              <a:endParaRPr lang="ko-KR" altLang="en-US" b="1">
                <a:solidFill>
                  <a:srgbClr val="000000"/>
                </a:solidFill>
                <a:latin typeface="나눔바른고딕"/>
                <a:ea typeface="나눔바른고딕"/>
                <a:cs typeface="함초롬돋움"/>
              </a:endParaRPr>
            </a:p>
          </p:txBody>
        </p:sp>
        <p:sp>
          <p:nvSpPr>
            <p:cNvPr id="73" name="직사각형 72"/>
            <p:cNvSpPr/>
            <p:nvPr/>
          </p:nvSpPr>
          <p:spPr>
            <a:xfrm>
              <a:off x="5816124" y="5465462"/>
              <a:ext cx="1364077" cy="323165"/>
            </a:xfrm>
            <a:prstGeom prst="rect">
              <a:avLst/>
            </a:prstGeom>
          </p:spPr>
          <p:txBody>
            <a:bodyPr wrap="square">
              <a:spAutoFit/>
            </a:bodyPr>
            <a:lstStyle/>
            <a:p>
              <a:pPr algn="ctr">
                <a:spcBef>
                  <a:spcPct val="0"/>
                </a:spcBef>
                <a:spcAft>
                  <a:spcPct val="10000"/>
                </a:spcAft>
                <a:defRPr lang="ko-KR" altLang="en-US"/>
              </a:pPr>
              <a:r>
                <a:rPr lang="ko-KR" altLang="en-US" sz="1500" b="1">
                  <a:solidFill>
                    <a:schemeClr val="tx1">
                      <a:lumMod val="65000"/>
                      <a:lumOff val="35000"/>
                    </a:schemeClr>
                  </a:solidFill>
                  <a:latin typeface="나눔스퀘어라운드 Bold"/>
                  <a:ea typeface="나눔스퀘어라운드 Bold"/>
                  <a:cs typeface="함초롬돋움"/>
                </a:rPr>
                <a:t>이메일</a:t>
              </a:r>
            </a:p>
          </p:txBody>
        </p:sp>
        <p:pic>
          <p:nvPicPr>
            <p:cNvPr id="24" name="그림 23"/>
            <p:cNvPicPr>
              <a:picLocks noChangeAspect="1"/>
            </p:cNvPicPr>
            <p:nvPr/>
          </p:nvPicPr>
          <p:blipFill rotWithShape="1">
            <a:blip r:embed="rId4"/>
            <a:stretch>
              <a:fillRect/>
            </a:stretch>
          </p:blipFill>
          <p:spPr>
            <a:xfrm>
              <a:off x="6210162" y="4289121"/>
              <a:ext cx="576000" cy="457049"/>
            </a:xfrm>
            <a:prstGeom prst="rect">
              <a:avLst/>
            </a:prstGeom>
          </p:spPr>
        </p:pic>
      </p:grpSp>
      <p:sp>
        <p:nvSpPr>
          <p:cNvPr id="48"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94</a:t>
            </a:fld>
            <a:endParaRPr lang="en-US" altLang="en-US" sz="999">
              <a:solidFill>
                <a:schemeClr val="tx1"/>
              </a:solidFill>
              <a:latin typeface="나눔스퀘어라운드 Bold"/>
              <a:ea typeface="나눔스퀘어라운드 Bold"/>
            </a:endParaRPr>
          </a:p>
        </p:txBody>
      </p:sp>
      <p:grpSp>
        <p:nvGrpSpPr>
          <p:cNvPr id="74" name="그룹 34"/>
          <p:cNvGrpSpPr/>
          <p:nvPr/>
        </p:nvGrpSpPr>
        <p:grpSpPr>
          <a:xfrm>
            <a:off x="265" y="130831"/>
            <a:ext cx="9143471" cy="765157"/>
            <a:chOff x="265" y="130831"/>
            <a:chExt cx="9143471" cy="765157"/>
          </a:xfrm>
        </p:grpSpPr>
        <p:grpSp>
          <p:nvGrpSpPr>
            <p:cNvPr id="75" name="그룹 35"/>
            <p:cNvGrpSpPr/>
            <p:nvPr/>
          </p:nvGrpSpPr>
          <p:grpSpPr>
            <a:xfrm>
              <a:off x="265" y="130831"/>
              <a:ext cx="9143471" cy="765157"/>
              <a:chOff x="265" y="130831"/>
              <a:chExt cx="9143471" cy="765157"/>
            </a:xfrm>
          </p:grpSpPr>
          <p:sp>
            <p:nvSpPr>
              <p:cNvPr id="76" name="직사각형 39"/>
              <p:cNvSpPr/>
              <p:nvPr/>
            </p:nvSpPr>
            <p:spPr>
              <a:xfrm>
                <a:off x="265" y="133689"/>
                <a:ext cx="958482" cy="640575"/>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77" name="사각형: 둥근 위쪽 모서리 40"/>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78" name="평행 사변형 41"/>
              <p:cNvSpPr/>
              <p:nvPr/>
            </p:nvSpPr>
            <p:spPr>
              <a:xfrm rot="5400000">
                <a:off x="753374" y="368797"/>
                <a:ext cx="762297" cy="292083"/>
              </a:xfrm>
              <a:prstGeom prst="parallelogram">
                <a:avLst>
                  <a:gd name="adj" fmla="val 41638"/>
                </a:avLst>
              </a:prstGeom>
              <a:solidFill>
                <a:srgbClr val="A85A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79" name="평행 사변형 42"/>
              <p:cNvSpPr/>
              <p:nvPr/>
            </p:nvSpPr>
            <p:spPr>
              <a:xfrm rot="16200000" flipH="1">
                <a:off x="1075193" y="368798"/>
                <a:ext cx="762297" cy="292083"/>
              </a:xfrm>
              <a:prstGeom prst="parallelogram">
                <a:avLst>
                  <a:gd name="adj" fmla="val 41638"/>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80" name="직사각형 43"/>
              <p:cNvSpPr/>
              <p:nvPr/>
            </p:nvSpPr>
            <p:spPr>
              <a:xfrm>
                <a:off x="1632118" y="130831"/>
                <a:ext cx="7511618" cy="640575"/>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81" name="TextBox 44"/>
              <p:cNvSpPr txBox="1"/>
              <p:nvPr/>
            </p:nvSpPr>
            <p:spPr>
              <a:xfrm>
                <a:off x="1727426" y="240030"/>
                <a:ext cx="1926364" cy="460743"/>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사건 처리절차</a:t>
                </a:r>
              </a:p>
            </p:txBody>
          </p:sp>
          <p:sp>
            <p:nvSpPr>
              <p:cNvPr id="82" name="TextBox 45"/>
              <p:cNvSpPr txBox="1"/>
              <p:nvPr/>
            </p:nvSpPr>
            <p:spPr>
              <a:xfrm>
                <a:off x="8403324" y="192279"/>
                <a:ext cx="545771" cy="188766"/>
              </a:xfrm>
              <a:prstGeom prst="roundRect">
                <a:avLst>
                  <a:gd name="adj" fmla="val 50000"/>
                </a:avLst>
              </a:prstGeom>
              <a:solidFill>
                <a:srgbClr val="A85A56"/>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7</a:t>
                </a:r>
                <a:endParaRPr lang="ko-KR" altLang="en-US" sz="1100">
                  <a:solidFill>
                    <a:schemeClr val="bg1"/>
                  </a:solidFill>
                  <a:latin typeface="나눔스퀘어라운드 ExtraBold"/>
                  <a:ea typeface="나눔스퀘어라운드 ExtraBold"/>
                </a:endParaRPr>
              </a:p>
            </p:txBody>
          </p:sp>
          <p:sp>
            <p:nvSpPr>
              <p:cNvPr id="83" name="TextBox 46"/>
              <p:cNvSpPr txBox="1"/>
              <p:nvPr/>
            </p:nvSpPr>
            <p:spPr>
              <a:xfrm>
                <a:off x="6699060" y="363855"/>
                <a:ext cx="2335402" cy="424854"/>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발생 시 </a:t>
                </a:r>
              </a:p>
              <a:p>
                <a:pPr algn="r">
                  <a:defRPr lang="ko-KR" altLang="en-US"/>
                </a:pPr>
                <a:r>
                  <a:rPr lang="ko-KR" altLang="en-US" sz="1100">
                    <a:solidFill>
                      <a:schemeClr val="bg1"/>
                    </a:solidFill>
                    <a:latin typeface="나눔스퀘어라운드 ExtraBold"/>
                    <a:ea typeface="나눔스퀘어라운드 ExtraBold"/>
                  </a:rPr>
                  <a:t>처리절차</a:t>
                </a:r>
              </a:p>
            </p:txBody>
          </p:sp>
        </p:grpSp>
        <p:grpSp>
          <p:nvGrpSpPr>
            <p:cNvPr id="84" name="그룹 36"/>
            <p:cNvGrpSpPr/>
            <p:nvPr/>
          </p:nvGrpSpPr>
          <p:grpSpPr>
            <a:xfrm>
              <a:off x="3672189" y="240030"/>
              <a:ext cx="1625448" cy="460741"/>
              <a:chOff x="3672189" y="240030"/>
              <a:chExt cx="1625448" cy="460741"/>
            </a:xfrm>
          </p:grpSpPr>
          <p:sp>
            <p:nvSpPr>
              <p:cNvPr id="85" name="Rectangle 5"/>
              <p:cNvSpPr>
                <a:spLocks noChangeArrowheads="1"/>
              </p:cNvSpPr>
              <p:nvPr/>
            </p:nvSpPr>
            <p:spPr bwMode="white">
              <a:xfrm>
                <a:off x="3913925" y="240030"/>
                <a:ext cx="1383712" cy="460741"/>
              </a:xfrm>
              <a:prstGeom prst="rect">
                <a:avLst/>
              </a:prstGeom>
              <a:noFill/>
            </p:spPr>
            <p:txBody>
              <a:bodyPr wrap="none" anchor="ctr">
                <a:spAutoFit/>
              </a:bodyPr>
              <a:lstStyle/>
              <a:p>
                <a:pPr lvl="0">
                  <a:defRPr lang="ko-KR" altLang="en-US"/>
                </a:pPr>
                <a:r>
                  <a:rPr lang="ko-KR" altLang="en-US" sz="2400" dirty="0">
                    <a:solidFill>
                      <a:srgbClr val="FAC9BC"/>
                    </a:solidFill>
                    <a:latin typeface="나눔스퀘어라운드 ExtraBold"/>
                    <a:ea typeface="나눔스퀘어라운드 ExtraBold"/>
                  </a:rPr>
                  <a:t>사건 접수</a:t>
                </a:r>
              </a:p>
            </p:txBody>
          </p:sp>
          <p:sp>
            <p:nvSpPr>
              <p:cNvPr id="86" name="타원 38"/>
              <p:cNvSpPr/>
              <p:nvPr/>
            </p:nvSpPr>
            <p:spPr>
              <a:xfrm>
                <a:off x="3672189" y="331227"/>
                <a:ext cx="277425" cy="277425"/>
              </a:xfrm>
              <a:prstGeom prst="ellipse">
                <a:avLst/>
              </a:prstGeom>
              <a:solidFill>
                <a:srgbClr val="F37E5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1</a:t>
                </a:r>
                <a:endParaRPr lang="ko-KR" altLang="en-US">
                  <a:solidFill>
                    <a:schemeClr val="bg1"/>
                  </a:solidFill>
                  <a:latin typeface="나눔스퀘어라운드 ExtraBold"/>
                  <a:ea typeface="나눔스퀘어라운드 ExtraBold"/>
                </a:endParaRPr>
              </a:p>
            </p:txBody>
          </p:sp>
        </p:grpSp>
      </p:grpSp>
      <p:pic>
        <p:nvPicPr>
          <p:cNvPr id="2" name="그림 1">
            <a:extLst>
              <a:ext uri="{FF2B5EF4-FFF2-40B4-BE49-F238E27FC236}">
                <a16:creationId xmlns:a16="http://schemas.microsoft.com/office/drawing/2014/main" id="{DD128F54-6E52-49EA-9DBE-EA845B9C41AA}"/>
              </a:ext>
            </a:extLst>
          </p:cNvPr>
          <p:cNvPicPr>
            <a:picLocks noChangeAspect="1"/>
          </p:cNvPicPr>
          <p:nvPr/>
        </p:nvPicPr>
        <p:blipFill>
          <a:blip r:embed="rId5"/>
          <a:stretch>
            <a:fillRect/>
          </a:stretch>
        </p:blipFill>
        <p:spPr>
          <a:xfrm>
            <a:off x="184639" y="6294716"/>
            <a:ext cx="685800" cy="416006"/>
          </a:xfrm>
          <a:prstGeom prst="rect">
            <a:avLst/>
          </a:prstGeom>
        </p:spPr>
      </p:pic>
      <p:pic>
        <p:nvPicPr>
          <p:cNvPr id="4" name="그림 3">
            <a:extLst>
              <a:ext uri="{FF2B5EF4-FFF2-40B4-BE49-F238E27FC236}">
                <a16:creationId xmlns:a16="http://schemas.microsoft.com/office/drawing/2014/main" id="{01C03056-E260-12AE-90E7-9728B5FC8977}"/>
              </a:ext>
            </a:extLst>
          </p:cNvPr>
          <p:cNvPicPr>
            <a:picLocks noChangeAspect="1"/>
          </p:cNvPicPr>
          <p:nvPr/>
        </p:nvPicPr>
        <p:blipFill>
          <a:blip r:embed="rId6"/>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그룹 8"/>
          <p:cNvGrpSpPr/>
          <p:nvPr/>
        </p:nvGrpSpPr>
        <p:grpSpPr>
          <a:xfrm>
            <a:off x="265" y="130831"/>
            <a:ext cx="9143471" cy="765157"/>
            <a:chOff x="265" y="130831"/>
            <a:chExt cx="9143471" cy="765157"/>
          </a:xfrm>
        </p:grpSpPr>
        <p:sp>
          <p:nvSpPr>
            <p:cNvPr id="13" name="직사각형 12"/>
            <p:cNvSpPr/>
            <p:nvPr/>
          </p:nvSpPr>
          <p:spPr>
            <a:xfrm>
              <a:off x="265" y="133689"/>
              <a:ext cx="958482" cy="640575"/>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4" name="사각형: 둥근 위쪽 모서리 13"/>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5" name="평행 사변형 14"/>
            <p:cNvSpPr/>
            <p:nvPr/>
          </p:nvSpPr>
          <p:spPr>
            <a:xfrm rot="5400000">
              <a:off x="753374" y="368797"/>
              <a:ext cx="762297" cy="292083"/>
            </a:xfrm>
            <a:prstGeom prst="parallelogram">
              <a:avLst>
                <a:gd name="adj" fmla="val 41638"/>
              </a:avLst>
            </a:prstGeom>
            <a:solidFill>
              <a:srgbClr val="A85A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6" name="평행 사변형 15"/>
            <p:cNvSpPr/>
            <p:nvPr/>
          </p:nvSpPr>
          <p:spPr>
            <a:xfrm rot="16200000" flipH="1">
              <a:off x="1075193" y="368798"/>
              <a:ext cx="762297" cy="292083"/>
            </a:xfrm>
            <a:prstGeom prst="parallelogram">
              <a:avLst>
                <a:gd name="adj" fmla="val 41638"/>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7" name="직사각형 16"/>
            <p:cNvSpPr/>
            <p:nvPr/>
          </p:nvSpPr>
          <p:spPr>
            <a:xfrm>
              <a:off x="1632118" y="130831"/>
              <a:ext cx="7511618" cy="640575"/>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8" name="TextBox 17"/>
            <p:cNvSpPr txBox="1"/>
            <p:nvPr/>
          </p:nvSpPr>
          <p:spPr>
            <a:xfrm>
              <a:off x="1727426" y="240030"/>
              <a:ext cx="1926364" cy="460743"/>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사건 처리절차</a:t>
              </a:r>
            </a:p>
          </p:txBody>
        </p:sp>
        <p:sp>
          <p:nvSpPr>
            <p:cNvPr id="19" name="TextBox 18"/>
            <p:cNvSpPr txBox="1"/>
            <p:nvPr/>
          </p:nvSpPr>
          <p:spPr>
            <a:xfrm>
              <a:off x="8403324" y="192279"/>
              <a:ext cx="545771" cy="188766"/>
            </a:xfrm>
            <a:prstGeom prst="roundRect">
              <a:avLst>
                <a:gd name="adj" fmla="val 50000"/>
              </a:avLst>
            </a:prstGeom>
            <a:solidFill>
              <a:srgbClr val="A85A56"/>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7</a:t>
              </a:r>
              <a:endParaRPr lang="ko-KR" altLang="en-US" sz="1100">
                <a:solidFill>
                  <a:schemeClr val="bg1"/>
                </a:solidFill>
                <a:latin typeface="나눔스퀘어라운드 ExtraBold"/>
                <a:ea typeface="나눔스퀘어라운드 ExtraBold"/>
              </a:endParaRPr>
            </a:p>
          </p:txBody>
        </p:sp>
        <p:sp>
          <p:nvSpPr>
            <p:cNvPr id="20" name="TextBox 19"/>
            <p:cNvSpPr txBox="1"/>
            <p:nvPr/>
          </p:nvSpPr>
          <p:spPr>
            <a:xfrm>
              <a:off x="6699060" y="363855"/>
              <a:ext cx="2335402" cy="424854"/>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발생 시 </a:t>
              </a:r>
            </a:p>
            <a:p>
              <a:pPr algn="r">
                <a:defRPr lang="ko-KR" altLang="en-US"/>
              </a:pPr>
              <a:r>
                <a:rPr lang="ko-KR" altLang="en-US" sz="1100">
                  <a:solidFill>
                    <a:schemeClr val="bg1"/>
                  </a:solidFill>
                  <a:latin typeface="나눔스퀘어라운드 ExtraBold"/>
                  <a:ea typeface="나눔스퀘어라운드 ExtraBold"/>
                </a:rPr>
                <a:t>처리절차</a:t>
              </a:r>
            </a:p>
          </p:txBody>
        </p:sp>
      </p:grpSp>
      <p:sp>
        <p:nvSpPr>
          <p:cNvPr id="22" name="Rectangle 4"/>
          <p:cNvSpPr>
            <a:spLocks noChangeArrowheads="1"/>
          </p:cNvSpPr>
          <p:nvPr/>
        </p:nvSpPr>
        <p:spPr bwMode="white">
          <a:xfrm>
            <a:off x="1187261" y="1308472"/>
            <a:ext cx="7036838" cy="2433615"/>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20000"/>
              </a:lnSpc>
              <a:spcBef>
                <a:spcPct val="0"/>
              </a:spcBef>
              <a:spcAft>
                <a:spcPts val="1800"/>
              </a:spcAft>
              <a:tabLst>
                <a:tab pos="450849" algn="l"/>
              </a:tabLst>
              <a:defRPr lang="ko-KR" altLang="en-US"/>
            </a:pPr>
            <a:r>
              <a:rPr lang="ko-KR" altLang="en-US" sz="1801" dirty="0">
                <a:solidFill>
                  <a:srgbClr val="000000"/>
                </a:solidFill>
                <a:latin typeface="나눔바른고딕"/>
                <a:ea typeface="나눔바른고딕"/>
                <a:cs typeface="함초롬돋움"/>
              </a:rPr>
              <a:t>상담단계에서는 우선 피해자의 피해 상황 등을 파악</a:t>
            </a:r>
            <a:r>
              <a:rPr lang="en-US" altLang="ko-KR" sz="1801" dirty="0">
                <a:solidFill>
                  <a:srgbClr val="000000"/>
                </a:solidFill>
                <a:latin typeface="나눔바른고딕"/>
                <a:ea typeface="나눔바른고딕"/>
                <a:cs typeface="함초롬돋움"/>
              </a:rPr>
              <a:t>, </a:t>
            </a:r>
            <a:r>
              <a:rPr lang="ko-KR" altLang="en-US" sz="1801" dirty="0">
                <a:solidFill>
                  <a:srgbClr val="000000"/>
                </a:solidFill>
                <a:latin typeface="나눔바른고딕"/>
                <a:ea typeface="나눔바른고딕"/>
                <a:cs typeface="함초롬돋움"/>
              </a:rPr>
              <a:t>사건 처리방향 결정</a:t>
            </a:r>
          </a:p>
          <a:p>
            <a:pPr>
              <a:lnSpc>
                <a:spcPct val="120000"/>
              </a:lnSpc>
              <a:spcBef>
                <a:spcPct val="0"/>
              </a:spcBef>
              <a:spcAft>
                <a:spcPts val="1800"/>
              </a:spcAft>
              <a:tabLst>
                <a:tab pos="450849" algn="l"/>
              </a:tabLst>
              <a:defRPr lang="ko-KR" altLang="en-US"/>
            </a:pPr>
            <a:r>
              <a:rPr lang="ko-KR" altLang="en-US" sz="1801" dirty="0">
                <a:solidFill>
                  <a:srgbClr val="000000"/>
                </a:solidFill>
                <a:latin typeface="나눔바른고딕"/>
                <a:ea typeface="나눔바른고딕"/>
                <a:cs typeface="함초롬돋움"/>
              </a:rPr>
              <a:t>피해자에게 사건 처리절차의 전 과정이 비밀 유지됨을 알리고 신고자에게도 비밀유지 의무가 있음을 고지</a:t>
            </a:r>
          </a:p>
          <a:p>
            <a:pPr>
              <a:lnSpc>
                <a:spcPct val="120000"/>
              </a:lnSpc>
              <a:spcBef>
                <a:spcPct val="0"/>
              </a:spcBef>
              <a:spcAft>
                <a:spcPts val="1800"/>
              </a:spcAft>
              <a:tabLst>
                <a:tab pos="450849" algn="l"/>
              </a:tabLst>
              <a:defRPr lang="ko-KR" altLang="en-US"/>
            </a:pPr>
            <a:r>
              <a:rPr lang="ko-KR" altLang="en-US" sz="1801" dirty="0">
                <a:solidFill>
                  <a:srgbClr val="000000"/>
                </a:solidFill>
                <a:latin typeface="나눔바른고딕"/>
                <a:ea typeface="나눔바른고딕"/>
                <a:cs typeface="함초롬돋움"/>
              </a:rPr>
              <a:t>상담이 진행되는 장소도 비밀이 보장되는 공간으로 마련</a:t>
            </a:r>
          </a:p>
          <a:p>
            <a:pPr>
              <a:lnSpc>
                <a:spcPct val="120000"/>
              </a:lnSpc>
              <a:spcBef>
                <a:spcPct val="0"/>
              </a:spcBef>
              <a:spcAft>
                <a:spcPts val="1800"/>
              </a:spcAft>
              <a:tabLst>
                <a:tab pos="450849" algn="l"/>
              </a:tabLst>
              <a:defRPr lang="ko-KR" altLang="en-US"/>
            </a:pPr>
            <a:r>
              <a:rPr lang="ko-KR" altLang="en-US" sz="1801" dirty="0">
                <a:solidFill>
                  <a:srgbClr val="000000"/>
                </a:solidFill>
                <a:latin typeface="나눔바른고딕"/>
                <a:ea typeface="나눔바른고딕"/>
                <a:cs typeface="함초롬돋움"/>
              </a:rPr>
              <a:t>상담 순서는 신고자에 따라 달라짐</a:t>
            </a:r>
          </a:p>
        </p:txBody>
      </p:sp>
      <p:sp>
        <p:nvSpPr>
          <p:cNvPr id="23" name="타원 22"/>
          <p:cNvSpPr/>
          <p:nvPr/>
        </p:nvSpPr>
        <p:spPr>
          <a:xfrm>
            <a:off x="1043071" y="1464857"/>
            <a:ext cx="122580" cy="122580"/>
          </a:xfrm>
          <a:prstGeom prst="ellipse">
            <a:avLst/>
          </a:prstGeom>
          <a:solidFill>
            <a:schemeClr val="bg1"/>
          </a:solidFill>
          <a:ln w="38100">
            <a:solidFill>
              <a:srgbClr val="73B2D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4" name="타원 23"/>
          <p:cNvSpPr/>
          <p:nvPr/>
        </p:nvSpPr>
        <p:spPr>
          <a:xfrm>
            <a:off x="1043071" y="2020329"/>
            <a:ext cx="122580" cy="122580"/>
          </a:xfrm>
          <a:prstGeom prst="ellipse">
            <a:avLst/>
          </a:prstGeom>
          <a:solidFill>
            <a:schemeClr val="bg1"/>
          </a:solidFill>
          <a:ln w="38100">
            <a:solidFill>
              <a:srgbClr val="73B2D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5" name="타원 24"/>
          <p:cNvSpPr/>
          <p:nvPr/>
        </p:nvSpPr>
        <p:spPr>
          <a:xfrm>
            <a:off x="1043071" y="2908240"/>
            <a:ext cx="122580" cy="122580"/>
          </a:xfrm>
          <a:prstGeom prst="ellipse">
            <a:avLst/>
          </a:prstGeom>
          <a:solidFill>
            <a:schemeClr val="bg1"/>
          </a:solidFill>
          <a:ln w="38100">
            <a:solidFill>
              <a:srgbClr val="73B2D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6" name="타원 25"/>
          <p:cNvSpPr/>
          <p:nvPr/>
        </p:nvSpPr>
        <p:spPr>
          <a:xfrm>
            <a:off x="1043071" y="3461124"/>
            <a:ext cx="122580" cy="122580"/>
          </a:xfrm>
          <a:prstGeom prst="ellipse">
            <a:avLst/>
          </a:prstGeom>
          <a:solidFill>
            <a:schemeClr val="bg1"/>
          </a:solidFill>
          <a:ln w="38100">
            <a:solidFill>
              <a:srgbClr val="73B2D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grpSp>
        <p:nvGrpSpPr>
          <p:cNvPr id="31" name="그룹 30"/>
          <p:cNvGrpSpPr/>
          <p:nvPr/>
        </p:nvGrpSpPr>
        <p:grpSpPr>
          <a:xfrm>
            <a:off x="1397389" y="4011247"/>
            <a:ext cx="5237990" cy="1008000"/>
            <a:chOff x="1310300" y="3976808"/>
            <a:chExt cx="5237990" cy="1008000"/>
          </a:xfrm>
        </p:grpSpPr>
        <p:pic>
          <p:nvPicPr>
            <p:cNvPr id="27" name="그림 26" descr="벡터그래픽이(가) 표시된 사진  자동 생성된 설명"/>
            <p:cNvPicPr>
              <a:picLocks noChangeAspect="1"/>
            </p:cNvPicPr>
            <p:nvPr/>
          </p:nvPicPr>
          <p:blipFill rotWithShape="1">
            <a:blip r:embed="rId2"/>
            <a:stretch>
              <a:fillRect/>
            </a:stretch>
          </p:blipFill>
          <p:spPr>
            <a:xfrm>
              <a:off x="1310300" y="3976808"/>
              <a:ext cx="1009980" cy="1008000"/>
            </a:xfrm>
            <a:prstGeom prst="rect">
              <a:avLst/>
            </a:prstGeom>
          </p:spPr>
        </p:pic>
        <p:grpSp>
          <p:nvGrpSpPr>
            <p:cNvPr id="4" name="그룹 3"/>
            <p:cNvGrpSpPr/>
            <p:nvPr/>
          </p:nvGrpSpPr>
          <p:grpSpPr>
            <a:xfrm>
              <a:off x="2644122" y="4296078"/>
              <a:ext cx="3904168" cy="369460"/>
              <a:chOff x="2218217" y="4172194"/>
              <a:chExt cx="3904168" cy="369460"/>
            </a:xfrm>
          </p:grpSpPr>
          <p:sp>
            <p:nvSpPr>
              <p:cNvPr id="104453" name="Rectangle 5"/>
              <p:cNvSpPr>
                <a:spLocks noChangeArrowheads="1"/>
              </p:cNvSpPr>
              <p:nvPr/>
            </p:nvSpPr>
            <p:spPr bwMode="white">
              <a:xfrm>
                <a:off x="4554952" y="4172258"/>
                <a:ext cx="1567433" cy="369332"/>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eaLnBrk="1" hangingPunct="1">
                  <a:spcBef>
                    <a:spcPct val="0"/>
                  </a:spcBef>
                  <a:spcAft>
                    <a:spcPct val="10000"/>
                  </a:spcAft>
                  <a:defRPr lang="ko-KR" altLang="en-US"/>
                </a:pPr>
                <a:r>
                  <a:rPr lang="en-US" altLang="ko-KR" sz="1800" b="1">
                    <a:solidFill>
                      <a:srgbClr val="C00000"/>
                    </a:solidFill>
                    <a:latin typeface="나눔스퀘어라운드 Bold"/>
                    <a:ea typeface="나눔스퀘어라운드 Bold"/>
                    <a:cs typeface="함초롬돋움"/>
                  </a:rPr>
                  <a:t> </a:t>
                </a:r>
                <a:r>
                  <a:rPr lang="en-US" altLang="ko-KR" sz="1800" b="1">
                    <a:solidFill>
                      <a:srgbClr val="C00000"/>
                    </a:solidFill>
                    <a:latin typeface="맑은 고딕"/>
                    <a:ea typeface="맑은 고딕"/>
                    <a:cs typeface="함초롬돋움"/>
                  </a:rPr>
                  <a:t>▶ </a:t>
                </a:r>
                <a:r>
                  <a:rPr lang="ko-KR" altLang="en-US" sz="1800" b="1">
                    <a:solidFill>
                      <a:srgbClr val="C00000"/>
                    </a:solidFill>
                    <a:latin typeface="나눔스퀘어라운드 Bold"/>
                    <a:ea typeface="나눔스퀘어라운드 Bold"/>
                    <a:cs typeface="함초롬돋움"/>
                  </a:rPr>
                  <a:t>즉시 상담</a:t>
                </a:r>
              </a:p>
            </p:txBody>
          </p:sp>
          <p:sp>
            <p:nvSpPr>
              <p:cNvPr id="6" name="직사각형 5"/>
              <p:cNvSpPr/>
              <p:nvPr/>
            </p:nvSpPr>
            <p:spPr>
              <a:xfrm>
                <a:off x="2218217" y="4172194"/>
                <a:ext cx="2397605" cy="369460"/>
              </a:xfrm>
              <a:prstGeom prst="rect">
                <a:avLst/>
              </a:prstGeom>
            </p:spPr>
            <p:txBody>
              <a:bodyPr wrap="square">
                <a:spAutoFit/>
              </a:bodyPr>
              <a:lstStyle/>
              <a:p>
                <a:pPr lvl="0">
                  <a:defRPr lang="ko-KR" altLang="en-US"/>
                </a:pPr>
                <a:r>
                  <a:rPr lang="ko-KR" altLang="en-US">
                    <a:solidFill>
                      <a:srgbClr val="000000"/>
                    </a:solidFill>
                    <a:latin typeface="나눔스퀘어라운드 Bold"/>
                    <a:ea typeface="나눔스퀘어라운드 Bold"/>
                    <a:cs typeface="함초롬돋움"/>
                  </a:rPr>
                  <a:t>피해자가 직접 신고 </a:t>
                </a:r>
                <a:endParaRPr lang="ko-KR" altLang="en-US">
                  <a:latin typeface="나눔스퀘어라운드 Bold"/>
                  <a:ea typeface="나눔스퀘어라운드 Bold"/>
                </a:endParaRPr>
              </a:p>
            </p:txBody>
          </p:sp>
        </p:grpSp>
      </p:grpSp>
      <p:grpSp>
        <p:nvGrpSpPr>
          <p:cNvPr id="35" name="그룹 34"/>
          <p:cNvGrpSpPr/>
          <p:nvPr/>
        </p:nvGrpSpPr>
        <p:grpSpPr>
          <a:xfrm>
            <a:off x="1397389" y="5173264"/>
            <a:ext cx="6873731" cy="1008000"/>
            <a:chOff x="1310299" y="5356153"/>
            <a:chExt cx="6873731" cy="1008000"/>
          </a:xfrm>
        </p:grpSpPr>
        <p:grpSp>
          <p:nvGrpSpPr>
            <p:cNvPr id="2" name="그룹 1"/>
            <p:cNvGrpSpPr/>
            <p:nvPr/>
          </p:nvGrpSpPr>
          <p:grpSpPr>
            <a:xfrm>
              <a:off x="2650757" y="5612361"/>
              <a:ext cx="5533273" cy="432522"/>
              <a:chOff x="2226110" y="5391324"/>
              <a:chExt cx="5533273" cy="432522"/>
            </a:xfrm>
          </p:grpSpPr>
          <p:sp>
            <p:nvSpPr>
              <p:cNvPr id="104454" name="Rectangle 6"/>
              <p:cNvSpPr>
                <a:spLocks noChangeArrowheads="1"/>
              </p:cNvSpPr>
              <p:nvPr/>
            </p:nvSpPr>
            <p:spPr bwMode="white">
              <a:xfrm>
                <a:off x="4610036" y="5391324"/>
                <a:ext cx="3149346" cy="436021"/>
              </a:xfrm>
              <a:prstGeom prst="rect">
                <a:avLst/>
              </a:prstGeom>
              <a:noFill/>
              <a:ln>
                <a:noFill/>
              </a:ln>
              <a:effectLst/>
            </p:spPr>
            <p:txBody>
              <a:bodyPr wrap="square">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ctr">
                  <a:lnSpc>
                    <a:spcPct val="130000"/>
                  </a:lnSpc>
                  <a:spcBef>
                    <a:spcPct val="0"/>
                  </a:spcBef>
                  <a:defRPr lang="ko-KR" altLang="en-US"/>
                </a:pPr>
                <a:r>
                  <a:rPr lang="en-US" altLang="ko-KR" sz="1800">
                    <a:solidFill>
                      <a:srgbClr val="C00000"/>
                    </a:solidFill>
                    <a:latin typeface="나눔스퀘어라운드 Bold"/>
                    <a:ea typeface="나눔스퀘어라운드 Bold"/>
                    <a:cs typeface="함초롬돋움"/>
                  </a:rPr>
                  <a:t> </a:t>
                </a:r>
                <a:r>
                  <a:rPr lang="en-US" altLang="ko-KR" sz="1800" b="1">
                    <a:solidFill>
                      <a:srgbClr val="C00000"/>
                    </a:solidFill>
                    <a:latin typeface="맑은 고딕"/>
                    <a:cs typeface="함초롬돋움"/>
                  </a:rPr>
                  <a:t>▶ </a:t>
                </a:r>
                <a:r>
                  <a:rPr lang="ko-KR" altLang="en-US" sz="1800">
                    <a:solidFill>
                      <a:srgbClr val="C00000"/>
                    </a:solidFill>
                    <a:latin typeface="나눔스퀘어라운드 Bold"/>
                    <a:ea typeface="나눔스퀘어라운드 Bold"/>
                    <a:cs typeface="함초롬돋움"/>
                  </a:rPr>
                  <a:t>신고자 상담 후 피해자 상담 </a:t>
                </a:r>
              </a:p>
            </p:txBody>
          </p:sp>
          <p:sp>
            <p:nvSpPr>
              <p:cNvPr id="7" name="직사각형 6"/>
              <p:cNvSpPr/>
              <p:nvPr/>
            </p:nvSpPr>
            <p:spPr>
              <a:xfrm>
                <a:off x="2226110" y="5454386"/>
                <a:ext cx="2381818" cy="369460"/>
              </a:xfrm>
              <a:prstGeom prst="rect">
                <a:avLst/>
              </a:prstGeom>
            </p:spPr>
            <p:txBody>
              <a:bodyPr wrap="square">
                <a:spAutoFit/>
              </a:bodyPr>
              <a:lstStyle/>
              <a:p>
                <a:pPr lvl="0">
                  <a:defRPr lang="ko-KR" altLang="en-US"/>
                </a:pPr>
                <a:r>
                  <a:rPr lang="ko-KR" altLang="en-US" sz="1801">
                    <a:solidFill>
                      <a:srgbClr val="000000"/>
                    </a:solidFill>
                    <a:latin typeface="나눔스퀘어라운드 Bold"/>
                    <a:ea typeface="나눔스퀘어라운드 Bold"/>
                    <a:cs typeface="함초롬돋움"/>
                  </a:rPr>
                  <a:t>목격자 등 제3자가 신고 </a:t>
                </a:r>
                <a:endParaRPr lang="ko-KR" altLang="en-US">
                  <a:latin typeface="나눔스퀘어라운드 Bold"/>
                  <a:ea typeface="나눔스퀘어라운드 Bold"/>
                </a:endParaRPr>
              </a:p>
            </p:txBody>
          </p:sp>
        </p:grpSp>
        <p:pic>
          <p:nvPicPr>
            <p:cNvPr id="29" name="그림 28" descr="벡터그래픽이(가) 표시된 사진  자동 생성된 설명"/>
            <p:cNvPicPr>
              <a:picLocks noChangeAspect="1"/>
            </p:cNvPicPr>
            <p:nvPr/>
          </p:nvPicPr>
          <p:blipFill rotWithShape="1">
            <a:blip r:embed="rId3"/>
            <a:stretch>
              <a:fillRect/>
            </a:stretch>
          </p:blipFill>
          <p:spPr>
            <a:xfrm>
              <a:off x="1310299" y="5356153"/>
              <a:ext cx="1008000" cy="1008000"/>
            </a:xfrm>
            <a:prstGeom prst="rect">
              <a:avLst/>
            </a:prstGeom>
          </p:spPr>
        </p:pic>
      </p:grpSp>
      <p:sp>
        <p:nvSpPr>
          <p:cNvPr id="32"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95</a:t>
            </a:fld>
            <a:endParaRPr lang="en-US" altLang="en-US" sz="999">
              <a:solidFill>
                <a:schemeClr val="tx1"/>
              </a:solidFill>
              <a:latin typeface="나눔스퀘어라운드 Bold"/>
              <a:ea typeface="나눔스퀘어라운드 Bold"/>
            </a:endParaRPr>
          </a:p>
        </p:txBody>
      </p:sp>
      <p:sp>
        <p:nvSpPr>
          <p:cNvPr id="33" name="Rectangle 5"/>
          <p:cNvSpPr>
            <a:spLocks noChangeArrowheads="1"/>
          </p:cNvSpPr>
          <p:nvPr/>
        </p:nvSpPr>
        <p:spPr bwMode="white">
          <a:xfrm>
            <a:off x="3913925" y="240030"/>
            <a:ext cx="745717" cy="460741"/>
          </a:xfrm>
          <a:prstGeom prst="rect">
            <a:avLst/>
          </a:prstGeom>
          <a:noFill/>
        </p:spPr>
        <p:txBody>
          <a:bodyPr wrap="none" anchor="ctr">
            <a:spAutoFit/>
          </a:bodyPr>
          <a:lstStyle/>
          <a:p>
            <a:pPr lvl="0">
              <a:defRPr lang="ko-KR" altLang="en-US"/>
            </a:pPr>
            <a:r>
              <a:rPr lang="ko-KR" altLang="en-US" sz="2400">
                <a:solidFill>
                  <a:srgbClr val="D6E9F2"/>
                </a:solidFill>
                <a:latin typeface="나눔스퀘어라운드 ExtraBold"/>
                <a:ea typeface="나눔스퀘어라운드 ExtraBold"/>
              </a:rPr>
              <a:t>상담</a:t>
            </a:r>
          </a:p>
        </p:txBody>
      </p:sp>
      <p:sp>
        <p:nvSpPr>
          <p:cNvPr id="34" name="타원 33"/>
          <p:cNvSpPr/>
          <p:nvPr/>
        </p:nvSpPr>
        <p:spPr>
          <a:xfrm>
            <a:off x="3672189" y="331227"/>
            <a:ext cx="277425" cy="277425"/>
          </a:xfrm>
          <a:prstGeom prst="ellipse">
            <a:avLst/>
          </a:prstGeom>
          <a:solidFill>
            <a:srgbClr val="73B2D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2</a:t>
            </a:r>
            <a:endParaRPr lang="ko-KR" altLang="en-US">
              <a:solidFill>
                <a:schemeClr val="bg1"/>
              </a:solidFill>
              <a:latin typeface="나눔스퀘어라운드 ExtraBold"/>
              <a:ea typeface="나눔스퀘어라운드 ExtraBold"/>
            </a:endParaRPr>
          </a:p>
        </p:txBody>
      </p:sp>
      <p:pic>
        <p:nvPicPr>
          <p:cNvPr id="3" name="그림 2">
            <a:extLst>
              <a:ext uri="{FF2B5EF4-FFF2-40B4-BE49-F238E27FC236}">
                <a16:creationId xmlns:a16="http://schemas.microsoft.com/office/drawing/2014/main" id="{A9E4884F-1520-235D-B415-B2D9A1171C36}"/>
              </a:ext>
            </a:extLst>
          </p:cNvPr>
          <p:cNvPicPr>
            <a:picLocks noChangeAspect="1"/>
          </p:cNvPicPr>
          <p:nvPr/>
        </p:nvPicPr>
        <p:blipFill>
          <a:blip r:embed="rId4"/>
          <a:stretch>
            <a:fillRect/>
          </a:stretch>
        </p:blipFill>
        <p:spPr>
          <a:xfrm>
            <a:off x="184639" y="6294716"/>
            <a:ext cx="685800" cy="416006"/>
          </a:xfrm>
          <a:prstGeom prst="rect">
            <a:avLst/>
          </a:prstGeom>
        </p:spPr>
      </p:pic>
      <p:pic>
        <p:nvPicPr>
          <p:cNvPr id="5" name="그림 4">
            <a:extLst>
              <a:ext uri="{FF2B5EF4-FFF2-40B4-BE49-F238E27FC236}">
                <a16:creationId xmlns:a16="http://schemas.microsoft.com/office/drawing/2014/main" id="{8D88B232-523E-D40F-3E43-D34848BD7C72}"/>
              </a:ext>
            </a:extLst>
          </p:cNvPr>
          <p:cNvPicPr>
            <a:picLocks noChangeAspect="1"/>
          </p:cNvPicPr>
          <p:nvPr/>
        </p:nvPicPr>
        <p:blipFill>
          <a:blip r:embed="rId5"/>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xmlns:c="http://schemas.openxmlformats.org/drawingml/2006/chart" xmlns:dgm="http://schemas.openxmlformats.org/drawingml/2006/diagram" xmlns:dsp="http://schemas.microsoft.com/office/drawing/2008/diagram">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그룹 6"/>
          <p:cNvGrpSpPr/>
          <p:nvPr/>
        </p:nvGrpSpPr>
        <p:grpSpPr>
          <a:xfrm>
            <a:off x="265" y="130831"/>
            <a:ext cx="9143471" cy="765157"/>
            <a:chOff x="265" y="130831"/>
            <a:chExt cx="9143471" cy="765157"/>
          </a:xfrm>
        </p:grpSpPr>
        <p:grpSp>
          <p:nvGrpSpPr>
            <p:cNvPr id="8" name="그룹 7"/>
            <p:cNvGrpSpPr/>
            <p:nvPr/>
          </p:nvGrpSpPr>
          <p:grpSpPr>
            <a:xfrm>
              <a:off x="265" y="130831"/>
              <a:ext cx="9143471" cy="765157"/>
              <a:chOff x="265" y="130831"/>
              <a:chExt cx="9143471" cy="765157"/>
            </a:xfrm>
          </p:grpSpPr>
          <p:sp>
            <p:nvSpPr>
              <p:cNvPr id="12" name="직사각형 11"/>
              <p:cNvSpPr/>
              <p:nvPr/>
            </p:nvSpPr>
            <p:spPr>
              <a:xfrm>
                <a:off x="265" y="133689"/>
                <a:ext cx="958482" cy="640575"/>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3" name="사각형: 둥근 위쪽 모서리 12"/>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4" name="평행 사변형 13"/>
              <p:cNvSpPr/>
              <p:nvPr/>
            </p:nvSpPr>
            <p:spPr>
              <a:xfrm rot="5400000">
                <a:off x="753374" y="368797"/>
                <a:ext cx="762297" cy="292083"/>
              </a:xfrm>
              <a:prstGeom prst="parallelogram">
                <a:avLst>
                  <a:gd name="adj" fmla="val 41638"/>
                </a:avLst>
              </a:prstGeom>
              <a:solidFill>
                <a:srgbClr val="A85A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5" name="평행 사변형 14"/>
              <p:cNvSpPr/>
              <p:nvPr/>
            </p:nvSpPr>
            <p:spPr>
              <a:xfrm rot="16200000" flipH="1">
                <a:off x="1075193" y="368798"/>
                <a:ext cx="762297" cy="292083"/>
              </a:xfrm>
              <a:prstGeom prst="parallelogram">
                <a:avLst>
                  <a:gd name="adj" fmla="val 41638"/>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6" name="직사각형 15"/>
              <p:cNvSpPr/>
              <p:nvPr/>
            </p:nvSpPr>
            <p:spPr>
              <a:xfrm>
                <a:off x="1632118" y="130831"/>
                <a:ext cx="7511618" cy="640575"/>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7" name="TextBox 16"/>
              <p:cNvSpPr txBox="1"/>
              <p:nvPr/>
            </p:nvSpPr>
            <p:spPr>
              <a:xfrm>
                <a:off x="1727426" y="240030"/>
                <a:ext cx="1926364" cy="460743"/>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사건 처리절차</a:t>
                </a:r>
              </a:p>
            </p:txBody>
          </p:sp>
          <p:sp>
            <p:nvSpPr>
              <p:cNvPr id="18" name="TextBox 17"/>
              <p:cNvSpPr txBox="1"/>
              <p:nvPr/>
            </p:nvSpPr>
            <p:spPr>
              <a:xfrm>
                <a:off x="8403324" y="192279"/>
                <a:ext cx="545771" cy="188766"/>
              </a:xfrm>
              <a:prstGeom prst="roundRect">
                <a:avLst>
                  <a:gd name="adj" fmla="val 50000"/>
                </a:avLst>
              </a:prstGeom>
              <a:solidFill>
                <a:srgbClr val="A85A56"/>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7</a:t>
                </a:r>
                <a:endParaRPr lang="ko-KR" altLang="en-US" sz="1100">
                  <a:solidFill>
                    <a:schemeClr val="bg1"/>
                  </a:solidFill>
                  <a:latin typeface="나눔스퀘어라운드 ExtraBold"/>
                  <a:ea typeface="나눔스퀘어라운드 ExtraBold"/>
                </a:endParaRPr>
              </a:p>
            </p:txBody>
          </p:sp>
          <p:sp>
            <p:nvSpPr>
              <p:cNvPr id="19" name="TextBox 18"/>
              <p:cNvSpPr txBox="1"/>
              <p:nvPr/>
            </p:nvSpPr>
            <p:spPr>
              <a:xfrm>
                <a:off x="6699060" y="363855"/>
                <a:ext cx="2335402" cy="424854"/>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발생 시 </a:t>
                </a:r>
              </a:p>
              <a:p>
                <a:pPr algn="r">
                  <a:defRPr lang="ko-KR" altLang="en-US"/>
                </a:pPr>
                <a:r>
                  <a:rPr lang="ko-KR" altLang="en-US" sz="1100">
                    <a:solidFill>
                      <a:schemeClr val="bg1"/>
                    </a:solidFill>
                    <a:latin typeface="나눔스퀘어라운드 ExtraBold"/>
                    <a:ea typeface="나눔스퀘어라운드 ExtraBold"/>
                  </a:rPr>
                  <a:t>처리절차</a:t>
                </a:r>
              </a:p>
            </p:txBody>
          </p:sp>
        </p:grpSp>
        <p:grpSp>
          <p:nvGrpSpPr>
            <p:cNvPr id="9" name="그룹 8"/>
            <p:cNvGrpSpPr/>
            <p:nvPr/>
          </p:nvGrpSpPr>
          <p:grpSpPr>
            <a:xfrm>
              <a:off x="3672189" y="239106"/>
              <a:ext cx="987453" cy="461665"/>
              <a:chOff x="3672189" y="239106"/>
              <a:chExt cx="987453" cy="461665"/>
            </a:xfrm>
          </p:grpSpPr>
          <p:sp>
            <p:nvSpPr>
              <p:cNvPr id="10" name="Rectangle 5"/>
              <p:cNvSpPr>
                <a:spLocks noChangeArrowheads="1"/>
              </p:cNvSpPr>
              <p:nvPr/>
            </p:nvSpPr>
            <p:spPr bwMode="white">
              <a:xfrm>
                <a:off x="3913925" y="240030"/>
                <a:ext cx="745717" cy="460741"/>
              </a:xfrm>
              <a:prstGeom prst="rect">
                <a:avLst/>
              </a:prstGeom>
              <a:noFill/>
            </p:spPr>
            <p:txBody>
              <a:bodyPr wrap="none" anchor="ctr">
                <a:spAutoFit/>
              </a:bodyPr>
              <a:lstStyle/>
              <a:p>
                <a:pPr lvl="0">
                  <a:defRPr lang="ko-KR" altLang="en-US"/>
                </a:pPr>
                <a:r>
                  <a:rPr lang="ko-KR" altLang="en-US" sz="2400">
                    <a:solidFill>
                      <a:srgbClr val="D6E9F2"/>
                    </a:solidFill>
                    <a:latin typeface="나눔스퀘어라운드 ExtraBold"/>
                    <a:ea typeface="나눔스퀘어라운드 ExtraBold"/>
                  </a:rPr>
                  <a:t>상담</a:t>
                </a:r>
              </a:p>
            </p:txBody>
          </p:sp>
          <p:sp>
            <p:nvSpPr>
              <p:cNvPr id="11" name="타원 10"/>
              <p:cNvSpPr/>
              <p:nvPr/>
            </p:nvSpPr>
            <p:spPr>
              <a:xfrm>
                <a:off x="3672189" y="331227"/>
                <a:ext cx="277425" cy="277425"/>
              </a:xfrm>
              <a:prstGeom prst="ellipse">
                <a:avLst/>
              </a:prstGeom>
              <a:solidFill>
                <a:srgbClr val="73B2D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2</a:t>
                </a:r>
                <a:endParaRPr lang="ko-KR" altLang="en-US">
                  <a:solidFill>
                    <a:schemeClr val="bg1"/>
                  </a:solidFill>
                  <a:latin typeface="나눔스퀘어라운드 ExtraBold"/>
                  <a:ea typeface="나눔스퀘어라운드 ExtraBold"/>
                </a:endParaRPr>
              </a:p>
            </p:txBody>
          </p:sp>
        </p:grpSp>
      </p:grpSp>
      <p:sp>
        <p:nvSpPr>
          <p:cNvPr id="28" name="사각형: 둥근 모서리 27"/>
          <p:cNvSpPr/>
          <p:nvPr/>
        </p:nvSpPr>
        <p:spPr>
          <a:xfrm>
            <a:off x="550316" y="1717131"/>
            <a:ext cx="2984594" cy="1818337"/>
          </a:xfrm>
          <a:prstGeom prst="roundRect">
            <a:avLst>
              <a:gd name="adj" fmla="val 10208"/>
            </a:avLst>
          </a:prstGeom>
          <a:solidFill>
            <a:srgbClr val="73B2D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9" name="사각형: 둥근 한쪽 모서리 28"/>
          <p:cNvSpPr/>
          <p:nvPr/>
        </p:nvSpPr>
        <p:spPr>
          <a:xfrm>
            <a:off x="626877" y="1662882"/>
            <a:ext cx="3012433" cy="487863"/>
          </a:xfrm>
          <a:prstGeom prst="round1Rect">
            <a:avLst>
              <a:gd name="adj" fmla="val 50000"/>
            </a:avLst>
          </a:prstGeom>
          <a:noFill/>
        </p:spPr>
        <p:txBody>
          <a:bodyPr wrap="square">
            <a:spAutoFit/>
          </a:bodyPr>
          <a:lstStyle/>
          <a:p>
            <a:pPr algn="ctr">
              <a:lnSpc>
                <a:spcPct val="130000"/>
              </a:lnSpc>
              <a:spcBef>
                <a:spcPct val="0"/>
              </a:spcBef>
              <a:spcAft>
                <a:spcPct val="32000"/>
              </a:spcAft>
              <a:defRPr lang="ko-KR" altLang="en-US"/>
            </a:pPr>
            <a:r>
              <a:rPr lang="ko-KR" altLang="en-US" sz="2000" b="1">
                <a:solidFill>
                  <a:schemeClr val="bg1"/>
                </a:solidFill>
                <a:latin typeface="나눔바른고딕"/>
                <a:ea typeface="나눔바른고딕"/>
                <a:cs typeface="함초롬돋움"/>
              </a:rPr>
              <a:t>상담과정 시 확인사항</a:t>
            </a:r>
          </a:p>
        </p:txBody>
      </p:sp>
      <p:sp>
        <p:nvSpPr>
          <p:cNvPr id="30" name="모서리가 둥근 직사각형 119"/>
          <p:cNvSpPr/>
          <p:nvPr/>
        </p:nvSpPr>
        <p:spPr>
          <a:xfrm>
            <a:off x="554564" y="2207196"/>
            <a:ext cx="8039120" cy="3789159"/>
          </a:xfrm>
          <a:prstGeom prst="roundRect">
            <a:avLst>
              <a:gd name="adj" fmla="val 0"/>
            </a:avLst>
          </a:prstGeom>
          <a:solidFill>
            <a:schemeClr val="bg1"/>
          </a:solidFill>
          <a:ln w="28575">
            <a:solidFill>
              <a:srgbClr val="73B2D1"/>
            </a:solidFill>
            <a:prstDash val="soli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lstStyle/>
          <a:p>
            <a:pPr algn="ctr">
              <a:lnSpc>
                <a:spcPct val="120000"/>
              </a:lnSpc>
              <a:defRPr lang="ko-KR" altLang="en-US"/>
            </a:pPr>
            <a:endParaRPr lang="ko-KR" altLang="en-US" sz="1600">
              <a:solidFill>
                <a:srgbClr val="000000"/>
              </a:solidFill>
              <a:latin typeface="12롯데마트드림Medium"/>
              <a:ea typeface="12롯데마트드림Medium"/>
            </a:endParaRPr>
          </a:p>
        </p:txBody>
      </p:sp>
      <p:sp>
        <p:nvSpPr>
          <p:cNvPr id="32" name="Rectangle 5"/>
          <p:cNvSpPr>
            <a:spLocks noChangeArrowheads="1"/>
          </p:cNvSpPr>
          <p:nvPr/>
        </p:nvSpPr>
        <p:spPr bwMode="white">
          <a:xfrm>
            <a:off x="1085153" y="2379378"/>
            <a:ext cx="5024425" cy="3352767"/>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30000"/>
              </a:lnSpc>
              <a:spcBef>
                <a:spcPct val="0"/>
              </a:spcBef>
              <a:spcAft>
                <a:spcPts val="2400"/>
              </a:spcAft>
              <a:defRPr lang="ko-KR" altLang="en-US"/>
            </a:pPr>
            <a:r>
              <a:rPr lang="ko-KR" altLang="en-US" sz="1800" dirty="0">
                <a:solidFill>
                  <a:srgbClr val="000000"/>
                </a:solidFill>
                <a:latin typeface="나눔바른고딕"/>
                <a:ea typeface="나눔바른고딕"/>
                <a:cs typeface="함초롬돋움"/>
              </a:rPr>
              <a:t>신고인</a:t>
            </a:r>
            <a:r>
              <a:rPr lang="en-US" altLang="ko-KR" sz="1800" dirty="0">
                <a:solidFill>
                  <a:srgbClr val="000000"/>
                </a:solidFill>
                <a:latin typeface="나눔바른고딕"/>
                <a:ea typeface="나눔바른고딕"/>
                <a:cs typeface="함초롬돋움"/>
              </a:rPr>
              <a:t>·</a:t>
            </a:r>
            <a:r>
              <a:rPr lang="ko-KR" altLang="en-US" sz="1800" dirty="0">
                <a:solidFill>
                  <a:srgbClr val="000000"/>
                </a:solidFill>
                <a:latin typeface="나눔바른고딕"/>
                <a:ea typeface="나눔바른고딕"/>
                <a:cs typeface="함초롬돋움"/>
              </a:rPr>
              <a:t>피해자</a:t>
            </a:r>
            <a:r>
              <a:rPr lang="en-US" altLang="ko-KR" sz="1800" dirty="0">
                <a:solidFill>
                  <a:srgbClr val="000000"/>
                </a:solidFill>
                <a:latin typeface="나눔바른고딕"/>
                <a:ea typeface="나눔바른고딕"/>
                <a:cs typeface="함초롬돋움"/>
              </a:rPr>
              <a:t>, </a:t>
            </a:r>
            <a:r>
              <a:rPr lang="ko-KR" altLang="en-US" sz="1800" dirty="0">
                <a:solidFill>
                  <a:srgbClr val="000000"/>
                </a:solidFill>
                <a:latin typeface="나눔바른고딕"/>
                <a:ea typeface="나눔바른고딕"/>
                <a:cs typeface="함초롬돋움"/>
              </a:rPr>
              <a:t>행위자 인적사항 및 당사자 간 관계</a:t>
            </a:r>
          </a:p>
          <a:p>
            <a:pPr>
              <a:lnSpc>
                <a:spcPct val="130000"/>
              </a:lnSpc>
              <a:spcBef>
                <a:spcPct val="0"/>
              </a:spcBef>
              <a:spcAft>
                <a:spcPts val="2400"/>
              </a:spcAft>
              <a:defRPr lang="ko-KR" altLang="en-US"/>
            </a:pPr>
            <a:r>
              <a:rPr lang="ko-KR" altLang="en-US" sz="1800" dirty="0">
                <a:solidFill>
                  <a:srgbClr val="000000"/>
                </a:solidFill>
                <a:latin typeface="나눔바른고딕"/>
                <a:ea typeface="나눔바른고딕"/>
                <a:cs typeface="함초롬돋움"/>
              </a:rPr>
              <a:t>신고인 또는 피해자 진술에 따른 피해 상황</a:t>
            </a:r>
          </a:p>
          <a:p>
            <a:pPr>
              <a:lnSpc>
                <a:spcPct val="130000"/>
              </a:lnSpc>
              <a:spcBef>
                <a:spcPct val="0"/>
              </a:spcBef>
              <a:spcAft>
                <a:spcPts val="2400"/>
              </a:spcAft>
              <a:defRPr lang="ko-KR" altLang="en-US"/>
            </a:pPr>
            <a:r>
              <a:rPr lang="ko-KR" altLang="en-US" sz="1800" dirty="0">
                <a:solidFill>
                  <a:srgbClr val="000000"/>
                </a:solidFill>
                <a:latin typeface="나눔바른고딕"/>
                <a:ea typeface="나눔바른고딕"/>
                <a:cs typeface="함초롬돋움"/>
              </a:rPr>
              <a:t>피해자가 문제해결을 위해 요구하는 내용</a:t>
            </a:r>
          </a:p>
          <a:p>
            <a:pPr>
              <a:lnSpc>
                <a:spcPct val="130000"/>
              </a:lnSpc>
              <a:spcBef>
                <a:spcPct val="0"/>
              </a:spcBef>
              <a:spcAft>
                <a:spcPts val="2400"/>
              </a:spcAft>
              <a:defRPr lang="ko-KR" altLang="en-US"/>
            </a:pPr>
            <a:r>
              <a:rPr lang="ko-KR" altLang="en-US" sz="1800" dirty="0">
                <a:solidFill>
                  <a:srgbClr val="000000"/>
                </a:solidFill>
                <a:latin typeface="나눔바른고딕"/>
                <a:ea typeface="나눔바른고딕"/>
                <a:cs typeface="함초롬돋움"/>
              </a:rPr>
              <a:t>해결과정에서 우려되는 상황</a:t>
            </a:r>
          </a:p>
          <a:p>
            <a:pPr>
              <a:lnSpc>
                <a:spcPct val="120000"/>
              </a:lnSpc>
              <a:spcBef>
                <a:spcPct val="0"/>
              </a:spcBef>
              <a:spcAft>
                <a:spcPts val="2400"/>
              </a:spcAft>
              <a:defRPr lang="ko-KR" altLang="en-US"/>
            </a:pPr>
            <a:r>
              <a:rPr lang="ko-KR" altLang="en-US" sz="1800" dirty="0">
                <a:solidFill>
                  <a:srgbClr val="000000"/>
                </a:solidFill>
                <a:latin typeface="나눔바른고딕"/>
                <a:ea typeface="나눔바른고딕"/>
                <a:cs typeface="함초롬돋움"/>
              </a:rPr>
              <a:t>직접증거 및 정황증거에 관한 정보</a:t>
            </a:r>
            <a:br>
              <a:rPr lang="en-US" altLang="ko-KR" sz="1800" dirty="0">
                <a:solidFill>
                  <a:srgbClr val="000000"/>
                </a:solidFill>
                <a:latin typeface="나눔바른고딕"/>
                <a:ea typeface="나눔바른고딕"/>
                <a:cs typeface="함초롬돋움"/>
              </a:rPr>
            </a:br>
            <a:r>
              <a:rPr lang="en-US" altLang="ko-KR" sz="1600" dirty="0">
                <a:solidFill>
                  <a:srgbClr val="000000"/>
                </a:solidFill>
                <a:latin typeface="나눔바른고딕"/>
                <a:ea typeface="나눔바른고딕"/>
                <a:cs typeface="함초롬돋움"/>
              </a:rPr>
              <a:t>(</a:t>
            </a:r>
            <a:r>
              <a:rPr lang="ko-KR" altLang="en-US" sz="1600" dirty="0">
                <a:solidFill>
                  <a:srgbClr val="000000"/>
                </a:solidFill>
                <a:latin typeface="나눔바른고딕"/>
                <a:ea typeface="나눔바른고딕"/>
                <a:cs typeface="함초롬돋움"/>
              </a:rPr>
              <a:t>목격자</a:t>
            </a: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이메일</a:t>
            </a: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녹음</a:t>
            </a: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메신저 대화내용</a:t>
            </a: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일기</a:t>
            </a:r>
            <a:r>
              <a:rPr lang="en-US" altLang="ko-KR" sz="1600" dirty="0">
                <a:solidFill>
                  <a:srgbClr val="000000"/>
                </a:solidFill>
                <a:latin typeface="나눔바른고딕"/>
                <a:ea typeface="나눔바른고딕"/>
                <a:cs typeface="함초롬돋움"/>
              </a:rPr>
              <a:t>, </a:t>
            </a:r>
            <a:r>
              <a:rPr lang="ko-KR" altLang="en-US" sz="1600" dirty="0">
                <a:solidFill>
                  <a:srgbClr val="000000"/>
                </a:solidFill>
                <a:latin typeface="나눔바른고딕"/>
                <a:ea typeface="나눔바른고딕"/>
                <a:cs typeface="함초롬돋움"/>
              </a:rPr>
              <a:t>치료기록 등</a:t>
            </a:r>
            <a:r>
              <a:rPr lang="en-US" altLang="ko-KR" sz="1600" dirty="0">
                <a:solidFill>
                  <a:srgbClr val="000000"/>
                </a:solidFill>
                <a:latin typeface="나눔바른고딕"/>
                <a:ea typeface="나눔바른고딕"/>
                <a:cs typeface="함초롬돋움"/>
              </a:rPr>
              <a:t>)</a:t>
            </a:r>
          </a:p>
        </p:txBody>
      </p:sp>
      <p:sp>
        <p:nvSpPr>
          <p:cNvPr id="20" name="Freeform 45"/>
          <p:cNvSpPr>
            <a:spLocks noChangeAspect="1" noEditPoints="1"/>
          </p:cNvSpPr>
          <p:nvPr/>
        </p:nvSpPr>
        <p:spPr>
          <a:xfrm>
            <a:off x="860282" y="2527077"/>
            <a:ext cx="216000" cy="216000"/>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73B2D1"/>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21" name="Freeform 45"/>
          <p:cNvSpPr>
            <a:spLocks noChangeAspect="1" noEditPoints="1"/>
          </p:cNvSpPr>
          <p:nvPr/>
        </p:nvSpPr>
        <p:spPr>
          <a:xfrm>
            <a:off x="860282" y="3181971"/>
            <a:ext cx="216000" cy="216000"/>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73B2D1"/>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22" name="Freeform 45"/>
          <p:cNvSpPr>
            <a:spLocks noChangeAspect="1" noEditPoints="1"/>
          </p:cNvSpPr>
          <p:nvPr/>
        </p:nvSpPr>
        <p:spPr>
          <a:xfrm>
            <a:off x="860282" y="4488161"/>
            <a:ext cx="216000" cy="216000"/>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73B2D1"/>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23" name="Freeform 45"/>
          <p:cNvSpPr>
            <a:spLocks noChangeAspect="1" noEditPoints="1"/>
          </p:cNvSpPr>
          <p:nvPr/>
        </p:nvSpPr>
        <p:spPr>
          <a:xfrm>
            <a:off x="860282" y="3839863"/>
            <a:ext cx="216000" cy="216000"/>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73B2D1"/>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24" name="Freeform 45"/>
          <p:cNvSpPr>
            <a:spLocks noChangeAspect="1" noEditPoints="1"/>
          </p:cNvSpPr>
          <p:nvPr/>
        </p:nvSpPr>
        <p:spPr>
          <a:xfrm>
            <a:off x="860282" y="5129377"/>
            <a:ext cx="216000" cy="216000"/>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73B2D1"/>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pic>
        <p:nvPicPr>
          <p:cNvPr id="4" name="그림 3"/>
          <p:cNvPicPr>
            <a:picLocks noChangeAspect="1"/>
          </p:cNvPicPr>
          <p:nvPr/>
        </p:nvPicPr>
        <p:blipFill rotWithShape="1">
          <a:blip r:embed="rId2"/>
          <a:stretch>
            <a:fillRect/>
          </a:stretch>
        </p:blipFill>
        <p:spPr>
          <a:xfrm>
            <a:off x="6414673" y="2957720"/>
            <a:ext cx="1673744" cy="2762945"/>
          </a:xfrm>
          <a:prstGeom prst="rect">
            <a:avLst/>
          </a:prstGeom>
          <a:effectLst>
            <a:outerShdw blurRad="50800" dist="12700" dir="2700000" algn="tl" rotWithShape="0">
              <a:prstClr val="black">
                <a:alpha val="40000"/>
              </a:prstClr>
            </a:outerShdw>
          </a:effectLst>
        </p:spPr>
      </p:pic>
      <p:sp>
        <p:nvSpPr>
          <p:cNvPr id="25"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96</a:t>
            </a:fld>
            <a:endParaRPr lang="en-US" altLang="en-US" sz="999">
              <a:solidFill>
                <a:schemeClr val="tx1"/>
              </a:solidFill>
              <a:latin typeface="나눔스퀘어라운드 Bold"/>
              <a:ea typeface="나눔스퀘어라운드 Bold"/>
            </a:endParaRPr>
          </a:p>
        </p:txBody>
      </p:sp>
      <p:pic>
        <p:nvPicPr>
          <p:cNvPr id="2" name="그림 1">
            <a:extLst>
              <a:ext uri="{FF2B5EF4-FFF2-40B4-BE49-F238E27FC236}">
                <a16:creationId xmlns:a16="http://schemas.microsoft.com/office/drawing/2014/main" id="{F2F179E2-F733-01AC-2BF5-184CF9D478B0}"/>
              </a:ext>
            </a:extLst>
          </p:cNvPr>
          <p:cNvPicPr>
            <a:picLocks noChangeAspect="1"/>
          </p:cNvPicPr>
          <p:nvPr/>
        </p:nvPicPr>
        <p:blipFill>
          <a:blip r:embed="rId3"/>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6820B186-B68C-CC8C-DCEF-5A1BE8D362E4}"/>
              </a:ext>
            </a:extLst>
          </p:cNvPr>
          <p:cNvPicPr>
            <a:picLocks noChangeAspect="1"/>
          </p:cNvPicPr>
          <p:nvPr/>
        </p:nvPicPr>
        <p:blipFill>
          <a:blip r:embed="rId4"/>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사각형: 둥근 모서리 6"/>
          <p:cNvSpPr/>
          <p:nvPr/>
        </p:nvSpPr>
        <p:spPr>
          <a:xfrm>
            <a:off x="436227" y="1339443"/>
            <a:ext cx="8221210" cy="5156003"/>
          </a:xfrm>
          <a:prstGeom prst="roundRect">
            <a:avLst>
              <a:gd name="adj" fmla="val 397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4" name="직사각형 4"/>
          <p:cNvSpPr/>
          <p:nvPr/>
        </p:nvSpPr>
        <p:spPr>
          <a:xfrm>
            <a:off x="0" y="0"/>
            <a:ext cx="9144000" cy="6858000"/>
          </a:xfrm>
          <a:prstGeom prst="rect">
            <a:avLst/>
          </a:prstGeom>
          <a:solidFill>
            <a:srgbClr val="BB7A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40" name="Rectangle 4"/>
          <p:cNvSpPr>
            <a:spLocks noChangeArrowheads="1"/>
          </p:cNvSpPr>
          <p:nvPr/>
        </p:nvSpPr>
        <p:spPr bwMode="white">
          <a:xfrm>
            <a:off x="2351765" y="363855"/>
            <a:ext cx="4797700" cy="583472"/>
          </a:xfrm>
          <a:prstGeom prst="rect">
            <a:avLst/>
          </a:prstGeom>
          <a:noFill/>
        </p:spPr>
        <p:txBody>
          <a:bodyPr wrap="none" anchor="ctr">
            <a:spAutoFit/>
          </a:bodyPr>
          <a:lstStyle/>
          <a:p>
            <a:pPr lvl="0">
              <a:defRPr lang="ko-KR" altLang="en-US"/>
            </a:pPr>
            <a:r>
              <a:rPr lang="ko-KR" altLang="en-US" sz="3200">
                <a:solidFill>
                  <a:schemeClr val="bg1"/>
                </a:solidFill>
                <a:latin typeface="나눔스퀘어라운드 ExtraBold"/>
                <a:ea typeface="나눔스퀘어라운드 ExtraBold"/>
              </a:rPr>
              <a:t>피해자 상담 시 이것만은 꼭!</a:t>
            </a:r>
          </a:p>
        </p:txBody>
      </p:sp>
      <p:pic>
        <p:nvPicPr>
          <p:cNvPr id="42" name="그림 41" descr="운송이(가) 표시된 사진  자동 생성된 설명"/>
          <p:cNvPicPr>
            <a:picLocks noChangeAspect="1"/>
          </p:cNvPicPr>
          <p:nvPr/>
        </p:nvPicPr>
        <p:blipFill rotWithShape="1">
          <a:blip r:embed="rId2"/>
          <a:stretch>
            <a:fillRect/>
          </a:stretch>
        </p:blipFill>
        <p:spPr>
          <a:xfrm>
            <a:off x="1692539" y="260267"/>
            <a:ext cx="659226" cy="659226"/>
          </a:xfrm>
          <a:prstGeom prst="rect">
            <a:avLst/>
          </a:prstGeom>
        </p:spPr>
      </p:pic>
      <p:sp>
        <p:nvSpPr>
          <p:cNvPr id="2" name="사각형: 둥근 모서리 1"/>
          <p:cNvSpPr/>
          <p:nvPr/>
        </p:nvSpPr>
        <p:spPr>
          <a:xfrm>
            <a:off x="511728" y="1179761"/>
            <a:ext cx="8120544" cy="5215018"/>
          </a:xfrm>
          <a:prstGeom prst="roundRect">
            <a:avLst>
              <a:gd name="adj" fmla="val 2577"/>
            </a:avLst>
          </a:prstGeom>
          <a:solidFill>
            <a:schemeClr val="bg1"/>
          </a:solidFill>
          <a:ln>
            <a:noFill/>
          </a:ln>
          <a:effectLst>
            <a:outerShdw blurRad="76200" dist="762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noAutofit/>
          </a:bodyPr>
          <a:lstStyle/>
          <a:p>
            <a:pPr algn="ctr">
              <a:defRPr lang="ko-KR" altLang="en-US"/>
            </a:pPr>
            <a:endParaRPr lang="ko-KR" altLang="en-US"/>
          </a:p>
        </p:txBody>
      </p:sp>
      <p:grpSp>
        <p:nvGrpSpPr>
          <p:cNvPr id="6" name="그룹 5"/>
          <p:cNvGrpSpPr/>
          <p:nvPr/>
        </p:nvGrpSpPr>
        <p:grpSpPr>
          <a:xfrm>
            <a:off x="724166" y="3436699"/>
            <a:ext cx="7703890" cy="1053008"/>
            <a:chOff x="802547" y="3532498"/>
            <a:chExt cx="7703890" cy="1053008"/>
          </a:xfrm>
        </p:grpSpPr>
        <p:sp>
          <p:nvSpPr>
            <p:cNvPr id="22" name="Rectangle 7"/>
            <p:cNvSpPr>
              <a:spLocks noChangeArrowheads="1"/>
            </p:cNvSpPr>
            <p:nvPr/>
          </p:nvSpPr>
          <p:spPr bwMode="white">
            <a:xfrm>
              <a:off x="1197833" y="3532498"/>
              <a:ext cx="7308603" cy="419021"/>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20000"/>
                </a:lnSpc>
                <a:spcBef>
                  <a:spcPct val="0"/>
                </a:spcBef>
                <a:spcAft>
                  <a:spcPts val="400"/>
                </a:spcAft>
                <a:defRPr lang="ko-KR" altLang="en-US"/>
              </a:pPr>
              <a:r>
                <a:rPr lang="ko-KR" altLang="en-US" sz="1800" b="1">
                  <a:solidFill>
                    <a:srgbClr val="864946"/>
                  </a:solidFill>
                  <a:latin typeface="나눔바른고딕"/>
                  <a:ea typeface="나눔바른고딕"/>
                  <a:cs typeface="함초롬돋움"/>
                </a:rPr>
                <a:t>피해 정도는 충분히 시간을 들여 파악</a:t>
              </a:r>
            </a:p>
          </p:txBody>
        </p:sp>
        <p:sp>
          <p:nvSpPr>
            <p:cNvPr id="23" name="직사각형 22"/>
            <p:cNvSpPr/>
            <p:nvPr/>
          </p:nvSpPr>
          <p:spPr>
            <a:xfrm>
              <a:off x="1253219" y="3906346"/>
              <a:ext cx="7253218" cy="679160"/>
            </a:xfrm>
            <a:prstGeom prst="rect">
              <a:avLst/>
            </a:prstGeom>
          </p:spPr>
          <p:txBody>
            <a:bodyPr wrap="square">
              <a:spAutoFit/>
            </a:bodyPr>
            <a:lstStyle/>
            <a:p>
              <a:pPr>
                <a:lnSpc>
                  <a:spcPct val="110000"/>
                </a:lnSpc>
                <a:spcBef>
                  <a:spcPct val="0"/>
                </a:spcBef>
                <a:spcAft>
                  <a:spcPts val="400"/>
                </a:spcAft>
                <a:defRPr lang="ko-KR" altLang="en-US"/>
              </a:pPr>
              <a:r>
                <a:rPr lang="ko-KR" altLang="en-US" sz="1600" dirty="0">
                  <a:latin typeface="나눔바른고딕"/>
                  <a:ea typeface="나눔바른고딕"/>
                  <a:cs typeface="함초롬돋움"/>
                </a:rPr>
                <a:t>피해가 심각하여 심리상담</a:t>
              </a:r>
              <a:r>
                <a:rPr lang="en-US" altLang="ko-KR" sz="1600" dirty="0">
                  <a:latin typeface="나눔바른고딕"/>
                  <a:ea typeface="나눔바른고딕"/>
                  <a:cs typeface="함초롬돋움"/>
                </a:rPr>
                <a:t>, </a:t>
              </a:r>
              <a:r>
                <a:rPr lang="ko-KR" altLang="en-US" sz="1600" dirty="0">
                  <a:latin typeface="나눔바른고딕"/>
                  <a:ea typeface="나눔바른고딕"/>
                  <a:cs typeface="함초롬돋움"/>
                </a:rPr>
                <a:t>의료지원</a:t>
              </a:r>
              <a:r>
                <a:rPr lang="en-US" altLang="ko-KR" sz="1600" dirty="0">
                  <a:latin typeface="나눔바른고딕"/>
                  <a:ea typeface="나눔바른고딕"/>
                  <a:cs typeface="함초롬돋움"/>
                </a:rPr>
                <a:t>, </a:t>
              </a:r>
              <a:r>
                <a:rPr lang="ko-KR" altLang="en-US" sz="1600" dirty="0">
                  <a:latin typeface="나눔바른고딕"/>
                  <a:ea typeface="나눔바른고딕"/>
                  <a:cs typeface="함초롬돋움"/>
                </a:rPr>
                <a:t>법적지원 등을 고려하거나</a:t>
              </a:r>
              <a:r>
                <a:rPr lang="en-US" altLang="ko-KR" sz="1600" dirty="0">
                  <a:latin typeface="나눔바른고딕"/>
                  <a:ea typeface="나눔바른고딕"/>
                  <a:cs typeface="함초롬돋움"/>
                </a:rPr>
                <a:t>,</a:t>
              </a:r>
              <a:r>
                <a:rPr lang="ko-KR" altLang="en-US" sz="1600" dirty="0">
                  <a:latin typeface="나눔바른고딕"/>
                  <a:ea typeface="나눔바른고딕"/>
                  <a:cs typeface="함초롬돋움"/>
                </a:rPr>
                <a:t> </a:t>
              </a:r>
              <a:endParaRPr lang="en-US" altLang="ko-KR" sz="1600" dirty="0">
                <a:latin typeface="나눔바른고딕"/>
                <a:ea typeface="나눔바른고딕"/>
                <a:cs typeface="함초롬돋움"/>
              </a:endParaRPr>
            </a:p>
            <a:p>
              <a:pPr>
                <a:lnSpc>
                  <a:spcPct val="110000"/>
                </a:lnSpc>
                <a:spcBef>
                  <a:spcPct val="0"/>
                </a:spcBef>
                <a:spcAft>
                  <a:spcPts val="400"/>
                </a:spcAft>
                <a:defRPr lang="ko-KR" altLang="en-US"/>
              </a:pPr>
              <a:r>
                <a:rPr lang="ko-KR" altLang="en-US" sz="1600" dirty="0">
                  <a:latin typeface="나눔바른고딕"/>
                  <a:ea typeface="나눔바른고딕"/>
                  <a:cs typeface="함초롬돋움"/>
                </a:rPr>
                <a:t>행위자를 조치할 때 피해자의 피해 정도가 중요한 참고자료가 될 수 있음</a:t>
              </a:r>
            </a:p>
          </p:txBody>
        </p:sp>
        <p:pic>
          <p:nvPicPr>
            <p:cNvPr id="29" name="그림 28"/>
            <p:cNvPicPr>
              <a:picLocks noChangeAspect="1"/>
            </p:cNvPicPr>
            <p:nvPr/>
          </p:nvPicPr>
          <p:blipFill rotWithShape="1">
            <a:blip r:embed="rId3"/>
            <a:stretch>
              <a:fillRect/>
            </a:stretch>
          </p:blipFill>
          <p:spPr>
            <a:xfrm>
              <a:off x="802547" y="3590887"/>
              <a:ext cx="397730" cy="294104"/>
            </a:xfrm>
            <a:prstGeom prst="rect">
              <a:avLst/>
            </a:prstGeom>
          </p:spPr>
        </p:pic>
      </p:grpSp>
      <p:grpSp>
        <p:nvGrpSpPr>
          <p:cNvPr id="8" name="그룹 7"/>
          <p:cNvGrpSpPr/>
          <p:nvPr/>
        </p:nvGrpSpPr>
        <p:grpSpPr>
          <a:xfrm>
            <a:off x="724166" y="4670119"/>
            <a:ext cx="7401887" cy="730869"/>
            <a:chOff x="802547" y="4765918"/>
            <a:chExt cx="7401887" cy="730869"/>
          </a:xfrm>
        </p:grpSpPr>
        <p:sp>
          <p:nvSpPr>
            <p:cNvPr id="26" name="Rectangle 7"/>
            <p:cNvSpPr>
              <a:spLocks noChangeArrowheads="1"/>
            </p:cNvSpPr>
            <p:nvPr/>
          </p:nvSpPr>
          <p:spPr bwMode="white">
            <a:xfrm>
              <a:off x="1197833" y="4765918"/>
              <a:ext cx="5228134" cy="423851"/>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20000"/>
                </a:lnSpc>
                <a:spcBef>
                  <a:spcPct val="0"/>
                </a:spcBef>
                <a:spcAft>
                  <a:spcPts val="400"/>
                </a:spcAft>
                <a:defRPr lang="ko-KR" altLang="en-US"/>
              </a:pPr>
              <a:r>
                <a:rPr lang="ko-KR" altLang="en-US" sz="1800" b="1">
                  <a:solidFill>
                    <a:srgbClr val="864946"/>
                  </a:solidFill>
                  <a:latin typeface="나눔바른고딕"/>
                  <a:ea typeface="나눔바른고딕"/>
                  <a:cs typeface="함초롬돋움"/>
                </a:rPr>
                <a:t>사건 해결을 위한 법제도</a:t>
              </a:r>
              <a:r>
                <a:rPr lang="en-US" altLang="ko-KR" sz="1800" b="1">
                  <a:solidFill>
                    <a:srgbClr val="864946"/>
                  </a:solidFill>
                  <a:latin typeface="나눔바른고딕"/>
                  <a:ea typeface="나눔바른고딕"/>
                  <a:cs typeface="함초롬돋움"/>
                </a:rPr>
                <a:t>, </a:t>
              </a:r>
              <a:r>
                <a:rPr lang="ko-KR" altLang="en-US" sz="1800" b="1">
                  <a:solidFill>
                    <a:srgbClr val="864946"/>
                  </a:solidFill>
                  <a:latin typeface="나눔바른고딕"/>
                  <a:ea typeface="나눔바른고딕"/>
                  <a:cs typeface="함초롬돋움"/>
                </a:rPr>
                <a:t>사내 제도</a:t>
              </a:r>
              <a:r>
                <a:rPr lang="en-US" altLang="ko-KR" sz="1800" b="1">
                  <a:solidFill>
                    <a:srgbClr val="864946"/>
                  </a:solidFill>
                  <a:latin typeface="나눔바른고딕"/>
                  <a:ea typeface="나눔바른고딕"/>
                  <a:cs typeface="함초롬돋움"/>
                </a:rPr>
                <a:t>·</a:t>
              </a:r>
              <a:r>
                <a:rPr lang="ko-KR" altLang="en-US" sz="1800" b="1">
                  <a:solidFill>
                    <a:srgbClr val="864946"/>
                  </a:solidFill>
                  <a:latin typeface="나눔바른고딕"/>
                  <a:ea typeface="나눔바른고딕"/>
                  <a:cs typeface="함초롬돋움"/>
                </a:rPr>
                <a:t>절차 정보를 제공</a:t>
              </a:r>
            </a:p>
          </p:txBody>
        </p:sp>
        <p:sp>
          <p:nvSpPr>
            <p:cNvPr id="27" name="직사각형 26"/>
            <p:cNvSpPr/>
            <p:nvPr/>
          </p:nvSpPr>
          <p:spPr>
            <a:xfrm>
              <a:off x="1258320" y="5139766"/>
              <a:ext cx="6946114" cy="357021"/>
            </a:xfrm>
            <a:prstGeom prst="rect">
              <a:avLst/>
            </a:prstGeom>
          </p:spPr>
          <p:txBody>
            <a:bodyPr wrap="square">
              <a:spAutoFit/>
            </a:bodyPr>
            <a:lstStyle/>
            <a:p>
              <a:pPr>
                <a:lnSpc>
                  <a:spcPct val="110000"/>
                </a:lnSpc>
                <a:spcBef>
                  <a:spcPct val="0"/>
                </a:spcBef>
                <a:spcAft>
                  <a:spcPts val="400"/>
                </a:spcAft>
                <a:defRPr lang="ko-KR" altLang="en-US"/>
              </a:pPr>
              <a:r>
                <a:rPr lang="ko-KR" altLang="en-US" sz="1600" dirty="0">
                  <a:latin typeface="나눔바른고딕"/>
                  <a:ea typeface="나눔바른고딕"/>
                  <a:cs typeface="함초롬돋움"/>
                </a:rPr>
                <a:t>피해자에게 문제해결 방식에 대해 다양한 선택지를 제공</a:t>
              </a:r>
              <a:r>
                <a:rPr lang="en-US" altLang="ko-KR" sz="1600" dirty="0">
                  <a:latin typeface="나눔바른고딕"/>
                  <a:ea typeface="나눔바른고딕"/>
                  <a:cs typeface="함초롬돋움"/>
                </a:rPr>
                <a:t>, </a:t>
              </a:r>
              <a:r>
                <a:rPr lang="ko-KR" altLang="en-US" sz="1600" dirty="0">
                  <a:latin typeface="나눔바른고딕"/>
                  <a:ea typeface="나눔바른고딕"/>
                  <a:cs typeface="함초롬돋움"/>
                </a:rPr>
                <a:t>만족할 방법을 택하게 함</a:t>
              </a:r>
            </a:p>
          </p:txBody>
        </p:sp>
        <p:pic>
          <p:nvPicPr>
            <p:cNvPr id="24" name="그림 23"/>
            <p:cNvPicPr>
              <a:picLocks noChangeAspect="1"/>
            </p:cNvPicPr>
            <p:nvPr/>
          </p:nvPicPr>
          <p:blipFill rotWithShape="1">
            <a:blip r:embed="rId3"/>
            <a:stretch>
              <a:fillRect/>
            </a:stretch>
          </p:blipFill>
          <p:spPr>
            <a:xfrm>
              <a:off x="802547" y="4824307"/>
              <a:ext cx="397730" cy="294104"/>
            </a:xfrm>
            <a:prstGeom prst="rect">
              <a:avLst/>
            </a:prstGeom>
          </p:spPr>
        </p:pic>
      </p:grpSp>
      <p:grpSp>
        <p:nvGrpSpPr>
          <p:cNvPr id="9" name="그룹 8"/>
          <p:cNvGrpSpPr/>
          <p:nvPr/>
        </p:nvGrpSpPr>
        <p:grpSpPr>
          <a:xfrm>
            <a:off x="724166" y="5632696"/>
            <a:ext cx="6898547" cy="410882"/>
            <a:chOff x="802547" y="5728495"/>
            <a:chExt cx="6898547" cy="410882"/>
          </a:xfrm>
        </p:grpSpPr>
        <p:sp>
          <p:nvSpPr>
            <p:cNvPr id="28" name="Rectangle 7"/>
            <p:cNvSpPr>
              <a:spLocks noChangeArrowheads="1"/>
            </p:cNvSpPr>
            <p:nvPr/>
          </p:nvSpPr>
          <p:spPr bwMode="white">
            <a:xfrm>
              <a:off x="1197833" y="5728495"/>
              <a:ext cx="6503261" cy="423298"/>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20000"/>
                </a:lnSpc>
                <a:spcBef>
                  <a:spcPct val="0"/>
                </a:spcBef>
                <a:spcAft>
                  <a:spcPts val="400"/>
                </a:spcAft>
                <a:defRPr lang="ko-KR" altLang="en-US"/>
              </a:pPr>
              <a:r>
                <a:rPr lang="ko-KR" altLang="en-US" sz="1800" b="1">
                  <a:solidFill>
                    <a:srgbClr val="864946"/>
                  </a:solidFill>
                  <a:latin typeface="나눔바른고딕"/>
                  <a:ea typeface="나눔바른고딕"/>
                  <a:cs typeface="함초롬돋움"/>
                </a:rPr>
                <a:t>피해자 요청사항을 정확히 파악</a:t>
              </a:r>
              <a:r>
                <a:rPr lang="en-US" altLang="ko-KR" sz="1800" b="1">
                  <a:solidFill>
                    <a:srgbClr val="864946"/>
                  </a:solidFill>
                  <a:latin typeface="나눔바른고딕"/>
                  <a:ea typeface="나눔바른고딕"/>
                  <a:cs typeface="함초롬돋움"/>
                </a:rPr>
                <a:t>, </a:t>
              </a:r>
              <a:r>
                <a:rPr lang="ko-KR" altLang="en-US" sz="1800" b="1">
                  <a:solidFill>
                    <a:srgbClr val="864946"/>
                  </a:solidFill>
                  <a:latin typeface="나눔바른고딕"/>
                  <a:ea typeface="나눔바른고딕"/>
                  <a:cs typeface="함초롬돋움"/>
                </a:rPr>
                <a:t>그에 맞는 절차로 진행하여 상담 종결</a:t>
              </a:r>
            </a:p>
          </p:txBody>
        </p:sp>
        <p:pic>
          <p:nvPicPr>
            <p:cNvPr id="30" name="그림 29"/>
            <p:cNvPicPr>
              <a:picLocks noChangeAspect="1"/>
            </p:cNvPicPr>
            <p:nvPr/>
          </p:nvPicPr>
          <p:blipFill rotWithShape="1">
            <a:blip r:embed="rId3"/>
            <a:stretch>
              <a:fillRect/>
            </a:stretch>
          </p:blipFill>
          <p:spPr>
            <a:xfrm>
              <a:off x="802547" y="5755532"/>
              <a:ext cx="397730" cy="294104"/>
            </a:xfrm>
            <a:prstGeom prst="rect">
              <a:avLst/>
            </a:prstGeom>
          </p:spPr>
        </p:pic>
      </p:grpSp>
      <p:grpSp>
        <p:nvGrpSpPr>
          <p:cNvPr id="5" name="그룹 4"/>
          <p:cNvGrpSpPr/>
          <p:nvPr/>
        </p:nvGrpSpPr>
        <p:grpSpPr>
          <a:xfrm>
            <a:off x="724166" y="1492315"/>
            <a:ext cx="7598748" cy="1783465"/>
            <a:chOff x="802547" y="1588114"/>
            <a:chExt cx="7598748" cy="1783465"/>
          </a:xfrm>
        </p:grpSpPr>
        <p:sp>
          <p:nvSpPr>
            <p:cNvPr id="19" name="Rectangle 7"/>
            <p:cNvSpPr>
              <a:spLocks noChangeArrowheads="1"/>
            </p:cNvSpPr>
            <p:nvPr/>
          </p:nvSpPr>
          <p:spPr bwMode="white">
            <a:xfrm>
              <a:off x="1197833" y="1588114"/>
              <a:ext cx="7203462" cy="420305"/>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gn="just">
                <a:lnSpc>
                  <a:spcPct val="120000"/>
                </a:lnSpc>
                <a:spcBef>
                  <a:spcPct val="0"/>
                </a:spcBef>
                <a:spcAft>
                  <a:spcPts val="400"/>
                </a:spcAft>
                <a:defRPr lang="ko-KR" altLang="en-US"/>
              </a:pPr>
              <a:r>
                <a:rPr lang="ko-KR" altLang="en-US" sz="1800" b="1" dirty="0">
                  <a:solidFill>
                    <a:srgbClr val="864946"/>
                  </a:solidFill>
                  <a:latin typeface="나눔바른고딕"/>
                  <a:ea typeface="나눔바른고딕"/>
                  <a:cs typeface="함초롬돋움"/>
                </a:rPr>
                <a:t>가장 중요한 것은 피해자의 이야기를 경청하는 것</a:t>
              </a:r>
              <a:r>
                <a:rPr lang="en-US" altLang="ko-KR" sz="1800" b="1" dirty="0">
                  <a:solidFill>
                    <a:srgbClr val="864946"/>
                  </a:solidFill>
                  <a:latin typeface="나눔바른고딕"/>
                  <a:ea typeface="나눔바른고딕"/>
                  <a:cs typeface="함초롬돋움"/>
                </a:rPr>
                <a:t>!</a:t>
              </a:r>
            </a:p>
          </p:txBody>
        </p:sp>
        <p:sp>
          <p:nvSpPr>
            <p:cNvPr id="20" name="직사각형 19"/>
            <p:cNvSpPr/>
            <p:nvPr/>
          </p:nvSpPr>
          <p:spPr>
            <a:xfrm>
              <a:off x="1156358" y="1961962"/>
              <a:ext cx="6059452" cy="1409617"/>
            </a:xfrm>
            <a:prstGeom prst="rect">
              <a:avLst/>
            </a:prstGeom>
          </p:spPr>
          <p:txBody>
            <a:bodyPr wrap="square">
              <a:spAutoFit/>
            </a:bodyPr>
            <a:lstStyle/>
            <a:p>
              <a:pPr>
                <a:lnSpc>
                  <a:spcPct val="120000"/>
                </a:lnSpc>
                <a:spcBef>
                  <a:spcPct val="0"/>
                </a:spcBef>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latin typeface="나눔바른고딕"/>
                  <a:ea typeface="나눔바른고딕"/>
                  <a:cs typeface="함초롬돋움"/>
                </a:rPr>
                <a:t>상담자는 사건조사 담당이 아니므로 피해자 진술이 맥락이 맞지 않거나</a:t>
              </a:r>
              <a:endParaRPr lang="en-US" altLang="ko-KR" sz="1600" dirty="0">
                <a:latin typeface="나눔바른고딕"/>
                <a:ea typeface="나눔바른고딕"/>
                <a:cs typeface="함초롬돋움"/>
              </a:endParaRPr>
            </a:p>
            <a:p>
              <a:pPr>
                <a:lnSpc>
                  <a:spcPct val="120000"/>
                </a:lnSpc>
                <a:spcBef>
                  <a:spcPct val="0"/>
                </a:spcBef>
                <a:defRPr lang="ko-KR" altLang="en-US"/>
              </a:pPr>
              <a:r>
                <a:rPr lang="ko-KR" altLang="en-US" sz="1600" dirty="0">
                  <a:latin typeface="나눔바른고딕"/>
                  <a:ea typeface="나눔바른고딕"/>
                  <a:cs typeface="함초롬돋움"/>
                </a:rPr>
                <a:t>    육하원칙에  따르지 않아도 피해자 입장에서 진술하도록 배려</a:t>
              </a:r>
              <a:endParaRPr lang="en-US" altLang="ko-KR" sz="1600" dirty="0">
                <a:latin typeface="나눔바른고딕"/>
                <a:ea typeface="나눔바른고딕"/>
                <a:cs typeface="함초롬돋움"/>
              </a:endParaRPr>
            </a:p>
            <a:p>
              <a:pPr>
                <a:lnSpc>
                  <a:spcPct val="120000"/>
                </a:lnSpc>
                <a:spcBef>
                  <a:spcPct val="0"/>
                </a:spcBef>
                <a:defRPr lang="ko-KR" altLang="en-US"/>
              </a:pPr>
              <a:endParaRPr lang="ko-KR" altLang="en-US" sz="600" dirty="0">
                <a:latin typeface="나눔바른고딕"/>
                <a:ea typeface="나눔바른고딕"/>
                <a:cs typeface="함초롬돋움"/>
              </a:endParaRPr>
            </a:p>
            <a:p>
              <a:pPr>
                <a:lnSpc>
                  <a:spcPct val="120000"/>
                </a:lnSpc>
                <a:spcBef>
                  <a:spcPct val="0"/>
                </a:spcBef>
                <a:defRPr lang="ko-KR" altLang="en-US"/>
              </a:pPr>
              <a:r>
                <a:rPr lang="en-US" altLang="ko-KR" sz="1600" dirty="0">
                  <a:solidFill>
                    <a:srgbClr val="000000"/>
                  </a:solidFill>
                  <a:latin typeface="맑은 고딕" panose="020B0503020000020004" pitchFamily="50" charset="-127"/>
                  <a:cs typeface="함초롬돋움"/>
                </a:rPr>
                <a:t>ㆍ</a:t>
              </a:r>
              <a:r>
                <a:rPr lang="ko-KR" altLang="en-US" sz="1600" dirty="0">
                  <a:latin typeface="나눔바른고딕"/>
                  <a:ea typeface="나눔바른고딕"/>
                  <a:cs typeface="함초롬돋움"/>
                </a:rPr>
                <a:t>피해자의 고통, 부정적인 감정에 대해 충분한 시간을 들여 경청하되,</a:t>
              </a:r>
              <a:endParaRPr lang="en-US" altLang="ko-KR" sz="1600" dirty="0">
                <a:latin typeface="나눔바른고딕"/>
                <a:ea typeface="나눔바른고딕"/>
                <a:cs typeface="함초롬돋움"/>
              </a:endParaRPr>
            </a:p>
            <a:p>
              <a:pPr>
                <a:lnSpc>
                  <a:spcPct val="120000"/>
                </a:lnSpc>
                <a:spcBef>
                  <a:spcPct val="0"/>
                </a:spcBef>
                <a:defRPr lang="ko-KR" altLang="en-US"/>
              </a:pPr>
              <a:r>
                <a:rPr lang="ko-KR" altLang="en-US" sz="1600" dirty="0">
                  <a:latin typeface="나눔바른고딕"/>
                  <a:ea typeface="나눔바른고딕"/>
                  <a:cs typeface="함초롬돋움"/>
                </a:rPr>
                <a:t> </a:t>
              </a:r>
              <a:r>
                <a:rPr lang="en-US" altLang="ko-KR" sz="1600" dirty="0">
                  <a:latin typeface="나눔바른고딕"/>
                  <a:ea typeface="나눔바른고딕"/>
                  <a:cs typeface="함초롬돋움"/>
                </a:rPr>
                <a:t>   </a:t>
              </a:r>
              <a:r>
                <a:rPr lang="ko-KR" altLang="en-US" sz="1600" dirty="0">
                  <a:latin typeface="나눔바른고딕"/>
                  <a:ea typeface="나눔바른고딕"/>
                  <a:cs typeface="함초롬돋움"/>
                </a:rPr>
                <a:t>피해자의 감정에 </a:t>
              </a:r>
              <a:r>
                <a:rPr lang="en-US" altLang="ko-KR" sz="1600" dirty="0">
                  <a:latin typeface="나눔바른고딕"/>
                  <a:ea typeface="나눔바른고딕"/>
                  <a:cs typeface="함초롬돋움"/>
                </a:rPr>
                <a:t> </a:t>
              </a:r>
              <a:r>
                <a:rPr lang="ko-KR" altLang="en-US" sz="1600" dirty="0">
                  <a:latin typeface="나눔바른고딕"/>
                  <a:ea typeface="나눔바른고딕"/>
                  <a:cs typeface="함초롬돋움"/>
                </a:rPr>
                <a:t>너무 깊이 동화되지 않도록 주의</a:t>
              </a:r>
            </a:p>
          </p:txBody>
        </p:sp>
        <p:pic>
          <p:nvPicPr>
            <p:cNvPr id="31" name="그림 30"/>
            <p:cNvPicPr>
              <a:picLocks noChangeAspect="1"/>
            </p:cNvPicPr>
            <p:nvPr/>
          </p:nvPicPr>
          <p:blipFill rotWithShape="1">
            <a:blip r:embed="rId3"/>
            <a:stretch>
              <a:fillRect/>
            </a:stretch>
          </p:blipFill>
          <p:spPr>
            <a:xfrm>
              <a:off x="802547" y="1646503"/>
              <a:ext cx="397730" cy="294104"/>
            </a:xfrm>
            <a:prstGeom prst="rect">
              <a:avLst/>
            </a:prstGeom>
          </p:spPr>
        </p:pic>
      </p:grpSp>
      <p:pic>
        <p:nvPicPr>
          <p:cNvPr id="10" name="그림 9"/>
          <p:cNvPicPr>
            <a:picLocks noChangeAspect="1"/>
          </p:cNvPicPr>
          <p:nvPr/>
        </p:nvPicPr>
        <p:blipFill rotWithShape="1">
          <a:blip r:embed="rId4"/>
          <a:stretch>
            <a:fillRect/>
          </a:stretch>
        </p:blipFill>
        <p:spPr>
          <a:xfrm>
            <a:off x="6989366" y="1453290"/>
            <a:ext cx="1526853" cy="2287840"/>
          </a:xfrm>
          <a:prstGeom prst="rect">
            <a:avLst/>
          </a:prstGeom>
          <a:effectLst>
            <a:outerShdw blurRad="50800" dist="12700" dir="2700000" algn="tl" rotWithShape="0">
              <a:prstClr val="black">
                <a:alpha val="40000"/>
              </a:prstClr>
            </a:outerShdw>
          </a:effectLst>
        </p:spPr>
      </p:pic>
      <p:sp>
        <p:nvSpPr>
          <p:cNvPr id="25"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97</a:t>
            </a:fld>
            <a:endParaRPr lang="en-US" altLang="en-US" sz="999">
              <a:solidFill>
                <a:schemeClr val="tx1"/>
              </a:solidFill>
              <a:latin typeface="나눔스퀘어라운드 Bold"/>
              <a:ea typeface="나눔스퀘어라운드 Bold"/>
            </a:endParaRPr>
          </a:p>
        </p:txBody>
      </p:sp>
      <p:pic>
        <p:nvPicPr>
          <p:cNvPr id="3" name="그림 2">
            <a:extLst>
              <a:ext uri="{FF2B5EF4-FFF2-40B4-BE49-F238E27FC236}">
                <a16:creationId xmlns:a16="http://schemas.microsoft.com/office/drawing/2014/main" id="{CB3FE31D-E06E-AA17-6DBA-985C9D4DDEEF}"/>
              </a:ext>
            </a:extLst>
          </p:cNvPr>
          <p:cNvPicPr>
            <a:picLocks noChangeAspect="1"/>
          </p:cNvPicPr>
          <p:nvPr/>
        </p:nvPicPr>
        <p:blipFill>
          <a:blip r:embed="rId5"/>
          <a:stretch>
            <a:fillRect/>
          </a:stretch>
        </p:blipFill>
        <p:spPr>
          <a:xfrm>
            <a:off x="184639" y="6294716"/>
            <a:ext cx="685800" cy="416006"/>
          </a:xfrm>
          <a:prstGeom prst="rect">
            <a:avLst/>
          </a:prstGeom>
        </p:spPr>
      </p:pic>
      <p:pic>
        <p:nvPicPr>
          <p:cNvPr id="11" name="그림 10">
            <a:extLst>
              <a:ext uri="{FF2B5EF4-FFF2-40B4-BE49-F238E27FC236}">
                <a16:creationId xmlns:a16="http://schemas.microsoft.com/office/drawing/2014/main" id="{8D92020F-0890-237E-6D98-946DBC5C55C7}"/>
              </a:ext>
            </a:extLst>
          </p:cNvPr>
          <p:cNvPicPr>
            <a:picLocks noChangeAspect="1"/>
          </p:cNvPicPr>
          <p:nvPr/>
        </p:nvPicPr>
        <p:blipFill>
          <a:blip r:embed="rId6"/>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그룹 5"/>
          <p:cNvGrpSpPr/>
          <p:nvPr/>
        </p:nvGrpSpPr>
        <p:grpSpPr>
          <a:xfrm>
            <a:off x="265" y="130831"/>
            <a:ext cx="9143471" cy="765157"/>
            <a:chOff x="265" y="130831"/>
            <a:chExt cx="9143471" cy="765157"/>
          </a:xfrm>
        </p:grpSpPr>
        <p:grpSp>
          <p:nvGrpSpPr>
            <p:cNvPr id="7" name="그룹 6"/>
            <p:cNvGrpSpPr/>
            <p:nvPr/>
          </p:nvGrpSpPr>
          <p:grpSpPr>
            <a:xfrm>
              <a:off x="265" y="130831"/>
              <a:ext cx="9143471" cy="765157"/>
              <a:chOff x="265" y="130831"/>
              <a:chExt cx="9143471" cy="765157"/>
            </a:xfrm>
          </p:grpSpPr>
          <p:sp>
            <p:nvSpPr>
              <p:cNvPr id="11" name="직사각형 10"/>
              <p:cNvSpPr/>
              <p:nvPr/>
            </p:nvSpPr>
            <p:spPr>
              <a:xfrm>
                <a:off x="265" y="133689"/>
                <a:ext cx="958482" cy="640575"/>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2" name="사각형: 둥근 위쪽 모서리 11"/>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3" name="평행 사변형 12"/>
              <p:cNvSpPr/>
              <p:nvPr/>
            </p:nvSpPr>
            <p:spPr>
              <a:xfrm rot="5400000">
                <a:off x="753374" y="368797"/>
                <a:ext cx="762297" cy="292083"/>
              </a:xfrm>
              <a:prstGeom prst="parallelogram">
                <a:avLst>
                  <a:gd name="adj" fmla="val 41638"/>
                </a:avLst>
              </a:prstGeom>
              <a:solidFill>
                <a:srgbClr val="A85A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4" name="평행 사변형 13"/>
              <p:cNvSpPr/>
              <p:nvPr/>
            </p:nvSpPr>
            <p:spPr>
              <a:xfrm rot="16200000" flipH="1">
                <a:off x="1075193" y="368798"/>
                <a:ext cx="762297" cy="292083"/>
              </a:xfrm>
              <a:prstGeom prst="parallelogram">
                <a:avLst>
                  <a:gd name="adj" fmla="val 41638"/>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5" name="직사각형 14"/>
              <p:cNvSpPr/>
              <p:nvPr/>
            </p:nvSpPr>
            <p:spPr>
              <a:xfrm>
                <a:off x="1632118" y="130831"/>
                <a:ext cx="7511618" cy="640575"/>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6" name="TextBox 15"/>
              <p:cNvSpPr txBox="1"/>
              <p:nvPr/>
            </p:nvSpPr>
            <p:spPr>
              <a:xfrm>
                <a:off x="1727426" y="240030"/>
                <a:ext cx="1926364" cy="460743"/>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사건 처리절차</a:t>
                </a:r>
              </a:p>
            </p:txBody>
          </p:sp>
          <p:sp>
            <p:nvSpPr>
              <p:cNvPr id="17" name="TextBox 16"/>
              <p:cNvSpPr txBox="1"/>
              <p:nvPr/>
            </p:nvSpPr>
            <p:spPr>
              <a:xfrm>
                <a:off x="8403324" y="192279"/>
                <a:ext cx="545771" cy="188766"/>
              </a:xfrm>
              <a:prstGeom prst="roundRect">
                <a:avLst>
                  <a:gd name="adj" fmla="val 50000"/>
                </a:avLst>
              </a:prstGeom>
              <a:solidFill>
                <a:srgbClr val="A85A56"/>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7</a:t>
                </a:r>
                <a:endParaRPr lang="ko-KR" altLang="en-US" sz="1100">
                  <a:solidFill>
                    <a:schemeClr val="bg1"/>
                  </a:solidFill>
                  <a:latin typeface="나눔스퀘어라운드 ExtraBold"/>
                  <a:ea typeface="나눔스퀘어라운드 ExtraBold"/>
                </a:endParaRPr>
              </a:p>
            </p:txBody>
          </p:sp>
          <p:sp>
            <p:nvSpPr>
              <p:cNvPr id="18" name="TextBox 17"/>
              <p:cNvSpPr txBox="1"/>
              <p:nvPr/>
            </p:nvSpPr>
            <p:spPr>
              <a:xfrm>
                <a:off x="6699060" y="363855"/>
                <a:ext cx="2335402" cy="424854"/>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발생 시 </a:t>
                </a:r>
              </a:p>
              <a:p>
                <a:pPr algn="r">
                  <a:defRPr lang="ko-KR" altLang="en-US"/>
                </a:pPr>
                <a:r>
                  <a:rPr lang="ko-KR" altLang="en-US" sz="1100">
                    <a:solidFill>
                      <a:schemeClr val="bg1"/>
                    </a:solidFill>
                    <a:latin typeface="나눔스퀘어라운드 ExtraBold"/>
                    <a:ea typeface="나눔스퀘어라운드 ExtraBold"/>
                  </a:rPr>
                  <a:t>처리절차</a:t>
                </a:r>
              </a:p>
            </p:txBody>
          </p:sp>
        </p:grpSp>
        <p:grpSp>
          <p:nvGrpSpPr>
            <p:cNvPr id="8" name="그룹 7"/>
            <p:cNvGrpSpPr/>
            <p:nvPr/>
          </p:nvGrpSpPr>
          <p:grpSpPr>
            <a:xfrm>
              <a:off x="3672189" y="239106"/>
              <a:ext cx="1548504" cy="461665"/>
              <a:chOff x="3672189" y="239106"/>
              <a:chExt cx="1548504" cy="461665"/>
            </a:xfrm>
          </p:grpSpPr>
          <p:sp>
            <p:nvSpPr>
              <p:cNvPr id="9" name="Rectangle 5"/>
              <p:cNvSpPr>
                <a:spLocks noChangeArrowheads="1"/>
              </p:cNvSpPr>
              <p:nvPr/>
            </p:nvSpPr>
            <p:spPr bwMode="white">
              <a:xfrm>
                <a:off x="3913925" y="240030"/>
                <a:ext cx="1306768" cy="460741"/>
              </a:xfrm>
              <a:prstGeom prst="rect">
                <a:avLst/>
              </a:prstGeom>
              <a:noFill/>
            </p:spPr>
            <p:txBody>
              <a:bodyPr wrap="none" anchor="ctr">
                <a:spAutoFit/>
              </a:bodyPr>
              <a:lstStyle/>
              <a:p>
                <a:pPr lvl="0">
                  <a:defRPr lang="ko-KR" altLang="en-US"/>
                </a:pPr>
                <a:r>
                  <a:rPr lang="ko-KR" altLang="en-US" sz="2400">
                    <a:solidFill>
                      <a:srgbClr val="FFC91D"/>
                    </a:solidFill>
                    <a:latin typeface="나눔스퀘어라운드 ExtraBold"/>
                    <a:ea typeface="나눔스퀘어라운드 ExtraBold"/>
                  </a:rPr>
                  <a:t>약식조사</a:t>
                </a:r>
              </a:p>
            </p:txBody>
          </p:sp>
          <p:sp>
            <p:nvSpPr>
              <p:cNvPr id="10" name="타원 9"/>
              <p:cNvSpPr/>
              <p:nvPr/>
            </p:nvSpPr>
            <p:spPr>
              <a:xfrm>
                <a:off x="3672189" y="331227"/>
                <a:ext cx="277425" cy="2774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3</a:t>
                </a:r>
                <a:endParaRPr lang="ko-KR" altLang="en-US">
                  <a:solidFill>
                    <a:schemeClr val="bg1"/>
                  </a:solidFill>
                  <a:latin typeface="나눔스퀘어라운드 ExtraBold"/>
                  <a:ea typeface="나눔스퀘어라운드 ExtraBold"/>
                </a:endParaRPr>
              </a:p>
            </p:txBody>
          </p:sp>
        </p:grpSp>
      </p:grpSp>
      <p:sp>
        <p:nvSpPr>
          <p:cNvPr id="107524" name="Rectangle 4"/>
          <p:cNvSpPr>
            <a:spLocks noChangeArrowheads="1"/>
          </p:cNvSpPr>
          <p:nvPr/>
        </p:nvSpPr>
        <p:spPr bwMode="white">
          <a:xfrm>
            <a:off x="1076587" y="1378839"/>
            <a:ext cx="7852630" cy="3329501"/>
          </a:xfrm>
          <a:prstGeom prst="rect">
            <a:avLst/>
          </a:prstGeom>
          <a:noFill/>
          <a:ln>
            <a:noFill/>
          </a:ln>
          <a:effectLst/>
        </p:spPr>
        <p:txBody>
          <a:bodyPr wrap="square" anchor="ctr">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eaLnBrk="1" hangingPunct="1">
              <a:lnSpc>
                <a:spcPct val="120000"/>
              </a:lnSpc>
              <a:spcBef>
                <a:spcPct val="0"/>
              </a:spcBef>
              <a:spcAft>
                <a:spcPts val="1800"/>
              </a:spcAft>
              <a:tabLst>
                <a:tab pos="450849" algn="l"/>
              </a:tabLst>
              <a:defRPr lang="ko-KR" altLang="en-US"/>
            </a:pPr>
            <a:r>
              <a:rPr lang="ko-KR" altLang="en-US" sz="1801" dirty="0">
                <a:solidFill>
                  <a:srgbClr val="000000"/>
                </a:solidFill>
                <a:latin typeface="나눔바른고딕"/>
                <a:ea typeface="나눔바른고딕"/>
                <a:cs typeface="함초롬돋움"/>
              </a:rPr>
              <a:t>피해자가 행위자의 사과, 재발방지 약속 등 당사자 간 합의를 원하면             약식조사로 피해 사실을 확인</a:t>
            </a:r>
            <a:endParaRPr lang="en-US" altLang="ko-KR" sz="1801" dirty="0">
              <a:solidFill>
                <a:srgbClr val="000000"/>
              </a:solidFill>
              <a:latin typeface="나눔바른고딕"/>
              <a:ea typeface="나눔바른고딕"/>
              <a:cs typeface="함초롬돋움"/>
            </a:endParaRPr>
          </a:p>
          <a:p>
            <a:pPr eaLnBrk="1" hangingPunct="1">
              <a:lnSpc>
                <a:spcPct val="120000"/>
              </a:lnSpc>
              <a:spcBef>
                <a:spcPct val="0"/>
              </a:spcBef>
              <a:spcAft>
                <a:spcPts val="1800"/>
              </a:spcAft>
              <a:tabLst>
                <a:tab pos="450849" algn="l"/>
              </a:tabLst>
              <a:defRPr lang="ko-KR" altLang="en-US"/>
            </a:pPr>
            <a:r>
              <a:rPr lang="ko-KR" altLang="en-US" sz="1801" dirty="0">
                <a:solidFill>
                  <a:srgbClr val="000000"/>
                </a:solidFill>
                <a:latin typeface="나눔바른고딕"/>
                <a:ea typeface="나눔바른고딕"/>
                <a:cs typeface="함초롬돋움"/>
              </a:rPr>
              <a:t>약식조사는 별도의 조사자가 하는 것이 바람직하나 상담자가 직접 할 수도 있음</a:t>
            </a:r>
          </a:p>
          <a:p>
            <a:pPr eaLnBrk="1" hangingPunct="1">
              <a:lnSpc>
                <a:spcPct val="120000"/>
              </a:lnSpc>
              <a:spcBef>
                <a:spcPct val="0"/>
              </a:spcBef>
              <a:spcAft>
                <a:spcPts val="1800"/>
              </a:spcAft>
              <a:tabLst>
                <a:tab pos="450849" algn="l"/>
              </a:tabLst>
              <a:defRPr lang="ko-KR" altLang="en-US"/>
            </a:pPr>
            <a:r>
              <a:rPr lang="ko-KR" altLang="en-US" sz="1801" b="0" spc="-30" dirty="0">
                <a:solidFill>
                  <a:srgbClr val="000000"/>
                </a:solidFill>
                <a:latin typeface="나눔바른고딕"/>
                <a:ea typeface="나눔바른고딕"/>
                <a:cs typeface="함초롬돋움"/>
              </a:rPr>
              <a:t>약식조사는 </a:t>
            </a:r>
            <a:r>
              <a:rPr lang="ko-KR" altLang="en-US" sz="1801" b="0" spc="-30" dirty="0" err="1">
                <a:solidFill>
                  <a:srgbClr val="000000"/>
                </a:solidFill>
                <a:latin typeface="나눔바른고딕"/>
                <a:ea typeface="나눔바른고딕"/>
                <a:cs typeface="함초롬돋움"/>
              </a:rPr>
              <a:t>행위자</a:t>
            </a:r>
            <a:r>
              <a:rPr lang="ko-KR" altLang="en-US" sz="1801" b="0" spc="-30" dirty="0" err="1">
                <a:solidFill>
                  <a:srgbClr val="000000"/>
                </a:solidFill>
                <a:latin typeface="맑은 고딕"/>
                <a:ea typeface="맑은 고딕"/>
                <a:cs typeface="함초롬돋움"/>
              </a:rPr>
              <a:t>∙</a:t>
            </a:r>
            <a:r>
              <a:rPr lang="ko-KR" altLang="en-US" sz="1801" b="0" spc="-30" dirty="0" err="1">
                <a:solidFill>
                  <a:srgbClr val="000000"/>
                </a:solidFill>
                <a:latin typeface="나눔바른고딕"/>
                <a:ea typeface="나눔바른고딕"/>
                <a:cs typeface="함초롬돋움"/>
              </a:rPr>
              <a:t>피해자</a:t>
            </a:r>
            <a:r>
              <a:rPr lang="ko-KR" altLang="en-US" sz="1801" b="0" spc="-30" dirty="0">
                <a:solidFill>
                  <a:srgbClr val="000000"/>
                </a:solidFill>
                <a:latin typeface="나눔바른고딕"/>
                <a:ea typeface="나눔바른고딕"/>
                <a:cs typeface="함초롬돋움"/>
              </a:rPr>
              <a:t> 간 합의를 위한 것이므로                                                   행위자에 대한 조사는 사안을 고려하여 결정</a:t>
            </a:r>
          </a:p>
          <a:p>
            <a:pPr eaLnBrk="1" hangingPunct="1">
              <a:lnSpc>
                <a:spcPct val="120000"/>
              </a:lnSpc>
              <a:spcBef>
                <a:spcPct val="0"/>
              </a:spcBef>
              <a:spcAft>
                <a:spcPts val="1800"/>
              </a:spcAft>
              <a:tabLst>
                <a:tab pos="450849" algn="l"/>
              </a:tabLst>
              <a:defRPr lang="ko-KR" altLang="en-US"/>
            </a:pPr>
            <a:r>
              <a:rPr lang="ko-KR" altLang="en-US" sz="1801" dirty="0">
                <a:solidFill>
                  <a:srgbClr val="000000"/>
                </a:solidFill>
                <a:latin typeface="나눔바른고딕"/>
                <a:ea typeface="나눔바른고딕"/>
                <a:cs typeface="함초롬돋움"/>
              </a:rPr>
              <a:t>피해자와 피해자가 추천한 참고인 등 관련자만 조사하여 최대한 빨리 완료</a:t>
            </a:r>
          </a:p>
          <a:p>
            <a:pPr eaLnBrk="1" hangingPunct="1">
              <a:lnSpc>
                <a:spcPct val="120000"/>
              </a:lnSpc>
              <a:spcBef>
                <a:spcPct val="0"/>
              </a:spcBef>
              <a:spcAft>
                <a:spcPts val="1800"/>
              </a:spcAft>
              <a:tabLst>
                <a:tab pos="450849" algn="l"/>
              </a:tabLst>
              <a:defRPr lang="ko-KR" altLang="en-US"/>
            </a:pPr>
            <a:r>
              <a:rPr lang="ko-KR" altLang="en-US" sz="1801" dirty="0">
                <a:solidFill>
                  <a:srgbClr val="000000"/>
                </a:solidFill>
                <a:latin typeface="나눔바른고딕"/>
                <a:ea typeface="나눔바른고딕"/>
                <a:cs typeface="함초롬돋움"/>
              </a:rPr>
              <a:t>조사자는 보고서를 작성하여 사업주에게 보고</a:t>
            </a:r>
          </a:p>
        </p:txBody>
      </p:sp>
      <p:sp>
        <p:nvSpPr>
          <p:cNvPr id="19" name="타원 18"/>
          <p:cNvSpPr/>
          <p:nvPr/>
        </p:nvSpPr>
        <p:spPr>
          <a:xfrm>
            <a:off x="879395" y="1549368"/>
            <a:ext cx="125331" cy="122580"/>
          </a:xfrm>
          <a:prstGeom prst="ellipse">
            <a:avLst/>
          </a:prstGeom>
          <a:solidFill>
            <a:schemeClr val="bg1"/>
          </a:solidFill>
          <a:ln w="38100">
            <a:solidFill>
              <a:srgbClr val="E59A37"/>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0" name="타원 19"/>
          <p:cNvSpPr/>
          <p:nvPr/>
        </p:nvSpPr>
        <p:spPr>
          <a:xfrm>
            <a:off x="879395" y="2428383"/>
            <a:ext cx="125331" cy="122580"/>
          </a:xfrm>
          <a:prstGeom prst="ellipse">
            <a:avLst/>
          </a:prstGeom>
          <a:solidFill>
            <a:schemeClr val="bg1"/>
          </a:solidFill>
          <a:ln w="38100">
            <a:solidFill>
              <a:srgbClr val="E59A37"/>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1" name="타원 20"/>
          <p:cNvSpPr/>
          <p:nvPr/>
        </p:nvSpPr>
        <p:spPr>
          <a:xfrm>
            <a:off x="879395" y="2987273"/>
            <a:ext cx="125331" cy="122580"/>
          </a:xfrm>
          <a:prstGeom prst="ellipse">
            <a:avLst/>
          </a:prstGeom>
          <a:solidFill>
            <a:schemeClr val="bg1"/>
          </a:solidFill>
          <a:ln w="38100">
            <a:solidFill>
              <a:srgbClr val="E59A37"/>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2" name="타원 21"/>
          <p:cNvSpPr/>
          <p:nvPr/>
        </p:nvSpPr>
        <p:spPr>
          <a:xfrm>
            <a:off x="879395" y="3866699"/>
            <a:ext cx="125331" cy="122580"/>
          </a:xfrm>
          <a:prstGeom prst="ellipse">
            <a:avLst/>
          </a:prstGeom>
          <a:solidFill>
            <a:schemeClr val="bg1"/>
          </a:solidFill>
          <a:ln w="38100">
            <a:solidFill>
              <a:srgbClr val="E59A37"/>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3" name="타원 22"/>
          <p:cNvSpPr/>
          <p:nvPr/>
        </p:nvSpPr>
        <p:spPr>
          <a:xfrm>
            <a:off x="879395" y="4427396"/>
            <a:ext cx="125331" cy="122580"/>
          </a:xfrm>
          <a:prstGeom prst="ellipse">
            <a:avLst/>
          </a:prstGeom>
          <a:solidFill>
            <a:schemeClr val="bg1"/>
          </a:solidFill>
          <a:ln w="38100">
            <a:solidFill>
              <a:srgbClr val="E59A37"/>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pic>
        <p:nvPicPr>
          <p:cNvPr id="29" name="그림 28" descr="장난감이(가) 표시된 사진  자동 생성된 설명"/>
          <p:cNvPicPr>
            <a:picLocks noChangeAspect="1"/>
          </p:cNvPicPr>
          <p:nvPr/>
        </p:nvPicPr>
        <p:blipFill rotWithShape="1">
          <a:blip r:embed="rId2"/>
          <a:stretch>
            <a:fillRect/>
          </a:stretch>
        </p:blipFill>
        <p:spPr>
          <a:xfrm>
            <a:off x="6405488" y="4545739"/>
            <a:ext cx="1714661" cy="2181430"/>
          </a:xfrm>
          <a:prstGeom prst="rect">
            <a:avLst/>
          </a:prstGeom>
          <a:effectLst>
            <a:outerShdw blurRad="50800" dist="12700" dir="2700000" algn="tl" rotWithShape="0">
              <a:prstClr val="black">
                <a:alpha val="40000"/>
              </a:prstClr>
            </a:outerShdw>
          </a:effectLst>
        </p:spPr>
      </p:pic>
      <p:sp>
        <p:nvSpPr>
          <p:cNvPr id="24"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98</a:t>
            </a:fld>
            <a:endParaRPr lang="en-US" altLang="en-US" sz="999">
              <a:solidFill>
                <a:schemeClr val="tx1"/>
              </a:solidFill>
              <a:latin typeface="나눔스퀘어라운드 Bold"/>
              <a:ea typeface="나눔스퀘어라운드 Bold"/>
            </a:endParaRPr>
          </a:p>
        </p:txBody>
      </p:sp>
      <p:pic>
        <p:nvPicPr>
          <p:cNvPr id="2" name="그림 1">
            <a:extLst>
              <a:ext uri="{FF2B5EF4-FFF2-40B4-BE49-F238E27FC236}">
                <a16:creationId xmlns:a16="http://schemas.microsoft.com/office/drawing/2014/main" id="{F6426DC2-16A8-1224-0A9E-EDFE63423533}"/>
              </a:ext>
            </a:extLst>
          </p:cNvPr>
          <p:cNvPicPr>
            <a:picLocks noChangeAspect="1"/>
          </p:cNvPicPr>
          <p:nvPr/>
        </p:nvPicPr>
        <p:blipFill>
          <a:blip r:embed="rId3"/>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0A1C989D-3882-B0F7-DE3A-7993B24A4B4C}"/>
              </a:ext>
            </a:extLst>
          </p:cNvPr>
          <p:cNvPicPr>
            <a:picLocks noChangeAspect="1"/>
          </p:cNvPicPr>
          <p:nvPr/>
        </p:nvPicPr>
        <p:blipFill>
          <a:blip r:embed="rId4"/>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그룹 6"/>
          <p:cNvGrpSpPr/>
          <p:nvPr/>
        </p:nvGrpSpPr>
        <p:grpSpPr>
          <a:xfrm>
            <a:off x="265" y="130831"/>
            <a:ext cx="9143471" cy="765157"/>
            <a:chOff x="265" y="130831"/>
            <a:chExt cx="9143471" cy="765157"/>
          </a:xfrm>
        </p:grpSpPr>
        <p:grpSp>
          <p:nvGrpSpPr>
            <p:cNvPr id="8" name="그룹 7"/>
            <p:cNvGrpSpPr/>
            <p:nvPr/>
          </p:nvGrpSpPr>
          <p:grpSpPr>
            <a:xfrm>
              <a:off x="265" y="130831"/>
              <a:ext cx="9143471" cy="765157"/>
              <a:chOff x="265" y="130831"/>
              <a:chExt cx="9143471" cy="765157"/>
            </a:xfrm>
          </p:grpSpPr>
          <p:sp>
            <p:nvSpPr>
              <p:cNvPr id="12" name="직사각형 11"/>
              <p:cNvSpPr/>
              <p:nvPr/>
            </p:nvSpPr>
            <p:spPr>
              <a:xfrm>
                <a:off x="265" y="133689"/>
                <a:ext cx="958482" cy="640575"/>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3" name="사각형: 둥근 위쪽 모서리 12"/>
              <p:cNvSpPr/>
              <p:nvPr/>
            </p:nvSpPr>
            <p:spPr>
              <a:xfrm>
                <a:off x="7251545" y="285001"/>
                <a:ext cx="1748659" cy="33795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latin typeface="나눔스퀘어라운드 ExtraBold"/>
                  <a:ea typeface="나눔스퀘어라운드 ExtraBold"/>
                </a:endParaRPr>
              </a:p>
            </p:txBody>
          </p:sp>
          <p:sp>
            <p:nvSpPr>
              <p:cNvPr id="14" name="평행 사변형 13"/>
              <p:cNvSpPr/>
              <p:nvPr/>
            </p:nvSpPr>
            <p:spPr>
              <a:xfrm rot="5400000">
                <a:off x="753374" y="368797"/>
                <a:ext cx="762297" cy="292083"/>
              </a:xfrm>
              <a:prstGeom prst="parallelogram">
                <a:avLst>
                  <a:gd name="adj" fmla="val 41638"/>
                </a:avLst>
              </a:prstGeom>
              <a:solidFill>
                <a:srgbClr val="A85A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5" name="평행 사변형 14"/>
              <p:cNvSpPr/>
              <p:nvPr/>
            </p:nvSpPr>
            <p:spPr>
              <a:xfrm rot="16200000" flipH="1">
                <a:off x="1075193" y="368798"/>
                <a:ext cx="762297" cy="292083"/>
              </a:xfrm>
              <a:prstGeom prst="parallelogram">
                <a:avLst>
                  <a:gd name="adj" fmla="val 41638"/>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6" name="직사각형 15"/>
              <p:cNvSpPr/>
              <p:nvPr/>
            </p:nvSpPr>
            <p:spPr>
              <a:xfrm>
                <a:off x="1632118" y="130831"/>
                <a:ext cx="7511618" cy="640575"/>
              </a:xfrm>
              <a:prstGeom prst="rect">
                <a:avLst/>
              </a:prstGeom>
              <a:solidFill>
                <a:srgbClr val="BB7C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sz="1200"/>
              </a:p>
            </p:txBody>
          </p:sp>
          <p:sp>
            <p:nvSpPr>
              <p:cNvPr id="17" name="TextBox 16"/>
              <p:cNvSpPr txBox="1"/>
              <p:nvPr/>
            </p:nvSpPr>
            <p:spPr>
              <a:xfrm>
                <a:off x="1727426" y="240030"/>
                <a:ext cx="1926364" cy="460743"/>
              </a:xfrm>
              <a:prstGeom prst="rect">
                <a:avLst/>
              </a:prstGeom>
              <a:noFill/>
            </p:spPr>
            <p:txBody>
              <a:bodyPr wrap="none" anchor="ctr">
                <a:spAutoFit/>
              </a:bodyPr>
              <a:lstStyle/>
              <a:p>
                <a:pPr lvl="0">
                  <a:defRPr lang="ko-KR" altLang="en-US"/>
                </a:pPr>
                <a:r>
                  <a:rPr lang="ko-KR" altLang="en-US" sz="2400">
                    <a:solidFill>
                      <a:schemeClr val="bg1"/>
                    </a:solidFill>
                    <a:latin typeface="나눔스퀘어라운드 ExtraBold"/>
                    <a:ea typeface="나눔스퀘어라운드 ExtraBold"/>
                  </a:rPr>
                  <a:t>사건 처리절차</a:t>
                </a:r>
              </a:p>
            </p:txBody>
          </p:sp>
          <p:sp>
            <p:nvSpPr>
              <p:cNvPr id="18" name="TextBox 17"/>
              <p:cNvSpPr txBox="1"/>
              <p:nvPr/>
            </p:nvSpPr>
            <p:spPr>
              <a:xfrm>
                <a:off x="8403324" y="192279"/>
                <a:ext cx="545771" cy="188766"/>
              </a:xfrm>
              <a:prstGeom prst="roundRect">
                <a:avLst>
                  <a:gd name="adj" fmla="val 50000"/>
                </a:avLst>
              </a:prstGeom>
              <a:solidFill>
                <a:srgbClr val="A85A56"/>
              </a:solidFill>
            </p:spPr>
            <p:txBody>
              <a:bodyPr wrap="none" anchor="ctr">
                <a:noAutofit/>
              </a:bodyPr>
              <a:lstStyle/>
              <a:p>
                <a:pPr algn="ctr">
                  <a:defRPr lang="ko-KR" altLang="en-US"/>
                </a:pPr>
                <a:r>
                  <a:rPr lang="en-US" altLang="ko-KR" sz="1100">
                    <a:solidFill>
                      <a:schemeClr val="bg1"/>
                    </a:solidFill>
                    <a:latin typeface="나눔스퀘어라운드 ExtraBold"/>
                    <a:ea typeface="나눔스퀘어라운드 ExtraBold"/>
                  </a:rPr>
                  <a:t>PART 7</a:t>
                </a:r>
                <a:endParaRPr lang="ko-KR" altLang="en-US" sz="1100">
                  <a:solidFill>
                    <a:schemeClr val="bg1"/>
                  </a:solidFill>
                  <a:latin typeface="나눔스퀘어라운드 ExtraBold"/>
                  <a:ea typeface="나눔스퀘어라운드 ExtraBold"/>
                </a:endParaRPr>
              </a:p>
            </p:txBody>
          </p:sp>
          <p:sp>
            <p:nvSpPr>
              <p:cNvPr id="19" name="TextBox 18"/>
              <p:cNvSpPr txBox="1"/>
              <p:nvPr/>
            </p:nvSpPr>
            <p:spPr>
              <a:xfrm>
                <a:off x="6699060" y="363855"/>
                <a:ext cx="2335402" cy="424854"/>
              </a:xfrm>
              <a:prstGeom prst="rect">
                <a:avLst/>
              </a:prstGeom>
              <a:noFill/>
            </p:spPr>
            <p:txBody>
              <a:bodyPr wrap="square" anchor="ctr">
                <a:spAutoFit/>
              </a:bodyPr>
              <a:lstStyle/>
              <a:p>
                <a:pPr algn="r">
                  <a:defRPr lang="ko-KR" altLang="en-US"/>
                </a:pPr>
                <a:r>
                  <a:rPr lang="ko-KR" altLang="en-US" sz="1100">
                    <a:solidFill>
                      <a:schemeClr val="bg1"/>
                    </a:solidFill>
                    <a:latin typeface="나눔스퀘어라운드 ExtraBold"/>
                    <a:ea typeface="나눔스퀘어라운드 ExtraBold"/>
                  </a:rPr>
                  <a:t>직장 내 괴롭힘 발생 시 </a:t>
                </a:r>
              </a:p>
              <a:p>
                <a:pPr algn="r">
                  <a:defRPr lang="ko-KR" altLang="en-US"/>
                </a:pPr>
                <a:r>
                  <a:rPr lang="ko-KR" altLang="en-US" sz="1100">
                    <a:solidFill>
                      <a:schemeClr val="bg1"/>
                    </a:solidFill>
                    <a:latin typeface="나눔스퀘어라운드 ExtraBold"/>
                    <a:ea typeface="나눔스퀘어라운드 ExtraBold"/>
                  </a:rPr>
                  <a:t>처리절차</a:t>
                </a:r>
              </a:p>
            </p:txBody>
          </p:sp>
        </p:grpSp>
        <p:grpSp>
          <p:nvGrpSpPr>
            <p:cNvPr id="9" name="그룹 8"/>
            <p:cNvGrpSpPr/>
            <p:nvPr/>
          </p:nvGrpSpPr>
          <p:grpSpPr>
            <a:xfrm>
              <a:off x="3672189" y="239106"/>
              <a:ext cx="1548504" cy="461665"/>
              <a:chOff x="3672189" y="239106"/>
              <a:chExt cx="1548504" cy="461665"/>
            </a:xfrm>
          </p:grpSpPr>
          <p:sp>
            <p:nvSpPr>
              <p:cNvPr id="10" name="Rectangle 5"/>
              <p:cNvSpPr>
                <a:spLocks noChangeArrowheads="1"/>
              </p:cNvSpPr>
              <p:nvPr/>
            </p:nvSpPr>
            <p:spPr bwMode="white">
              <a:xfrm>
                <a:off x="3913925" y="240030"/>
                <a:ext cx="1306768" cy="460741"/>
              </a:xfrm>
              <a:prstGeom prst="rect">
                <a:avLst/>
              </a:prstGeom>
              <a:noFill/>
            </p:spPr>
            <p:txBody>
              <a:bodyPr wrap="none" anchor="ctr">
                <a:spAutoFit/>
              </a:bodyPr>
              <a:lstStyle/>
              <a:p>
                <a:pPr lvl="0">
                  <a:defRPr lang="ko-KR" altLang="en-US"/>
                </a:pPr>
                <a:r>
                  <a:rPr lang="ko-KR" altLang="en-US" sz="2400">
                    <a:solidFill>
                      <a:srgbClr val="FFC91D"/>
                    </a:solidFill>
                    <a:latin typeface="나눔스퀘어라운드 ExtraBold"/>
                    <a:ea typeface="나눔스퀘어라운드 ExtraBold"/>
                  </a:rPr>
                  <a:t>약식조사</a:t>
                </a:r>
              </a:p>
            </p:txBody>
          </p:sp>
          <p:sp>
            <p:nvSpPr>
              <p:cNvPr id="11" name="타원 10"/>
              <p:cNvSpPr/>
              <p:nvPr/>
            </p:nvSpPr>
            <p:spPr>
              <a:xfrm>
                <a:off x="3672189" y="331227"/>
                <a:ext cx="277425" cy="2774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lang="ko-KR" altLang="en-US"/>
                </a:pPr>
                <a:r>
                  <a:rPr lang="en-US" altLang="ko-KR">
                    <a:solidFill>
                      <a:schemeClr val="bg1"/>
                    </a:solidFill>
                    <a:latin typeface="나눔스퀘어라운드 ExtraBold"/>
                    <a:ea typeface="나눔스퀘어라운드 ExtraBold"/>
                  </a:rPr>
                  <a:t>3</a:t>
                </a:r>
                <a:endParaRPr lang="ko-KR" altLang="en-US">
                  <a:solidFill>
                    <a:schemeClr val="bg1"/>
                  </a:solidFill>
                  <a:latin typeface="나눔스퀘어라운드 ExtraBold"/>
                  <a:ea typeface="나눔스퀘어라운드 ExtraBold"/>
                </a:endParaRPr>
              </a:p>
            </p:txBody>
          </p:sp>
        </p:grpSp>
      </p:grpSp>
      <p:grpSp>
        <p:nvGrpSpPr>
          <p:cNvPr id="5" name="그룹 4"/>
          <p:cNvGrpSpPr/>
          <p:nvPr/>
        </p:nvGrpSpPr>
        <p:grpSpPr>
          <a:xfrm>
            <a:off x="962996" y="1532436"/>
            <a:ext cx="7149267" cy="3986623"/>
            <a:chOff x="933580" y="1656532"/>
            <a:chExt cx="7149267" cy="3986623"/>
          </a:xfrm>
        </p:grpSpPr>
        <p:sp>
          <p:nvSpPr>
            <p:cNvPr id="26" name="사각형: 둥근 모서리 25"/>
            <p:cNvSpPr/>
            <p:nvPr/>
          </p:nvSpPr>
          <p:spPr>
            <a:xfrm>
              <a:off x="1116610" y="1700353"/>
              <a:ext cx="4177776" cy="1818337"/>
            </a:xfrm>
            <a:prstGeom prst="roundRect">
              <a:avLst>
                <a:gd name="adj" fmla="val 10208"/>
              </a:avLst>
            </a:prstGeom>
            <a:solidFill>
              <a:srgbClr val="E59A37"/>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ko-KR" altLang="en-US"/>
              </a:pPr>
              <a:endParaRPr lang="ko-KR" altLang="en-US"/>
            </a:p>
          </p:txBody>
        </p:sp>
        <p:sp>
          <p:nvSpPr>
            <p:cNvPr id="27" name="사각형: 둥근 한쪽 모서리 26"/>
            <p:cNvSpPr/>
            <p:nvPr/>
          </p:nvSpPr>
          <p:spPr>
            <a:xfrm>
              <a:off x="1117815" y="1656532"/>
              <a:ext cx="4219384" cy="484959"/>
            </a:xfrm>
            <a:prstGeom prst="round1Rect">
              <a:avLst>
                <a:gd name="adj" fmla="val 50000"/>
              </a:avLst>
            </a:prstGeom>
            <a:noFill/>
          </p:spPr>
          <p:txBody>
            <a:bodyPr wrap="square">
              <a:spAutoFit/>
            </a:bodyPr>
            <a:lstStyle/>
            <a:p>
              <a:pPr algn="ctr">
                <a:lnSpc>
                  <a:spcPct val="130000"/>
                </a:lnSpc>
                <a:spcBef>
                  <a:spcPct val="0"/>
                </a:spcBef>
                <a:spcAft>
                  <a:spcPct val="32000"/>
                </a:spcAft>
                <a:defRPr lang="ko-KR" altLang="en-US"/>
              </a:pPr>
              <a:r>
                <a:rPr lang="ko-KR" altLang="en-US" sz="2000" b="1">
                  <a:solidFill>
                    <a:schemeClr val="bg1"/>
                  </a:solidFill>
                  <a:latin typeface="나눔바른고딕"/>
                  <a:ea typeface="나눔바른고딕"/>
                  <a:cs typeface="함초롬돋움"/>
                </a:rPr>
                <a:t>약식조사 보고서에 기술되어야 할 내용</a:t>
              </a:r>
            </a:p>
          </p:txBody>
        </p:sp>
        <p:sp>
          <p:nvSpPr>
            <p:cNvPr id="28" name="모서리가 둥근 직사각형 119"/>
            <p:cNvSpPr/>
            <p:nvPr/>
          </p:nvSpPr>
          <p:spPr>
            <a:xfrm>
              <a:off x="933580" y="2190419"/>
              <a:ext cx="7149267" cy="3452736"/>
            </a:xfrm>
            <a:prstGeom prst="roundRect">
              <a:avLst>
                <a:gd name="adj" fmla="val 0"/>
              </a:avLst>
            </a:prstGeom>
            <a:solidFill>
              <a:schemeClr val="bg1"/>
            </a:solidFill>
            <a:ln w="28575">
              <a:solidFill>
                <a:srgbClr val="E59A37"/>
              </a:solidFill>
              <a:prstDash val="soli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anchor="ctr"/>
            <a:lstStyle/>
            <a:p>
              <a:pPr algn="ctr">
                <a:lnSpc>
                  <a:spcPct val="120000"/>
                </a:lnSpc>
                <a:defRPr lang="ko-KR" altLang="en-US"/>
              </a:pPr>
              <a:endParaRPr lang="ko-KR" altLang="en-US" sz="1600">
                <a:solidFill>
                  <a:srgbClr val="000000"/>
                </a:solidFill>
                <a:latin typeface="12롯데마트드림Medium"/>
                <a:ea typeface="12롯데마트드림Medium"/>
              </a:endParaRPr>
            </a:p>
          </p:txBody>
        </p:sp>
        <p:sp>
          <p:nvSpPr>
            <p:cNvPr id="33" name="Rectangle 5"/>
            <p:cNvSpPr>
              <a:spLocks noChangeArrowheads="1"/>
            </p:cNvSpPr>
            <p:nvPr/>
          </p:nvSpPr>
          <p:spPr bwMode="white">
            <a:xfrm>
              <a:off x="1602383" y="2420869"/>
              <a:ext cx="6237035" cy="2987697"/>
            </a:xfrm>
            <a:prstGeom prst="rect">
              <a:avLst/>
            </a:prstGeom>
            <a:noFill/>
            <a:ln>
              <a:noFill/>
            </a:ln>
            <a:effectLst/>
          </p:spPr>
          <p:txBody>
            <a:bodyPr wrap="square" anchor="t">
              <a:spAutoFit/>
            </a:bodyPr>
            <a:lstStyle>
              <a:lvl1pPr defTabSz="898525">
                <a:defRPr kumimoji="1" sz="1200">
                  <a:solidFill>
                    <a:schemeClr val="tx1"/>
                  </a:solidFill>
                  <a:latin typeface="Arial"/>
                  <a:cs typeface="Arial"/>
                </a:defRPr>
              </a:lvl1pPr>
              <a:lvl2pPr marL="989013" indent="-449263" defTabSz="898525">
                <a:defRPr kumimoji="1" sz="1200">
                  <a:solidFill>
                    <a:schemeClr val="tx1"/>
                  </a:solidFill>
                  <a:latin typeface="Arial"/>
                  <a:cs typeface="Arial"/>
                </a:defRPr>
              </a:lvl2pPr>
              <a:lvl3pPr marL="1528763" indent="-449263" defTabSz="898525">
                <a:defRPr kumimoji="1" sz="1200">
                  <a:solidFill>
                    <a:schemeClr val="tx1"/>
                  </a:solidFill>
                  <a:latin typeface="Arial"/>
                  <a:cs typeface="Arial"/>
                </a:defRPr>
              </a:lvl3pPr>
              <a:lvl4pPr marL="2068513" indent="-449263" defTabSz="898525">
                <a:defRPr kumimoji="1" sz="1200">
                  <a:solidFill>
                    <a:schemeClr val="tx1"/>
                  </a:solidFill>
                  <a:latin typeface="Arial"/>
                  <a:cs typeface="Arial"/>
                </a:defRPr>
              </a:lvl4pPr>
              <a:lvl5pPr marL="2608263" indent="-449263" defTabSz="898525">
                <a:defRPr kumimoji="1" sz="1200">
                  <a:solidFill>
                    <a:schemeClr val="tx1"/>
                  </a:solidFill>
                  <a:latin typeface="Arial"/>
                  <a:cs typeface="Arial"/>
                </a:defRPr>
              </a:lvl5pPr>
              <a:lvl6pPr marL="3065463" indent="-449263" defTabSz="898525" fontAlgn="base">
                <a:spcBef>
                  <a:spcPct val="30000"/>
                </a:spcBef>
                <a:spcAft>
                  <a:spcPct val="0"/>
                </a:spcAft>
                <a:defRPr kumimoji="1" sz="1200">
                  <a:solidFill>
                    <a:schemeClr val="tx1"/>
                  </a:solidFill>
                  <a:latin typeface="Arial"/>
                  <a:cs typeface="Arial"/>
                </a:defRPr>
              </a:lvl6pPr>
              <a:lvl7pPr marL="3522663" indent="-449263" defTabSz="898525" fontAlgn="base">
                <a:spcBef>
                  <a:spcPct val="30000"/>
                </a:spcBef>
                <a:spcAft>
                  <a:spcPct val="0"/>
                </a:spcAft>
                <a:defRPr kumimoji="1" sz="1200">
                  <a:solidFill>
                    <a:schemeClr val="tx1"/>
                  </a:solidFill>
                  <a:latin typeface="Arial"/>
                  <a:cs typeface="Arial"/>
                </a:defRPr>
              </a:lvl7pPr>
              <a:lvl8pPr marL="3979863" indent="-449263" defTabSz="898525" fontAlgn="base">
                <a:spcBef>
                  <a:spcPct val="30000"/>
                </a:spcBef>
                <a:spcAft>
                  <a:spcPct val="0"/>
                </a:spcAft>
                <a:defRPr kumimoji="1" sz="1200">
                  <a:solidFill>
                    <a:schemeClr val="tx1"/>
                  </a:solidFill>
                  <a:latin typeface="Arial"/>
                  <a:cs typeface="Arial"/>
                </a:defRPr>
              </a:lvl8pPr>
              <a:lvl9pPr marL="4437063" indent="-449263" defTabSz="898525" fontAlgn="base">
                <a:spcBef>
                  <a:spcPct val="30000"/>
                </a:spcBef>
                <a:spcAft>
                  <a:spcPct val="0"/>
                </a:spcAft>
                <a:defRPr kumimoji="1" sz="1200">
                  <a:solidFill>
                    <a:schemeClr val="tx1"/>
                  </a:solidFill>
                  <a:latin typeface="Arial"/>
                  <a:cs typeface="Arial"/>
                </a:defRPr>
              </a:lvl9pPr>
            </a:lstStyle>
            <a:p>
              <a:pPr>
                <a:lnSpc>
                  <a:spcPct val="130000"/>
                </a:lnSpc>
                <a:spcBef>
                  <a:spcPct val="0"/>
                </a:spcBef>
                <a:spcAft>
                  <a:spcPts val="1500"/>
                </a:spcAft>
                <a:defRPr lang="ko-KR" altLang="en-US"/>
              </a:pPr>
              <a:r>
                <a:rPr lang="ko-KR" altLang="en-US" sz="1800" dirty="0">
                  <a:solidFill>
                    <a:srgbClr val="000000"/>
                  </a:solidFill>
                  <a:latin typeface="나눔바른고딕"/>
                  <a:ea typeface="나눔바른고딕"/>
                  <a:cs typeface="함초롬돋움"/>
                </a:rPr>
                <a:t>피해자와 행위자와의 관계</a:t>
              </a:r>
              <a:r>
                <a:rPr lang="en-US" altLang="ko-KR" sz="1600" dirty="0">
                  <a:solidFill>
                    <a:schemeClr val="accent1">
                      <a:lumMod val="75000"/>
                    </a:schemeClr>
                  </a:solidFill>
                  <a:latin typeface="나눔바른고딕"/>
                  <a:ea typeface="나눔바른고딕"/>
                  <a:cs typeface="함초롬돋움"/>
                </a:rPr>
                <a:t>(</a:t>
              </a:r>
              <a:r>
                <a:rPr lang="ko-KR" altLang="en-US" sz="1600" dirty="0">
                  <a:solidFill>
                    <a:schemeClr val="accent1">
                      <a:lumMod val="75000"/>
                    </a:schemeClr>
                  </a:solidFill>
                  <a:latin typeface="나눔바른고딕"/>
                  <a:ea typeface="나눔바른고딕"/>
                  <a:cs typeface="함초롬돋움"/>
                </a:rPr>
                <a:t>우위성 판단 요소</a:t>
              </a:r>
              <a:r>
                <a:rPr lang="en-US" altLang="ko-KR" sz="1600" dirty="0">
                  <a:solidFill>
                    <a:schemeClr val="accent1">
                      <a:lumMod val="75000"/>
                    </a:schemeClr>
                  </a:solidFill>
                  <a:latin typeface="나눔바른고딕"/>
                  <a:ea typeface="나눔바른고딕"/>
                  <a:cs typeface="함초롬돋움"/>
                </a:rPr>
                <a:t>)</a:t>
              </a:r>
            </a:p>
            <a:p>
              <a:pPr>
                <a:lnSpc>
                  <a:spcPct val="130000"/>
                </a:lnSpc>
                <a:spcBef>
                  <a:spcPct val="0"/>
                </a:spcBef>
                <a:spcAft>
                  <a:spcPts val="1500"/>
                </a:spcAft>
                <a:defRPr lang="ko-KR" altLang="en-US"/>
              </a:pPr>
              <a:r>
                <a:rPr lang="ko-KR" altLang="en-US" sz="1800" dirty="0">
                  <a:solidFill>
                    <a:srgbClr val="000000"/>
                  </a:solidFill>
                  <a:latin typeface="나눔바른고딕"/>
                  <a:ea typeface="나눔바른고딕"/>
                  <a:cs typeface="함초롬돋움"/>
                </a:rPr>
                <a:t>사건 경위</a:t>
              </a:r>
              <a:r>
                <a:rPr lang="en-US" altLang="ko-KR" sz="1600" dirty="0">
                  <a:solidFill>
                    <a:schemeClr val="accent1">
                      <a:lumMod val="75000"/>
                    </a:schemeClr>
                  </a:solidFill>
                  <a:latin typeface="나눔바른고딕"/>
                  <a:ea typeface="나눔바른고딕"/>
                  <a:cs typeface="함초롬돋움"/>
                </a:rPr>
                <a:t>(</a:t>
              </a:r>
              <a:r>
                <a:rPr lang="ko-KR" altLang="en-US" sz="1600" dirty="0">
                  <a:solidFill>
                    <a:schemeClr val="accent1">
                      <a:lumMod val="75000"/>
                    </a:schemeClr>
                  </a:solidFill>
                  <a:latin typeface="나눔바른고딕"/>
                  <a:ea typeface="나눔바른고딕"/>
                  <a:cs typeface="함초롬돋움"/>
                </a:rPr>
                <a:t>피해자 또는 피해자가 추천한 참고인 진술내용을 토대로 작성</a:t>
              </a:r>
              <a:r>
                <a:rPr lang="en-US" altLang="ko-KR" sz="1600" dirty="0">
                  <a:solidFill>
                    <a:schemeClr val="accent1">
                      <a:lumMod val="75000"/>
                    </a:schemeClr>
                  </a:solidFill>
                  <a:latin typeface="나눔바른고딕"/>
                  <a:ea typeface="나눔바른고딕"/>
                  <a:cs typeface="함초롬돋움"/>
                </a:rPr>
                <a:t>)</a:t>
              </a:r>
            </a:p>
            <a:p>
              <a:pPr>
                <a:lnSpc>
                  <a:spcPct val="130000"/>
                </a:lnSpc>
                <a:spcBef>
                  <a:spcPct val="0"/>
                </a:spcBef>
                <a:defRPr lang="ko-KR" altLang="en-US"/>
              </a:pPr>
              <a:r>
                <a:rPr lang="ko-KR" altLang="en-US" sz="1800" dirty="0">
                  <a:solidFill>
                    <a:srgbClr val="000000"/>
                  </a:solidFill>
                  <a:latin typeface="나눔바른고딕"/>
                  <a:ea typeface="나눔바른고딕"/>
                  <a:cs typeface="함초롬돋움"/>
                </a:rPr>
                <a:t>문제된 행위가 직장 내 괴롭힘에 </a:t>
              </a:r>
              <a:r>
                <a:rPr lang="ko-KR" altLang="en-US" sz="1800" dirty="0" err="1">
                  <a:solidFill>
                    <a:srgbClr val="000000"/>
                  </a:solidFill>
                  <a:latin typeface="나눔바른고딕"/>
                  <a:ea typeface="나눔바른고딕"/>
                  <a:cs typeface="함초롬돋움"/>
                </a:rPr>
                <a:t>해당하는지의</a:t>
              </a:r>
              <a:r>
                <a:rPr lang="ko-KR" altLang="en-US" sz="1800" dirty="0">
                  <a:solidFill>
                    <a:srgbClr val="000000"/>
                  </a:solidFill>
                  <a:latin typeface="나눔바른고딕"/>
                  <a:ea typeface="나눔바른고딕"/>
                  <a:cs typeface="함초롬돋움"/>
                </a:rPr>
                <a:t> 여부를 </a:t>
              </a:r>
            </a:p>
            <a:p>
              <a:pPr>
                <a:lnSpc>
                  <a:spcPct val="130000"/>
                </a:lnSpc>
                <a:spcBef>
                  <a:spcPct val="0"/>
                </a:spcBef>
                <a:spcAft>
                  <a:spcPts val="1500"/>
                </a:spcAft>
                <a:defRPr lang="ko-KR" altLang="en-US"/>
              </a:pPr>
              <a:r>
                <a:rPr lang="ko-KR" altLang="en-US" sz="1800" dirty="0">
                  <a:solidFill>
                    <a:srgbClr val="000000"/>
                  </a:solidFill>
                  <a:latin typeface="나눔바른고딕"/>
                  <a:ea typeface="나눔바른고딕"/>
                  <a:cs typeface="함초롬돋움"/>
                </a:rPr>
                <a:t>입증할 직접증거 또는 정황증거</a:t>
              </a:r>
            </a:p>
            <a:p>
              <a:pPr>
                <a:lnSpc>
                  <a:spcPct val="130000"/>
                </a:lnSpc>
                <a:spcBef>
                  <a:spcPct val="0"/>
                </a:spcBef>
                <a:spcAft>
                  <a:spcPts val="1500"/>
                </a:spcAft>
                <a:defRPr lang="ko-KR" altLang="en-US"/>
              </a:pPr>
              <a:r>
                <a:rPr lang="ko-KR" altLang="en-US" sz="1800" dirty="0">
                  <a:solidFill>
                    <a:srgbClr val="000000"/>
                  </a:solidFill>
                  <a:latin typeface="나눔바른고딕"/>
                  <a:ea typeface="나눔바른고딕"/>
                  <a:cs typeface="함초롬돋움"/>
                </a:rPr>
                <a:t>피해자의 피해 정도</a:t>
              </a:r>
            </a:p>
            <a:p>
              <a:pPr>
                <a:lnSpc>
                  <a:spcPct val="130000"/>
                </a:lnSpc>
                <a:spcBef>
                  <a:spcPct val="0"/>
                </a:spcBef>
                <a:spcAft>
                  <a:spcPts val="1500"/>
                </a:spcAft>
                <a:defRPr lang="ko-KR" altLang="en-US"/>
              </a:pPr>
              <a:r>
                <a:rPr lang="ko-KR" altLang="en-US" sz="1800" dirty="0">
                  <a:solidFill>
                    <a:srgbClr val="000000"/>
                  </a:solidFill>
                  <a:latin typeface="나눔바른고딕"/>
                  <a:ea typeface="나눔바른고딕"/>
                  <a:cs typeface="함초롬돋움"/>
                </a:rPr>
                <a:t>피해자의 요청사항</a:t>
              </a:r>
            </a:p>
          </p:txBody>
        </p:sp>
        <p:sp>
          <p:nvSpPr>
            <p:cNvPr id="21" name="Freeform 45"/>
            <p:cNvSpPr>
              <a:spLocks noChangeAspect="1" noEditPoints="1"/>
            </p:cNvSpPr>
            <p:nvPr/>
          </p:nvSpPr>
          <p:spPr>
            <a:xfrm>
              <a:off x="1315997" y="2549005"/>
              <a:ext cx="216000" cy="216000"/>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E28E1E"/>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22" name="Freeform 45"/>
            <p:cNvSpPr>
              <a:spLocks noChangeAspect="1" noEditPoints="1"/>
            </p:cNvSpPr>
            <p:nvPr/>
          </p:nvSpPr>
          <p:spPr>
            <a:xfrm>
              <a:off x="1315997" y="3101681"/>
              <a:ext cx="216000" cy="216000"/>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E28E1E"/>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23" name="Freeform 45"/>
            <p:cNvSpPr>
              <a:spLocks noChangeAspect="1" noEditPoints="1"/>
            </p:cNvSpPr>
            <p:nvPr/>
          </p:nvSpPr>
          <p:spPr>
            <a:xfrm>
              <a:off x="1315997" y="4556684"/>
              <a:ext cx="216000" cy="216000"/>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E28E1E"/>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24" name="Freeform 45"/>
            <p:cNvSpPr>
              <a:spLocks noChangeAspect="1" noEditPoints="1"/>
            </p:cNvSpPr>
            <p:nvPr/>
          </p:nvSpPr>
          <p:spPr>
            <a:xfrm>
              <a:off x="1315997" y="3659733"/>
              <a:ext cx="216000" cy="216000"/>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E28E1E"/>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sp>
          <p:nvSpPr>
            <p:cNvPr id="25" name="Freeform 45"/>
            <p:cNvSpPr>
              <a:spLocks noChangeAspect="1" noEditPoints="1"/>
            </p:cNvSpPr>
            <p:nvPr/>
          </p:nvSpPr>
          <p:spPr>
            <a:xfrm>
              <a:off x="1315997" y="5094132"/>
              <a:ext cx="216000" cy="216000"/>
            </a:xfrm>
            <a:custGeom>
              <a:avLst/>
              <a:gdLst>
                <a:gd name="T0" fmla="*/ 2432 w 3248"/>
                <a:gd name="T1" fmla="*/ 922 h 3240"/>
                <a:gd name="T2" fmla="*/ 2344 w 3248"/>
                <a:gd name="T3" fmla="*/ 965 h 3240"/>
                <a:gd name="T4" fmla="*/ 1413 w 3248"/>
                <a:gd name="T5" fmla="*/ 1891 h 3240"/>
                <a:gd name="T6" fmla="*/ 1364 w 3248"/>
                <a:gd name="T7" fmla="*/ 1897 h 3240"/>
                <a:gd name="T8" fmla="*/ 1005 w 3248"/>
                <a:gd name="T9" fmla="*/ 1550 h 3240"/>
                <a:gd name="T10" fmla="*/ 924 w 3248"/>
                <a:gd name="T11" fmla="*/ 1495 h 3240"/>
                <a:gd name="T12" fmla="*/ 827 w 3248"/>
                <a:gd name="T13" fmla="*/ 1476 h 3240"/>
                <a:gd name="T14" fmla="*/ 731 w 3248"/>
                <a:gd name="T15" fmla="*/ 1495 h 3240"/>
                <a:gd name="T16" fmla="*/ 649 w 3248"/>
                <a:gd name="T17" fmla="*/ 1550 h 3240"/>
                <a:gd name="T18" fmla="*/ 590 w 3248"/>
                <a:gd name="T19" fmla="*/ 1642 h 3240"/>
                <a:gd name="T20" fmla="*/ 575 w 3248"/>
                <a:gd name="T21" fmla="*/ 1747 h 3240"/>
                <a:gd name="T22" fmla="*/ 604 w 3248"/>
                <a:gd name="T23" fmla="*/ 1848 h 3240"/>
                <a:gd name="T24" fmla="*/ 1202 w 3248"/>
                <a:gd name="T25" fmla="*/ 2461 h 3240"/>
                <a:gd name="T26" fmla="*/ 1284 w 3248"/>
                <a:gd name="T27" fmla="*/ 2516 h 3240"/>
                <a:gd name="T28" fmla="*/ 1380 w 3248"/>
                <a:gd name="T29" fmla="*/ 2535 h 3240"/>
                <a:gd name="T30" fmla="*/ 1477 w 3248"/>
                <a:gd name="T31" fmla="*/ 2516 h 3240"/>
                <a:gd name="T32" fmla="*/ 1560 w 3248"/>
                <a:gd name="T33" fmla="*/ 2461 h 3240"/>
                <a:gd name="T34" fmla="*/ 2720 w 3248"/>
                <a:gd name="T35" fmla="*/ 1285 h 3240"/>
                <a:gd name="T36" fmla="*/ 2749 w 3248"/>
                <a:gd name="T37" fmla="*/ 1183 h 3240"/>
                <a:gd name="T38" fmla="*/ 2735 w 3248"/>
                <a:gd name="T39" fmla="*/ 1079 h 3240"/>
                <a:gd name="T40" fmla="*/ 2676 w 3248"/>
                <a:gd name="T41" fmla="*/ 986 h 3240"/>
                <a:gd name="T42" fmla="*/ 2594 w 3248"/>
                <a:gd name="T43" fmla="*/ 932 h 3240"/>
                <a:gd name="T44" fmla="*/ 2498 w 3248"/>
                <a:gd name="T45" fmla="*/ 912 h 3240"/>
                <a:gd name="T46" fmla="*/ 2717 w 3248"/>
                <a:gd name="T47" fmla="*/ 3 h 3240"/>
                <a:gd name="T48" fmla="*/ 2886 w 3248"/>
                <a:gd name="T49" fmla="*/ 47 h 3240"/>
                <a:gd name="T50" fmla="*/ 3032 w 3248"/>
                <a:gd name="T51" fmla="*/ 136 h 3240"/>
                <a:gd name="T52" fmla="*/ 3147 w 3248"/>
                <a:gd name="T53" fmla="*/ 262 h 3240"/>
                <a:gd name="T54" fmla="*/ 3221 w 3248"/>
                <a:gd name="T55" fmla="*/ 416 h 3240"/>
                <a:gd name="T56" fmla="*/ 3248 w 3248"/>
                <a:gd name="T57" fmla="*/ 592 h 3240"/>
                <a:gd name="T58" fmla="*/ 3236 w 3248"/>
                <a:gd name="T59" fmla="*/ 2767 h 3240"/>
                <a:gd name="T60" fmla="*/ 3176 w 3248"/>
                <a:gd name="T61" fmla="*/ 2931 h 3240"/>
                <a:gd name="T62" fmla="*/ 3075 w 3248"/>
                <a:gd name="T63" fmla="*/ 3066 h 3240"/>
                <a:gd name="T64" fmla="*/ 2938 w 3248"/>
                <a:gd name="T65" fmla="*/ 3169 h 3240"/>
                <a:gd name="T66" fmla="*/ 2776 w 3248"/>
                <a:gd name="T67" fmla="*/ 3228 h 3240"/>
                <a:gd name="T68" fmla="*/ 592 w 3248"/>
                <a:gd name="T69" fmla="*/ 3240 h 3240"/>
                <a:gd name="T70" fmla="*/ 415 w 3248"/>
                <a:gd name="T71" fmla="*/ 3213 h 3240"/>
                <a:gd name="T72" fmla="*/ 261 w 3248"/>
                <a:gd name="T73" fmla="*/ 3139 h 3240"/>
                <a:gd name="T74" fmla="*/ 136 w 3248"/>
                <a:gd name="T75" fmla="*/ 3025 h 3240"/>
                <a:gd name="T76" fmla="*/ 47 w 3248"/>
                <a:gd name="T77" fmla="*/ 2879 h 3240"/>
                <a:gd name="T78" fmla="*/ 3 w 3248"/>
                <a:gd name="T79" fmla="*/ 2709 h 3240"/>
                <a:gd name="T80" fmla="*/ 3 w 3248"/>
                <a:gd name="T81" fmla="*/ 531 h 3240"/>
                <a:gd name="T82" fmla="*/ 47 w 3248"/>
                <a:gd name="T83" fmla="*/ 362 h 3240"/>
                <a:gd name="T84" fmla="*/ 136 w 3248"/>
                <a:gd name="T85" fmla="*/ 216 h 3240"/>
                <a:gd name="T86" fmla="*/ 261 w 3248"/>
                <a:gd name="T87" fmla="*/ 102 h 3240"/>
                <a:gd name="T88" fmla="*/ 415 w 3248"/>
                <a:gd name="T89" fmla="*/ 28 h 3240"/>
                <a:gd name="T90" fmla="*/ 592 w 3248"/>
                <a:gd name="T91" fmla="*/ 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8" h="3240">
                  <a:moveTo>
                    <a:pt x="2498" y="912"/>
                  </a:moveTo>
                  <a:lnTo>
                    <a:pt x="2465" y="915"/>
                  </a:lnTo>
                  <a:lnTo>
                    <a:pt x="2432" y="922"/>
                  </a:lnTo>
                  <a:lnTo>
                    <a:pt x="2401" y="932"/>
                  </a:lnTo>
                  <a:lnTo>
                    <a:pt x="2371" y="946"/>
                  </a:lnTo>
                  <a:lnTo>
                    <a:pt x="2344" y="965"/>
                  </a:lnTo>
                  <a:lnTo>
                    <a:pt x="2319" y="986"/>
                  </a:lnTo>
                  <a:lnTo>
                    <a:pt x="1426" y="1881"/>
                  </a:lnTo>
                  <a:lnTo>
                    <a:pt x="1413" y="1891"/>
                  </a:lnTo>
                  <a:lnTo>
                    <a:pt x="1397" y="1897"/>
                  </a:lnTo>
                  <a:lnTo>
                    <a:pt x="1380" y="1899"/>
                  </a:lnTo>
                  <a:lnTo>
                    <a:pt x="1364" y="1897"/>
                  </a:lnTo>
                  <a:lnTo>
                    <a:pt x="1349" y="1891"/>
                  </a:lnTo>
                  <a:lnTo>
                    <a:pt x="1336" y="1881"/>
                  </a:lnTo>
                  <a:lnTo>
                    <a:pt x="1005" y="1550"/>
                  </a:lnTo>
                  <a:lnTo>
                    <a:pt x="981" y="1528"/>
                  </a:lnTo>
                  <a:lnTo>
                    <a:pt x="954" y="1510"/>
                  </a:lnTo>
                  <a:lnTo>
                    <a:pt x="924" y="1495"/>
                  </a:lnTo>
                  <a:lnTo>
                    <a:pt x="893" y="1485"/>
                  </a:lnTo>
                  <a:lnTo>
                    <a:pt x="860" y="1478"/>
                  </a:lnTo>
                  <a:lnTo>
                    <a:pt x="827" y="1476"/>
                  </a:lnTo>
                  <a:lnTo>
                    <a:pt x="794" y="1478"/>
                  </a:lnTo>
                  <a:lnTo>
                    <a:pt x="762" y="1485"/>
                  </a:lnTo>
                  <a:lnTo>
                    <a:pt x="731" y="1495"/>
                  </a:lnTo>
                  <a:lnTo>
                    <a:pt x="701" y="1510"/>
                  </a:lnTo>
                  <a:lnTo>
                    <a:pt x="674" y="1528"/>
                  </a:lnTo>
                  <a:lnTo>
                    <a:pt x="649" y="1550"/>
                  </a:lnTo>
                  <a:lnTo>
                    <a:pt x="624" y="1578"/>
                  </a:lnTo>
                  <a:lnTo>
                    <a:pt x="604" y="1609"/>
                  </a:lnTo>
                  <a:lnTo>
                    <a:pt x="590" y="1642"/>
                  </a:lnTo>
                  <a:lnTo>
                    <a:pt x="580" y="1677"/>
                  </a:lnTo>
                  <a:lnTo>
                    <a:pt x="575" y="1711"/>
                  </a:lnTo>
                  <a:lnTo>
                    <a:pt x="575" y="1747"/>
                  </a:lnTo>
                  <a:lnTo>
                    <a:pt x="580" y="1781"/>
                  </a:lnTo>
                  <a:lnTo>
                    <a:pt x="590" y="1816"/>
                  </a:lnTo>
                  <a:lnTo>
                    <a:pt x="604" y="1848"/>
                  </a:lnTo>
                  <a:lnTo>
                    <a:pt x="624" y="1880"/>
                  </a:lnTo>
                  <a:lnTo>
                    <a:pt x="649" y="1908"/>
                  </a:lnTo>
                  <a:lnTo>
                    <a:pt x="1202" y="2461"/>
                  </a:lnTo>
                  <a:lnTo>
                    <a:pt x="1227" y="2484"/>
                  </a:lnTo>
                  <a:lnTo>
                    <a:pt x="1255" y="2502"/>
                  </a:lnTo>
                  <a:lnTo>
                    <a:pt x="1284" y="2516"/>
                  </a:lnTo>
                  <a:lnTo>
                    <a:pt x="1315" y="2527"/>
                  </a:lnTo>
                  <a:lnTo>
                    <a:pt x="1348" y="2533"/>
                  </a:lnTo>
                  <a:lnTo>
                    <a:pt x="1380" y="2535"/>
                  </a:lnTo>
                  <a:lnTo>
                    <a:pt x="1414" y="2533"/>
                  </a:lnTo>
                  <a:lnTo>
                    <a:pt x="1446" y="2527"/>
                  </a:lnTo>
                  <a:lnTo>
                    <a:pt x="1477" y="2516"/>
                  </a:lnTo>
                  <a:lnTo>
                    <a:pt x="1507" y="2502"/>
                  </a:lnTo>
                  <a:lnTo>
                    <a:pt x="1534" y="2484"/>
                  </a:lnTo>
                  <a:lnTo>
                    <a:pt x="1560" y="2461"/>
                  </a:lnTo>
                  <a:lnTo>
                    <a:pt x="2676" y="1344"/>
                  </a:lnTo>
                  <a:lnTo>
                    <a:pt x="2701" y="1316"/>
                  </a:lnTo>
                  <a:lnTo>
                    <a:pt x="2720" y="1285"/>
                  </a:lnTo>
                  <a:lnTo>
                    <a:pt x="2735" y="1252"/>
                  </a:lnTo>
                  <a:lnTo>
                    <a:pt x="2745" y="1218"/>
                  </a:lnTo>
                  <a:lnTo>
                    <a:pt x="2749" y="1183"/>
                  </a:lnTo>
                  <a:lnTo>
                    <a:pt x="2749" y="1148"/>
                  </a:lnTo>
                  <a:lnTo>
                    <a:pt x="2745" y="1113"/>
                  </a:lnTo>
                  <a:lnTo>
                    <a:pt x="2735" y="1079"/>
                  </a:lnTo>
                  <a:lnTo>
                    <a:pt x="2720" y="1046"/>
                  </a:lnTo>
                  <a:lnTo>
                    <a:pt x="2701" y="1015"/>
                  </a:lnTo>
                  <a:lnTo>
                    <a:pt x="2676" y="986"/>
                  </a:lnTo>
                  <a:lnTo>
                    <a:pt x="2651" y="965"/>
                  </a:lnTo>
                  <a:lnTo>
                    <a:pt x="2624" y="947"/>
                  </a:lnTo>
                  <a:lnTo>
                    <a:pt x="2594" y="932"/>
                  </a:lnTo>
                  <a:lnTo>
                    <a:pt x="2563" y="922"/>
                  </a:lnTo>
                  <a:lnTo>
                    <a:pt x="2530" y="915"/>
                  </a:lnTo>
                  <a:lnTo>
                    <a:pt x="2498" y="912"/>
                  </a:lnTo>
                  <a:close/>
                  <a:moveTo>
                    <a:pt x="592" y="0"/>
                  </a:moveTo>
                  <a:lnTo>
                    <a:pt x="2656" y="0"/>
                  </a:lnTo>
                  <a:lnTo>
                    <a:pt x="2717" y="3"/>
                  </a:lnTo>
                  <a:lnTo>
                    <a:pt x="2776" y="12"/>
                  </a:lnTo>
                  <a:lnTo>
                    <a:pt x="2832" y="28"/>
                  </a:lnTo>
                  <a:lnTo>
                    <a:pt x="2886" y="47"/>
                  </a:lnTo>
                  <a:lnTo>
                    <a:pt x="2938" y="72"/>
                  </a:lnTo>
                  <a:lnTo>
                    <a:pt x="2987" y="102"/>
                  </a:lnTo>
                  <a:lnTo>
                    <a:pt x="3032" y="136"/>
                  </a:lnTo>
                  <a:lnTo>
                    <a:pt x="3075" y="174"/>
                  </a:lnTo>
                  <a:lnTo>
                    <a:pt x="3113" y="216"/>
                  </a:lnTo>
                  <a:lnTo>
                    <a:pt x="3147" y="262"/>
                  </a:lnTo>
                  <a:lnTo>
                    <a:pt x="3176" y="310"/>
                  </a:lnTo>
                  <a:lnTo>
                    <a:pt x="3201" y="362"/>
                  </a:lnTo>
                  <a:lnTo>
                    <a:pt x="3221" y="416"/>
                  </a:lnTo>
                  <a:lnTo>
                    <a:pt x="3236" y="473"/>
                  </a:lnTo>
                  <a:lnTo>
                    <a:pt x="3245" y="531"/>
                  </a:lnTo>
                  <a:lnTo>
                    <a:pt x="3248" y="592"/>
                  </a:lnTo>
                  <a:lnTo>
                    <a:pt x="3248" y="2649"/>
                  </a:lnTo>
                  <a:lnTo>
                    <a:pt x="3245" y="2709"/>
                  </a:lnTo>
                  <a:lnTo>
                    <a:pt x="3236" y="2767"/>
                  </a:lnTo>
                  <a:lnTo>
                    <a:pt x="3221" y="2824"/>
                  </a:lnTo>
                  <a:lnTo>
                    <a:pt x="3201" y="2879"/>
                  </a:lnTo>
                  <a:lnTo>
                    <a:pt x="3176" y="2931"/>
                  </a:lnTo>
                  <a:lnTo>
                    <a:pt x="3147" y="2979"/>
                  </a:lnTo>
                  <a:lnTo>
                    <a:pt x="3113" y="3025"/>
                  </a:lnTo>
                  <a:lnTo>
                    <a:pt x="3075" y="3066"/>
                  </a:lnTo>
                  <a:lnTo>
                    <a:pt x="3032" y="3105"/>
                  </a:lnTo>
                  <a:lnTo>
                    <a:pt x="2987" y="3139"/>
                  </a:lnTo>
                  <a:lnTo>
                    <a:pt x="2938" y="3169"/>
                  </a:lnTo>
                  <a:lnTo>
                    <a:pt x="2886" y="3193"/>
                  </a:lnTo>
                  <a:lnTo>
                    <a:pt x="2832" y="3213"/>
                  </a:lnTo>
                  <a:lnTo>
                    <a:pt x="2776" y="3228"/>
                  </a:lnTo>
                  <a:lnTo>
                    <a:pt x="2717" y="3237"/>
                  </a:lnTo>
                  <a:lnTo>
                    <a:pt x="2656" y="3240"/>
                  </a:lnTo>
                  <a:lnTo>
                    <a:pt x="592" y="3240"/>
                  </a:lnTo>
                  <a:lnTo>
                    <a:pt x="531" y="3237"/>
                  </a:lnTo>
                  <a:lnTo>
                    <a:pt x="472" y="3228"/>
                  </a:lnTo>
                  <a:lnTo>
                    <a:pt x="415" y="3213"/>
                  </a:lnTo>
                  <a:lnTo>
                    <a:pt x="362" y="3193"/>
                  </a:lnTo>
                  <a:lnTo>
                    <a:pt x="310" y="3169"/>
                  </a:lnTo>
                  <a:lnTo>
                    <a:pt x="261" y="3139"/>
                  </a:lnTo>
                  <a:lnTo>
                    <a:pt x="216" y="3105"/>
                  </a:lnTo>
                  <a:lnTo>
                    <a:pt x="173" y="3066"/>
                  </a:lnTo>
                  <a:lnTo>
                    <a:pt x="136" y="3025"/>
                  </a:lnTo>
                  <a:lnTo>
                    <a:pt x="101" y="2979"/>
                  </a:lnTo>
                  <a:lnTo>
                    <a:pt x="72" y="2931"/>
                  </a:lnTo>
                  <a:lnTo>
                    <a:pt x="47" y="2879"/>
                  </a:lnTo>
                  <a:lnTo>
                    <a:pt x="27" y="2824"/>
                  </a:lnTo>
                  <a:lnTo>
                    <a:pt x="12" y="2767"/>
                  </a:lnTo>
                  <a:lnTo>
                    <a:pt x="3" y="2709"/>
                  </a:lnTo>
                  <a:lnTo>
                    <a:pt x="0" y="2649"/>
                  </a:lnTo>
                  <a:lnTo>
                    <a:pt x="0" y="592"/>
                  </a:lnTo>
                  <a:lnTo>
                    <a:pt x="3" y="531"/>
                  </a:lnTo>
                  <a:lnTo>
                    <a:pt x="12" y="473"/>
                  </a:lnTo>
                  <a:lnTo>
                    <a:pt x="27" y="416"/>
                  </a:lnTo>
                  <a:lnTo>
                    <a:pt x="47" y="362"/>
                  </a:lnTo>
                  <a:lnTo>
                    <a:pt x="72" y="310"/>
                  </a:lnTo>
                  <a:lnTo>
                    <a:pt x="101" y="262"/>
                  </a:lnTo>
                  <a:lnTo>
                    <a:pt x="136" y="216"/>
                  </a:lnTo>
                  <a:lnTo>
                    <a:pt x="173" y="174"/>
                  </a:lnTo>
                  <a:lnTo>
                    <a:pt x="216" y="136"/>
                  </a:lnTo>
                  <a:lnTo>
                    <a:pt x="261" y="102"/>
                  </a:lnTo>
                  <a:lnTo>
                    <a:pt x="310" y="72"/>
                  </a:lnTo>
                  <a:lnTo>
                    <a:pt x="362" y="47"/>
                  </a:lnTo>
                  <a:lnTo>
                    <a:pt x="415" y="28"/>
                  </a:lnTo>
                  <a:lnTo>
                    <a:pt x="472" y="12"/>
                  </a:lnTo>
                  <a:lnTo>
                    <a:pt x="531" y="3"/>
                  </a:lnTo>
                  <a:lnTo>
                    <a:pt x="592" y="0"/>
                  </a:lnTo>
                  <a:close/>
                </a:path>
              </a:pathLst>
            </a:custGeom>
            <a:solidFill>
              <a:srgbClr val="E28E1E"/>
            </a:solidFill>
            <a:ln w="0">
              <a:noFill/>
              <a:prstDash val="solid"/>
              <a:round/>
            </a:ln>
          </p:spPr>
          <p:txBody>
            <a:bodyPr vert="horz" wrap="square" lIns="91440" tIns="45720" rIns="91440" bIns="45720" anchor="t" anchorCtr="0">
              <a:prstTxWarp prst="textNoShape">
                <a:avLst/>
              </a:prstTxWarp>
            </a:bodyPr>
            <a:lstStyle/>
            <a:p>
              <a:pPr lvl="0">
                <a:defRPr lang="ko-KR" altLang="en-US"/>
              </a:pPr>
              <a:endParaRPr lang="ko-KR" altLang="en-US"/>
            </a:p>
          </p:txBody>
        </p:sp>
      </p:grpSp>
      <p:pic>
        <p:nvPicPr>
          <p:cNvPr id="4" name="그림 3"/>
          <p:cNvPicPr>
            <a:picLocks noChangeAspect="1"/>
          </p:cNvPicPr>
          <p:nvPr/>
        </p:nvPicPr>
        <p:blipFill rotWithShape="1">
          <a:blip r:embed="rId2"/>
          <a:stretch>
            <a:fillRect/>
          </a:stretch>
        </p:blipFill>
        <p:spPr>
          <a:xfrm>
            <a:off x="6560841" y="3692434"/>
            <a:ext cx="1429707" cy="2842141"/>
          </a:xfrm>
          <a:prstGeom prst="rect">
            <a:avLst/>
          </a:prstGeom>
          <a:effectLst>
            <a:outerShdw blurRad="50800" dist="12700" dir="2700000" algn="tl" rotWithShape="0">
              <a:prstClr val="black">
                <a:alpha val="40000"/>
              </a:prstClr>
            </a:outerShdw>
          </a:effectLst>
        </p:spPr>
      </p:pic>
      <p:sp>
        <p:nvSpPr>
          <p:cNvPr id="29" name="Slide Number Placeholder 5"/>
          <p:cNvSpPr>
            <a:spLocks noGrp="1"/>
          </p:cNvSpPr>
          <p:nvPr>
            <p:ph type="sldNum" sz="quarter" idx="12"/>
          </p:nvPr>
        </p:nvSpPr>
        <p:spPr>
          <a:xfrm>
            <a:off x="6977181" y="6395701"/>
            <a:ext cx="2057280" cy="365104"/>
          </a:xfrm>
        </p:spPr>
        <p:txBody>
          <a:bodyPr/>
          <a:lstStyle/>
          <a:p>
            <a:pPr lvl="0">
              <a:defRPr lang="ko-KR" altLang="en-US"/>
            </a:pPr>
            <a:fld id="{60B600B7-BBBA-468A-A4E9-D8C5A8952DD3}" type="slidenum">
              <a:rPr lang="en-US" altLang="en-US" sz="999">
                <a:solidFill>
                  <a:schemeClr val="tx1"/>
                </a:solidFill>
                <a:latin typeface="나눔스퀘어라운드 Bold"/>
                <a:ea typeface="나눔스퀘어라운드 Bold"/>
              </a:rPr>
              <a:pPr lvl="0">
                <a:defRPr lang="ko-KR" altLang="en-US"/>
              </a:pPr>
              <a:t>99</a:t>
            </a:fld>
            <a:endParaRPr lang="en-US" altLang="en-US" sz="999">
              <a:solidFill>
                <a:schemeClr val="tx1"/>
              </a:solidFill>
              <a:latin typeface="나눔스퀘어라운드 Bold"/>
              <a:ea typeface="나눔스퀘어라운드 Bold"/>
            </a:endParaRPr>
          </a:p>
        </p:txBody>
      </p:sp>
      <p:pic>
        <p:nvPicPr>
          <p:cNvPr id="2" name="그림 1">
            <a:extLst>
              <a:ext uri="{FF2B5EF4-FFF2-40B4-BE49-F238E27FC236}">
                <a16:creationId xmlns:a16="http://schemas.microsoft.com/office/drawing/2014/main" id="{5AE0B99A-5B65-A6D5-91CA-C6B9049F3F86}"/>
              </a:ext>
            </a:extLst>
          </p:cNvPr>
          <p:cNvPicPr>
            <a:picLocks noChangeAspect="1"/>
          </p:cNvPicPr>
          <p:nvPr/>
        </p:nvPicPr>
        <p:blipFill>
          <a:blip r:embed="rId3"/>
          <a:stretch>
            <a:fillRect/>
          </a:stretch>
        </p:blipFill>
        <p:spPr>
          <a:xfrm>
            <a:off x="184639" y="6294716"/>
            <a:ext cx="685800" cy="416006"/>
          </a:xfrm>
          <a:prstGeom prst="rect">
            <a:avLst/>
          </a:prstGeom>
        </p:spPr>
      </p:pic>
      <p:pic>
        <p:nvPicPr>
          <p:cNvPr id="3" name="그림 2">
            <a:extLst>
              <a:ext uri="{FF2B5EF4-FFF2-40B4-BE49-F238E27FC236}">
                <a16:creationId xmlns:a16="http://schemas.microsoft.com/office/drawing/2014/main" id="{A9706DB7-951B-9BAD-2E15-860AB93BF1C5}"/>
              </a:ext>
            </a:extLst>
          </p:cNvPr>
          <p:cNvPicPr>
            <a:picLocks noChangeAspect="1"/>
          </p:cNvPicPr>
          <p:nvPr/>
        </p:nvPicPr>
        <p:blipFill>
          <a:blip r:embed="rId4"/>
          <a:stretch>
            <a:fillRect/>
          </a:stretch>
        </p:blipFill>
        <p:spPr>
          <a:xfrm>
            <a:off x="8244963" y="6294716"/>
            <a:ext cx="714397" cy="416006"/>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dsp="http://schemas.microsoft.com/office/drawing/2008/diagram" xmlns:dgm="http://schemas.openxmlformats.org/drawingml/2006/diagram" xmlns:c="http://schemas.openxmlformats.org/drawingml/2006/chart" xmlns="">
      <p:transition/>
    </mc:Fallback>
  </mc:AlternateContent>
</p:sld>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테마">
      <a:majorFont>
        <a:latin typeface="Calibri Light" panose="21474836470000000000"/>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21474836470000000000"/>
        <a:ea typeface=""/>
        <a:cs typeface=""/>
        <a:font script="Jpan" typeface="Yu Gothic"/>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600</TotalTime>
  <Words>9473</Words>
  <Application>Microsoft Office PowerPoint</Application>
  <PresentationFormat>화면 슬라이드 쇼(4:3)</PresentationFormat>
  <Paragraphs>1591</Paragraphs>
  <Slides>112</Slides>
  <Notes>0</Notes>
  <HiddenSlides>0</HiddenSlides>
  <MMClips>0</MMClips>
  <ScaleCrop>false</ScaleCrop>
  <HeadingPairs>
    <vt:vector size="6" baseType="variant">
      <vt:variant>
        <vt:lpstr>사용한 글꼴</vt:lpstr>
      </vt:variant>
      <vt:variant>
        <vt:i4>13</vt:i4>
      </vt:variant>
      <vt:variant>
        <vt:lpstr>테마</vt:lpstr>
      </vt:variant>
      <vt:variant>
        <vt:i4>1</vt:i4>
      </vt:variant>
      <vt:variant>
        <vt:lpstr>슬라이드 제목</vt:lpstr>
      </vt:variant>
      <vt:variant>
        <vt:i4>112</vt:i4>
      </vt:variant>
    </vt:vector>
  </HeadingPairs>
  <TitlesOfParts>
    <vt:vector size="126" baseType="lpstr">
      <vt:lpstr>굴림</vt:lpstr>
      <vt:lpstr>나눔스퀘어라운드 ExtraBold</vt:lpstr>
      <vt:lpstr>나눔스퀘어라운드 Bold</vt:lpstr>
      <vt:lpstr>맑은 고딕</vt:lpstr>
      <vt:lpstr>함초롬돋움</vt:lpstr>
      <vt:lpstr>바탕</vt:lpstr>
      <vt:lpstr>Helvetica Light</vt:lpstr>
      <vt:lpstr>Arial</vt:lpstr>
      <vt:lpstr>Calibri</vt:lpstr>
      <vt:lpstr>휴먼편지체</vt:lpstr>
      <vt:lpstr>나눔바른고딕</vt:lpstr>
      <vt:lpstr>Calibri Light</vt:lpstr>
      <vt:lpstr>12롯데마트드림Medium</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감사합니다</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Jin Seulkey</dc:creator>
  <cp:lastModifiedBy>Mankyu Jang</cp:lastModifiedBy>
  <cp:revision>396</cp:revision>
  <dcterms:created xsi:type="dcterms:W3CDTF">2019-06-04T08:02:53Z</dcterms:created>
  <dcterms:modified xsi:type="dcterms:W3CDTF">2024-01-22T02:21:23Z</dcterms:modified>
  <cp:version>0906.0100.01</cp:version>
</cp:coreProperties>
</file>