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5" r:id="rId1"/>
  </p:sldMasterIdLst>
  <p:sldIdLst>
    <p:sldId id="273" r:id="rId2"/>
    <p:sldId id="274" r:id="rId3"/>
    <p:sldId id="288" r:id="rId4"/>
    <p:sldId id="275" r:id="rId5"/>
    <p:sldId id="276" r:id="rId6"/>
    <p:sldId id="277" r:id="rId7"/>
    <p:sldId id="278" r:id="rId8"/>
    <p:sldId id="279" r:id="rId9"/>
    <p:sldId id="281" r:id="rId10"/>
    <p:sldId id="280" r:id="rId11"/>
    <p:sldId id="282" r:id="rId12"/>
    <p:sldId id="283" r:id="rId13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1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AA15DE-C70C-CEF4-DFCD-02DF5DC26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5CAC624-F011-37CA-EA98-3BC9BB3E2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3C7870-F19B-5181-663B-1BA1F6EC8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B994EE-92E3-A8C6-D8EF-43D9DD61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A7BA79D-F854-8080-1027-486DC81F6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711B45-8551-B5BC-E2F0-6061DB8BA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5424351-F75E-AC26-A6C7-9249110B7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190794-F694-22C8-2B6B-BCDA6F31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13F6C1-1C4C-CDF6-B6EF-B651B750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8013C4-289A-2302-5CA5-55DC4120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6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6362357-B277-5BAB-543C-331997EADE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29BF9AA-87C9-6C9C-7FB3-A4A270C749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24A701-5F04-0902-62CE-740D579F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D023AD-4AA0-931B-4560-9A830EC8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A82AE5-7C40-96EB-D205-55C11DF7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00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D7B55C-B060-7B88-360E-F9BF30DD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E8B57D-CA9F-CDFE-48BA-0BFA027E3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4C28E8-2F86-E1D2-4E7C-9ADCC1D0B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87B02E-FA78-16BD-6C5F-85FA84C8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E1AA98-1D27-793E-480E-B34339700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5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B0DDFF-E141-223C-45C1-81473284F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13A98A0-8D63-3F7B-D51D-5D3175AC8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185F95-3E1F-C78A-6C5D-3A170EE7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F546BC-88A1-7DA5-E897-12264037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560889-D7D8-129A-8D24-4FD952E0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58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748BAB-3E95-292F-4A94-64C791F74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3BEDFF-C0C6-B24C-7D45-C35C4619B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1D5D34-3BE3-241F-17EC-81FAC4A94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307602-AA15-3E38-77F4-E1EEF5B8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2657DD-E601-122F-77DD-088CDCB67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00807B1-7F10-FABF-0FF4-424D7E890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4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81FC83-5C0A-E6DA-5708-06EC5B774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1E2215F-A5D7-5B52-7DA6-71A9966EA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3EB4BEE-926B-7C83-A669-E6EB14A70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45F9C68-3265-A74C-A658-500346A06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096F012-6EC7-0143-D4FD-08824D72B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8830880-E3F7-D35A-9F74-2260D7E2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8AC3183-E8A2-92DA-E68C-35D990B82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747905F-454E-FE71-2F55-3E6ED72B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FE9830-7FDF-D7A4-E3CB-E3E33D83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1E63B14-BB5D-72CA-425B-C6AA342A9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37FDC3-DB52-7579-6184-DD1A57CA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E1B6660-11C4-5A23-4E87-5EACBBBB9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26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760F47D-24E4-17AE-5E84-BB4A01D5F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0017441-D88E-B522-64B9-40781633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41A4C00-DCBC-67A4-2171-2F35DA4AC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5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53CA68-BBA7-EDCD-E0B2-2F5E78E9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7FA8B1-720B-1C1F-C040-2451957CB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6526CF6-884E-8215-0C81-071311539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4FFCFE0-2802-5B49-256E-00C105BA6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F375AD-EA31-8771-C807-C78C3B3B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000F5A-1FE2-7B1E-0E4F-DC2BFC0D8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7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477E2B-63CD-E8DC-4DF9-C5C4A6550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67DCD4-1A02-A207-3E2D-E9E9C6796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CE2F1E-F1ED-862A-7303-9022F0CF9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6BB0AB-A5E4-0052-7993-4BC553EA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7F4117-A6F1-7F29-7BF1-BBB2D5CA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D90281E-C45D-033E-6567-1EF0B091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8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E3536CD-DBFC-0AA7-494A-3FA51713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81572F-F315-2085-5F92-C563A494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0A80DE-BE57-53AD-CC84-A72515919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A0E94C-8699-C5EF-9C18-1D89B8EF14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CB0508-9B26-8A0E-6C46-FD2F22BB06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3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oshasafety.co.k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hyperlink" Target="http://www.kosha.or.k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>
            <a:extLst>
              <a:ext uri="{FF2B5EF4-FFF2-40B4-BE49-F238E27FC236}">
                <a16:creationId xmlns:a16="http://schemas.microsoft.com/office/drawing/2014/main" id="{A2550294-5ACF-CE7E-0154-F360E13C6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039" y="3822738"/>
            <a:ext cx="4107920" cy="1447684"/>
          </a:xfrm>
          <a:prstGeom prst="rect">
            <a:avLst/>
          </a:prstGeom>
          <a:ln w="25400"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29F39A42-A26A-F4FE-89EC-2CB7ED5B3F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9C5EF0C3-8E8C-72A7-CCA6-D3891FCF0E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7FFA56A9-25DF-88E9-00D9-79EFF4176E47}"/>
              </a:ext>
            </a:extLst>
          </p:cNvPr>
          <p:cNvSpPr/>
          <p:nvPr/>
        </p:nvSpPr>
        <p:spPr>
          <a:xfrm>
            <a:off x="1385887" y="770466"/>
            <a:ext cx="6372224" cy="6688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>
                <a:solidFill>
                  <a:srgbClr val="00206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09F11965-64B3-7D2C-691B-B05A71ECF246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B25C2FC5-5F58-8FBF-DFB1-312D441612BF}"/>
              </a:ext>
            </a:extLst>
          </p:cNvPr>
          <p:cNvSpPr/>
          <p:nvPr/>
        </p:nvSpPr>
        <p:spPr>
          <a:xfrm>
            <a:off x="1385888" y="2489200"/>
            <a:ext cx="6372224" cy="8297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+mn-ea"/>
              </a:rPr>
              <a:t>무엇부터 준비해야 될까</a:t>
            </a:r>
            <a:r>
              <a:rPr lang="en-US" altLang="ko-KR" sz="4000" b="1" dirty="0">
                <a:solidFill>
                  <a:srgbClr val="00206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+mn-ea"/>
              </a:rPr>
              <a:t>?</a:t>
            </a:r>
            <a:endParaRPr lang="ko-KR" altLang="en-US" sz="4000" b="1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63691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EBC4A8-6F65-EF83-F178-3281626DB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7C81A08-D7E4-4B76-CA28-3DFCF4F896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1236BE71-4F6C-9001-E4A9-9F0F3BD504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6E6AA3CE-E138-2531-C2A1-6A7BF8E95245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F02D93C2-5CE4-10F4-FF18-8D27C5E05B3B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839D35A-C39D-9143-AC52-E0D70997EBE9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전담조직 또는 전문 인력을 두어야 하나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E2A27CE-5B1B-913D-442E-10D2BD9773F9}"/>
              </a:ext>
            </a:extLst>
          </p:cNvPr>
          <p:cNvSpPr/>
          <p:nvPr/>
        </p:nvSpPr>
        <p:spPr>
          <a:xfrm>
            <a:off x="216023" y="1490135"/>
            <a:ext cx="8711952" cy="1210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▶</a:t>
            </a:r>
            <a:r>
              <a:rPr lang="en-US" altLang="ko-KR" sz="1600" b="1" dirty="0">
                <a:solidFill>
                  <a:srgbClr val="002060"/>
                </a:solidFill>
                <a:effectLst/>
                <a:latin typeface="+mn-ea"/>
              </a:rPr>
              <a:t>50</a:t>
            </a:r>
            <a:r>
              <a:rPr lang="ko-KR" altLang="en-US" sz="1600" b="1" dirty="0">
                <a:solidFill>
                  <a:srgbClr val="002060"/>
                </a:solidFill>
                <a:effectLst/>
                <a:latin typeface="+mn-ea"/>
              </a:rPr>
              <a:t>인 미만 기업</a:t>
            </a:r>
            <a:r>
              <a:rPr lang="ko-KR" altLang="en-US" sz="1600" dirty="0">
                <a:solidFill>
                  <a:srgbClr val="002060"/>
                </a:solidFill>
                <a:effectLst/>
                <a:latin typeface="+mn-ea"/>
              </a:rPr>
              <a:t>은 중대재해 처벌법에 따른 </a:t>
            </a:r>
            <a:r>
              <a:rPr lang="ko-KR" altLang="en-US" sz="1600" b="1" dirty="0">
                <a:solidFill>
                  <a:srgbClr val="002060"/>
                </a:solidFill>
                <a:effectLst/>
                <a:latin typeface="+mn-ea"/>
              </a:rPr>
              <a:t>전담조직 설치의무는 없음</a:t>
            </a:r>
            <a:r>
              <a:rPr lang="en-US" altLang="ko-KR" sz="1600" b="1" dirty="0">
                <a:solidFill>
                  <a:srgbClr val="002060"/>
                </a:solidFill>
                <a:effectLst/>
                <a:latin typeface="+mn-ea"/>
              </a:rPr>
              <a:t>.</a:t>
            </a:r>
          </a:p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▶다만 산업안전보건법에 따른 </a:t>
            </a:r>
            <a:r>
              <a:rPr lang="ko-KR" altLang="en-US" sz="1600" b="1" dirty="0">
                <a:solidFill>
                  <a:srgbClr val="FF0000"/>
                </a:solidFill>
                <a:latin typeface="+mn-ea"/>
              </a:rPr>
              <a:t>안전보건 관리담당자</a:t>
            </a: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를 두면 됨</a:t>
            </a:r>
            <a:r>
              <a:rPr lang="en-US" altLang="ko-KR" sz="1600" b="1" dirty="0">
                <a:solidFill>
                  <a:srgbClr val="002060"/>
                </a:solidFill>
                <a:latin typeface="+mn-ea"/>
              </a:rPr>
              <a:t>.</a:t>
            </a:r>
            <a:endParaRPr lang="ko-KR" altLang="en-US" sz="1600" b="1" dirty="0">
              <a:solidFill>
                <a:srgbClr val="002060"/>
              </a:solidFill>
              <a:effectLst/>
              <a:latin typeface="+mn-ea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05870B2-6C9F-6857-A1E0-7F8CC9C4DD00}"/>
              </a:ext>
            </a:extLst>
          </p:cNvPr>
          <p:cNvSpPr/>
          <p:nvPr/>
        </p:nvSpPr>
        <p:spPr>
          <a:xfrm>
            <a:off x="364069" y="2781302"/>
            <a:ext cx="8563908" cy="1824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45000"/>
              </a:lnSpc>
              <a:spcBef>
                <a:spcPts val="1000"/>
              </a:spcBef>
              <a:spcAft>
                <a:spcPts val="0"/>
              </a:spcAft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▪</a:t>
            </a:r>
            <a:r>
              <a:rPr lang="en-US" altLang="ko-KR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안전보건관리담당자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b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20~50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인 미만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중 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제조업</a:t>
            </a:r>
            <a:r>
              <a:rPr lang="en-US" altLang="ko-KR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임업</a:t>
            </a:r>
            <a:r>
              <a:rPr lang="en-US" altLang="ko-KR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하수･환경･폐기업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의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개 업종에 한해 </a:t>
            </a:r>
            <a:r>
              <a:rPr lang="en-US" altLang="ko-KR" sz="1400" b="1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400" b="1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명 이상 선임 </a:t>
            </a:r>
            <a:endParaRPr lang="ko-KR" altLang="en-US" sz="1400" b="1" dirty="0">
              <a:solidFill>
                <a:srgbClr val="FF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 marL="0" marR="0" algn="just">
              <a:lnSpc>
                <a:spcPct val="145000"/>
              </a:lnSpc>
              <a:spcBef>
                <a:spcPts val="1000"/>
              </a:spcBef>
              <a:spcAft>
                <a:spcPts val="0"/>
              </a:spcAft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☞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자격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안전･보건관리자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자격을 갖추거나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고용노동부 장관이 지정하는 </a:t>
            </a:r>
            <a:r>
              <a:rPr lang="ko-KR" altLang="en-US" sz="14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교육 이수자 선임 가능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ko-KR" altLang="en-US" sz="1400" dirty="0">
              <a:solidFill>
                <a:srgbClr val="00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 marL="0" marR="0">
              <a:lnSpc>
                <a:spcPct val="145000"/>
              </a:lnSpc>
              <a:spcBef>
                <a:spcPts val="1000"/>
              </a:spcBef>
              <a:spcAft>
                <a:spcPts val="0"/>
              </a:spcAft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☞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역할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안전보건교육 실시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위험성평가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작업환경 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측정･개선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b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안전장치 및 보호구 구입 시 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적격품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선정 등에 관한 보좌 및 지도･조언</a:t>
            </a:r>
            <a:endParaRPr lang="ko-KR" altLang="en-US" sz="1400" dirty="0">
              <a:solidFill>
                <a:srgbClr val="00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5731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25DF37-0323-54A1-9C99-15CFD3E09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C7C575B9-AAAB-BED1-1765-993409962D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B254B5F0-FEE5-5FBF-CA24-3F962D06E9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00CC76A4-5AF3-8097-904A-EA35B9D8048D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53322197-B8E6-64CC-5649-B1C4B4B1BAE6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2D9C45B-793D-8C5E-A1E9-94D5B0E22215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얼마나 주기적으로 해야 하나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9155F91-F67E-A8E1-F7D6-C9B4C74A784A}"/>
              </a:ext>
            </a:extLst>
          </p:cNvPr>
          <p:cNvSpPr/>
          <p:nvPr/>
        </p:nvSpPr>
        <p:spPr>
          <a:xfrm>
            <a:off x="216023" y="1490133"/>
            <a:ext cx="8711952" cy="39539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중대재해처벌법에서는 </a:t>
            </a:r>
            <a:b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   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사업주가 사업장의 유해</a:t>
            </a: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위험요인을 파악</a:t>
            </a: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개선하는 절차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를 마련하고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,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 </a:t>
            </a:r>
            <a:b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   </a:t>
            </a:r>
            <a:r>
              <a:rPr lang="ko-KR" altLang="en-US" sz="2000" b="1" dirty="0">
                <a:solidFill>
                  <a:srgbClr val="FF0000"/>
                </a:solidFill>
                <a:effectLst/>
                <a:latin typeface="+mn-ea"/>
              </a:rPr>
              <a:t>반기 </a:t>
            </a:r>
            <a:r>
              <a:rPr lang="en-US" altLang="ko-KR" sz="2000" b="1" dirty="0">
                <a:solidFill>
                  <a:srgbClr val="FF0000"/>
                </a:solidFill>
                <a:effectLst/>
                <a:latin typeface="+mn-ea"/>
              </a:rPr>
              <a:t>1</a:t>
            </a:r>
            <a:r>
              <a:rPr lang="ko-KR" altLang="en-US" sz="2000" b="1" dirty="0">
                <a:solidFill>
                  <a:srgbClr val="FF0000"/>
                </a:solidFill>
                <a:effectLst/>
                <a:latin typeface="+mn-ea"/>
              </a:rPr>
              <a:t>회 이상 점검 </a:t>
            </a:r>
            <a:r>
              <a:rPr lang="ko-KR" altLang="en-US" sz="2000" dirty="0">
                <a:solidFill>
                  <a:srgbClr val="FF0000"/>
                </a:solidFill>
                <a:effectLst/>
                <a:latin typeface="+mn-ea"/>
              </a:rPr>
              <a:t>후 </a:t>
            </a:r>
            <a:r>
              <a:rPr lang="ko-KR" altLang="en-US" sz="2000" b="1" dirty="0">
                <a:solidFill>
                  <a:srgbClr val="FF0000"/>
                </a:solidFill>
                <a:effectLst/>
                <a:latin typeface="+mn-ea"/>
              </a:rPr>
              <a:t>필요한 조치를 해야 한다고 규정</a:t>
            </a:r>
            <a:r>
              <a:rPr lang="en-US" altLang="ko-KR" sz="2000" b="1" dirty="0">
                <a:solidFill>
                  <a:srgbClr val="FF0000"/>
                </a:solidFill>
                <a:effectLst/>
                <a:latin typeface="+mn-ea"/>
              </a:rPr>
              <a:t>.</a:t>
            </a:r>
            <a:endParaRPr lang="ko-KR" altLang="en-US" sz="2000" dirty="0">
              <a:solidFill>
                <a:srgbClr val="FF000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spcBef>
                <a:spcPts val="3000"/>
              </a:spcBef>
            </a:pPr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다만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산업안전보건법 제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36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조의 </a:t>
            </a:r>
            <a:r>
              <a:rPr lang="ko-KR" altLang="en-US" sz="2000" b="1" dirty="0">
                <a:solidFill>
                  <a:srgbClr val="FF0000"/>
                </a:solidFill>
                <a:effectLst/>
                <a:latin typeface="+mn-ea"/>
              </a:rPr>
              <a:t>위험성평가를 실시</a:t>
            </a:r>
            <a:b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   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절차마련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절차에 따른 실시 및 실시 결과 보고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한 경우에는 </a:t>
            </a:r>
            <a:b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   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유해</a:t>
            </a: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위험요인의 파악</a:t>
            </a:r>
            <a:r>
              <a:rPr lang="en-US" altLang="ko-KR" sz="20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개선에 대한 점검을 실시</a:t>
            </a:r>
            <a:r>
              <a:rPr lang="ko-KR" altLang="en-US" sz="2000" dirty="0">
                <a:solidFill>
                  <a:srgbClr val="000000"/>
                </a:solidFill>
                <a:effectLst/>
                <a:latin typeface="+mn-ea"/>
              </a:rPr>
              <a:t>한 것으로 보고 있음</a:t>
            </a:r>
            <a:r>
              <a:rPr lang="en-US" altLang="ko-KR" sz="200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2000" b="1" dirty="0">
              <a:solidFill>
                <a:srgbClr val="00206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85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105869-C26C-EEEF-1DBB-373D13245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8D3FBD8-A6A9-5895-1BAC-E06EBDD538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EE030E3-E976-8BAD-AC0D-3C4A402622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107C5752-9007-6A09-52C5-743CF773F1D7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F67DC8D-8D0F-CF08-30D3-5695E94E61C3}"/>
              </a:ext>
            </a:extLst>
          </p:cNvPr>
          <p:cNvSpPr/>
          <p:nvPr/>
        </p:nvSpPr>
        <p:spPr>
          <a:xfrm>
            <a:off x="216024" y="3183467"/>
            <a:ext cx="8711952" cy="7873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수고하셨습니다</a:t>
            </a:r>
            <a:r>
              <a:rPr lang="en-US" altLang="ko-K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479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ECEE3F-FC05-C7DF-AA95-ACBDB0192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C1E8C33D-D589-0C19-6566-188C85201C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0D5B6016-EED6-76A9-7CA3-815A2476E7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B4BB4BC-9841-2D91-07B2-3F2907B6CEC1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67939D7E-6E6C-8DDC-E311-EF224055653F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2A263BB2-7C87-6E47-F563-E982FE9267BB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중대재해란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7B8D348-F43A-AB8B-6DBF-825784739BC4}"/>
              </a:ext>
            </a:extLst>
          </p:cNvPr>
          <p:cNvSpPr/>
          <p:nvPr/>
        </p:nvSpPr>
        <p:spPr>
          <a:xfrm>
            <a:off x="216022" y="1490136"/>
            <a:ext cx="8711952" cy="152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ko-KR" altLang="en-US" b="1" dirty="0">
                <a:solidFill>
                  <a:srgbClr val="0039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산업안전보건법상 산업재해 중</a:t>
            </a:r>
            <a:endParaRPr lang="en-US" altLang="ko-KR" b="1" dirty="0">
              <a:solidFill>
                <a:srgbClr val="0039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>
                <a:solidFill>
                  <a:srgbClr val="003960"/>
                </a:solidFill>
                <a:effectLst/>
              </a:rPr>
              <a:t>   1. 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사망자가 </a:t>
            </a:r>
            <a:r>
              <a:rPr lang="en-US" altLang="ko-KR" b="1" dirty="0">
                <a:solidFill>
                  <a:srgbClr val="003960"/>
                </a:solidFill>
                <a:effectLst/>
              </a:rPr>
              <a:t>1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명 이상 발생</a:t>
            </a:r>
            <a:r>
              <a:rPr lang="en-US" altLang="ko-KR" dirty="0">
                <a:solidFill>
                  <a:srgbClr val="003960"/>
                </a:solidFill>
                <a:effectLst/>
              </a:rPr>
              <a:t>(</a:t>
            </a:r>
            <a:r>
              <a:rPr lang="ko-KR" altLang="en-US" dirty="0">
                <a:solidFill>
                  <a:srgbClr val="003960"/>
                </a:solidFill>
                <a:effectLst/>
              </a:rPr>
              <a:t>사고</a:t>
            </a:r>
            <a:r>
              <a:rPr lang="en-US" altLang="ko-KR" dirty="0">
                <a:solidFill>
                  <a:srgbClr val="003960"/>
                </a:solidFill>
                <a:effectLst/>
              </a:rPr>
              <a:t>,</a:t>
            </a:r>
            <a:r>
              <a:rPr lang="ko-KR" altLang="en-US" dirty="0">
                <a:solidFill>
                  <a:srgbClr val="003960"/>
                </a:solidFill>
                <a:effectLst/>
              </a:rPr>
              <a:t>질병 모두포함</a:t>
            </a:r>
            <a:r>
              <a:rPr lang="en-US" altLang="ko-KR" dirty="0">
                <a:solidFill>
                  <a:srgbClr val="003960"/>
                </a:solidFill>
                <a:effectLst/>
              </a:rPr>
              <a:t>)</a:t>
            </a:r>
            <a:endParaRPr lang="ko-KR" altLang="en-US" dirty="0">
              <a:solidFill>
                <a:srgbClr val="333333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>
                <a:solidFill>
                  <a:srgbClr val="003960"/>
                </a:solidFill>
                <a:effectLst/>
              </a:rPr>
              <a:t>   2. 6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개월 이상 치료가 필요한 부상자가 </a:t>
            </a:r>
            <a:r>
              <a:rPr lang="en-US" altLang="ko-KR" b="1" dirty="0">
                <a:solidFill>
                  <a:srgbClr val="003960"/>
                </a:solidFill>
                <a:effectLst/>
              </a:rPr>
              <a:t>2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명 이상 발생</a:t>
            </a:r>
            <a:endParaRPr lang="ko-KR" altLang="en-US" b="1" dirty="0">
              <a:solidFill>
                <a:srgbClr val="333333"/>
              </a:solidFill>
              <a:effectLst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>
                <a:solidFill>
                  <a:srgbClr val="003960"/>
                </a:solidFill>
                <a:effectLst/>
              </a:rPr>
              <a:t>   3. 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동일한 유해요인으로 발생하는 직업적 질병자가 </a:t>
            </a:r>
            <a:r>
              <a:rPr lang="en-US" altLang="ko-KR" b="1" dirty="0">
                <a:solidFill>
                  <a:srgbClr val="003960"/>
                </a:solidFill>
                <a:effectLst/>
              </a:rPr>
              <a:t>1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년에 </a:t>
            </a:r>
            <a:r>
              <a:rPr lang="en-US" altLang="ko-KR" b="1" dirty="0">
                <a:solidFill>
                  <a:srgbClr val="003960"/>
                </a:solidFill>
                <a:effectLst/>
              </a:rPr>
              <a:t>3</a:t>
            </a:r>
            <a:r>
              <a:rPr lang="ko-KR" altLang="en-US" b="1" dirty="0">
                <a:solidFill>
                  <a:srgbClr val="003960"/>
                </a:solidFill>
                <a:effectLst/>
              </a:rPr>
              <a:t>명 이상 발생</a:t>
            </a:r>
            <a:endParaRPr lang="ko-KR" altLang="en-US" b="1" dirty="0">
              <a:solidFill>
                <a:srgbClr val="003960"/>
              </a:solidFill>
              <a:effectLst/>
              <a:ea typeface="Dotum" panose="020B0600000101010101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0E834E6-ABE0-6D4A-1CD5-7D338B7B8659}"/>
              </a:ext>
            </a:extLst>
          </p:cNvPr>
          <p:cNvSpPr/>
          <p:nvPr/>
        </p:nvSpPr>
        <p:spPr>
          <a:xfrm>
            <a:off x="216022" y="3259668"/>
            <a:ext cx="8711952" cy="29887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50000"/>
              </a:lnSpc>
            </a:pPr>
            <a:r>
              <a:rPr lang="ko-KR" altLang="en-US" b="1" dirty="0">
                <a:solidFill>
                  <a:srgbClr val="0039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처벌</a:t>
            </a:r>
            <a:endParaRPr lang="en-US" altLang="ko-KR" b="1" dirty="0">
              <a:solidFill>
                <a:srgbClr val="0039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     산업현장에서 사업주가 안전과 보건의 의무를 다하지 않아 </a:t>
            </a:r>
            <a:endParaRPr lang="en-US" altLang="ko-KR" b="1" i="0" dirty="0">
              <a:solidFill>
                <a:srgbClr val="002060"/>
              </a:solidFill>
              <a:effectLst/>
              <a:latin typeface="se-nanummaruburi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     </a:t>
            </a:r>
            <a:r>
              <a:rPr lang="ko-KR" altLang="en-US" b="1" i="0" dirty="0">
                <a:solidFill>
                  <a:srgbClr val="FF0000"/>
                </a:solidFill>
                <a:effectLst/>
                <a:latin typeface="se-nanummaruburi"/>
              </a:rPr>
              <a:t>인명 사고가 발생했을 경우 </a:t>
            </a:r>
            <a:endParaRPr lang="en-US" altLang="ko-KR" b="1" i="0" dirty="0">
              <a:solidFill>
                <a:srgbClr val="FF0000"/>
              </a:solidFill>
              <a:effectLst/>
              <a:latin typeface="se-nanummaruburi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     1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년 이상의 징역 또는 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10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억원 이하의 벌금으로 처벌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하며 </a:t>
            </a:r>
            <a:endParaRPr lang="en-US" altLang="ko-KR" b="1" i="0" dirty="0">
              <a:solidFill>
                <a:srgbClr val="002060"/>
              </a:solidFill>
              <a:effectLst/>
              <a:latin typeface="se-nanummaruburi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     법인 또는 기관은 최대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50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억원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(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사망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)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 이하의 벌금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을 부과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se-nanummaruburi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    </a:t>
            </a:r>
            <a:r>
              <a:rPr lang="ko-KR" altLang="en-US" b="1" i="0" dirty="0">
                <a:solidFill>
                  <a:srgbClr val="FF0000"/>
                </a:solidFill>
                <a:effectLst/>
                <a:latin typeface="se-nanummaruburi"/>
              </a:rPr>
              <a:t>부상</a:t>
            </a:r>
            <a:r>
              <a:rPr lang="en-US" altLang="ko-KR" b="1" i="0" dirty="0">
                <a:solidFill>
                  <a:srgbClr val="FF0000"/>
                </a:solidFill>
                <a:effectLst/>
                <a:latin typeface="se-nanummaruburi"/>
              </a:rPr>
              <a:t>,</a:t>
            </a:r>
            <a:r>
              <a:rPr lang="ko-KR" altLang="en-US" b="1" i="0" dirty="0">
                <a:solidFill>
                  <a:srgbClr val="FF0000"/>
                </a:solidFill>
                <a:effectLst/>
                <a:latin typeface="se-nanummaruburi"/>
              </a:rPr>
              <a:t>질병 발생 시는 </a:t>
            </a:r>
            <a:endParaRPr lang="en-US" altLang="ko-KR" b="1" i="0" dirty="0">
              <a:solidFill>
                <a:srgbClr val="FF0000"/>
              </a:solidFill>
              <a:effectLst/>
              <a:latin typeface="se-nanummaruburi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    7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년 이하의 징역 또는 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inherit"/>
              </a:rPr>
              <a:t>1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inherit"/>
              </a:rPr>
              <a:t>억원 이하의  벌금</a:t>
            </a:r>
            <a:r>
              <a:rPr lang="ko-KR" altLang="en-US" b="1" i="0" dirty="0">
                <a:solidFill>
                  <a:srgbClr val="002060"/>
                </a:solidFill>
                <a:effectLst/>
                <a:latin typeface="se-nanummaruburi"/>
              </a:rPr>
              <a:t>을 부과</a:t>
            </a:r>
            <a:r>
              <a:rPr lang="en-US" altLang="ko-KR" b="1" i="0" dirty="0">
                <a:solidFill>
                  <a:srgbClr val="002060"/>
                </a:solidFill>
                <a:effectLst/>
                <a:latin typeface="se-nanummaruburi"/>
              </a:rPr>
              <a:t>.</a:t>
            </a:r>
            <a:endParaRPr lang="ko-KR" altLang="en-US" b="1" i="0" dirty="0">
              <a:solidFill>
                <a:srgbClr val="002060"/>
              </a:solidFill>
              <a:effectLst/>
              <a:latin typeface="Dotum" panose="020B0600000101010101" pitchFamily="50" charset="-127"/>
              <a:ea typeface="Dotum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003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06BBA8-8CF1-B275-8CBC-EE472FDA7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FD70EBA7-FF73-A496-C766-EDA2EE9248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DC224994-657F-11DB-5D4C-717605374C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6CCC878-718A-7ACC-BD21-843BC3FCE978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E4D9707B-A7F0-10F0-0F24-640D8A94F612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E38DABF-47ED-EF64-C8C2-AF7C881C83D4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2. 7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가지 핵심요소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EBCC37F-724D-F3AB-68BD-5CA0EEC01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024" y="1612646"/>
            <a:ext cx="8711952" cy="57741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C77CA7EC-222F-E683-5DF7-AB9320DD5A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024" y="2229459"/>
            <a:ext cx="8711952" cy="57741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33463FAE-465B-D4F0-4834-8FDFD8CF245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024" y="2851252"/>
            <a:ext cx="8711952" cy="57741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CCBDC4A4-998E-E0FB-1A6A-7B667100CC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024" y="3479371"/>
            <a:ext cx="8711952" cy="577415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AEF776F-B8B0-63FB-0083-659786F3F1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6024" y="4101165"/>
            <a:ext cx="8711952" cy="577415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90EA97EA-4ACD-248C-0D8E-2E94101268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6024" y="4722959"/>
            <a:ext cx="8711952" cy="57741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FF125A97-19E1-2148-889E-56215E02ADE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6024" y="5344752"/>
            <a:ext cx="8711952" cy="577414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923A964E-FCAE-467F-0D1B-57399CE1ABD9}"/>
              </a:ext>
            </a:extLst>
          </p:cNvPr>
          <p:cNvCxnSpPr>
            <a:cxnSpLocks/>
          </p:cNvCxnSpPr>
          <p:nvPr/>
        </p:nvCxnSpPr>
        <p:spPr>
          <a:xfrm>
            <a:off x="5672667" y="1998133"/>
            <a:ext cx="15070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F38AEF84-39F5-32CB-67EE-381C5B5BD5DB}"/>
              </a:ext>
            </a:extLst>
          </p:cNvPr>
          <p:cNvCxnSpPr>
            <a:cxnSpLocks/>
          </p:cNvCxnSpPr>
          <p:nvPr/>
        </p:nvCxnSpPr>
        <p:spPr>
          <a:xfrm>
            <a:off x="5918200" y="2539999"/>
            <a:ext cx="2235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7013C9BD-2DD0-25A5-8CD2-8B0411A515C3}"/>
              </a:ext>
            </a:extLst>
          </p:cNvPr>
          <p:cNvCxnSpPr>
            <a:cxnSpLocks/>
          </p:cNvCxnSpPr>
          <p:nvPr/>
        </p:nvCxnSpPr>
        <p:spPr>
          <a:xfrm>
            <a:off x="5240866" y="3293532"/>
            <a:ext cx="211666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BD3FE1B9-4C9E-48F4-7883-907EC9599DA9}"/>
              </a:ext>
            </a:extLst>
          </p:cNvPr>
          <p:cNvCxnSpPr>
            <a:cxnSpLocks/>
          </p:cNvCxnSpPr>
          <p:nvPr/>
        </p:nvCxnSpPr>
        <p:spPr>
          <a:xfrm>
            <a:off x="5494866" y="3835399"/>
            <a:ext cx="27204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C8A7513D-7F35-73DE-64BA-43F00C42D102}"/>
              </a:ext>
            </a:extLst>
          </p:cNvPr>
          <p:cNvCxnSpPr>
            <a:cxnSpLocks/>
          </p:cNvCxnSpPr>
          <p:nvPr/>
        </p:nvCxnSpPr>
        <p:spPr>
          <a:xfrm>
            <a:off x="4792133" y="4546599"/>
            <a:ext cx="193886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02B79280-1FBE-EB95-0CE8-D8A976BA03EA}"/>
              </a:ext>
            </a:extLst>
          </p:cNvPr>
          <p:cNvCxnSpPr>
            <a:cxnSpLocks/>
          </p:cNvCxnSpPr>
          <p:nvPr/>
        </p:nvCxnSpPr>
        <p:spPr>
          <a:xfrm>
            <a:off x="5080000" y="5173132"/>
            <a:ext cx="193886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470112AD-F305-0071-2650-AD0FB2CF5318}"/>
              </a:ext>
            </a:extLst>
          </p:cNvPr>
          <p:cNvCxnSpPr>
            <a:cxnSpLocks/>
          </p:cNvCxnSpPr>
          <p:nvPr/>
        </p:nvCxnSpPr>
        <p:spPr>
          <a:xfrm>
            <a:off x="4703233" y="5731932"/>
            <a:ext cx="160443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12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F8D70-ABB7-EA63-C8B4-94C3A35B1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1936FE3-4A97-6DE4-B4C2-33B0B08688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7F571835-20C8-6B3A-3365-9B10F0ACB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7555F75A-C522-4D9F-6E5D-52726D611DA9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CF610CDF-F302-5EB4-5170-96BE44734239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06EEE8C8-17DC-5CBF-5C1D-66742FDAEE56}"/>
              </a:ext>
            </a:extLst>
          </p:cNvPr>
          <p:cNvSpPr/>
          <p:nvPr/>
        </p:nvSpPr>
        <p:spPr>
          <a:xfrm>
            <a:off x="216023" y="804333"/>
            <a:ext cx="8711953" cy="462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3D1DD77-B06C-D6DA-8D4D-833F317797DD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안전보건관리체계 핵심요소 및 실행방안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461E054F-79C7-F51D-DC2C-74CE5F1BA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17856"/>
              </p:ext>
            </p:extLst>
          </p:nvPr>
        </p:nvGraphicFramePr>
        <p:xfrm>
          <a:off x="615950" y="1516971"/>
          <a:ext cx="8312025" cy="4622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5099">
                  <a:extLst>
                    <a:ext uri="{9D8B030D-6E8A-4147-A177-3AD203B41FA5}">
                      <a16:colId xmlns:a16="http://schemas.microsoft.com/office/drawing/2014/main" val="931621164"/>
                    </a:ext>
                  </a:extLst>
                </a:gridCol>
                <a:gridCol w="1328468">
                  <a:extLst>
                    <a:ext uri="{9D8B030D-6E8A-4147-A177-3AD203B41FA5}">
                      <a16:colId xmlns:a16="http://schemas.microsoft.com/office/drawing/2014/main" val="1942751762"/>
                    </a:ext>
                  </a:extLst>
                </a:gridCol>
                <a:gridCol w="6538458">
                  <a:extLst>
                    <a:ext uri="{9D8B030D-6E8A-4147-A177-3AD203B41FA5}">
                      <a16:colId xmlns:a16="http://schemas.microsoft.com/office/drawing/2014/main" val="522650782"/>
                    </a:ext>
                  </a:extLst>
                </a:gridCol>
              </a:tblGrid>
              <a:tr h="36779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구분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바탕" panose="02030600000101010101" pitchFamily="18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>
                          <a:effectLst/>
                        </a:rPr>
                        <a:t>핵심요소</a:t>
                      </a:r>
                      <a:endParaRPr lang="ko-KR" altLang="en-US" sz="12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실  행  방  안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5404465"/>
                  </a:ext>
                </a:extLst>
              </a:tr>
              <a:tr h="3677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경영자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리더쉽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명확하고 구체적인 안전보건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경영방침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목표 설정</a:t>
                      </a:r>
                      <a:endParaRPr lang="ko-KR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940734"/>
                  </a:ext>
                </a:extLst>
              </a:tr>
              <a:tr h="367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모든 종사자에게 효과적으로 전달되도록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공표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게시</a:t>
                      </a:r>
                      <a:endParaRPr lang="ko-KR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509964"/>
                  </a:ext>
                </a:extLst>
              </a:tr>
              <a:tr h="3677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안전보건</a:t>
                      </a:r>
                      <a:endParaRPr lang="en-US" altLang="ko-KR" sz="12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인력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예산 배정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안전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보건 조직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담당자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를 지정하고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권한과 책임을 부여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297179"/>
                  </a:ext>
                </a:extLst>
              </a:tr>
              <a:tr h="367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안전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보건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예산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편성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용도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에 맞게 집행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2020760"/>
                  </a:ext>
                </a:extLst>
              </a:tr>
              <a:tr h="36779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유해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‧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위험요인 </a:t>
                      </a:r>
                      <a:endParaRPr lang="en-US" altLang="ko-KR" sz="12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파악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‧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개선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유해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위험요인을 파악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개선하는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위험성평가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실시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470270"/>
                  </a:ext>
                </a:extLst>
              </a:tr>
              <a:tr h="52910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작업 전 안전점검회의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(TBM)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및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근로자 교육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등을 통해 유해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위험요인 </a:t>
                      </a:r>
                      <a:endParaRPr lang="en-US" altLang="ko-KR" sz="1200" b="1" u="none" strike="noStrike" dirty="0">
                        <a:effectLst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ko-KR" sz="1200" b="1" u="none" strike="noStrike" dirty="0">
                          <a:effectLst/>
                        </a:rPr>
                        <a:t>  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파악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개선에 근로자 참여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공유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107495"/>
                  </a:ext>
                </a:extLst>
              </a:tr>
              <a:tr h="44701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근로자 참여 및 의견 청취 절차 마련</a:t>
                      </a:r>
                      <a:endParaRPr lang="en-US" altLang="ko-KR" sz="1200" b="1" u="none" strike="noStrike" dirty="0">
                        <a:effectLst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ko-KR" sz="1200" b="1" u="none" strike="noStrike" dirty="0">
                          <a:effectLst/>
                        </a:rPr>
                        <a:t>   (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안전보건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제안제도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아차 사고 신고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안전 소통채널 운영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등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)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829393"/>
                  </a:ext>
                </a:extLst>
              </a:tr>
              <a:tr h="367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도급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용역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위탁 시 산재예방 역량을 갖춘 수급인 선정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945378"/>
                  </a:ext>
                </a:extLst>
              </a:tr>
              <a:tr h="36779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안전보건관리체계</a:t>
                      </a:r>
                      <a:endParaRPr lang="en-US" altLang="ko-KR" sz="12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200" b="1" u="none" strike="noStrike" dirty="0">
                          <a:effectLst/>
                        </a:rPr>
                        <a:t>점검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‧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평가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사고 등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비상상황 대비 매뉴얼 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마련 및 훈련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점검</a:t>
                      </a:r>
                      <a:endParaRPr lang="ko-KR" altLang="en-US" sz="1200" b="1" i="0" u="none" strike="noStrike" dirty="0">
                        <a:solidFill>
                          <a:srgbClr val="0C3DCA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234024"/>
                  </a:ext>
                </a:extLst>
              </a:tr>
              <a:tr h="36779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산재사고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, </a:t>
                      </a:r>
                      <a:r>
                        <a:rPr lang="ko-KR" altLang="en-US" sz="1200" b="1" u="none" strike="noStrike" dirty="0" err="1">
                          <a:effectLst/>
                        </a:rPr>
                        <a:t>아차사고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 조사 및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재발방지대책 마련</a:t>
                      </a:r>
                      <a:endParaRPr lang="ko-KR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05610"/>
                  </a:ext>
                </a:extLst>
              </a:tr>
              <a:tr h="3365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o-KR" altLang="en-US" sz="1200" b="1" u="none" strike="noStrike" dirty="0">
                          <a:effectLst/>
                        </a:rPr>
                        <a:t>► 관계 법령에 따른 의무 이행 여부 및 안전보건관리체계 등 반기 </a:t>
                      </a:r>
                      <a:r>
                        <a:rPr lang="en-US" altLang="ko-KR" sz="1200" b="1" u="none" strike="noStrike" dirty="0">
                          <a:effectLst/>
                        </a:rPr>
                        <a:t>1</a:t>
                      </a:r>
                      <a:r>
                        <a:rPr lang="ko-KR" altLang="en-US" sz="1200" b="1" u="none" strike="noStrike" dirty="0">
                          <a:effectLst/>
                        </a:rPr>
                        <a:t>회 이상 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정기적 점검</a:t>
                      </a:r>
                      <a:r>
                        <a:rPr lang="en-US" altLang="ko-KR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·</a:t>
                      </a:r>
                      <a:r>
                        <a:rPr lang="ko-KR" alt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평가</a:t>
                      </a:r>
                      <a:endParaRPr lang="ko-KR" alt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98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34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F9EF59-2A0C-53B1-43A5-C0ADA221C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DFCE674-60C1-ECAD-EC66-8A4092E7E3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63BE21A2-02FC-B1CE-0B01-FCAFE34893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AD74C293-DCA7-0244-3D33-DBC66F92E5DC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D085EF0A-2CC6-6A0E-2855-BDAA8CBA13D8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CF65046-795B-4341-383C-6D74795F593B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4. 2024.1.27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부터 시행하는 이유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C8E3191-76F1-EB8C-58C9-C65B41C4FCE3}"/>
              </a:ext>
            </a:extLst>
          </p:cNvPr>
          <p:cNvSpPr/>
          <p:nvPr/>
        </p:nvSpPr>
        <p:spPr>
          <a:xfrm>
            <a:off x="216022" y="1490136"/>
            <a:ext cx="8711952" cy="40724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</a:rPr>
              <a:t>▶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중대재해처벌법은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2021.1.26.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에 제정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2022.01.27.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에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억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)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이상 기업을 대상으로 우선 시행하고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억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)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미만 기업에 대해서는 부칙 규정을 통해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2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년간 유예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(23.1.26)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ko-KR" altLang="en-US" b="1" dirty="0">
                <a:solidFill>
                  <a:srgbClr val="002060"/>
                </a:solidFill>
              </a:rPr>
              <a:t>▶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정부에서는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 미만 기업의 확대 적용에 대비하여 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 미만 기업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83.7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만개 중 절반 수준인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45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만중소기업에 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안전보건관리체계 컨설팅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·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교육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·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기술 지도 지원함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. 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endParaRPr lang="en-US" altLang="ko-KR" b="1" dirty="0">
              <a:solidFill>
                <a:srgbClr val="002060"/>
              </a:solidFill>
              <a:latin typeface="+mn-ea"/>
            </a:endParaRPr>
          </a:p>
          <a:p>
            <a:pPr marL="0" marR="0"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</a:rPr>
              <a:t>▶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다만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,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지난 해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(2023.09.07.) 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억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)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미만 기업에 대한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2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년 추가 유예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내용으로 하는 중대재해처벌법 개정안이 발의･ 논의 되었으나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,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국회에서 처리되지 못함에 따라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, </a:t>
            </a:r>
            <a:br>
              <a:rPr lang="en-US" altLang="ko-KR" b="1" dirty="0">
                <a:solidFill>
                  <a:srgbClr val="002060"/>
                </a:solidFill>
                <a:latin typeface="+mn-ea"/>
              </a:rPr>
            </a:b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    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당초 법의 내용대로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2024.1.27.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부터 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50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인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억</a:t>
            </a:r>
            <a:r>
              <a:rPr lang="en-US" altLang="ko-KR" b="1" dirty="0">
                <a:solidFill>
                  <a:srgbClr val="002060"/>
                </a:solidFill>
                <a:latin typeface="+mn-ea"/>
              </a:rPr>
              <a:t>)</a:t>
            </a: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미만 기업에 대해서도 확대 적용</a:t>
            </a:r>
          </a:p>
        </p:txBody>
      </p:sp>
    </p:spTree>
    <p:extLst>
      <p:ext uri="{BB962C8B-B14F-4D97-AF65-F5344CB8AC3E}">
        <p14:creationId xmlns:p14="http://schemas.microsoft.com/office/powerpoint/2010/main" val="3984807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4F16BD-095E-C8F1-7676-FD116DEF8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E5222F7F-BF11-011B-0A97-D61024167E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8585D41F-B370-6725-D5CB-751F696419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05A78C06-5D03-5EC1-FE47-17AC12C04058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89E5CBD7-691C-7B54-94A7-D0834F8F8AE6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EE750B9-7507-452E-8C0E-9DACF104009F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중대산업재해가 발생되면 무조건 사업주가 처벌받게 되나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35755D5-B2AF-B1FB-CA5D-52B5FDD92ED4}"/>
              </a:ext>
            </a:extLst>
          </p:cNvPr>
          <p:cNvSpPr/>
          <p:nvPr/>
        </p:nvSpPr>
        <p:spPr>
          <a:xfrm>
            <a:off x="216023" y="1558231"/>
            <a:ext cx="8711952" cy="35976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45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3960"/>
                </a:solidFill>
                <a:latin typeface="+mn-ea"/>
              </a:rPr>
              <a:t>▶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무조건 사업주가 처벌받는 것은 아닙니다</a:t>
            </a: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. 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  <a:p>
            <a:pPr marL="0" marR="0">
              <a:lnSpc>
                <a:spcPct val="145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사업주와 경영책임자가 중대산업재해를 예방하기 위해 </a:t>
            </a:r>
            <a:b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   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안전보건관리체계 구축 등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안전 및 보건을 확보하기 위한 제반 의무를 이행 </a:t>
            </a:r>
            <a:b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   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하였다면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 중대산업재해가 발생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하더라도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처벌받지 않습니다</a:t>
            </a: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  <a:p>
            <a:pPr marL="0" marR="0">
              <a:lnSpc>
                <a:spcPct val="145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또한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,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사업주 또는 경영책임자의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중대재해처벌법상 의무 위반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과 </a:t>
            </a:r>
            <a:b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  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종사자의 사망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사이에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고의 및 예견 가능성</a:t>
            </a: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,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인과관계 여부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등을 </a:t>
            </a:r>
            <a:b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  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수사를 통해 확인하고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,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이것이 명확한 경우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에 한해 처벌받게 됩니다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AE74F3A-7F67-A8C6-D62F-E364F46887E0}"/>
              </a:ext>
            </a:extLst>
          </p:cNvPr>
          <p:cNvSpPr/>
          <p:nvPr/>
        </p:nvSpPr>
        <p:spPr>
          <a:xfrm>
            <a:off x="508000" y="5367864"/>
            <a:ext cx="8419974" cy="745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例</a:t>
            </a:r>
            <a: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] </a:t>
            </a:r>
            <a:r>
              <a:rPr lang="ko-KR" altLang="en-US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고의･예견 가능성 및 인과관계가 없는 경우</a:t>
            </a:r>
            <a:b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지하 주차장 바닥 물청소 작업 중 고정된 시설물에 걸려 넘어져 사업주가 재해자 사망의 결과를 예견할 수 없었던 사망 사고 </a:t>
            </a:r>
            <a:b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1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숙취 상태로 개인 용무를 위해 지정하지 않은 장소에 들어가 익사</a:t>
            </a:r>
            <a:endParaRPr lang="ko-KR" altLang="en-US" sz="1100" b="1" dirty="0">
              <a:solidFill>
                <a:srgbClr val="00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623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02ECF6-0F66-3E95-842E-EEAB321FE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BEB9D2D8-F2B9-5A87-705B-5425ACC42F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83086677-B54B-C164-F3C6-39D7D1A632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9ECDFAE-1093-0F6F-1068-D03A4B90690B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AFF71C7A-700E-B6C8-7AAA-C61217368D4C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4BA5FA1-E5F4-CAF0-24F0-A2AC6248602B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6. 2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천만원 </a:t>
            </a:r>
            <a:r>
              <a:rPr lang="ko-KR" alt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짜리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공사도 중대재해처벌법 적용대상인가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D765A798-B05F-E806-A6B3-E9E99F15CCE1}"/>
              </a:ext>
            </a:extLst>
          </p:cNvPr>
          <p:cNvSpPr/>
          <p:nvPr/>
        </p:nvSpPr>
        <p:spPr>
          <a:xfrm>
            <a:off x="216023" y="1454553"/>
            <a:ext cx="8711952" cy="27489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en-US" altLang="ko-KR" dirty="0">
                <a:solidFill>
                  <a:srgbClr val="002060"/>
                </a:solidFill>
                <a:latin typeface="+mn-ea"/>
              </a:rPr>
              <a:t>20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24.1.27.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이전에는 부칙 규정에 따라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 </a:t>
            </a:r>
            <a:b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    50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억 이하의 건설공사에 대해서는 중대재해처벌법 적용이 유예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되었습니다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. 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  <a:p>
            <a:pPr marL="0" marR="0">
              <a:lnSpc>
                <a:spcPct val="13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하지만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, 2024.1.27.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부터는 건설공사 금액 제한이 없어져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,</a:t>
            </a:r>
            <a:b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   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건설업의 경우에도 제조업 등 다른 업종과 동일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하게 </a:t>
            </a:r>
            <a:b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   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상시 근로자 수 </a:t>
            </a:r>
            <a:r>
              <a:rPr lang="en-US" altLang="ko-KR" sz="1800" b="1" dirty="0">
                <a:solidFill>
                  <a:srgbClr val="002060"/>
                </a:solidFill>
                <a:effectLst/>
                <a:latin typeface="+mn-ea"/>
              </a:rPr>
              <a:t>5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인 이상이면 법 적용 대상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이 됩니다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  <a:p>
            <a:pPr marL="0" marR="0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</a:pP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- 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이 경우 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본사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와</a:t>
            </a:r>
            <a:r>
              <a:rPr lang="ko-KR" altLang="en-US" sz="1800" b="1" dirty="0">
                <a:solidFill>
                  <a:srgbClr val="002060"/>
                </a:solidFill>
                <a:effectLst/>
                <a:latin typeface="+mn-ea"/>
              </a:rPr>
              <a:t> 시공 중인 모든 현장의 상시 근로자 수를 합산</a:t>
            </a:r>
            <a:r>
              <a:rPr lang="ko-KR" altLang="en-US" sz="1800" dirty="0">
                <a:solidFill>
                  <a:srgbClr val="002060"/>
                </a:solidFill>
                <a:effectLst/>
                <a:latin typeface="+mn-ea"/>
              </a:rPr>
              <a:t>하여 판단</a:t>
            </a:r>
            <a:r>
              <a:rPr lang="en-US" altLang="ko-KR" sz="1800" dirty="0">
                <a:solidFill>
                  <a:srgbClr val="00206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2060"/>
              </a:solidFill>
              <a:effectLst/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729F35D-3DC8-2411-8A23-9CBD2BD8DF17}"/>
              </a:ext>
            </a:extLst>
          </p:cNvPr>
          <p:cNvSpPr/>
          <p:nvPr/>
        </p:nvSpPr>
        <p:spPr>
          <a:xfrm>
            <a:off x="508001" y="4487333"/>
            <a:ext cx="8419974" cy="16974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&lt;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근로기준법 상 상시 근로자 수 산정 방법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  <a:endParaRPr lang="ko-KR" altLang="en-US" sz="1200" dirty="0">
              <a:solidFill>
                <a:schemeClr val="accent2">
                  <a:lumMod val="75000"/>
                </a:schemeClr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 marL="0" marR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</a:pP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해당 사업 또는 사업장에서 ▴</a:t>
            </a:r>
            <a:r>
              <a:rPr lang="ko-KR" altLang="en-US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법 적용사유 발생일 전 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▴</a:t>
            </a:r>
            <a:r>
              <a:rPr lang="en-US" altLang="ko-KR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개월 간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사용한 ▴</a:t>
            </a:r>
            <a:r>
              <a:rPr lang="ko-KR" altLang="en-US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근로자의 연인원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을 </a:t>
            </a:r>
            <a:r>
              <a:rPr lang="ko-KR" altLang="en-US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같은 기간의 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▴</a:t>
            </a:r>
            <a:r>
              <a:rPr lang="ko-KR" altLang="en-US" sz="1200" b="1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가동 일수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로 나누어 산정</a:t>
            </a:r>
            <a:r>
              <a:rPr lang="en-US" altLang="ko-KR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근로기준법 제</a:t>
            </a:r>
            <a:r>
              <a:rPr lang="en-US" altLang="ko-KR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11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조 및 동법 시행령 제</a:t>
            </a:r>
            <a:r>
              <a:rPr lang="en-US" altLang="ko-KR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조의</a:t>
            </a:r>
            <a:r>
              <a:rPr lang="en-US" altLang="ko-KR" sz="12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2)</a:t>
            </a:r>
          </a:p>
          <a:p>
            <a:pPr marL="0" marR="0" 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</a:pP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상시근로자수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=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산정기간동안 사용한 근로자 연인원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산정기간 중 가동일수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30000"/>
              </a:lnSpc>
              <a:spcBef>
                <a:spcPts val="1000"/>
              </a:spcBef>
            </a:pPr>
            <a:r>
              <a:rPr lang="en-US" altLang="ko-KR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例</a:t>
            </a:r>
            <a:r>
              <a:rPr lang="en-US" altLang="ko-KR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] </a:t>
            </a:r>
            <a:r>
              <a:rPr lang="ko-KR" altLang="en-US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근로자 연인원 산정 시 업무가 바쁠 때 가끔 근무하는 아르바이트생이나</a:t>
            </a:r>
            <a:r>
              <a:rPr lang="en-US" altLang="ko-KR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1</a:t>
            </a:r>
            <a:r>
              <a:rPr lang="ko-KR" altLang="en-US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주일에 </a:t>
            </a:r>
            <a:r>
              <a:rPr lang="en-US" altLang="ko-KR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시간 미만 근무하는 근로자의 경우도 해당 근로를 제공한 날에는 </a:t>
            </a:r>
            <a:r>
              <a:rPr lang="en-US" altLang="ko-KR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10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명으로 포함 </a:t>
            </a:r>
            <a:endParaRPr lang="ko-KR" altLang="en-US" sz="1100" b="1" dirty="0">
              <a:solidFill>
                <a:srgbClr val="00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4867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F17BD-AFB0-317F-66EB-10851300D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8796E76-8628-C153-F664-C826AAA365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A3E87E80-3C6B-F946-8E2F-1F40929DEF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8FABC542-0C3D-5517-3C01-095F8F676BF8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391118F9-0242-E435-B1F7-84EB57E17A33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557EECF-ED51-631B-5AFE-66D827339568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이런 법이 있다는 것을 처음 알았는데 당장 무엇을 해야 하나요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F30400D-956C-FE55-2F10-DD09D5CA7118}"/>
              </a:ext>
            </a:extLst>
          </p:cNvPr>
          <p:cNvSpPr/>
          <p:nvPr/>
        </p:nvSpPr>
        <p:spPr>
          <a:xfrm>
            <a:off x="216023" y="1490135"/>
            <a:ext cx="8711952" cy="4563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spcBef>
                <a:spcPts val="2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명확하고 구체적인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안전보건 경영방침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및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목표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를 수립하여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 </a:t>
            </a:r>
            <a:br>
              <a:rPr lang="en-US" altLang="ko-KR" sz="1800" b="1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800" b="1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회사 내의 모든 종사자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들이 알 수 있도록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공표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·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게시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>
              <a:spcBef>
                <a:spcPts val="2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우리 사업장에 법에 따라 필요한 안전보건 전문인력의 수를 확인해서 </a:t>
            </a:r>
            <a:b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안전보건관리담당자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, </a:t>
            </a:r>
            <a:r>
              <a:rPr lang="ko-KR" altLang="en-US" sz="1800" b="1" dirty="0" err="1">
                <a:solidFill>
                  <a:srgbClr val="FF0000"/>
                </a:solidFill>
                <a:effectLst/>
                <a:latin typeface="+mn-ea"/>
              </a:rPr>
              <a:t>관리감독자</a:t>
            </a:r>
            <a:r>
              <a:rPr lang="ko-KR" altLang="en-US" sz="1800" dirty="0" err="1">
                <a:solidFill>
                  <a:srgbClr val="000000"/>
                </a:solidFill>
                <a:effectLst/>
                <a:latin typeface="+mn-ea"/>
              </a:rPr>
              <a:t>등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 지정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재해 예방에 필요한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적정 예산을 편성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.</a:t>
            </a:r>
            <a:endParaRPr lang="ko-KR" altLang="en-US" sz="1800" b="1" dirty="0">
              <a:solidFill>
                <a:srgbClr val="FF0000"/>
              </a:solidFill>
              <a:effectLst/>
              <a:latin typeface="+mn-ea"/>
            </a:endParaRPr>
          </a:p>
          <a:p>
            <a:pPr marL="0" marR="0">
              <a:spcBef>
                <a:spcPts val="2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사업장 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순회점검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안전보건 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제안제도</a:t>
            </a:r>
            <a:r>
              <a:rPr lang="en-US" altLang="ko-KR" sz="1800" b="1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1800" b="1" dirty="0" err="1">
                <a:solidFill>
                  <a:srgbClr val="000000"/>
                </a:solidFill>
                <a:effectLst/>
                <a:latin typeface="+mn-ea"/>
              </a:rPr>
              <a:t>아차사고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 신고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 등 </a:t>
            </a:r>
            <a:b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근로자의 의견 청취 절차 마련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.</a:t>
            </a:r>
            <a:endParaRPr lang="ko-KR" altLang="en-US" sz="1800" b="1" dirty="0">
              <a:solidFill>
                <a:srgbClr val="FF0000"/>
              </a:solidFill>
              <a:effectLst/>
              <a:latin typeface="+mn-ea"/>
            </a:endParaRPr>
          </a:p>
          <a:p>
            <a:pPr marL="0" marR="0" algn="just">
              <a:spcBef>
                <a:spcPts val="2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비상대응체계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수립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훈련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재발방지대책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을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마련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180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>
              <a:spcBef>
                <a:spcPts val="300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중대재해처벌법상의 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유해</a:t>
            </a:r>
            <a:r>
              <a:rPr lang="en-US" altLang="ko-KR" sz="18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위험요인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을 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확인</a:t>
            </a:r>
            <a:r>
              <a:rPr lang="en-US" altLang="ko-KR" sz="18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800" b="1" dirty="0">
                <a:solidFill>
                  <a:srgbClr val="000000"/>
                </a:solidFill>
                <a:effectLst/>
                <a:latin typeface="+mn-ea"/>
              </a:rPr>
              <a:t>개선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하는 절차를 마련하고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,</a:t>
            </a:r>
            <a:b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이에 따라 확인</a:t>
            </a:r>
            <a:r>
              <a:rPr lang="en-US" altLang="ko-KR" sz="1800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800" dirty="0">
                <a:solidFill>
                  <a:srgbClr val="000000"/>
                </a:solidFill>
                <a:effectLst/>
                <a:latin typeface="+mn-ea"/>
              </a:rPr>
              <a:t>개선이 이루어졌는지 정기적으로 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점검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·</a:t>
            </a:r>
            <a:r>
              <a:rPr lang="ko-KR" altLang="en-US" sz="1800" b="1" dirty="0">
                <a:solidFill>
                  <a:srgbClr val="FF0000"/>
                </a:solidFill>
                <a:effectLst/>
                <a:latin typeface="+mn-ea"/>
              </a:rPr>
              <a:t>조치하는 체계구축</a:t>
            </a:r>
            <a:r>
              <a:rPr lang="en-US" altLang="ko-KR" sz="1800" b="1" dirty="0">
                <a:solidFill>
                  <a:srgbClr val="FF0000"/>
                </a:solidFill>
                <a:effectLst/>
                <a:latin typeface="+mn-ea"/>
              </a:rPr>
              <a:t>.</a:t>
            </a:r>
            <a:endParaRPr lang="ko-KR" altLang="en-US" sz="1800" b="1" dirty="0">
              <a:solidFill>
                <a:srgbClr val="FF0000"/>
              </a:solidFill>
              <a:effectLst/>
              <a:latin typeface="+mn-ea"/>
            </a:endParaRPr>
          </a:p>
          <a:p>
            <a:pPr marL="0" marR="0">
              <a:spcBef>
                <a:spcPts val="2000"/>
              </a:spcBef>
              <a:spcAft>
                <a:spcPts val="0"/>
              </a:spcAft>
            </a:pPr>
            <a:r>
              <a:rPr lang="en-US" altLang="ko-KR" sz="1600" b="1" dirty="0">
                <a:solidFill>
                  <a:srgbClr val="0070C0"/>
                </a:solidFill>
                <a:latin typeface="+mn-ea"/>
              </a:rPr>
              <a:t>※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중대재해처벌법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을 준수하기 위해서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사업주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 또는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경영책임자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가 가장 중요하게 할 일은 </a:t>
            </a:r>
            <a:br>
              <a:rPr lang="en-US" altLang="ko-KR" sz="1600" dirty="0">
                <a:solidFill>
                  <a:srgbClr val="0070C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70C0"/>
                </a:solidFill>
                <a:effectLst/>
                <a:latin typeface="+mn-ea"/>
              </a:rPr>
              <a:t>  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안전보건경영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에 관심을 갖고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종사자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의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의견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을 들어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현장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의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유해</a:t>
            </a:r>
            <a:r>
              <a:rPr lang="en-US" altLang="ko-KR" sz="1600" b="1" dirty="0">
                <a:solidFill>
                  <a:srgbClr val="0070C0"/>
                </a:solidFill>
                <a:effectLst/>
                <a:latin typeface="+mn-ea"/>
              </a:rPr>
              <a:t>·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위험요인</a:t>
            </a:r>
            <a:r>
              <a:rPr lang="ko-KR" altLang="en-US" sz="1600" dirty="0">
                <a:solidFill>
                  <a:srgbClr val="0070C0"/>
                </a:solidFill>
                <a:effectLst/>
                <a:latin typeface="+mn-ea"/>
              </a:rPr>
              <a:t>을 </a:t>
            </a:r>
            <a:br>
              <a:rPr lang="en-US" altLang="ko-KR" sz="1600" dirty="0">
                <a:solidFill>
                  <a:srgbClr val="0070C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70C0"/>
                </a:solidFill>
                <a:effectLst/>
                <a:latin typeface="+mn-ea"/>
              </a:rPr>
              <a:t>   </a:t>
            </a:r>
            <a:r>
              <a:rPr lang="ko-KR" altLang="en-US" sz="1600" b="1" dirty="0">
                <a:solidFill>
                  <a:srgbClr val="0070C0"/>
                </a:solidFill>
                <a:effectLst/>
                <a:latin typeface="+mn-ea"/>
              </a:rPr>
              <a:t>파악하고 개선하는 것</a:t>
            </a:r>
            <a:r>
              <a:rPr lang="en-US" altLang="ko-KR" sz="1600" b="1" dirty="0">
                <a:solidFill>
                  <a:srgbClr val="0070C0"/>
                </a:solidFill>
                <a:effectLst/>
                <a:latin typeface="+mn-ea"/>
              </a:rPr>
              <a:t>.</a:t>
            </a:r>
            <a:endParaRPr lang="ko-KR" altLang="en-US" sz="1600" b="1" dirty="0">
              <a:solidFill>
                <a:srgbClr val="0070C0"/>
              </a:solidFill>
              <a:effectLst/>
              <a:latin typeface="+mn-ea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9D361BA-3470-D8C6-7321-B832AEAC3EFA}"/>
              </a:ext>
            </a:extLst>
          </p:cNvPr>
          <p:cNvSpPr/>
          <p:nvPr/>
        </p:nvSpPr>
        <p:spPr>
          <a:xfrm>
            <a:off x="2679699" y="5821034"/>
            <a:ext cx="3784600" cy="224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altLang="ko-KR" sz="1100" b="1" dirty="0">
                <a:solidFill>
                  <a:srgbClr val="000000"/>
                </a:solidFill>
                <a:latin typeface="바탕" panose="02030600000101010101" pitchFamily="18" charset="-127"/>
                <a:ea typeface="바탕" panose="02030600000101010101" pitchFamily="18" charset="-127"/>
                <a:hlinkClick r:id="rId4"/>
              </a:rPr>
              <a:t>www.koshasafety.co.kr</a:t>
            </a:r>
            <a:r>
              <a:rPr lang="ko-KR" altLang="en-US" sz="1100" b="1" dirty="0">
                <a:solidFill>
                  <a:srgbClr val="000000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→ 중대재해처벌법자료</a:t>
            </a:r>
            <a:r>
              <a:rPr lang="en-US" altLang="ko-KR" sz="1100" b="1" dirty="0">
                <a:solidFill>
                  <a:srgbClr val="000000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(</a:t>
            </a:r>
            <a:r>
              <a:rPr lang="ko-KR" altLang="en-US" sz="1100" b="1" dirty="0">
                <a:solidFill>
                  <a:srgbClr val="000000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참조</a:t>
            </a:r>
            <a:r>
              <a:rPr lang="en-US" altLang="ko-KR" sz="1100" b="1" dirty="0">
                <a:solidFill>
                  <a:srgbClr val="000000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)</a:t>
            </a:r>
            <a:endParaRPr lang="ko-KR" altLang="en-US" sz="1100" b="1" dirty="0">
              <a:solidFill>
                <a:srgbClr val="000000"/>
              </a:solidFill>
              <a:effectLst/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984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3FFCD7-1531-E820-6E78-A68D85AF6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2FA068B-83F9-AC6F-8D95-B4F57E7313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6261022"/>
            <a:ext cx="593538" cy="360040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D963B0F7-8D17-A8CC-1E0B-7D3CA82035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261022"/>
            <a:ext cx="611560" cy="356122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5DB46539-0A24-293A-374F-79D612DE4B01}"/>
              </a:ext>
            </a:extLst>
          </p:cNvPr>
          <p:cNvSpPr/>
          <p:nvPr/>
        </p:nvSpPr>
        <p:spPr>
          <a:xfrm>
            <a:off x="216024" y="308827"/>
            <a:ext cx="8711952" cy="3600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중대재해처벌법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0D44E533-0054-75CB-0021-AD09788F7FB2}"/>
              </a:ext>
            </a:extLst>
          </p:cNvPr>
          <p:cNvSpPr/>
          <p:nvPr/>
        </p:nvSpPr>
        <p:spPr>
          <a:xfrm>
            <a:off x="6671733" y="6324966"/>
            <a:ext cx="1543577" cy="2963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㈜한솔산업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D68BC1DE-D386-5C0D-C89B-6BD9B2E00DA1}"/>
              </a:ext>
            </a:extLst>
          </p:cNvPr>
          <p:cNvSpPr/>
          <p:nvPr/>
        </p:nvSpPr>
        <p:spPr>
          <a:xfrm>
            <a:off x="216024" y="956734"/>
            <a:ext cx="8711952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ko-KR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도움을 받을 수 있는 방법이나 정부지원은</a:t>
            </a:r>
            <a:r>
              <a:rPr lang="en-US" altLang="ko-K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BEBDF68-9887-53E8-8475-B45BE76E9D86}"/>
              </a:ext>
            </a:extLst>
          </p:cNvPr>
          <p:cNvSpPr/>
          <p:nvPr/>
        </p:nvSpPr>
        <p:spPr>
          <a:xfrm>
            <a:off x="216023" y="1490135"/>
            <a:ext cx="8711952" cy="4563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▶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50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인 미만 기업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은 ‘</a:t>
            </a:r>
            <a:r>
              <a:rPr lang="ko-KR" altLang="en-US" sz="1600" b="1" dirty="0">
                <a:solidFill>
                  <a:srgbClr val="FF0000"/>
                </a:solidFill>
                <a:effectLst/>
                <a:latin typeface="+mn-ea"/>
              </a:rPr>
              <a:t>산업안전 </a:t>
            </a:r>
            <a:r>
              <a:rPr lang="ko-KR" altLang="en-US" sz="1600" b="1" dirty="0" err="1">
                <a:solidFill>
                  <a:srgbClr val="FF0000"/>
                </a:solidFill>
                <a:effectLst/>
                <a:latin typeface="+mn-ea"/>
              </a:rPr>
              <a:t>대진단</a:t>
            </a:r>
            <a:r>
              <a:rPr lang="ko-KR" altLang="en-US" sz="1600" dirty="0" err="1">
                <a:solidFill>
                  <a:srgbClr val="000000"/>
                </a:solidFill>
                <a:effectLst/>
                <a:latin typeface="+mn-ea"/>
              </a:rPr>
              <a:t>’에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참여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하여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안전보건관리체계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를 진단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개선하고 </a:t>
            </a:r>
            <a:b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 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중대재해처벌법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에 대비할 수 있음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.</a:t>
            </a:r>
            <a:b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  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안전보건공단 </a:t>
            </a:r>
            <a:r>
              <a:rPr lang="ko-KR" altLang="en-US" sz="1600" dirty="0" err="1">
                <a:solidFill>
                  <a:srgbClr val="000000"/>
                </a:solidFill>
                <a:effectLst/>
                <a:latin typeface="+mn-ea"/>
              </a:rPr>
              <a:t>누리집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  <a:hlinkClick r:id="rId4"/>
              </a:rPr>
              <a:t>www.kosha.or.kr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) ➔ ‘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산업안전 </a:t>
            </a:r>
            <a:r>
              <a:rPr lang="ko-KR" altLang="en-US" sz="1600" b="1" dirty="0" err="1">
                <a:solidFill>
                  <a:srgbClr val="000000"/>
                </a:solidFill>
                <a:effectLst/>
                <a:latin typeface="+mn-ea"/>
              </a:rPr>
              <a:t>대진단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’  </a:t>
            </a:r>
            <a:r>
              <a:rPr lang="ko-KR" altLang="en-US" sz="1600" dirty="0" err="1">
                <a:solidFill>
                  <a:srgbClr val="000000"/>
                </a:solidFill>
                <a:effectLst/>
                <a:latin typeface="+mn-ea"/>
              </a:rPr>
              <a:t>팝업창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(1.29.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부터 참여 가능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)</a:t>
            </a:r>
            <a:endParaRPr lang="en-US" altLang="ko-KR" sz="1600" dirty="0">
              <a:solidFill>
                <a:srgbClr val="000000"/>
              </a:solidFill>
              <a:latin typeface="+mn-ea"/>
            </a:endParaRPr>
          </a:p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▶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누구나 참여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하여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총 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10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개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의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안전보건관리체계 핵심항목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에 대한 사업장의 상황을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진단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하고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,</a:t>
            </a:r>
            <a:b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-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진단결과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에 따라 안전보건관리체계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컨설팅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교육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기술지도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 및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시설개선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을 포함한 </a:t>
            </a:r>
            <a:b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 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재정지원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 등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정부 지원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을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신청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가이드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안내서 등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정보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를 활용하여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개선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해 나갈 수 있음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.</a:t>
            </a:r>
          </a:p>
          <a:p>
            <a:pPr marL="0" marR="0">
              <a:lnSpc>
                <a:spcPct val="150000"/>
              </a:lnSpc>
              <a:spcBef>
                <a:spcPts val="300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2060"/>
                </a:solidFill>
                <a:latin typeface="+mn-ea"/>
              </a:rPr>
              <a:t>▶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전국 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30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개 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권역의 ‘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산업안전 </a:t>
            </a:r>
            <a:r>
              <a:rPr lang="ko-KR" altLang="en-US" sz="1600" b="1" dirty="0" err="1">
                <a:solidFill>
                  <a:srgbClr val="000000"/>
                </a:solidFill>
                <a:effectLst/>
                <a:latin typeface="+mn-ea"/>
              </a:rPr>
              <a:t>대진단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 상담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b="1" dirty="0" err="1">
                <a:solidFill>
                  <a:srgbClr val="000000"/>
                </a:solidFill>
                <a:effectLst/>
                <a:latin typeface="+mn-ea"/>
              </a:rPr>
              <a:t>지원센터’</a:t>
            </a:r>
            <a:r>
              <a:rPr lang="ko-KR" altLang="en-US" sz="1600" dirty="0" err="1">
                <a:solidFill>
                  <a:srgbClr val="000000"/>
                </a:solidFill>
                <a:effectLst/>
                <a:latin typeface="+mn-ea"/>
              </a:rPr>
              <a:t>를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 통해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산업안전 </a:t>
            </a:r>
            <a:r>
              <a:rPr lang="ko-KR" altLang="en-US" sz="1600" b="1" dirty="0" err="1">
                <a:solidFill>
                  <a:srgbClr val="000000"/>
                </a:solidFill>
                <a:effectLst/>
                <a:latin typeface="+mn-ea"/>
              </a:rPr>
              <a:t>대진단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 및 </a:t>
            </a:r>
            <a:b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정부 지원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을 상담</a:t>
            </a:r>
            <a:r>
              <a:rPr lang="en-US" altLang="ko-KR" sz="16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신청하거나 요청하면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현장 출동팀</a:t>
            </a:r>
            <a:r>
              <a:rPr lang="ko-KR" altLang="en-US" sz="1600" dirty="0">
                <a:solidFill>
                  <a:srgbClr val="000000"/>
                </a:solidFill>
                <a:effectLst/>
                <a:latin typeface="+mn-ea"/>
              </a:rPr>
              <a:t>에서 방문 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상담</a:t>
            </a: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·</a:t>
            </a:r>
            <a:r>
              <a:rPr lang="ko-KR" altLang="en-US" sz="1600" b="1" dirty="0">
                <a:solidFill>
                  <a:srgbClr val="000000"/>
                </a:solidFill>
                <a:effectLst/>
                <a:latin typeface="+mn-ea"/>
              </a:rPr>
              <a:t>지원</a:t>
            </a:r>
            <a:b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</a:br>
            <a:r>
              <a:rPr lang="en-US" altLang="ko-KR" sz="1600" b="1" dirty="0">
                <a:solidFill>
                  <a:srgbClr val="000000"/>
                </a:solidFill>
                <a:effectLst/>
                <a:latin typeface="+mn-ea"/>
              </a:rPr>
              <a:t>    </a:t>
            </a:r>
            <a:r>
              <a:rPr lang="en-US" altLang="ko-KR" sz="1600" b="1" dirty="0">
                <a:solidFill>
                  <a:srgbClr val="FF0000"/>
                </a:solidFill>
                <a:effectLst/>
                <a:latin typeface="+mn-ea"/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  <a:effectLst/>
                <a:latin typeface="+mn-ea"/>
              </a:rPr>
              <a:t>대표번호 </a:t>
            </a:r>
            <a:r>
              <a:rPr lang="en-US" altLang="ko-KR" sz="1600" b="1" dirty="0">
                <a:solidFill>
                  <a:srgbClr val="FF0000"/>
                </a:solidFill>
                <a:effectLst/>
                <a:latin typeface="+mn-ea"/>
              </a:rPr>
              <a:t>1544-1133)</a:t>
            </a:r>
            <a:endParaRPr lang="ko-KR" altLang="en-US" sz="1600" b="1" dirty="0">
              <a:solidFill>
                <a:srgbClr val="FF0000"/>
              </a:solidFill>
              <a:effectLst/>
              <a:latin typeface="+mn-ea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A927D5C-93E1-5563-9AFB-950D92A97D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9576" y="270568"/>
            <a:ext cx="1298399" cy="137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8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1214</Words>
  <Application>Microsoft Office PowerPoint</Application>
  <PresentationFormat>화면 슬라이드 쇼(4:3)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9" baseType="lpstr">
      <vt:lpstr>inherit</vt:lpstr>
      <vt:lpstr>se-nanummaruburi</vt:lpstr>
      <vt:lpstr>Dotum</vt:lpstr>
      <vt:lpstr>맑은 고딕</vt:lpstr>
      <vt:lpstr>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거제도 남파랑길20코스 소개</dc:title>
  <dc:creator>Mankyu Jang</dc:creator>
  <cp:lastModifiedBy>Mankyu Jang</cp:lastModifiedBy>
  <cp:revision>59</cp:revision>
  <cp:lastPrinted>2024-01-22T07:39:19Z</cp:lastPrinted>
  <dcterms:created xsi:type="dcterms:W3CDTF">2022-09-16T06:31:52Z</dcterms:created>
  <dcterms:modified xsi:type="dcterms:W3CDTF">2024-02-13T05:28:25Z</dcterms:modified>
</cp:coreProperties>
</file>