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9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375" r:id="rId6"/>
    <p:sldId id="374" r:id="rId7"/>
    <p:sldId id="260" r:id="rId8"/>
    <p:sldId id="261" r:id="rId9"/>
    <p:sldId id="379" r:id="rId10"/>
    <p:sldId id="263" r:id="rId11"/>
    <p:sldId id="266" r:id="rId12"/>
    <p:sldId id="383" r:id="rId13"/>
    <p:sldId id="262" r:id="rId14"/>
    <p:sldId id="390" r:id="rId15"/>
    <p:sldId id="281" r:id="rId16"/>
    <p:sldId id="282" r:id="rId17"/>
    <p:sldId id="369" r:id="rId18"/>
    <p:sldId id="370" r:id="rId19"/>
    <p:sldId id="392" r:id="rId20"/>
    <p:sldId id="371" r:id="rId21"/>
    <p:sldId id="286" r:id="rId22"/>
    <p:sldId id="384" r:id="rId23"/>
    <p:sldId id="302" r:id="rId24"/>
    <p:sldId id="388" r:id="rId25"/>
    <p:sldId id="295" r:id="rId26"/>
    <p:sldId id="385" r:id="rId27"/>
    <p:sldId id="303" r:id="rId28"/>
    <p:sldId id="304" r:id="rId29"/>
    <p:sldId id="389" r:id="rId30"/>
    <p:sldId id="387" r:id="rId31"/>
    <p:sldId id="296" r:id="rId32"/>
    <p:sldId id="363" r:id="rId33"/>
    <p:sldId id="376" r:id="rId34"/>
    <p:sldId id="309" r:id="rId35"/>
    <p:sldId id="311" r:id="rId36"/>
    <p:sldId id="312" r:id="rId37"/>
    <p:sldId id="381" r:id="rId38"/>
    <p:sldId id="380" r:id="rId39"/>
    <p:sldId id="348" r:id="rId40"/>
    <p:sldId id="317" r:id="rId41"/>
    <p:sldId id="318" r:id="rId42"/>
    <p:sldId id="391" r:id="rId43"/>
    <p:sldId id="319" r:id="rId44"/>
    <p:sldId id="378" r:id="rId45"/>
    <p:sldId id="382" r:id="rId46"/>
    <p:sldId id="320" r:id="rId47"/>
    <p:sldId id="321" r:id="rId48"/>
    <p:sldId id="322" r:id="rId49"/>
    <p:sldId id="323" r:id="rId50"/>
    <p:sldId id="324" r:id="rId51"/>
    <p:sldId id="325" r:id="rId52"/>
    <p:sldId id="346" r:id="rId53"/>
  </p:sldIdLst>
  <p:sldSz cx="12192000" cy="6858000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880AF"/>
    <a:srgbClr val="E85A1A"/>
    <a:srgbClr val="ED7845"/>
    <a:srgbClr val="009900"/>
    <a:srgbClr val="4384D9"/>
    <a:srgbClr val="85A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60"/>
  </p:normalViewPr>
  <p:slideViewPr>
    <p:cSldViewPr>
      <p:cViewPr varScale="1">
        <p:scale>
          <a:sx n="107" d="100"/>
          <a:sy n="107" d="100"/>
        </p:scale>
        <p:origin x="82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34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398" y="0"/>
            <a:ext cx="2985558" cy="5034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9D807-95CA-476A-B4A7-5B1D921B9145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3035"/>
            <a:ext cx="5511800" cy="39461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8476"/>
            <a:ext cx="2985558" cy="503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398" y="9518476"/>
            <a:ext cx="2985558" cy="503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2DC7E-30A7-419D-9FA0-079FE78C8A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6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2DC7E-30A7-419D-9FA0-079FE78C8A3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37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2DC7E-30A7-419D-9FA0-079FE78C8A3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574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2DC7E-30A7-419D-9FA0-079FE78C8A3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601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2DC7E-30A7-419D-9FA0-079FE78C8A3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94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95C-6673-5C5E-2431-987809270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407325D-4371-64D9-D036-BFE08C2EF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0E4753-B8AE-ECBB-4ED3-28E231A40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7BAEA21-5BC6-A81E-9CCD-903F4DB8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3D4F0F-D25B-DCFC-B1A2-A3DF663F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3224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2A9D01-DAD1-9582-4CE2-BDC2C626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1E0E7F2-0AC1-4CBB-4B05-3477087FC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727AA6-FFC8-EE2B-A705-D8995A2C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B8E4D6D-4067-A863-50F5-7F116D91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8A3B1D-9E8D-0668-EED3-3C1A3634A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9902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CC95396-7E8C-0754-1D5E-E3D46EEB3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4E108BB-3CBB-B534-4032-1209D5D28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E40D36-8BCD-C880-BF19-E1C3FD3A0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4F0E84-5DEF-EB48-61DA-988F1AA0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9C0432-FD80-5A58-30E5-2F8B4BF1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2614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255C8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3437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255C8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669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8FCB55-33D0-9D51-903E-461DE1C2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5FD13E-52F3-D6AE-1567-939957DDB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301EEF-C0BD-BEE5-04E8-9B3F9B314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F7A1FF-5770-84A6-7223-31E55BC8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313146-2C08-2E20-23F1-4D4110E9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5730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39F4D2-92DA-4BE5-8B0F-5D227CDA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F876910-0981-2519-CD08-D56CFC0D8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8F4CF0-4E00-0149-E812-6F58B7262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DAF854-3372-289B-0602-6AD21959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F68BA3-2204-81E4-0FA6-5C39D411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3336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A1B5EB-29AD-4F79-AF79-FD68533C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E49201-FA1E-4AF3-C70E-C6B7F0639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A93497F-B262-AFD2-5457-5DC3026B5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A860D94-73B6-9F30-B082-A06102AB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A5A37EA-819B-0D91-3E60-ED0C992A6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6A0F918-ABBC-3F82-2F85-A9D83404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3661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3E3865-E128-670E-4166-046FD9E6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12C5EBC-20FD-8D0B-0631-4914D958A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408C9EE-DA80-7736-9635-D7B5097A2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A4C8EF4-3B51-8FFD-46C5-B57F4573D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DF0D73F-A542-248F-CCD3-8BB25D446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F2544BF-D12E-E5E9-2E00-AF54ED08D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CC57A3B-C5A5-15BF-5B7A-DCF96037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D777898-B0B2-21E5-1095-BCC81866F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1000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EE0E29-ECAB-6B7D-75B6-6739C5C7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FD4999A-6088-7153-A37F-CCC01DB37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F0C1A70-B668-1885-0FDA-C223C141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96AFE24-A039-E979-5FFE-BED3C756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7518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F9359A4-9860-CC18-C53B-F64BB5E5A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9DD62B7-91F7-AD62-CEE1-10700D6B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AB59CB9-EF7B-57E2-159E-23C4416D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3753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540D28-DE0B-69AA-1D7A-157DA43A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603737-EEB4-9F0F-0426-CC1797AD8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8F909CC-BE82-2B7A-657F-9518870E6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2B4CA92-D1BA-EC0A-2934-6BD87311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31B7FD-D5B5-8F2E-3CA6-1BDF1936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D87AE2E-116B-9F6F-67AA-CFDE4D88C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0699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176D84-ACE4-02DD-4BFA-DF671903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ECD218A-ADEA-13E8-7A57-2F38F739C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F91BDF1-E540-00EA-6023-7F1CA60E0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A1BACC0-D07E-3D00-2C69-E977479F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B4B19C-8F0E-2A3F-8C86-FE595BB52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9ACC566-F843-CB2B-DB7E-83B9262C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7259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5C8D74E-3122-F96B-771F-D25A7B97E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0FF316-7AF0-5B47-42F0-A1B9CF07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3A8392-F670-7170-4143-929B5985C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C4294A-42C2-7D9F-FF88-DC2693634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19CB9C2-6394-3E80-FAFF-E7A66A4BF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4811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12" Type="http://schemas.openxmlformats.org/officeDocument/2006/relationships/image" Target="../media/image60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5" Type="http://schemas.openxmlformats.org/officeDocument/2006/relationships/image" Target="../media/image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3.png"/><Relationship Id="rId4" Type="http://schemas.openxmlformats.org/officeDocument/2006/relationships/image" Target="../media/image63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2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37.jp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19" Type="http://schemas.openxmlformats.org/officeDocument/2006/relationships/image" Target="../media/image3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2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37.jp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png"/><Relationship Id="rId11" Type="http://schemas.openxmlformats.org/officeDocument/2006/relationships/image" Target="../media/image60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33.png"/><Relationship Id="rId7" Type="http://schemas.openxmlformats.org/officeDocument/2006/relationships/image" Target="../media/image94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3.png"/><Relationship Id="rId4" Type="http://schemas.openxmlformats.org/officeDocument/2006/relationships/image" Target="../media/image60.png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jbe.go.kr/boho/board/list.jbe?boardId=BBS_0000328&amp;menuCd=DOM_000001702003000000&amp;contentsSid=1328&amp;cpath=/boho" TargetMode="External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1.png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2.png"/><Relationship Id="rId3" Type="http://schemas.openxmlformats.org/officeDocument/2006/relationships/image" Target="../media/image60.png"/><Relationship Id="rId7" Type="http://schemas.openxmlformats.org/officeDocument/2006/relationships/image" Target="../media/image103.svg"/><Relationship Id="rId12" Type="http://schemas.openxmlformats.org/officeDocument/2006/relationships/image" Target="../media/image6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svg"/><Relationship Id="rId5" Type="http://schemas.openxmlformats.org/officeDocument/2006/relationships/image" Target="../media/image101.sv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svg"/><Relationship Id="rId1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8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33.png"/><Relationship Id="rId7" Type="http://schemas.openxmlformats.org/officeDocument/2006/relationships/image" Target="../media/image11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3.png"/><Relationship Id="rId4" Type="http://schemas.openxmlformats.org/officeDocument/2006/relationships/image" Target="../media/image109.png"/><Relationship Id="rId9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26" Type="http://schemas.openxmlformats.org/officeDocument/2006/relationships/image" Target="../media/image2.png"/><Relationship Id="rId3" Type="http://schemas.openxmlformats.org/officeDocument/2006/relationships/image" Target="../media/image33.png"/><Relationship Id="rId21" Type="http://schemas.openxmlformats.org/officeDocument/2006/relationships/image" Target="../media/image131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5" Type="http://schemas.openxmlformats.org/officeDocument/2006/relationships/image" Target="../media/image135.png"/><Relationship Id="rId2" Type="http://schemas.openxmlformats.org/officeDocument/2006/relationships/image" Target="../media/image37.jpg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24" Type="http://schemas.openxmlformats.org/officeDocument/2006/relationships/image" Target="../media/image134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23" Type="http://schemas.openxmlformats.org/officeDocument/2006/relationships/image" Target="../media/image133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32.png"/><Relationship Id="rId27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3.png"/><Relationship Id="rId7" Type="http://schemas.openxmlformats.org/officeDocument/2006/relationships/image" Target="../media/image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7.jpg"/><Relationship Id="rId7" Type="http://schemas.openxmlformats.org/officeDocument/2006/relationships/image" Target="../media/image2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2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jpg"/><Relationship Id="rId8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2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33.png"/><Relationship Id="rId2" Type="http://schemas.openxmlformats.org/officeDocument/2006/relationships/image" Target="../media/image37.jpg"/><Relationship Id="rId16" Type="http://schemas.openxmlformats.org/officeDocument/2006/relationships/image" Target="../media/image1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10" Type="http://schemas.openxmlformats.org/officeDocument/2006/relationships/image" Target="../media/image148.png"/><Relationship Id="rId19" Type="http://schemas.openxmlformats.org/officeDocument/2006/relationships/image" Target="../media/image3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sa.or.kr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3.png"/><Relationship Id="rId7" Type="http://schemas.openxmlformats.org/officeDocument/2006/relationships/image" Target="../media/image159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Relationship Id="rId9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33.png"/><Relationship Id="rId7" Type="http://schemas.openxmlformats.org/officeDocument/2006/relationships/image" Target="../media/image162.png"/><Relationship Id="rId12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2.png"/><Relationship Id="rId5" Type="http://schemas.openxmlformats.org/officeDocument/2006/relationships/image" Target="../media/image160.png"/><Relationship Id="rId10" Type="http://schemas.openxmlformats.org/officeDocument/2006/relationships/image" Target="../media/image165.png"/><Relationship Id="rId4" Type="http://schemas.openxmlformats.org/officeDocument/2006/relationships/image" Target="../media/image112.png"/><Relationship Id="rId9" Type="http://schemas.openxmlformats.org/officeDocument/2006/relationships/image" Target="../media/image1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10" Type="http://schemas.openxmlformats.org/officeDocument/2006/relationships/image" Target="../media/image3.png"/><Relationship Id="rId4" Type="http://schemas.openxmlformats.org/officeDocument/2006/relationships/image" Target="../media/image168.png"/><Relationship Id="rId9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5"/>
            <a:ext cx="12191999" cy="6848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1371600" y="1435757"/>
            <a:ext cx="9822941" cy="1022587"/>
          </a:xfrm>
          <a:prstGeom prst="rect">
            <a:avLst/>
          </a:prstGeom>
        </p:spPr>
        <p:txBody>
          <a:bodyPr vert="horz" wrap="square" lIns="0" tIns="98297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25"/>
              </a:spcBef>
              <a:buNone/>
            </a:pPr>
            <a:r>
              <a:rPr sz="6000" b="0" spc="434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휴먼매직체"/>
              </a:rPr>
              <a:t>개인정보</a:t>
            </a:r>
            <a:r>
              <a:rPr sz="6000" b="0" spc="76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휴먼매직체"/>
              </a:rPr>
              <a:t>보호</a:t>
            </a:r>
            <a:r>
              <a:rPr lang="en-US" altLang="ko-KR" sz="6000" b="0" spc="76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휴먼매직체"/>
              </a:rPr>
              <a:t> </a:t>
            </a:r>
            <a:r>
              <a:rPr lang="ko-KR" altLang="en-US" sz="6000" b="0" spc="76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휴먼매직체"/>
              </a:rPr>
              <a:t>교육</a:t>
            </a:r>
            <a:endParaRPr sz="6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휴먼매직체"/>
            </a:endParaRPr>
          </a:p>
        </p:txBody>
      </p:sp>
      <p:sp>
        <p:nvSpPr>
          <p:cNvPr id="6" name="object 6"/>
          <p:cNvSpPr/>
          <p:nvPr/>
        </p:nvSpPr>
        <p:spPr>
          <a:xfrm flipV="1">
            <a:off x="3899915" y="3275077"/>
            <a:ext cx="5701285" cy="45719"/>
          </a:xfrm>
          <a:custGeom>
            <a:avLst/>
            <a:gdLst/>
            <a:ahLst/>
            <a:cxnLst/>
            <a:rect l="l" t="t" r="r" b="b"/>
            <a:pathLst>
              <a:path w="4391025">
                <a:moveTo>
                  <a:pt x="0" y="0"/>
                </a:moveTo>
                <a:lnTo>
                  <a:pt x="4391025" y="0"/>
                </a:lnTo>
              </a:path>
            </a:pathLst>
          </a:custGeom>
          <a:ln w="6350">
            <a:solidFill>
              <a:srgbClr val="589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99915" y="3973066"/>
            <a:ext cx="5701285" cy="273597"/>
          </a:xfrm>
          <a:custGeom>
            <a:avLst/>
            <a:gdLst/>
            <a:ahLst/>
            <a:cxnLst/>
            <a:rect l="l" t="t" r="r" b="b"/>
            <a:pathLst>
              <a:path w="4391025">
                <a:moveTo>
                  <a:pt x="0" y="0"/>
                </a:moveTo>
                <a:lnTo>
                  <a:pt x="4391025" y="0"/>
                </a:lnTo>
              </a:path>
            </a:pathLst>
          </a:custGeom>
          <a:ln w="6350">
            <a:solidFill>
              <a:srgbClr val="589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99915" y="3487272"/>
            <a:ext cx="5825681" cy="319318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1700" spc="225" dirty="0">
                <a:latin typeface="맑은 고딕" panose="020B0503020000020004" pitchFamily="50" charset="-127"/>
                <a:ea typeface="맑은 고딕" panose="020B0503020000020004" pitchFamily="50" charset="-127"/>
                <a:cs typeface="휴먼매직체"/>
              </a:rPr>
              <a:t>믿을</a:t>
            </a:r>
            <a:r>
              <a:rPr sz="1700" spc="-215" dirty="0">
                <a:latin typeface="맑은 고딕" panose="020B0503020000020004" pitchFamily="50" charset="-127"/>
                <a:ea typeface="맑은 고딕" panose="020B0503020000020004" pitchFamily="50" charset="-127"/>
                <a:cs typeface="휴먼매직체"/>
              </a:rPr>
              <a:t> </a:t>
            </a:r>
            <a:r>
              <a:rPr sz="1700" spc="300" dirty="0">
                <a:latin typeface="맑은 고딕" panose="020B0503020000020004" pitchFamily="50" charset="-127"/>
                <a:ea typeface="맑은 고딕" panose="020B0503020000020004" pitchFamily="50" charset="-127"/>
                <a:cs typeface="휴먼매직체"/>
              </a:rPr>
              <a:t>수</a:t>
            </a:r>
            <a:r>
              <a:rPr sz="1700" spc="-220" dirty="0">
                <a:latin typeface="맑은 고딕" panose="020B0503020000020004" pitchFamily="50" charset="-127"/>
                <a:ea typeface="맑은 고딕" panose="020B0503020000020004" pitchFamily="50" charset="-127"/>
                <a:cs typeface="휴먼매직체"/>
              </a:rPr>
              <a:t> </a:t>
            </a:r>
            <a:r>
              <a:rPr sz="1700" spc="225" dirty="0">
                <a:latin typeface="맑은 고딕" panose="020B0503020000020004" pitchFamily="50" charset="-127"/>
                <a:ea typeface="맑은 고딕" panose="020B0503020000020004" pitchFamily="50" charset="-127"/>
                <a:cs typeface="휴먼매직체"/>
              </a:rPr>
              <a:t>있는</a:t>
            </a:r>
            <a:r>
              <a:rPr sz="1700" spc="-220" dirty="0">
                <a:latin typeface="맑은 고딕" panose="020B0503020000020004" pitchFamily="50" charset="-127"/>
                <a:ea typeface="맑은 고딕" panose="020B0503020000020004" pitchFamily="50" charset="-127"/>
                <a:cs typeface="휴먼매직체"/>
              </a:rPr>
              <a:t> </a:t>
            </a:r>
            <a:r>
              <a:rPr sz="1700" spc="140" dirty="0">
                <a:latin typeface="맑은 고딕" panose="020B0503020000020004" pitchFamily="50" charset="-127"/>
                <a:ea typeface="맑은 고딕" panose="020B0503020000020004" pitchFamily="50" charset="-127"/>
                <a:cs typeface="휴먼매직체"/>
              </a:rPr>
              <a:t>개인정보</a:t>
            </a:r>
            <a:r>
              <a:rPr sz="1700" spc="-200" dirty="0">
                <a:latin typeface="맑은 고딕" panose="020B0503020000020004" pitchFamily="50" charset="-127"/>
                <a:ea typeface="맑은 고딕" panose="020B0503020000020004" pitchFamily="50" charset="-127"/>
                <a:cs typeface="휴먼매직체"/>
              </a:rPr>
              <a:t> </a:t>
            </a:r>
            <a:r>
              <a:rPr sz="1700" spc="105" dirty="0">
                <a:latin typeface="맑은 고딕" panose="020B0503020000020004" pitchFamily="50" charset="-127"/>
                <a:ea typeface="맑은 고딕" panose="020B0503020000020004" pitchFamily="50" charset="-127"/>
                <a:cs typeface="휴먼매직체"/>
              </a:rPr>
              <a:t>활용,</a:t>
            </a:r>
            <a:r>
              <a:rPr sz="1700" spc="-220" dirty="0">
                <a:latin typeface="맑은 고딕" panose="020B0503020000020004" pitchFamily="50" charset="-127"/>
                <a:ea typeface="맑은 고딕" panose="020B0503020000020004" pitchFamily="50" charset="-127"/>
                <a:cs typeface="휴먼매직체"/>
              </a:rPr>
              <a:t> </a:t>
            </a:r>
            <a:r>
              <a:rPr sz="1700" spc="135" dirty="0" err="1">
                <a:latin typeface="맑은 고딕" panose="020B0503020000020004" pitchFamily="50" charset="-127"/>
                <a:ea typeface="맑은 고딕" panose="020B0503020000020004" pitchFamily="50" charset="-127"/>
                <a:cs typeface="휴먼매직체"/>
              </a:rPr>
              <a:t>신뢰사회의</a:t>
            </a:r>
            <a:r>
              <a:rPr sz="1700" spc="-225" dirty="0">
                <a:latin typeface="맑은 고딕" panose="020B0503020000020004" pitchFamily="50" charset="-127"/>
                <a:ea typeface="맑은 고딕" panose="020B0503020000020004" pitchFamily="50" charset="-127"/>
                <a:cs typeface="휴먼매직체"/>
              </a:rPr>
              <a:t> </a:t>
            </a:r>
            <a:r>
              <a:rPr sz="1700" spc="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휴먼매직체"/>
              </a:rPr>
              <a:t>기본입니다</a:t>
            </a:r>
            <a:r>
              <a:rPr lang="en-US" sz="1700" spc="150" dirty="0">
                <a:latin typeface="맑은 고딕" panose="020B0503020000020004" pitchFamily="50" charset="-127"/>
                <a:ea typeface="맑은 고딕" panose="020B0503020000020004" pitchFamily="50" charset="-127"/>
                <a:cs typeface="휴먼매직체"/>
              </a:rPr>
              <a:t>.</a:t>
            </a:r>
            <a:endParaRPr sz="1600" dirty="0"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D2A3E40-5CCE-A4E4-4079-9DDDB837FF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D5FB735-5B4F-F199-F70E-0DC2F44DE6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3" name="object 3"/>
          <p:cNvSpPr/>
          <p:nvPr/>
        </p:nvSpPr>
        <p:spPr>
          <a:xfrm>
            <a:off x="894132" y="1678685"/>
            <a:ext cx="10639628" cy="1260674"/>
          </a:xfrm>
          <a:custGeom>
            <a:avLst/>
            <a:gdLst/>
            <a:ahLst/>
            <a:cxnLst/>
            <a:rect l="l" t="t" r="r" b="b"/>
            <a:pathLst>
              <a:path w="10687685" h="1860550">
                <a:moveTo>
                  <a:pt x="0" y="1827034"/>
                </a:moveTo>
                <a:lnTo>
                  <a:pt x="10889" y="1843161"/>
                </a:lnTo>
                <a:lnTo>
                  <a:pt x="29684" y="1855811"/>
                </a:lnTo>
                <a:lnTo>
                  <a:pt x="52699" y="1860449"/>
                </a:lnTo>
                <a:lnTo>
                  <a:pt x="10628408" y="1860449"/>
                </a:lnTo>
                <a:lnTo>
                  <a:pt x="10651405" y="1855811"/>
                </a:lnTo>
                <a:lnTo>
                  <a:pt x="10670175" y="1843161"/>
                </a:lnTo>
                <a:lnTo>
                  <a:pt x="10676669" y="1833525"/>
                </a:lnTo>
                <a:lnTo>
                  <a:pt x="25762" y="1833525"/>
                </a:lnTo>
                <a:lnTo>
                  <a:pt x="2748" y="1828885"/>
                </a:lnTo>
                <a:lnTo>
                  <a:pt x="0" y="1827034"/>
                </a:lnTo>
                <a:close/>
              </a:path>
              <a:path w="10687685" h="1860550">
                <a:moveTo>
                  <a:pt x="10654056" y="0"/>
                </a:moveTo>
                <a:lnTo>
                  <a:pt x="10655899" y="2737"/>
                </a:lnTo>
                <a:lnTo>
                  <a:pt x="10660539" y="25807"/>
                </a:lnTo>
                <a:lnTo>
                  <a:pt x="10660539" y="1774343"/>
                </a:lnTo>
                <a:lnTo>
                  <a:pt x="10655899" y="1797413"/>
                </a:lnTo>
                <a:lnTo>
                  <a:pt x="10643235" y="1816221"/>
                </a:lnTo>
                <a:lnTo>
                  <a:pt x="10624427" y="1828885"/>
                </a:lnTo>
                <a:lnTo>
                  <a:pt x="10601357" y="1833525"/>
                </a:lnTo>
                <a:lnTo>
                  <a:pt x="10676669" y="1833525"/>
                </a:lnTo>
                <a:lnTo>
                  <a:pt x="10682825" y="1824391"/>
                </a:lnTo>
                <a:lnTo>
                  <a:pt x="10687463" y="1801394"/>
                </a:lnTo>
                <a:lnTo>
                  <a:pt x="10687463" y="52731"/>
                </a:lnTo>
                <a:lnTo>
                  <a:pt x="10682825" y="29714"/>
                </a:lnTo>
                <a:lnTo>
                  <a:pt x="10670175" y="10900"/>
                </a:lnTo>
                <a:lnTo>
                  <a:pt x="10654056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9687" y="1649363"/>
            <a:ext cx="10696575" cy="1286569"/>
          </a:xfrm>
          <a:custGeom>
            <a:avLst/>
            <a:gdLst/>
            <a:ahLst/>
            <a:cxnLst/>
            <a:rect l="l" t="t" r="r" b="b"/>
            <a:pathLst>
              <a:path w="10696575" h="1869439">
                <a:moveTo>
                  <a:pt x="0" y="1828777"/>
                </a:moveTo>
                <a:lnTo>
                  <a:pt x="33834" y="1864182"/>
                </a:lnTo>
                <a:lnTo>
                  <a:pt x="58053" y="1869008"/>
                </a:lnTo>
                <a:lnTo>
                  <a:pt x="10633940" y="1869008"/>
                </a:lnTo>
                <a:lnTo>
                  <a:pt x="10640163" y="1868754"/>
                </a:lnTo>
                <a:lnTo>
                  <a:pt x="10646513" y="1867738"/>
                </a:lnTo>
                <a:lnTo>
                  <a:pt x="10658070" y="1864182"/>
                </a:lnTo>
                <a:lnTo>
                  <a:pt x="10660819" y="1862658"/>
                </a:lnTo>
                <a:lnTo>
                  <a:pt x="58205" y="1862658"/>
                </a:lnTo>
                <a:lnTo>
                  <a:pt x="52452" y="1862404"/>
                </a:lnTo>
                <a:lnTo>
                  <a:pt x="11723" y="1838020"/>
                </a:lnTo>
                <a:lnTo>
                  <a:pt x="9859" y="1834614"/>
                </a:lnTo>
                <a:lnTo>
                  <a:pt x="8153" y="1834270"/>
                </a:lnTo>
                <a:lnTo>
                  <a:pt x="0" y="1828777"/>
                </a:lnTo>
                <a:close/>
              </a:path>
              <a:path w="10696575" h="1869439">
                <a:moveTo>
                  <a:pt x="10655835" y="0"/>
                </a:moveTo>
                <a:lnTo>
                  <a:pt x="10661304" y="8121"/>
                </a:lnTo>
                <a:lnTo>
                  <a:pt x="10661639" y="9787"/>
                </a:lnTo>
                <a:lnTo>
                  <a:pt x="10665055" y="11633"/>
                </a:lnTo>
                <a:lnTo>
                  <a:pt x="10688550" y="46939"/>
                </a:lnTo>
                <a:lnTo>
                  <a:pt x="10689687" y="57988"/>
                </a:lnTo>
                <a:lnTo>
                  <a:pt x="10689687" y="1806905"/>
                </a:lnTo>
                <a:lnTo>
                  <a:pt x="10673437" y="1846402"/>
                </a:lnTo>
                <a:lnTo>
                  <a:pt x="10633813" y="1862658"/>
                </a:lnTo>
                <a:lnTo>
                  <a:pt x="10660819" y="1862658"/>
                </a:lnTo>
                <a:lnTo>
                  <a:pt x="10691217" y="1831035"/>
                </a:lnTo>
                <a:lnTo>
                  <a:pt x="10696043" y="1806905"/>
                </a:lnTo>
                <a:lnTo>
                  <a:pt x="10696043" y="57988"/>
                </a:lnTo>
                <a:lnTo>
                  <a:pt x="10677882" y="14046"/>
                </a:lnTo>
                <a:lnTo>
                  <a:pt x="10658070" y="711"/>
                </a:lnTo>
                <a:lnTo>
                  <a:pt x="10655835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3731" y="1864119"/>
            <a:ext cx="8087469" cy="918051"/>
          </a:xfrm>
          <a:custGeom>
            <a:avLst/>
            <a:gdLst/>
            <a:ahLst/>
            <a:cxnLst/>
            <a:rect l="l" t="t" r="r" b="b"/>
            <a:pathLst>
              <a:path w="10694035" h="1866900">
                <a:moveTo>
                  <a:pt x="10634726" y="0"/>
                </a:moveTo>
                <a:lnTo>
                  <a:pt x="59131" y="0"/>
                </a:lnTo>
                <a:lnTo>
                  <a:pt x="36117" y="4639"/>
                </a:lnTo>
                <a:lnTo>
                  <a:pt x="17321" y="17303"/>
                </a:lnTo>
                <a:lnTo>
                  <a:pt x="4647" y="36111"/>
                </a:lnTo>
                <a:lnTo>
                  <a:pt x="0" y="59181"/>
                </a:lnTo>
                <a:lnTo>
                  <a:pt x="0" y="1807717"/>
                </a:lnTo>
                <a:lnTo>
                  <a:pt x="4647" y="1830788"/>
                </a:lnTo>
                <a:lnTo>
                  <a:pt x="17321" y="1849596"/>
                </a:lnTo>
                <a:lnTo>
                  <a:pt x="36117" y="1862260"/>
                </a:lnTo>
                <a:lnTo>
                  <a:pt x="59131" y="1866900"/>
                </a:lnTo>
                <a:lnTo>
                  <a:pt x="10634726" y="1866900"/>
                </a:lnTo>
                <a:lnTo>
                  <a:pt x="10657796" y="1862260"/>
                </a:lnTo>
                <a:lnTo>
                  <a:pt x="10676604" y="1849596"/>
                </a:lnTo>
                <a:lnTo>
                  <a:pt x="10689268" y="1830788"/>
                </a:lnTo>
                <a:lnTo>
                  <a:pt x="10693908" y="1807717"/>
                </a:lnTo>
                <a:lnTo>
                  <a:pt x="10693908" y="59181"/>
                </a:lnTo>
                <a:lnTo>
                  <a:pt x="10689268" y="36111"/>
                </a:lnTo>
                <a:lnTo>
                  <a:pt x="10676604" y="17303"/>
                </a:lnTo>
                <a:lnTo>
                  <a:pt x="10657796" y="4639"/>
                </a:lnTo>
                <a:lnTo>
                  <a:pt x="10634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ko-KR" altLang="en-US" sz="2800" b="1" dirty="0">
                <a:latin typeface="+mj-ea"/>
                <a:ea typeface="+mj-ea"/>
              </a:rPr>
              <a:t>국민신문고 제보자의 개인정보가 유출되어 협박에 시달리다 극단선택</a:t>
            </a:r>
          </a:p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39724" y="1665732"/>
            <a:ext cx="10694035" cy="1250554"/>
          </a:xfrm>
          <a:custGeom>
            <a:avLst/>
            <a:gdLst/>
            <a:ahLst/>
            <a:cxnLst/>
            <a:rect l="l" t="t" r="r" b="b"/>
            <a:pathLst>
              <a:path w="10694035" h="1866900">
                <a:moveTo>
                  <a:pt x="0" y="59181"/>
                </a:moveTo>
                <a:lnTo>
                  <a:pt x="4647" y="36111"/>
                </a:lnTo>
                <a:lnTo>
                  <a:pt x="17321" y="17303"/>
                </a:lnTo>
                <a:lnTo>
                  <a:pt x="36117" y="4639"/>
                </a:lnTo>
                <a:lnTo>
                  <a:pt x="59131" y="0"/>
                </a:lnTo>
                <a:lnTo>
                  <a:pt x="10634726" y="0"/>
                </a:lnTo>
                <a:lnTo>
                  <a:pt x="10657796" y="4639"/>
                </a:lnTo>
                <a:lnTo>
                  <a:pt x="10676604" y="17303"/>
                </a:lnTo>
                <a:lnTo>
                  <a:pt x="10689268" y="36111"/>
                </a:lnTo>
                <a:lnTo>
                  <a:pt x="10693908" y="59181"/>
                </a:lnTo>
                <a:lnTo>
                  <a:pt x="10693908" y="1807717"/>
                </a:lnTo>
                <a:lnTo>
                  <a:pt x="10689268" y="1830788"/>
                </a:lnTo>
                <a:lnTo>
                  <a:pt x="10676604" y="1849596"/>
                </a:lnTo>
                <a:lnTo>
                  <a:pt x="10657796" y="1862260"/>
                </a:lnTo>
                <a:lnTo>
                  <a:pt x="10634726" y="1866900"/>
                </a:lnTo>
                <a:lnTo>
                  <a:pt x="59131" y="1866900"/>
                </a:lnTo>
                <a:lnTo>
                  <a:pt x="36117" y="1862260"/>
                </a:lnTo>
                <a:lnTo>
                  <a:pt x="17321" y="1849596"/>
                </a:lnTo>
                <a:lnTo>
                  <a:pt x="4647" y="1830788"/>
                </a:lnTo>
                <a:lnTo>
                  <a:pt x="0" y="1807717"/>
                </a:lnTo>
                <a:lnTo>
                  <a:pt x="0" y="59181"/>
                </a:lnTo>
                <a:close/>
              </a:path>
            </a:pathLst>
          </a:custGeom>
          <a:ln w="6350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547" y="650494"/>
            <a:ext cx="258445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1.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5" dirty="0">
                <a:solidFill>
                  <a:srgbClr val="2260B3"/>
                </a:solidFill>
                <a:latin typeface="맑은 고딕"/>
                <a:cs typeface="맑은 고딕"/>
              </a:rPr>
              <a:t>개인정보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0" dirty="0">
                <a:solidFill>
                  <a:srgbClr val="2260B3"/>
                </a:solidFill>
                <a:latin typeface="맑은 고딕"/>
                <a:cs typeface="맑은 고딕"/>
              </a:rPr>
              <a:t>보호법</a:t>
            </a:r>
            <a:r>
              <a:rPr lang="ko-KR" altLang="en-US" b="1" spc="-24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개요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lang="ko-KR" altLang="en-US" sz="2200" b="1" spc="-10" dirty="0">
                <a:solidFill>
                  <a:srgbClr val="4384D9"/>
                </a:solidFill>
                <a:latin typeface="맑은 고딕"/>
                <a:cs typeface="맑은 고딕"/>
              </a:rPr>
              <a:t>사례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0" y="3761167"/>
            <a:ext cx="10680065" cy="2682240"/>
          </a:xfrm>
          <a:custGeom>
            <a:avLst/>
            <a:gdLst/>
            <a:ahLst/>
            <a:cxnLst/>
            <a:rect l="l" t="t" r="r" b="b"/>
            <a:pathLst>
              <a:path w="10680065" h="2682240">
                <a:moveTo>
                  <a:pt x="0" y="2640713"/>
                </a:moveTo>
                <a:lnTo>
                  <a:pt x="10847" y="2656801"/>
                </a:lnTo>
                <a:lnTo>
                  <a:pt x="37991" y="2675099"/>
                </a:lnTo>
                <a:lnTo>
                  <a:pt x="71233" y="2681809"/>
                </a:lnTo>
                <a:lnTo>
                  <a:pt x="10594389" y="2681809"/>
                </a:lnTo>
                <a:lnTo>
                  <a:pt x="10627602" y="2675099"/>
                </a:lnTo>
                <a:lnTo>
                  <a:pt x="10654730" y="2656801"/>
                </a:lnTo>
                <a:lnTo>
                  <a:pt x="10656030" y="2654872"/>
                </a:lnTo>
                <a:lnTo>
                  <a:pt x="44283" y="2654872"/>
                </a:lnTo>
                <a:lnTo>
                  <a:pt x="11049" y="2648162"/>
                </a:lnTo>
                <a:lnTo>
                  <a:pt x="0" y="2640713"/>
                </a:lnTo>
                <a:close/>
              </a:path>
              <a:path w="10680065" h="2682240">
                <a:moveTo>
                  <a:pt x="10638650" y="0"/>
                </a:moveTo>
                <a:lnTo>
                  <a:pt x="10646100" y="11048"/>
                </a:lnTo>
                <a:lnTo>
                  <a:pt x="10652809" y="44260"/>
                </a:lnTo>
                <a:lnTo>
                  <a:pt x="10652809" y="2569490"/>
                </a:lnTo>
                <a:lnTo>
                  <a:pt x="10646100" y="2602724"/>
                </a:lnTo>
                <a:lnTo>
                  <a:pt x="10627806" y="2629864"/>
                </a:lnTo>
                <a:lnTo>
                  <a:pt x="10600678" y="2648162"/>
                </a:lnTo>
                <a:lnTo>
                  <a:pt x="10567465" y="2654872"/>
                </a:lnTo>
                <a:lnTo>
                  <a:pt x="10656030" y="2654872"/>
                </a:lnTo>
                <a:lnTo>
                  <a:pt x="10673024" y="2629661"/>
                </a:lnTo>
                <a:lnTo>
                  <a:pt x="10679733" y="2596427"/>
                </a:lnTo>
                <a:lnTo>
                  <a:pt x="10679733" y="71184"/>
                </a:lnTo>
                <a:lnTo>
                  <a:pt x="10673024" y="37972"/>
                </a:lnTo>
                <a:lnTo>
                  <a:pt x="10654730" y="10843"/>
                </a:lnTo>
                <a:lnTo>
                  <a:pt x="10638650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2457" y="3135376"/>
            <a:ext cx="10691495" cy="3311075"/>
          </a:xfrm>
          <a:custGeom>
            <a:avLst/>
            <a:gdLst/>
            <a:ahLst/>
            <a:cxnLst/>
            <a:rect l="l" t="t" r="r" b="b"/>
            <a:pathLst>
              <a:path w="10691495" h="2693670">
                <a:moveTo>
                  <a:pt x="0" y="2643460"/>
                </a:moveTo>
                <a:lnTo>
                  <a:pt x="30143" y="2678257"/>
                </a:lnTo>
                <a:lnTo>
                  <a:pt x="70568" y="2692888"/>
                </a:lnTo>
                <a:lnTo>
                  <a:pt x="79559" y="2693370"/>
                </a:lnTo>
                <a:lnTo>
                  <a:pt x="10602881" y="2693370"/>
                </a:lnTo>
                <a:lnTo>
                  <a:pt x="10611898" y="2692888"/>
                </a:lnTo>
                <a:lnTo>
                  <a:pt x="10620661" y="2691605"/>
                </a:lnTo>
                <a:lnTo>
                  <a:pt x="10629170" y="2689421"/>
                </a:lnTo>
                <a:lnTo>
                  <a:pt x="10635763" y="2687020"/>
                </a:lnTo>
                <a:lnTo>
                  <a:pt x="79737" y="2687020"/>
                </a:lnTo>
                <a:lnTo>
                  <a:pt x="71203" y="2686563"/>
                </a:lnTo>
                <a:lnTo>
                  <a:pt x="33712" y="2673000"/>
                </a:lnTo>
                <a:lnTo>
                  <a:pt x="11972" y="2651532"/>
                </a:lnTo>
                <a:lnTo>
                  <a:pt x="0" y="2643460"/>
                </a:lnTo>
                <a:close/>
              </a:path>
              <a:path w="10691495" h="2693670">
                <a:moveTo>
                  <a:pt x="10641359" y="0"/>
                </a:moveTo>
                <a:lnTo>
                  <a:pt x="10649497" y="12068"/>
                </a:lnTo>
                <a:lnTo>
                  <a:pt x="10655078" y="16198"/>
                </a:lnTo>
                <a:lnTo>
                  <a:pt x="10660920" y="21532"/>
                </a:lnTo>
                <a:lnTo>
                  <a:pt x="10681240" y="55187"/>
                </a:lnTo>
                <a:lnTo>
                  <a:pt x="10684913" y="2604940"/>
                </a:lnTo>
                <a:lnTo>
                  <a:pt x="10684415" y="2613297"/>
                </a:lnTo>
                <a:lnTo>
                  <a:pt x="10670953" y="2650787"/>
                </a:lnTo>
                <a:lnTo>
                  <a:pt x="10641870" y="2677127"/>
                </a:lnTo>
                <a:lnTo>
                  <a:pt x="10602627" y="2687020"/>
                </a:lnTo>
                <a:lnTo>
                  <a:pt x="10635763" y="2687020"/>
                </a:lnTo>
                <a:lnTo>
                  <a:pt x="10671080" y="2661163"/>
                </a:lnTo>
                <a:lnTo>
                  <a:pt x="10689495" y="2622720"/>
                </a:lnTo>
                <a:lnTo>
                  <a:pt x="10691273" y="2604940"/>
                </a:lnTo>
                <a:lnTo>
                  <a:pt x="10691273" y="79571"/>
                </a:lnTo>
                <a:lnTo>
                  <a:pt x="10680605" y="37534"/>
                </a:lnTo>
                <a:lnTo>
                  <a:pt x="10652284" y="6165"/>
                </a:lnTo>
                <a:lnTo>
                  <a:pt x="10644918" y="1720"/>
                </a:lnTo>
                <a:lnTo>
                  <a:pt x="10641359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724" y="3121367"/>
            <a:ext cx="10694035" cy="3294927"/>
          </a:xfrm>
          <a:custGeom>
            <a:avLst/>
            <a:gdLst/>
            <a:ahLst/>
            <a:cxnLst/>
            <a:rect l="l" t="t" r="r" b="b"/>
            <a:pathLst>
              <a:path w="10694035" h="2696210">
                <a:moveTo>
                  <a:pt x="10608564" y="0"/>
                </a:moveTo>
                <a:lnTo>
                  <a:pt x="85382" y="0"/>
                </a:lnTo>
                <a:lnTo>
                  <a:pt x="52147" y="6709"/>
                </a:lnTo>
                <a:lnTo>
                  <a:pt x="25007" y="25003"/>
                </a:lnTo>
                <a:lnTo>
                  <a:pt x="6709" y="52131"/>
                </a:lnTo>
                <a:lnTo>
                  <a:pt x="0" y="85344"/>
                </a:lnTo>
                <a:lnTo>
                  <a:pt x="0" y="2610573"/>
                </a:lnTo>
                <a:lnTo>
                  <a:pt x="6709" y="2643808"/>
                </a:lnTo>
                <a:lnTo>
                  <a:pt x="25007" y="2670948"/>
                </a:lnTo>
                <a:lnTo>
                  <a:pt x="52147" y="2689246"/>
                </a:lnTo>
                <a:lnTo>
                  <a:pt x="85382" y="2695956"/>
                </a:lnTo>
                <a:lnTo>
                  <a:pt x="10608564" y="2695956"/>
                </a:lnTo>
                <a:lnTo>
                  <a:pt x="10641776" y="2689246"/>
                </a:lnTo>
                <a:lnTo>
                  <a:pt x="10668904" y="2670948"/>
                </a:lnTo>
                <a:lnTo>
                  <a:pt x="10687198" y="2643808"/>
                </a:lnTo>
                <a:lnTo>
                  <a:pt x="10693908" y="2610573"/>
                </a:lnTo>
                <a:lnTo>
                  <a:pt x="10693908" y="85344"/>
                </a:lnTo>
                <a:lnTo>
                  <a:pt x="10687198" y="52131"/>
                </a:lnTo>
                <a:lnTo>
                  <a:pt x="10668904" y="25003"/>
                </a:lnTo>
                <a:lnTo>
                  <a:pt x="10641776" y="6709"/>
                </a:lnTo>
                <a:lnTo>
                  <a:pt x="10608564" y="0"/>
                </a:lnTo>
                <a:close/>
              </a:path>
            </a:pathLst>
          </a:custGeom>
          <a:solidFill>
            <a:srgbClr val="FFF6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839724" y="3105219"/>
            <a:ext cx="10694035" cy="3311075"/>
          </a:xfrm>
          <a:custGeom>
            <a:avLst/>
            <a:gdLst/>
            <a:ahLst/>
            <a:cxnLst/>
            <a:rect l="l" t="t" r="r" b="b"/>
            <a:pathLst>
              <a:path w="10694035" h="2696210">
                <a:moveTo>
                  <a:pt x="0" y="85344"/>
                </a:moveTo>
                <a:lnTo>
                  <a:pt x="6709" y="52131"/>
                </a:lnTo>
                <a:lnTo>
                  <a:pt x="25007" y="25003"/>
                </a:lnTo>
                <a:lnTo>
                  <a:pt x="52147" y="6709"/>
                </a:lnTo>
                <a:lnTo>
                  <a:pt x="85382" y="0"/>
                </a:lnTo>
                <a:lnTo>
                  <a:pt x="10608564" y="0"/>
                </a:lnTo>
                <a:lnTo>
                  <a:pt x="10641776" y="6709"/>
                </a:lnTo>
                <a:lnTo>
                  <a:pt x="10668904" y="25003"/>
                </a:lnTo>
                <a:lnTo>
                  <a:pt x="10687198" y="52131"/>
                </a:lnTo>
                <a:lnTo>
                  <a:pt x="10693908" y="85344"/>
                </a:lnTo>
                <a:lnTo>
                  <a:pt x="10693908" y="2610573"/>
                </a:lnTo>
                <a:lnTo>
                  <a:pt x="10687198" y="2643808"/>
                </a:lnTo>
                <a:lnTo>
                  <a:pt x="10668904" y="2670948"/>
                </a:lnTo>
                <a:lnTo>
                  <a:pt x="10641776" y="2689246"/>
                </a:lnTo>
                <a:lnTo>
                  <a:pt x="10608564" y="2695956"/>
                </a:lnTo>
                <a:lnTo>
                  <a:pt x="85382" y="2695956"/>
                </a:lnTo>
                <a:lnTo>
                  <a:pt x="52147" y="2689246"/>
                </a:lnTo>
                <a:lnTo>
                  <a:pt x="25007" y="2670948"/>
                </a:lnTo>
                <a:lnTo>
                  <a:pt x="6709" y="2643808"/>
                </a:lnTo>
                <a:lnTo>
                  <a:pt x="0" y="2610573"/>
                </a:lnTo>
                <a:lnTo>
                  <a:pt x="0" y="85344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353869" y="3290641"/>
            <a:ext cx="9592310" cy="1210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000" fontAlgn="base">
              <a:lnSpc>
                <a:spcPct val="150000"/>
              </a:lnSpc>
            </a:pPr>
            <a:r>
              <a:rPr lang="ko-KR" altLang="en-US" b="1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국민신문고에 </a:t>
            </a:r>
            <a:r>
              <a:rPr lang="en-US" altLang="ko-KR" b="1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B</a:t>
            </a:r>
            <a:r>
              <a:rPr lang="ko-KR" altLang="en-US" b="1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씨의 비위 의혹과 관련된 글을 올린  공익 제보자 </a:t>
            </a:r>
            <a:r>
              <a:rPr lang="en-US" altLang="ko-KR" b="1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A</a:t>
            </a:r>
            <a:r>
              <a:rPr lang="ko-KR" altLang="en-US" b="1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씨가 자신의  개인정보가 유출되어 협박에 </a:t>
            </a:r>
            <a:r>
              <a:rPr lang="en-US" altLang="ko-KR" b="1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1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시달리다 끝내 스스로 목숨을 끊은  사건과 관련  행정청  민원 담당 공무원과  담당소청심사위원회 담당 공무원을 개인정보 보호법  위반 혐의로 입건</a:t>
            </a:r>
            <a:r>
              <a:rPr lang="en-US" altLang="ko-KR" b="1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(2018.12.)</a:t>
            </a:r>
            <a:endParaRPr lang="en-US" altLang="ko-KR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45391" y="6546843"/>
            <a:ext cx="13525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z="1200" dirty="0">
                <a:latin typeface="맑은 고딕"/>
                <a:cs typeface="맑은 고딕"/>
              </a:rPr>
              <a:t>10</a:t>
            </a:fld>
            <a:endParaRPr sz="1200">
              <a:latin typeface="맑은 고딕"/>
              <a:cs typeface="맑은 고딕"/>
            </a:endParaRPr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4541C476-75A3-4EEF-9D3E-E0988CA1E4AA}"/>
              </a:ext>
            </a:extLst>
          </p:cNvPr>
          <p:cNvGrpSpPr/>
          <p:nvPr/>
        </p:nvGrpSpPr>
        <p:grpSpPr>
          <a:xfrm>
            <a:off x="4072178" y="4895619"/>
            <a:ext cx="1159616" cy="697200"/>
            <a:chOff x="7866924" y="3581310"/>
            <a:chExt cx="2949559" cy="1689951"/>
          </a:xfrm>
        </p:grpSpPr>
        <p:grpSp>
          <p:nvGrpSpPr>
            <p:cNvPr id="64" name="Group 76">
              <a:extLst>
                <a:ext uri="{FF2B5EF4-FFF2-40B4-BE49-F238E27FC236}">
                  <a16:creationId xmlns:a16="http://schemas.microsoft.com/office/drawing/2014/main" id="{32D21798-AAE6-49DD-9238-132FF2EA9E85}"/>
                </a:ext>
              </a:extLst>
            </p:cNvPr>
            <p:cNvGrpSpPr/>
            <p:nvPr/>
          </p:nvGrpSpPr>
          <p:grpSpPr>
            <a:xfrm>
              <a:off x="7866924" y="3581310"/>
              <a:ext cx="2949559" cy="1689951"/>
              <a:chOff x="-548507" y="477868"/>
              <a:chExt cx="11570449" cy="6357177"/>
            </a:xfrm>
          </p:grpSpPr>
          <p:sp>
            <p:nvSpPr>
              <p:cNvPr id="66" name="Freeform: Shape 77">
                <a:extLst>
                  <a:ext uri="{FF2B5EF4-FFF2-40B4-BE49-F238E27FC236}">
                    <a16:creationId xmlns:a16="http://schemas.microsoft.com/office/drawing/2014/main" id="{19B802CC-C3DD-47C0-99B8-56AE15DFCC1E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78">
                <a:extLst>
                  <a:ext uri="{FF2B5EF4-FFF2-40B4-BE49-F238E27FC236}">
                    <a16:creationId xmlns:a16="http://schemas.microsoft.com/office/drawing/2014/main" id="{9BE7077F-EDD0-4DB3-9A4F-F3AF8B237BD4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79">
                <a:extLst>
                  <a:ext uri="{FF2B5EF4-FFF2-40B4-BE49-F238E27FC236}">
                    <a16:creationId xmlns:a16="http://schemas.microsoft.com/office/drawing/2014/main" id="{8EA3CA0F-5D51-4D99-AA32-E45C94AE779C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80">
                <a:extLst>
                  <a:ext uri="{FF2B5EF4-FFF2-40B4-BE49-F238E27FC236}">
                    <a16:creationId xmlns:a16="http://schemas.microsoft.com/office/drawing/2014/main" id="{962A0DA8-93AA-4347-8BCB-DD7A288CE73D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81">
                <a:extLst>
                  <a:ext uri="{FF2B5EF4-FFF2-40B4-BE49-F238E27FC236}">
                    <a16:creationId xmlns:a16="http://schemas.microsoft.com/office/drawing/2014/main" id="{CF9D962D-916B-4D6D-9D8C-073CAB8C2951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1" name="Group 82">
                <a:extLst>
                  <a:ext uri="{FF2B5EF4-FFF2-40B4-BE49-F238E27FC236}">
                    <a16:creationId xmlns:a16="http://schemas.microsoft.com/office/drawing/2014/main" id="{1424D5DC-3A0E-40CD-8F23-F3CF34E5A3F1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76" name="Rectangle: Rounded Corners 87">
                  <a:extLst>
                    <a:ext uri="{FF2B5EF4-FFF2-40B4-BE49-F238E27FC236}">
                      <a16:creationId xmlns:a16="http://schemas.microsoft.com/office/drawing/2014/main" id="{E959209A-2118-4662-8011-BEAF5B516A3C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: Rounded Corners 88">
                  <a:extLst>
                    <a:ext uri="{FF2B5EF4-FFF2-40B4-BE49-F238E27FC236}">
                      <a16:creationId xmlns:a16="http://schemas.microsoft.com/office/drawing/2014/main" id="{5E8F56FE-BDF2-43C3-82EA-26D5D85BB799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83">
                <a:extLst>
                  <a:ext uri="{FF2B5EF4-FFF2-40B4-BE49-F238E27FC236}">
                    <a16:creationId xmlns:a16="http://schemas.microsoft.com/office/drawing/2014/main" id="{5D944A23-C236-45BB-B4EA-C9FA6840721E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74" name="Rectangle: Rounded Corners 85">
                  <a:extLst>
                    <a:ext uri="{FF2B5EF4-FFF2-40B4-BE49-F238E27FC236}">
                      <a16:creationId xmlns:a16="http://schemas.microsoft.com/office/drawing/2014/main" id="{D2726AC3-EC8F-40EC-B909-690B4B227EAB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: Rounded Corners 86">
                  <a:extLst>
                    <a:ext uri="{FF2B5EF4-FFF2-40B4-BE49-F238E27FC236}">
                      <a16:creationId xmlns:a16="http://schemas.microsoft.com/office/drawing/2014/main" id="{2BC0CD64-2CC2-4289-8517-461094DD42A4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3" name="Freeform: Shape 84">
                <a:extLst>
                  <a:ext uri="{FF2B5EF4-FFF2-40B4-BE49-F238E27FC236}">
                    <a16:creationId xmlns:a16="http://schemas.microsoft.com/office/drawing/2014/main" id="{68BCB8E2-43D8-451D-93CE-CF9ED0315CA7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pic>
          <p:nvPicPr>
            <p:cNvPr id="65" name="그림 64">
              <a:extLst>
                <a:ext uri="{FF2B5EF4-FFF2-40B4-BE49-F238E27FC236}">
                  <a16:creationId xmlns:a16="http://schemas.microsoft.com/office/drawing/2014/main" id="{08374EF6-7EF7-4C09-B3FA-1F29C3FF6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472" y="3676225"/>
              <a:ext cx="2138587" cy="1367396"/>
            </a:xfrm>
            <a:prstGeom prst="rect">
              <a:avLst/>
            </a:prstGeom>
          </p:spPr>
        </p:pic>
      </p:grpSp>
      <p:sp>
        <p:nvSpPr>
          <p:cNvPr id="78" name="화살표: 오른쪽 77">
            <a:extLst>
              <a:ext uri="{FF2B5EF4-FFF2-40B4-BE49-F238E27FC236}">
                <a16:creationId xmlns:a16="http://schemas.microsoft.com/office/drawing/2014/main" id="{87E36CBA-F7FC-4929-AE10-C750E1DFB350}"/>
              </a:ext>
            </a:extLst>
          </p:cNvPr>
          <p:cNvSpPr/>
          <p:nvPr/>
        </p:nvSpPr>
        <p:spPr>
          <a:xfrm>
            <a:off x="5310489" y="5124841"/>
            <a:ext cx="485038" cy="179774"/>
          </a:xfrm>
          <a:prstGeom prst="rightArrow">
            <a:avLst/>
          </a:prstGeom>
          <a:solidFill>
            <a:srgbClr val="2DA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화살표: 오른쪽 78">
            <a:extLst>
              <a:ext uri="{FF2B5EF4-FFF2-40B4-BE49-F238E27FC236}">
                <a16:creationId xmlns:a16="http://schemas.microsoft.com/office/drawing/2014/main" id="{486AB3C3-2442-44E9-B9D5-8D1D8146C181}"/>
              </a:ext>
            </a:extLst>
          </p:cNvPr>
          <p:cNvSpPr/>
          <p:nvPr/>
        </p:nvSpPr>
        <p:spPr>
          <a:xfrm>
            <a:off x="6634815" y="5126204"/>
            <a:ext cx="2075118" cy="178406"/>
          </a:xfrm>
          <a:prstGeom prst="rightArrow">
            <a:avLst/>
          </a:prstGeom>
          <a:solidFill>
            <a:srgbClr val="2DA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화살표: 오른쪽 79">
            <a:extLst>
              <a:ext uri="{FF2B5EF4-FFF2-40B4-BE49-F238E27FC236}">
                <a16:creationId xmlns:a16="http://schemas.microsoft.com/office/drawing/2014/main" id="{841EA730-C64B-4C8A-B41F-9474BBDFE85E}"/>
              </a:ext>
            </a:extLst>
          </p:cNvPr>
          <p:cNvSpPr/>
          <p:nvPr/>
        </p:nvSpPr>
        <p:spPr>
          <a:xfrm>
            <a:off x="3013394" y="5116741"/>
            <a:ext cx="1030523" cy="164317"/>
          </a:xfrm>
          <a:prstGeom prst="rightArrow">
            <a:avLst/>
          </a:prstGeom>
          <a:solidFill>
            <a:srgbClr val="2DA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F2154803-FDA3-443A-B301-B9700AAA7F34}"/>
              </a:ext>
            </a:extLst>
          </p:cNvPr>
          <p:cNvCxnSpPr>
            <a:cxnSpLocks/>
          </p:cNvCxnSpPr>
          <p:nvPr/>
        </p:nvCxnSpPr>
        <p:spPr>
          <a:xfrm flipV="1">
            <a:off x="2614375" y="5589051"/>
            <a:ext cx="0" cy="366382"/>
          </a:xfrm>
          <a:prstGeom prst="straightConnector1">
            <a:avLst/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4275FBB9-92FE-4862-A06D-70A78C3753D8}"/>
              </a:ext>
            </a:extLst>
          </p:cNvPr>
          <p:cNvGrpSpPr/>
          <p:nvPr/>
        </p:nvGrpSpPr>
        <p:grpSpPr>
          <a:xfrm>
            <a:off x="2584516" y="5556616"/>
            <a:ext cx="6523827" cy="408462"/>
            <a:chOff x="3246962" y="4811112"/>
            <a:chExt cx="6523827" cy="408462"/>
          </a:xfrm>
        </p:grpSpPr>
        <p:cxnSp>
          <p:nvCxnSpPr>
            <p:cNvPr id="83" name="직선 연결선 82">
              <a:extLst>
                <a:ext uri="{FF2B5EF4-FFF2-40B4-BE49-F238E27FC236}">
                  <a16:creationId xmlns:a16="http://schemas.microsoft.com/office/drawing/2014/main" id="{04663E43-8CAA-47CB-AA79-D4C4F30E60AD}"/>
                </a:ext>
              </a:extLst>
            </p:cNvPr>
            <p:cNvCxnSpPr>
              <a:cxnSpLocks/>
            </p:cNvCxnSpPr>
            <p:nvPr/>
          </p:nvCxnSpPr>
          <p:spPr>
            <a:xfrm>
              <a:off x="3246962" y="5170363"/>
              <a:ext cx="6523827" cy="19352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>
              <a:extLst>
                <a:ext uri="{FF2B5EF4-FFF2-40B4-BE49-F238E27FC236}">
                  <a16:creationId xmlns:a16="http://schemas.microsoft.com/office/drawing/2014/main" id="{1969E7A0-FC6D-4064-BDDC-A70687238D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887" y="4811112"/>
              <a:ext cx="8902" cy="408462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4DA3B63-8247-4D11-B55A-341B6D47380A}"/>
              </a:ext>
            </a:extLst>
          </p:cNvPr>
          <p:cNvSpPr txBox="1"/>
          <p:nvPr/>
        </p:nvSpPr>
        <p:spPr>
          <a:xfrm>
            <a:off x="3179812" y="4746445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28608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제보</a:t>
            </a:r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E20FF0BA-D351-4F5B-8162-129F363072D8}"/>
              </a:ext>
            </a:extLst>
          </p:cNvPr>
          <p:cNvGrpSpPr/>
          <p:nvPr/>
        </p:nvGrpSpPr>
        <p:grpSpPr>
          <a:xfrm>
            <a:off x="5603467" y="4634731"/>
            <a:ext cx="1198592" cy="1226432"/>
            <a:chOff x="6311648" y="4065280"/>
            <a:chExt cx="1198592" cy="1226432"/>
          </a:xfrm>
          <a:solidFill>
            <a:schemeClr val="accent1">
              <a:lumMod val="60000"/>
              <a:lumOff val="40000"/>
            </a:schemeClr>
          </a:solidFill>
        </p:grpSpPr>
        <p:pic>
          <p:nvPicPr>
            <p:cNvPr id="87" name="그래픽 86" descr="건물">
              <a:extLst>
                <a:ext uri="{FF2B5EF4-FFF2-40B4-BE49-F238E27FC236}">
                  <a16:creationId xmlns:a16="http://schemas.microsoft.com/office/drawing/2014/main" id="{ACF38DAE-8978-459A-95F4-1AFEBF6B4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67202" y="4065280"/>
              <a:ext cx="914400" cy="91440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7DF5FA5-E3A4-4C8E-BC02-373C56445D8B}"/>
                </a:ext>
              </a:extLst>
            </p:cNvPr>
            <p:cNvSpPr txBox="1"/>
            <p:nvPr/>
          </p:nvSpPr>
          <p:spPr>
            <a:xfrm>
              <a:off x="6311648" y="4953158"/>
              <a:ext cx="119859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err="1">
                  <a:solidFill>
                    <a:srgbClr val="28608C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ㅁㅁ회사</a:t>
              </a:r>
              <a:endParaRPr lang="ko-KR" altLang="en-US" sz="1600" b="1" dirty="0">
                <a:solidFill>
                  <a:srgbClr val="28608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BC3FB652-9B29-40B6-A140-6E3B4331204C}"/>
              </a:ext>
            </a:extLst>
          </p:cNvPr>
          <p:cNvGrpSpPr/>
          <p:nvPr/>
        </p:nvGrpSpPr>
        <p:grpSpPr>
          <a:xfrm>
            <a:off x="2157175" y="4632797"/>
            <a:ext cx="914400" cy="914400"/>
            <a:chOff x="3350010" y="4109250"/>
            <a:chExt cx="914400" cy="914400"/>
          </a:xfrm>
          <a:solidFill>
            <a:schemeClr val="accent3">
              <a:lumMod val="60000"/>
              <a:lumOff val="40000"/>
            </a:schemeClr>
          </a:solidFill>
        </p:grpSpPr>
        <p:pic>
          <p:nvPicPr>
            <p:cNvPr id="90" name="그래픽 89" descr="사용자">
              <a:extLst>
                <a:ext uri="{FF2B5EF4-FFF2-40B4-BE49-F238E27FC236}">
                  <a16:creationId xmlns:a16="http://schemas.microsoft.com/office/drawing/2014/main" id="{642BF769-462F-47A2-A6F2-7E722C1C2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50010" y="4109250"/>
              <a:ext cx="914400" cy="914400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F47361E-4CB9-4DCA-AEB4-CDCE41462BD2}"/>
                </a:ext>
              </a:extLst>
            </p:cNvPr>
            <p:cNvSpPr txBox="1"/>
            <p:nvPr/>
          </p:nvSpPr>
          <p:spPr>
            <a:xfrm>
              <a:off x="3641894" y="4602657"/>
              <a:ext cx="33695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28608C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A</a:t>
              </a:r>
              <a:endParaRPr lang="ko-KR" altLang="en-US" b="1" dirty="0">
                <a:solidFill>
                  <a:srgbClr val="28608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F18775B3-631A-4A98-ABFE-53E8C2525102}"/>
              </a:ext>
            </a:extLst>
          </p:cNvPr>
          <p:cNvGrpSpPr/>
          <p:nvPr/>
        </p:nvGrpSpPr>
        <p:grpSpPr>
          <a:xfrm>
            <a:off x="8646692" y="4625847"/>
            <a:ext cx="914400" cy="914400"/>
            <a:chOff x="7841592" y="4069840"/>
            <a:chExt cx="914400" cy="914400"/>
          </a:xfrm>
          <a:solidFill>
            <a:schemeClr val="accent6">
              <a:lumMod val="60000"/>
              <a:lumOff val="40000"/>
            </a:schemeClr>
          </a:solidFill>
        </p:grpSpPr>
        <p:pic>
          <p:nvPicPr>
            <p:cNvPr id="93" name="그래픽 92" descr="사용자">
              <a:extLst>
                <a:ext uri="{FF2B5EF4-FFF2-40B4-BE49-F238E27FC236}">
                  <a16:creationId xmlns:a16="http://schemas.microsoft.com/office/drawing/2014/main" id="{C165BFD3-4401-463F-BA64-0E77DE6DE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841592" y="4069840"/>
              <a:ext cx="914400" cy="91440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EF38DA1-021E-4497-A981-320FFC399B3C}"/>
                </a:ext>
              </a:extLst>
            </p:cNvPr>
            <p:cNvSpPr txBox="1"/>
            <p:nvPr/>
          </p:nvSpPr>
          <p:spPr>
            <a:xfrm>
              <a:off x="8145799" y="4545720"/>
              <a:ext cx="327334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28608C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B</a:t>
              </a:r>
              <a:endParaRPr lang="ko-KR" altLang="en-US" b="1" dirty="0">
                <a:solidFill>
                  <a:srgbClr val="28608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pic>
        <p:nvPicPr>
          <p:cNvPr id="95" name="그래픽 94" descr="문서">
            <a:extLst>
              <a:ext uri="{FF2B5EF4-FFF2-40B4-BE49-F238E27FC236}">
                <a16:creationId xmlns:a16="http://schemas.microsoft.com/office/drawing/2014/main" id="{5815DF3D-B523-4032-9559-5178490B7A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97604" y="4632797"/>
            <a:ext cx="498787" cy="498787"/>
          </a:xfrm>
          <a:prstGeom prst="rect">
            <a:avLst/>
          </a:prstGeom>
        </p:spPr>
      </p:pic>
      <p:sp>
        <p:nvSpPr>
          <p:cNvPr id="96" name="화살표: 오른쪽 95">
            <a:extLst>
              <a:ext uri="{FF2B5EF4-FFF2-40B4-BE49-F238E27FC236}">
                <a16:creationId xmlns:a16="http://schemas.microsoft.com/office/drawing/2014/main" id="{D07D1E7D-8EA8-441F-8321-6FCA898A66BD}"/>
              </a:ext>
            </a:extLst>
          </p:cNvPr>
          <p:cNvSpPr/>
          <p:nvPr/>
        </p:nvSpPr>
        <p:spPr>
          <a:xfrm flipH="1">
            <a:off x="6636918" y="5304716"/>
            <a:ext cx="2031121" cy="16191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CB04656-3DC8-40CD-9CCB-9D2D2DC6A7D8}"/>
              </a:ext>
            </a:extLst>
          </p:cNvPr>
          <p:cNvSpPr txBox="1"/>
          <p:nvPr/>
        </p:nvSpPr>
        <p:spPr>
          <a:xfrm>
            <a:off x="7090358" y="4736421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28608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</a:t>
            </a:r>
            <a:r>
              <a:rPr lang="ko-KR" altLang="en-US" sz="1600" b="1" dirty="0">
                <a:solidFill>
                  <a:srgbClr val="28608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씨 신원 노출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60531C0-051C-4718-B23F-EFCDD3322096}"/>
              </a:ext>
            </a:extLst>
          </p:cNvPr>
          <p:cNvSpPr txBox="1"/>
          <p:nvPr/>
        </p:nvSpPr>
        <p:spPr>
          <a:xfrm>
            <a:off x="7184722" y="5435460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>
                <a:solidFill>
                  <a:srgbClr val="28608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이의 제기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0CC5A8B-82BE-46CA-B40A-550CF3F5D7E4}"/>
              </a:ext>
            </a:extLst>
          </p:cNvPr>
          <p:cNvSpPr txBox="1"/>
          <p:nvPr/>
        </p:nvSpPr>
        <p:spPr>
          <a:xfrm>
            <a:off x="9491328" y="4905698"/>
            <a:ext cx="556563" cy="523220"/>
          </a:xfrm>
          <a:prstGeom prst="rect">
            <a:avLst/>
          </a:prstGeom>
          <a:solidFill>
            <a:srgbClr val="28608C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승진 </a:t>
            </a:r>
            <a:endParaRPr lang="en-US" altLang="ko-KR" sz="1400" b="1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1400" b="1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누락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7C9E8E-77B0-4214-B705-F7860A9C206D}"/>
              </a:ext>
            </a:extLst>
          </p:cNvPr>
          <p:cNvSpPr txBox="1"/>
          <p:nvPr/>
        </p:nvSpPr>
        <p:spPr>
          <a:xfrm>
            <a:off x="5323582" y="6015583"/>
            <a:ext cx="559769" cy="33855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ko-KR" altLang="en-US" sz="1600" b="1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협박</a:t>
            </a:r>
          </a:p>
        </p:txBody>
      </p:sp>
      <p:sp>
        <p:nvSpPr>
          <p:cNvPr id="178" name="object 12">
            <a:extLst>
              <a:ext uri="{FF2B5EF4-FFF2-40B4-BE49-F238E27FC236}">
                <a16:creationId xmlns:a16="http://schemas.microsoft.com/office/drawing/2014/main" id="{8DABA665-866A-4719-93AB-F62C71092597}"/>
              </a:ext>
            </a:extLst>
          </p:cNvPr>
          <p:cNvSpPr/>
          <p:nvPr/>
        </p:nvSpPr>
        <p:spPr>
          <a:xfrm>
            <a:off x="1130809" y="1927861"/>
            <a:ext cx="164591" cy="2057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9">
            <a:extLst>
              <a:ext uri="{FF2B5EF4-FFF2-40B4-BE49-F238E27FC236}">
                <a16:creationId xmlns:a16="http://schemas.microsoft.com/office/drawing/2014/main" id="{F9549A24-F494-4F01-BB21-5DB6473DCBD9}"/>
              </a:ext>
            </a:extLst>
          </p:cNvPr>
          <p:cNvSpPr/>
          <p:nvPr/>
        </p:nvSpPr>
        <p:spPr>
          <a:xfrm>
            <a:off x="9968954" y="1495652"/>
            <a:ext cx="1591056" cy="16550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2E1CAD2-DAB8-8C90-1479-EE87740491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9AB91D8-4C96-BBB9-31A3-C47E900E7AD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3" name="object 3"/>
          <p:cNvSpPr/>
          <p:nvPr/>
        </p:nvSpPr>
        <p:spPr>
          <a:xfrm>
            <a:off x="839724" y="1665733"/>
            <a:ext cx="10694035" cy="3058667"/>
          </a:xfrm>
          <a:custGeom>
            <a:avLst/>
            <a:gdLst/>
            <a:ahLst/>
            <a:cxnLst/>
            <a:rect l="l" t="t" r="r" b="b"/>
            <a:pathLst>
              <a:path w="10694035" h="4750435">
                <a:moveTo>
                  <a:pt x="0" y="4750308"/>
                </a:moveTo>
                <a:lnTo>
                  <a:pt x="10693908" y="4750308"/>
                </a:lnTo>
                <a:lnTo>
                  <a:pt x="10693908" y="0"/>
                </a:lnTo>
                <a:lnTo>
                  <a:pt x="0" y="0"/>
                </a:lnTo>
                <a:lnTo>
                  <a:pt x="0" y="4750308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9724" y="1665732"/>
            <a:ext cx="10694035" cy="3058667"/>
          </a:xfrm>
          <a:custGeom>
            <a:avLst/>
            <a:gdLst/>
            <a:ahLst/>
            <a:cxnLst/>
            <a:rect l="l" t="t" r="r" b="b"/>
            <a:pathLst>
              <a:path w="10694035" h="4750435">
                <a:moveTo>
                  <a:pt x="0" y="4750308"/>
                </a:moveTo>
                <a:lnTo>
                  <a:pt x="10693908" y="4750308"/>
                </a:lnTo>
                <a:lnTo>
                  <a:pt x="10693908" y="0"/>
                </a:lnTo>
                <a:lnTo>
                  <a:pt x="0" y="0"/>
                </a:lnTo>
                <a:lnTo>
                  <a:pt x="0" y="4750308"/>
                </a:lnTo>
                <a:close/>
              </a:path>
            </a:pathLst>
          </a:custGeom>
          <a:ln w="6350">
            <a:solidFill>
              <a:srgbClr val="3166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588" y="1719073"/>
            <a:ext cx="10584180" cy="2929128"/>
          </a:xfrm>
          <a:custGeom>
            <a:avLst/>
            <a:gdLst/>
            <a:ahLst/>
            <a:cxnLst/>
            <a:rect l="l" t="t" r="r" b="b"/>
            <a:pathLst>
              <a:path w="10584180" h="4643755">
                <a:moveTo>
                  <a:pt x="0" y="4643628"/>
                </a:moveTo>
                <a:lnTo>
                  <a:pt x="10584179" y="4643628"/>
                </a:lnTo>
                <a:lnTo>
                  <a:pt x="10584179" y="0"/>
                </a:lnTo>
                <a:lnTo>
                  <a:pt x="0" y="0"/>
                </a:lnTo>
                <a:lnTo>
                  <a:pt x="0" y="46436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8547" y="650494"/>
            <a:ext cx="3972053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1.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5" dirty="0">
                <a:solidFill>
                  <a:srgbClr val="2260B3"/>
                </a:solidFill>
                <a:latin typeface="맑은 고딕"/>
                <a:cs typeface="맑은 고딕"/>
              </a:rPr>
              <a:t>개인정보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0" dirty="0">
                <a:solidFill>
                  <a:srgbClr val="2260B3"/>
                </a:solidFill>
                <a:latin typeface="맑은 고딕"/>
                <a:cs typeface="맑은 고딕"/>
              </a:rPr>
              <a:t>보호법</a:t>
            </a:r>
            <a:r>
              <a:rPr lang="ko-KR" altLang="en-US" b="1" spc="-24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개요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각부서에서 취급하는 개인정보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22019" y="1901139"/>
            <a:ext cx="650278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1600" b="1" spc="-55" dirty="0" err="1">
                <a:latin typeface="맑은 고딕"/>
                <a:cs typeface="맑은 고딕"/>
              </a:rPr>
              <a:t>제증명</a:t>
            </a:r>
            <a:r>
              <a:rPr lang="ko-KR" altLang="en-US" sz="1600" b="1" spc="-55" dirty="0">
                <a:latin typeface="맑은 고딕"/>
                <a:cs typeface="맑은 고딕"/>
              </a:rPr>
              <a:t> 발급 등 위한 열람</a:t>
            </a:r>
            <a:r>
              <a:rPr lang="en-US" altLang="ko-KR" sz="1600" b="1" spc="-55" dirty="0">
                <a:latin typeface="맑은 고딕"/>
                <a:cs typeface="맑은 고딕"/>
              </a:rPr>
              <a:t> </a:t>
            </a:r>
            <a:r>
              <a:rPr lang="ko-KR" altLang="en-US" sz="1600" b="1" spc="-55" dirty="0">
                <a:latin typeface="맑은 고딕"/>
                <a:cs typeface="맑은 고딕"/>
              </a:rPr>
              <a:t>및 발급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2019" y="2445766"/>
            <a:ext cx="455231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1600" b="1" spc="-55" dirty="0">
                <a:solidFill>
                  <a:srgbClr val="252525"/>
                </a:solidFill>
                <a:latin typeface="맑은 고딕"/>
                <a:cs typeface="맑은 고딕"/>
              </a:rPr>
              <a:t>대리권 행사를 위한 개인정보의 열람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2019" y="2991992"/>
            <a:ext cx="42233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1600" b="1" spc="-55" dirty="0">
                <a:solidFill>
                  <a:srgbClr val="252525"/>
                </a:solidFill>
                <a:latin typeface="맑은 고딕"/>
                <a:cs typeface="맑은 고딕"/>
              </a:rPr>
              <a:t>지출 및 계약업무 처리를 위한 거래처 개인정보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22019" y="3535756"/>
            <a:ext cx="4950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1600" b="1" spc="-85" dirty="0">
                <a:solidFill>
                  <a:srgbClr val="252525"/>
                </a:solidFill>
                <a:latin typeface="맑은 고딕"/>
                <a:cs typeface="맑은 고딕"/>
              </a:rPr>
              <a:t>뱅킹 업무 처리를 위한 거래처 정보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2018" y="4079824"/>
            <a:ext cx="665518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1600" b="1" spc="-80" dirty="0">
                <a:solidFill>
                  <a:srgbClr val="252525"/>
                </a:solidFill>
                <a:latin typeface="맑은 고딕"/>
                <a:cs typeface="맑은 고딕"/>
              </a:rPr>
              <a:t>급여 및 연말정산</a:t>
            </a:r>
            <a:r>
              <a:rPr lang="en-US" altLang="ko-KR" sz="1600" b="1" spc="-80" dirty="0">
                <a:solidFill>
                  <a:srgbClr val="252525"/>
                </a:solidFill>
                <a:latin typeface="맑은 고딕"/>
                <a:cs typeface="맑은 고딕"/>
              </a:rPr>
              <a:t>, </a:t>
            </a:r>
            <a:r>
              <a:rPr lang="ko-KR" altLang="en-US" sz="16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비상연락망</a:t>
            </a:r>
            <a:r>
              <a:rPr lang="en-US" altLang="ko-KR" sz="1600" b="1" spc="-8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80" dirty="0">
                <a:solidFill>
                  <a:srgbClr val="252525"/>
                </a:solidFill>
                <a:latin typeface="맑은 고딕"/>
                <a:cs typeface="맑은 고딕"/>
              </a:rPr>
              <a:t>관리 등 업무를 위한 직원 개인정보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780393" y="6546843"/>
            <a:ext cx="2190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z="1200" dirty="0">
                <a:latin typeface="맑은 고딕"/>
                <a:cs typeface="맑은 고딕"/>
              </a:rPr>
              <a:t>11</a:t>
            </a:fld>
            <a:endParaRPr sz="1200">
              <a:latin typeface="맑은 고딕"/>
              <a:cs typeface="맑은 고딕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63991AF-A0F3-4914-8AF5-2FC75407EC4F}"/>
              </a:ext>
            </a:extLst>
          </p:cNvPr>
          <p:cNvSpPr/>
          <p:nvPr/>
        </p:nvSpPr>
        <p:spPr>
          <a:xfrm>
            <a:off x="1168118" y="1932805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18B4529A-67C5-42C9-B2AA-855C482D2EA3}"/>
              </a:ext>
            </a:extLst>
          </p:cNvPr>
          <p:cNvSpPr/>
          <p:nvPr/>
        </p:nvSpPr>
        <p:spPr>
          <a:xfrm>
            <a:off x="1168118" y="3572061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0B4FDFA4-BEDE-4967-832E-7AB55B43861F}"/>
              </a:ext>
            </a:extLst>
          </p:cNvPr>
          <p:cNvSpPr/>
          <p:nvPr/>
        </p:nvSpPr>
        <p:spPr>
          <a:xfrm>
            <a:off x="1157372" y="3023658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94315152-E1F6-4D5F-B72D-B1B678525D0D}"/>
              </a:ext>
            </a:extLst>
          </p:cNvPr>
          <p:cNvSpPr/>
          <p:nvPr/>
        </p:nvSpPr>
        <p:spPr>
          <a:xfrm>
            <a:off x="1169327" y="2480309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5">
            <a:extLst>
              <a:ext uri="{FF2B5EF4-FFF2-40B4-BE49-F238E27FC236}">
                <a16:creationId xmlns:a16="http://schemas.microsoft.com/office/drawing/2014/main" id="{0F8186D6-5381-47E6-BD89-77504C3B17D1}"/>
              </a:ext>
            </a:extLst>
          </p:cNvPr>
          <p:cNvSpPr/>
          <p:nvPr/>
        </p:nvSpPr>
        <p:spPr>
          <a:xfrm>
            <a:off x="1168118" y="4111490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64F9D73-DCA0-A1AE-6898-680978AC1B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2FE84DA-E5BD-D57A-41C1-61DFAC44A1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3" name="object 3"/>
          <p:cNvSpPr/>
          <p:nvPr/>
        </p:nvSpPr>
        <p:spPr>
          <a:xfrm>
            <a:off x="839724" y="1665732"/>
            <a:ext cx="10694035" cy="4750435"/>
          </a:xfrm>
          <a:custGeom>
            <a:avLst/>
            <a:gdLst/>
            <a:ahLst/>
            <a:cxnLst/>
            <a:rect l="l" t="t" r="r" b="b"/>
            <a:pathLst>
              <a:path w="10694035" h="4750435">
                <a:moveTo>
                  <a:pt x="0" y="4750308"/>
                </a:moveTo>
                <a:lnTo>
                  <a:pt x="10693908" y="4750308"/>
                </a:lnTo>
                <a:lnTo>
                  <a:pt x="10693908" y="0"/>
                </a:lnTo>
                <a:lnTo>
                  <a:pt x="0" y="0"/>
                </a:lnTo>
                <a:lnTo>
                  <a:pt x="0" y="4750308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9724" y="1665732"/>
            <a:ext cx="10694035" cy="4750435"/>
          </a:xfrm>
          <a:custGeom>
            <a:avLst/>
            <a:gdLst/>
            <a:ahLst/>
            <a:cxnLst/>
            <a:rect l="l" t="t" r="r" b="b"/>
            <a:pathLst>
              <a:path w="10694035" h="4750435">
                <a:moveTo>
                  <a:pt x="0" y="4750308"/>
                </a:moveTo>
                <a:lnTo>
                  <a:pt x="10693908" y="4750308"/>
                </a:lnTo>
                <a:lnTo>
                  <a:pt x="10693908" y="0"/>
                </a:lnTo>
                <a:lnTo>
                  <a:pt x="0" y="0"/>
                </a:lnTo>
                <a:lnTo>
                  <a:pt x="0" y="4750308"/>
                </a:lnTo>
                <a:close/>
              </a:path>
            </a:pathLst>
          </a:custGeom>
          <a:ln w="6350">
            <a:solidFill>
              <a:srgbClr val="3166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588" y="1719072"/>
            <a:ext cx="10584180" cy="4643755"/>
          </a:xfrm>
          <a:custGeom>
            <a:avLst/>
            <a:gdLst/>
            <a:ahLst/>
            <a:cxnLst/>
            <a:rect l="l" t="t" r="r" b="b"/>
            <a:pathLst>
              <a:path w="10584180" h="4643755">
                <a:moveTo>
                  <a:pt x="0" y="4643628"/>
                </a:moveTo>
                <a:lnTo>
                  <a:pt x="10584179" y="4643628"/>
                </a:lnTo>
                <a:lnTo>
                  <a:pt x="10584179" y="0"/>
                </a:lnTo>
                <a:lnTo>
                  <a:pt x="0" y="0"/>
                </a:lnTo>
                <a:lnTo>
                  <a:pt x="0" y="46436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8547" y="650494"/>
            <a:ext cx="337502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1.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5" dirty="0">
                <a:solidFill>
                  <a:srgbClr val="2260B3"/>
                </a:solidFill>
                <a:latin typeface="맑은 고딕"/>
                <a:cs typeface="맑은 고딕"/>
              </a:rPr>
              <a:t>개인정보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0" dirty="0">
                <a:solidFill>
                  <a:srgbClr val="2260B3"/>
                </a:solidFill>
                <a:latin typeface="맑은 고딕"/>
                <a:cs typeface="맑은 고딕"/>
              </a:rPr>
              <a:t>보호법</a:t>
            </a:r>
            <a:r>
              <a:rPr lang="ko-KR" altLang="en-US" b="1" spc="-24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개요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 err="1">
                <a:solidFill>
                  <a:srgbClr val="4384D9"/>
                </a:solidFill>
                <a:latin typeface="맑은 고딕"/>
                <a:cs typeface="맑은 고딕"/>
              </a:rPr>
              <a:t>개인정보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 보호</a:t>
            </a:r>
            <a:r>
              <a:rPr sz="2200" b="1" spc="-40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sz="2200" b="1" spc="-10" dirty="0">
                <a:solidFill>
                  <a:srgbClr val="4384D9"/>
                </a:solidFill>
                <a:latin typeface="맑은 고딕"/>
                <a:cs typeface="맑은 고딕"/>
              </a:rPr>
              <a:t>원칙(제3조)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22019" y="1901139"/>
            <a:ext cx="5299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처리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목적의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E85A1A"/>
                </a:solidFill>
                <a:latin typeface="맑은 고딕"/>
                <a:cs typeface="맑은 고딕"/>
              </a:rPr>
              <a:t>명확화</a:t>
            </a:r>
            <a:r>
              <a:rPr sz="1600" b="1" spc="-80" dirty="0">
                <a:solidFill>
                  <a:srgbClr val="252525"/>
                </a:solidFill>
                <a:latin typeface="맑은 고딕"/>
                <a:cs typeface="맑은 고딕"/>
              </a:rPr>
              <a:t>,</a:t>
            </a:r>
            <a:r>
              <a:rPr sz="1600" b="1" spc="-1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252525"/>
                </a:solidFill>
                <a:latin typeface="맑은 고딕"/>
                <a:cs typeface="맑은 고딕"/>
              </a:rPr>
              <a:t>목적</a:t>
            </a:r>
            <a:r>
              <a:rPr sz="1600" b="1" spc="-2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252525"/>
                </a:solidFill>
                <a:latin typeface="맑은 고딕"/>
                <a:cs typeface="맑은 고딕"/>
              </a:rPr>
              <a:t>내에서</a:t>
            </a:r>
            <a:r>
              <a:rPr sz="1600" b="1" spc="-2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E85A1A"/>
                </a:solidFill>
                <a:latin typeface="맑은 고딕"/>
                <a:cs typeface="맑은 고딕"/>
              </a:rPr>
              <a:t>적법하고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E85A1A"/>
                </a:solidFill>
                <a:latin typeface="맑은 고딕"/>
                <a:cs typeface="맑은 고딕"/>
              </a:rPr>
              <a:t>정당하게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최소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수집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27760" y="1929383"/>
            <a:ext cx="214884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78153" y="1925192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1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2019" y="2445766"/>
            <a:ext cx="3526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solidFill>
                  <a:srgbClr val="252525"/>
                </a:solidFill>
                <a:latin typeface="맑은 고딕"/>
                <a:cs typeface="맑은 고딕"/>
              </a:rPr>
              <a:t>처리</a:t>
            </a:r>
            <a:r>
              <a:rPr sz="1600" b="1" spc="-2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252525"/>
                </a:solidFill>
                <a:latin typeface="맑은 고딕"/>
                <a:cs typeface="맑은 고딕"/>
              </a:rPr>
              <a:t>목적</a:t>
            </a:r>
            <a:r>
              <a:rPr sz="1600" b="1" spc="-2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252525"/>
                </a:solidFill>
                <a:latin typeface="맑은 고딕"/>
                <a:cs typeface="맑은 고딕"/>
              </a:rPr>
              <a:t>내에서</a:t>
            </a:r>
            <a:r>
              <a:rPr sz="1600" b="1" spc="-2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252525"/>
                </a:solidFill>
                <a:latin typeface="맑은 고딕"/>
                <a:cs typeface="맑은 고딕"/>
              </a:rPr>
              <a:t>처리,</a:t>
            </a:r>
            <a:r>
              <a:rPr sz="1600" b="1" spc="-2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목적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E85A1A"/>
                </a:solidFill>
                <a:latin typeface="맑은 고딕"/>
                <a:cs typeface="맑은 고딕"/>
              </a:rPr>
              <a:t>외</a:t>
            </a:r>
            <a:r>
              <a:rPr sz="1600" b="1" spc="-21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활용</a:t>
            </a:r>
            <a:r>
              <a:rPr sz="1600" b="1" spc="-204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금지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27760" y="2473451"/>
            <a:ext cx="214884" cy="204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78153" y="2468321"/>
            <a:ext cx="1143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2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2019" y="2991992"/>
            <a:ext cx="37725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solidFill>
                  <a:srgbClr val="252525"/>
                </a:solidFill>
                <a:latin typeface="맑은 고딕"/>
                <a:cs typeface="맑은 고딕"/>
              </a:rPr>
              <a:t>처리</a:t>
            </a:r>
            <a:r>
              <a:rPr sz="1600" b="1" spc="-2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252525"/>
                </a:solidFill>
                <a:latin typeface="맑은 고딕"/>
                <a:cs typeface="맑은 고딕"/>
              </a:rPr>
              <a:t>목적</a:t>
            </a:r>
            <a:r>
              <a:rPr sz="1600" b="1" spc="-2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252525"/>
                </a:solidFill>
                <a:latin typeface="맑은 고딕"/>
                <a:cs typeface="맑은 고딕"/>
              </a:rPr>
              <a:t>내에서</a:t>
            </a:r>
            <a:r>
              <a:rPr sz="1600" b="1" spc="-2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95" dirty="0">
                <a:solidFill>
                  <a:srgbClr val="E85A1A"/>
                </a:solidFill>
                <a:latin typeface="맑은 고딕"/>
                <a:cs typeface="맑은 고딕"/>
              </a:rPr>
              <a:t>정확성·완전성·최신성</a:t>
            </a:r>
            <a:r>
              <a:rPr sz="1600" b="1" spc="-21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보장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27760" y="3015995"/>
            <a:ext cx="214884" cy="205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78153" y="3012440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3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22019" y="3535756"/>
            <a:ext cx="4950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85" dirty="0">
                <a:solidFill>
                  <a:srgbClr val="252525"/>
                </a:solidFill>
                <a:latin typeface="맑은 고딕"/>
                <a:cs typeface="맑은 고딕"/>
              </a:rPr>
              <a:t>정보주체의</a:t>
            </a:r>
            <a:r>
              <a:rPr sz="1600" b="1" spc="-2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252525"/>
                </a:solidFill>
                <a:latin typeface="맑은 고딕"/>
                <a:cs typeface="맑은 고딕"/>
              </a:rPr>
              <a:t>권리침해</a:t>
            </a:r>
            <a:r>
              <a:rPr sz="1600" b="1" spc="-2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252525"/>
                </a:solidFill>
                <a:latin typeface="맑은 고딕"/>
                <a:cs typeface="맑은 고딕"/>
              </a:rPr>
              <a:t>위험성</a:t>
            </a:r>
            <a:r>
              <a:rPr sz="1600" b="1" spc="-2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252525"/>
                </a:solidFill>
                <a:latin typeface="맑은 고딕"/>
                <a:cs typeface="맑은 고딕"/>
              </a:rPr>
              <a:t>등을</a:t>
            </a:r>
            <a:r>
              <a:rPr sz="1600" b="1" spc="-2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252525"/>
                </a:solidFill>
                <a:latin typeface="맑은 고딕"/>
                <a:cs typeface="맑은 고딕"/>
              </a:rPr>
              <a:t>고려</a:t>
            </a:r>
            <a:r>
              <a:rPr sz="1600" b="1" spc="-80" dirty="0">
                <a:solidFill>
                  <a:srgbClr val="E85A1A"/>
                </a:solidFill>
                <a:latin typeface="맑은 고딕"/>
                <a:cs typeface="맑은 고딕"/>
              </a:rPr>
              <a:t>하여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E85A1A"/>
                </a:solidFill>
                <a:latin typeface="맑은 고딕"/>
                <a:cs typeface="맑은 고딕"/>
              </a:rPr>
              <a:t>안전하게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관리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27760" y="3564635"/>
            <a:ext cx="214884" cy="2042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78153" y="3560826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4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2019" y="4079824"/>
            <a:ext cx="3921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80" dirty="0">
                <a:solidFill>
                  <a:srgbClr val="252525"/>
                </a:solidFill>
                <a:latin typeface="맑은 고딕"/>
                <a:cs typeface="맑은 고딕"/>
              </a:rPr>
              <a:t>개인정보</a:t>
            </a:r>
            <a:r>
              <a:rPr sz="1600" b="1" spc="-204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처리사항</a:t>
            </a:r>
            <a:r>
              <a:rPr sz="1600" b="1" spc="-2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252525"/>
                </a:solidFill>
                <a:latin typeface="맑은 고딕"/>
                <a:cs typeface="맑은 고딕"/>
              </a:rPr>
              <a:t>공개,</a:t>
            </a:r>
            <a:r>
              <a:rPr sz="1600" b="1" spc="-2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E85A1A"/>
                </a:solidFill>
                <a:latin typeface="맑은 고딕"/>
                <a:cs typeface="맑은 고딕"/>
              </a:rPr>
              <a:t>정보주체의</a:t>
            </a:r>
            <a:r>
              <a:rPr sz="1600" b="1" spc="-21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권리보장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27760" y="4108703"/>
            <a:ext cx="214884" cy="204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78153" y="4104894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5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22019" y="4624578"/>
            <a:ext cx="2927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사생활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침해</a:t>
            </a:r>
            <a:r>
              <a:rPr sz="1600" b="1" spc="-2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최소화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방법으로</a:t>
            </a:r>
            <a:r>
              <a:rPr sz="1600" b="1" spc="-2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처리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27760" y="4652771"/>
            <a:ext cx="214884" cy="204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78153" y="4648961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6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22019" y="5168900"/>
            <a:ext cx="4223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5" dirty="0">
                <a:solidFill>
                  <a:srgbClr val="252525"/>
                </a:solidFill>
                <a:latin typeface="맑은 고딕"/>
                <a:cs typeface="맑은 고딕"/>
              </a:rPr>
              <a:t>가명/익명처리가</a:t>
            </a:r>
            <a:r>
              <a:rPr sz="1600" b="1" spc="-2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252525"/>
                </a:solidFill>
                <a:latin typeface="맑은 고딕"/>
                <a:cs typeface="맑은 고딕"/>
              </a:rPr>
              <a:t>가능한</a:t>
            </a:r>
            <a:r>
              <a:rPr sz="1600" b="1" spc="-2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r>
              <a:rPr sz="1600" b="1" spc="-204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90" dirty="0">
                <a:solidFill>
                  <a:srgbClr val="E85A1A"/>
                </a:solidFill>
                <a:latin typeface="맑은 고딕"/>
                <a:cs typeface="맑은 고딕"/>
              </a:rPr>
              <a:t>가명/익명으로</a:t>
            </a:r>
            <a:r>
              <a:rPr sz="1600" b="1" spc="-2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처리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27760" y="5198364"/>
            <a:ext cx="214884" cy="204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78153" y="5194808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7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22019" y="5714491"/>
            <a:ext cx="45523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0" dirty="0">
                <a:solidFill>
                  <a:srgbClr val="252525"/>
                </a:solidFill>
                <a:latin typeface="맑은 고딕"/>
                <a:cs typeface="맑은 고딕"/>
              </a:rPr>
              <a:t>개인정보처리자의</a:t>
            </a:r>
            <a:r>
              <a:rPr sz="1600" b="1" spc="-204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책임</a:t>
            </a:r>
            <a:r>
              <a:rPr sz="1600" b="1" spc="-21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준수</a:t>
            </a:r>
            <a:r>
              <a:rPr sz="1600" b="1" spc="-70" dirty="0">
                <a:solidFill>
                  <a:srgbClr val="252525"/>
                </a:solidFill>
                <a:latin typeface="맑은 고딕"/>
                <a:cs typeface="맑은 고딕"/>
              </a:rPr>
              <a:t>,</a:t>
            </a:r>
            <a:r>
              <a:rPr sz="1600" b="1" spc="-2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252525"/>
                </a:solidFill>
                <a:latin typeface="맑은 고딕"/>
                <a:cs typeface="맑은 고딕"/>
              </a:rPr>
              <a:t>정보주체의</a:t>
            </a:r>
            <a:r>
              <a:rPr sz="1600" b="1" spc="-2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신뢰성</a:t>
            </a:r>
            <a:r>
              <a:rPr sz="1600" b="1" spc="-204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확보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27760" y="5742432"/>
            <a:ext cx="214884" cy="2042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178153" y="5739180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8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780393" y="6546843"/>
            <a:ext cx="2190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z="1200" dirty="0">
                <a:latin typeface="맑은 고딕"/>
                <a:cs typeface="맑은 고딕"/>
              </a:rPr>
              <a:t>12</a:t>
            </a:fld>
            <a:endParaRPr sz="1200">
              <a:latin typeface="맑은 고딕"/>
              <a:cs typeface="맑은 고딕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6492AC7F-D304-3D92-BCFF-869A6D9E6B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990A7C00-CAAB-4986-3287-8D3397B069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3" name="object 3"/>
          <p:cNvSpPr/>
          <p:nvPr/>
        </p:nvSpPr>
        <p:spPr>
          <a:xfrm>
            <a:off x="876202" y="1702185"/>
            <a:ext cx="10684510" cy="2188210"/>
          </a:xfrm>
          <a:custGeom>
            <a:avLst/>
            <a:gdLst/>
            <a:ahLst/>
            <a:cxnLst/>
            <a:rect l="l" t="t" r="r" b="b"/>
            <a:pathLst>
              <a:path w="10684510" h="2188210">
                <a:moveTo>
                  <a:pt x="0" y="2151628"/>
                </a:moveTo>
                <a:lnTo>
                  <a:pt x="10845" y="2167711"/>
                </a:lnTo>
                <a:lnTo>
                  <a:pt x="32967" y="2182615"/>
                </a:lnTo>
                <a:lnTo>
                  <a:pt x="60054" y="2188078"/>
                </a:lnTo>
                <a:lnTo>
                  <a:pt x="10614757" y="2188078"/>
                </a:lnTo>
                <a:lnTo>
                  <a:pt x="10641866" y="2182615"/>
                </a:lnTo>
                <a:lnTo>
                  <a:pt x="10663986" y="2167711"/>
                </a:lnTo>
                <a:lnTo>
                  <a:pt x="10668404" y="2161154"/>
                </a:lnTo>
                <a:lnTo>
                  <a:pt x="33117" y="2161154"/>
                </a:lnTo>
                <a:lnTo>
                  <a:pt x="6030" y="2155691"/>
                </a:lnTo>
                <a:lnTo>
                  <a:pt x="0" y="2151628"/>
                </a:lnTo>
                <a:close/>
              </a:path>
              <a:path w="10684510" h="2188210">
                <a:moveTo>
                  <a:pt x="10647900" y="0"/>
                </a:moveTo>
                <a:lnTo>
                  <a:pt x="10651966" y="6034"/>
                </a:lnTo>
                <a:lnTo>
                  <a:pt x="10657392" y="32958"/>
                </a:lnTo>
                <a:lnTo>
                  <a:pt x="10657429" y="2091558"/>
                </a:lnTo>
                <a:lnTo>
                  <a:pt x="10651966" y="2118667"/>
                </a:lnTo>
                <a:lnTo>
                  <a:pt x="10637062" y="2140787"/>
                </a:lnTo>
                <a:lnTo>
                  <a:pt x="10614942" y="2155691"/>
                </a:lnTo>
                <a:lnTo>
                  <a:pt x="10587833" y="2161154"/>
                </a:lnTo>
                <a:lnTo>
                  <a:pt x="10668404" y="2161154"/>
                </a:lnTo>
                <a:lnTo>
                  <a:pt x="10678890" y="2145591"/>
                </a:lnTo>
                <a:lnTo>
                  <a:pt x="10684316" y="2118667"/>
                </a:lnTo>
                <a:lnTo>
                  <a:pt x="10684353" y="60066"/>
                </a:lnTo>
                <a:lnTo>
                  <a:pt x="10678890" y="32958"/>
                </a:lnTo>
                <a:lnTo>
                  <a:pt x="10663986" y="10838"/>
                </a:lnTo>
                <a:lnTo>
                  <a:pt x="1064790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9364" y="1695451"/>
            <a:ext cx="10694670" cy="2198370"/>
          </a:xfrm>
          <a:custGeom>
            <a:avLst/>
            <a:gdLst/>
            <a:ahLst/>
            <a:cxnLst/>
            <a:rect l="l" t="t" r="r" b="b"/>
            <a:pathLst>
              <a:path w="10694670" h="2198370">
                <a:moveTo>
                  <a:pt x="0" y="2153755"/>
                </a:moveTo>
                <a:lnTo>
                  <a:pt x="26226" y="2185541"/>
                </a:lnTo>
                <a:lnTo>
                  <a:pt x="66841" y="2197987"/>
                </a:lnTo>
                <a:lnTo>
                  <a:pt x="10621722" y="2197987"/>
                </a:lnTo>
                <a:lnTo>
                  <a:pt x="10651265" y="2191637"/>
                </a:lnTo>
                <a:lnTo>
                  <a:pt x="67018" y="2191637"/>
                </a:lnTo>
                <a:lnTo>
                  <a:pt x="60110" y="2191256"/>
                </a:lnTo>
                <a:lnTo>
                  <a:pt x="19940" y="2172206"/>
                </a:lnTo>
                <a:lnTo>
                  <a:pt x="11163" y="2161276"/>
                </a:lnTo>
                <a:lnTo>
                  <a:pt x="0" y="2153755"/>
                </a:lnTo>
                <a:close/>
              </a:path>
              <a:path w="10694670" h="2198370">
                <a:moveTo>
                  <a:pt x="10650200" y="0"/>
                </a:moveTo>
                <a:lnTo>
                  <a:pt x="10657638" y="11038"/>
                </a:lnTo>
                <a:lnTo>
                  <a:pt x="10658679" y="11682"/>
                </a:lnTo>
                <a:lnTo>
                  <a:pt x="10668585" y="19810"/>
                </a:lnTo>
                <a:lnTo>
                  <a:pt x="10686619" y="53465"/>
                </a:lnTo>
                <a:lnTo>
                  <a:pt x="10688009" y="66800"/>
                </a:lnTo>
                <a:lnTo>
                  <a:pt x="10688005" y="2125401"/>
                </a:lnTo>
                <a:lnTo>
                  <a:pt x="10676713" y="2162300"/>
                </a:lnTo>
                <a:lnTo>
                  <a:pt x="10641407" y="2188589"/>
                </a:lnTo>
                <a:lnTo>
                  <a:pt x="10621595" y="2191637"/>
                </a:lnTo>
                <a:lnTo>
                  <a:pt x="10651265" y="2191637"/>
                </a:lnTo>
                <a:lnTo>
                  <a:pt x="10681920" y="2165983"/>
                </a:lnTo>
                <a:lnTo>
                  <a:pt x="10694363" y="2125401"/>
                </a:lnTo>
                <a:lnTo>
                  <a:pt x="10694366" y="66800"/>
                </a:lnTo>
                <a:lnTo>
                  <a:pt x="10693985" y="59434"/>
                </a:lnTo>
                <a:lnTo>
                  <a:pt x="10673030" y="15365"/>
                </a:lnTo>
                <a:lnTo>
                  <a:pt x="10656393" y="2792"/>
                </a:lnTo>
                <a:lnTo>
                  <a:pt x="1065020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724" y="1665732"/>
            <a:ext cx="10694035" cy="2197735"/>
          </a:xfrm>
          <a:custGeom>
            <a:avLst/>
            <a:gdLst/>
            <a:ahLst/>
            <a:cxnLst/>
            <a:rect l="l" t="t" r="r" b="b"/>
            <a:pathLst>
              <a:path w="10694035" h="2197735">
                <a:moveTo>
                  <a:pt x="10624312" y="0"/>
                </a:moveTo>
                <a:lnTo>
                  <a:pt x="69595" y="0"/>
                </a:lnTo>
                <a:lnTo>
                  <a:pt x="42508" y="5462"/>
                </a:lnTo>
                <a:lnTo>
                  <a:pt x="20386" y="20367"/>
                </a:lnTo>
                <a:lnTo>
                  <a:pt x="5470" y="42487"/>
                </a:lnTo>
                <a:lnTo>
                  <a:pt x="0" y="69595"/>
                </a:lnTo>
                <a:lnTo>
                  <a:pt x="0" y="2128011"/>
                </a:lnTo>
                <a:lnTo>
                  <a:pt x="5470" y="2155120"/>
                </a:lnTo>
                <a:lnTo>
                  <a:pt x="20386" y="2177240"/>
                </a:lnTo>
                <a:lnTo>
                  <a:pt x="42508" y="2192145"/>
                </a:lnTo>
                <a:lnTo>
                  <a:pt x="69595" y="2197607"/>
                </a:lnTo>
                <a:lnTo>
                  <a:pt x="10624312" y="2197607"/>
                </a:lnTo>
                <a:lnTo>
                  <a:pt x="10651420" y="2192145"/>
                </a:lnTo>
                <a:lnTo>
                  <a:pt x="10673540" y="2177240"/>
                </a:lnTo>
                <a:lnTo>
                  <a:pt x="10688445" y="2155120"/>
                </a:lnTo>
                <a:lnTo>
                  <a:pt x="10693908" y="2128011"/>
                </a:lnTo>
                <a:lnTo>
                  <a:pt x="10693908" y="69595"/>
                </a:lnTo>
                <a:lnTo>
                  <a:pt x="10688445" y="42487"/>
                </a:lnTo>
                <a:lnTo>
                  <a:pt x="10673540" y="20367"/>
                </a:lnTo>
                <a:lnTo>
                  <a:pt x="10651420" y="5462"/>
                </a:lnTo>
                <a:lnTo>
                  <a:pt x="10624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724" y="1665732"/>
            <a:ext cx="10694035" cy="2197735"/>
          </a:xfrm>
          <a:custGeom>
            <a:avLst/>
            <a:gdLst/>
            <a:ahLst/>
            <a:cxnLst/>
            <a:rect l="l" t="t" r="r" b="b"/>
            <a:pathLst>
              <a:path w="10694035" h="2197735">
                <a:moveTo>
                  <a:pt x="0" y="69595"/>
                </a:moveTo>
                <a:lnTo>
                  <a:pt x="5470" y="42487"/>
                </a:lnTo>
                <a:lnTo>
                  <a:pt x="20386" y="20367"/>
                </a:lnTo>
                <a:lnTo>
                  <a:pt x="42508" y="5462"/>
                </a:lnTo>
                <a:lnTo>
                  <a:pt x="69595" y="0"/>
                </a:lnTo>
                <a:lnTo>
                  <a:pt x="10624312" y="0"/>
                </a:lnTo>
                <a:lnTo>
                  <a:pt x="10651420" y="5462"/>
                </a:lnTo>
                <a:lnTo>
                  <a:pt x="10673540" y="20367"/>
                </a:lnTo>
                <a:lnTo>
                  <a:pt x="10688445" y="42487"/>
                </a:lnTo>
                <a:lnTo>
                  <a:pt x="10693908" y="69595"/>
                </a:lnTo>
                <a:lnTo>
                  <a:pt x="10693908" y="2128011"/>
                </a:lnTo>
                <a:lnTo>
                  <a:pt x="10688445" y="2155120"/>
                </a:lnTo>
                <a:lnTo>
                  <a:pt x="10673540" y="2177240"/>
                </a:lnTo>
                <a:lnTo>
                  <a:pt x="10651420" y="2192145"/>
                </a:lnTo>
                <a:lnTo>
                  <a:pt x="10624312" y="2197607"/>
                </a:lnTo>
                <a:lnTo>
                  <a:pt x="69595" y="2197607"/>
                </a:lnTo>
                <a:lnTo>
                  <a:pt x="42508" y="2192145"/>
                </a:lnTo>
                <a:lnTo>
                  <a:pt x="20386" y="2177240"/>
                </a:lnTo>
                <a:lnTo>
                  <a:pt x="5470" y="2155120"/>
                </a:lnTo>
                <a:lnTo>
                  <a:pt x="0" y="2128011"/>
                </a:lnTo>
                <a:lnTo>
                  <a:pt x="0" y="69595"/>
                </a:lnTo>
                <a:close/>
              </a:path>
            </a:pathLst>
          </a:custGeom>
          <a:ln w="6349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547" y="650494"/>
            <a:ext cx="258445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1.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5" dirty="0">
                <a:solidFill>
                  <a:srgbClr val="2260B3"/>
                </a:solidFill>
                <a:latin typeface="맑은 고딕"/>
                <a:cs typeface="맑은 고딕"/>
              </a:rPr>
              <a:t>개인정보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0" dirty="0">
                <a:solidFill>
                  <a:srgbClr val="2260B3"/>
                </a:solidFill>
                <a:latin typeface="맑은 고딕"/>
                <a:cs typeface="맑은 고딕"/>
              </a:rPr>
              <a:t>보호법</a:t>
            </a:r>
            <a:r>
              <a:rPr lang="ko-KR" altLang="en-US" b="1" spc="-24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개요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10" dirty="0">
                <a:solidFill>
                  <a:srgbClr val="4384D9"/>
                </a:solidFill>
                <a:latin typeface="맑은 고딕"/>
                <a:cs typeface="맑은 고딕"/>
              </a:rPr>
              <a:t>Q&amp;A</a:t>
            </a:r>
            <a:r>
              <a:rPr sz="2200" b="1" spc="5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(정의)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64168" y="1712976"/>
            <a:ext cx="2540507" cy="2150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01495" y="2202141"/>
            <a:ext cx="7140575" cy="10509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공적</a:t>
            </a:r>
            <a:r>
              <a:rPr sz="28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생활에서</a:t>
            </a:r>
            <a:r>
              <a:rPr sz="28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형성된</a:t>
            </a:r>
            <a:r>
              <a:rPr sz="28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정보,</a:t>
            </a:r>
            <a:r>
              <a:rPr sz="28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이미</a:t>
            </a:r>
            <a:r>
              <a:rPr sz="28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공개된</a:t>
            </a:r>
            <a:r>
              <a:rPr sz="28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155" dirty="0">
                <a:solidFill>
                  <a:srgbClr val="252525"/>
                </a:solidFill>
                <a:latin typeface="맑은 고딕"/>
                <a:cs typeface="맑은 고딕"/>
              </a:rPr>
              <a:t>정보도</a:t>
            </a:r>
            <a:endParaRPr sz="28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개인정보에</a:t>
            </a:r>
            <a:r>
              <a:rPr sz="28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해당합니까?</a:t>
            </a:r>
            <a:endParaRPr sz="28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2791" y="1853183"/>
            <a:ext cx="280416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50137" y="1849628"/>
            <a:ext cx="144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Q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7550" y="4109964"/>
            <a:ext cx="10683240" cy="2333625"/>
          </a:xfrm>
          <a:custGeom>
            <a:avLst/>
            <a:gdLst/>
            <a:ahLst/>
            <a:cxnLst/>
            <a:rect l="l" t="t" r="r" b="b"/>
            <a:pathLst>
              <a:path w="10683240" h="2333625">
                <a:moveTo>
                  <a:pt x="0" y="2295177"/>
                </a:moveTo>
                <a:lnTo>
                  <a:pt x="10852" y="2311271"/>
                </a:lnTo>
                <a:lnTo>
                  <a:pt x="34448" y="2327178"/>
                </a:lnTo>
                <a:lnTo>
                  <a:pt x="63341" y="2333012"/>
                </a:lnTo>
                <a:lnTo>
                  <a:pt x="10608837" y="2333012"/>
                </a:lnTo>
                <a:lnTo>
                  <a:pt x="10637678" y="2327178"/>
                </a:lnTo>
                <a:lnTo>
                  <a:pt x="10661256" y="2311271"/>
                </a:lnTo>
                <a:lnTo>
                  <a:pt x="10664761" y="2306075"/>
                </a:lnTo>
                <a:lnTo>
                  <a:pt x="36405" y="2306075"/>
                </a:lnTo>
                <a:lnTo>
                  <a:pt x="7511" y="2300241"/>
                </a:lnTo>
                <a:lnTo>
                  <a:pt x="0" y="2295177"/>
                </a:lnTo>
                <a:close/>
              </a:path>
              <a:path w="10683240" h="2333625">
                <a:moveTo>
                  <a:pt x="10645188" y="0"/>
                </a:moveTo>
                <a:lnTo>
                  <a:pt x="10650243" y="7490"/>
                </a:lnTo>
                <a:lnTo>
                  <a:pt x="10656081" y="36331"/>
                </a:lnTo>
                <a:lnTo>
                  <a:pt x="10656081" y="2231844"/>
                </a:lnTo>
                <a:lnTo>
                  <a:pt x="10650243" y="2260737"/>
                </a:lnTo>
                <a:lnTo>
                  <a:pt x="10634332" y="2284333"/>
                </a:lnTo>
                <a:lnTo>
                  <a:pt x="10610754" y="2300241"/>
                </a:lnTo>
                <a:lnTo>
                  <a:pt x="10581913" y="2306075"/>
                </a:lnTo>
                <a:lnTo>
                  <a:pt x="10664761" y="2306075"/>
                </a:lnTo>
                <a:lnTo>
                  <a:pt x="10677167" y="2287679"/>
                </a:lnTo>
                <a:lnTo>
                  <a:pt x="10683005" y="2258793"/>
                </a:lnTo>
                <a:lnTo>
                  <a:pt x="10683005" y="63382"/>
                </a:lnTo>
                <a:lnTo>
                  <a:pt x="10677167" y="34468"/>
                </a:lnTo>
                <a:lnTo>
                  <a:pt x="10661256" y="10852"/>
                </a:lnTo>
                <a:lnTo>
                  <a:pt x="10645188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0101" y="4102510"/>
            <a:ext cx="10694035" cy="2343785"/>
          </a:xfrm>
          <a:custGeom>
            <a:avLst/>
            <a:gdLst/>
            <a:ahLst/>
            <a:cxnLst/>
            <a:rect l="l" t="t" r="r" b="b"/>
            <a:pathLst>
              <a:path w="10694035" h="2343785">
                <a:moveTo>
                  <a:pt x="0" y="2297609"/>
                </a:moveTo>
                <a:lnTo>
                  <a:pt x="27483" y="2330395"/>
                </a:lnTo>
                <a:lnTo>
                  <a:pt x="70777" y="2343641"/>
                </a:lnTo>
                <a:lnTo>
                  <a:pt x="10616286" y="2343641"/>
                </a:lnTo>
                <a:lnTo>
                  <a:pt x="10647112" y="2337291"/>
                </a:lnTo>
                <a:lnTo>
                  <a:pt x="70942" y="2337291"/>
                </a:lnTo>
                <a:lnTo>
                  <a:pt x="63564" y="2336923"/>
                </a:lnTo>
                <a:lnTo>
                  <a:pt x="20536" y="2316488"/>
                </a:lnTo>
                <a:lnTo>
                  <a:pt x="11445" y="2305326"/>
                </a:lnTo>
                <a:lnTo>
                  <a:pt x="0" y="2297609"/>
                </a:lnTo>
                <a:close/>
              </a:path>
              <a:path w="10694035" h="2343785">
                <a:moveTo>
                  <a:pt x="10647607" y="0"/>
                </a:moveTo>
                <a:lnTo>
                  <a:pt x="10655317" y="11426"/>
                </a:lnTo>
                <a:lnTo>
                  <a:pt x="10655910" y="11781"/>
                </a:lnTo>
                <a:lnTo>
                  <a:pt x="10666451" y="20544"/>
                </a:lnTo>
                <a:lnTo>
                  <a:pt x="10685882" y="56485"/>
                </a:lnTo>
                <a:lnTo>
                  <a:pt x="10687272" y="70836"/>
                </a:lnTo>
                <a:lnTo>
                  <a:pt x="10687176" y="2268191"/>
                </a:lnTo>
                <a:lnTo>
                  <a:pt x="10675214" y="2305947"/>
                </a:lnTo>
                <a:lnTo>
                  <a:pt x="10643972" y="2331728"/>
                </a:lnTo>
                <a:lnTo>
                  <a:pt x="10616159" y="2337291"/>
                </a:lnTo>
                <a:lnTo>
                  <a:pt x="10647112" y="2337291"/>
                </a:lnTo>
                <a:lnTo>
                  <a:pt x="10680421" y="2309643"/>
                </a:lnTo>
                <a:lnTo>
                  <a:pt x="10693539" y="2268191"/>
                </a:lnTo>
                <a:lnTo>
                  <a:pt x="10693629" y="70836"/>
                </a:lnTo>
                <a:lnTo>
                  <a:pt x="10693248" y="62962"/>
                </a:lnTo>
                <a:lnTo>
                  <a:pt x="10671023" y="15972"/>
                </a:lnTo>
                <a:lnTo>
                  <a:pt x="10653243" y="2764"/>
                </a:lnTo>
                <a:lnTo>
                  <a:pt x="10647607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724" y="4072128"/>
            <a:ext cx="10694035" cy="2344420"/>
          </a:xfrm>
          <a:custGeom>
            <a:avLst/>
            <a:gdLst/>
            <a:ahLst/>
            <a:cxnLst/>
            <a:rect l="l" t="t" r="r" b="b"/>
            <a:pathLst>
              <a:path w="10694035" h="2344420">
                <a:moveTo>
                  <a:pt x="10619740" y="0"/>
                </a:moveTo>
                <a:lnTo>
                  <a:pt x="74231" y="0"/>
                </a:lnTo>
                <a:lnTo>
                  <a:pt x="45337" y="5838"/>
                </a:lnTo>
                <a:lnTo>
                  <a:pt x="21742" y="21748"/>
                </a:lnTo>
                <a:lnTo>
                  <a:pt x="5833" y="45327"/>
                </a:lnTo>
                <a:lnTo>
                  <a:pt x="0" y="74168"/>
                </a:lnTo>
                <a:lnTo>
                  <a:pt x="0" y="2269680"/>
                </a:lnTo>
                <a:lnTo>
                  <a:pt x="5833" y="2298574"/>
                </a:lnTo>
                <a:lnTo>
                  <a:pt x="21742" y="2322169"/>
                </a:lnTo>
                <a:lnTo>
                  <a:pt x="45337" y="2338078"/>
                </a:lnTo>
                <a:lnTo>
                  <a:pt x="74231" y="2343912"/>
                </a:lnTo>
                <a:lnTo>
                  <a:pt x="10619740" y="2343912"/>
                </a:lnTo>
                <a:lnTo>
                  <a:pt x="10648580" y="2338078"/>
                </a:lnTo>
                <a:lnTo>
                  <a:pt x="10672159" y="2322169"/>
                </a:lnTo>
                <a:lnTo>
                  <a:pt x="10688069" y="2298574"/>
                </a:lnTo>
                <a:lnTo>
                  <a:pt x="10693908" y="2269680"/>
                </a:lnTo>
                <a:lnTo>
                  <a:pt x="10693908" y="74168"/>
                </a:lnTo>
                <a:lnTo>
                  <a:pt x="10688069" y="45327"/>
                </a:lnTo>
                <a:lnTo>
                  <a:pt x="10672159" y="21748"/>
                </a:lnTo>
                <a:lnTo>
                  <a:pt x="10648580" y="5838"/>
                </a:lnTo>
                <a:lnTo>
                  <a:pt x="10619740" y="0"/>
                </a:lnTo>
                <a:close/>
              </a:path>
            </a:pathLst>
          </a:custGeom>
          <a:solidFill>
            <a:srgbClr val="FFF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724" y="4072128"/>
            <a:ext cx="10694035" cy="2344420"/>
          </a:xfrm>
          <a:custGeom>
            <a:avLst/>
            <a:gdLst/>
            <a:ahLst/>
            <a:cxnLst/>
            <a:rect l="l" t="t" r="r" b="b"/>
            <a:pathLst>
              <a:path w="10694035" h="2344420">
                <a:moveTo>
                  <a:pt x="0" y="74168"/>
                </a:moveTo>
                <a:lnTo>
                  <a:pt x="5833" y="45327"/>
                </a:lnTo>
                <a:lnTo>
                  <a:pt x="21742" y="21748"/>
                </a:lnTo>
                <a:lnTo>
                  <a:pt x="45337" y="5838"/>
                </a:lnTo>
                <a:lnTo>
                  <a:pt x="74231" y="0"/>
                </a:lnTo>
                <a:lnTo>
                  <a:pt x="10619740" y="0"/>
                </a:lnTo>
                <a:lnTo>
                  <a:pt x="10648580" y="5838"/>
                </a:lnTo>
                <a:lnTo>
                  <a:pt x="10672159" y="21748"/>
                </a:lnTo>
                <a:lnTo>
                  <a:pt x="10688069" y="45327"/>
                </a:lnTo>
                <a:lnTo>
                  <a:pt x="10693908" y="74168"/>
                </a:lnTo>
                <a:lnTo>
                  <a:pt x="10693908" y="2269680"/>
                </a:lnTo>
                <a:lnTo>
                  <a:pt x="10688069" y="2298574"/>
                </a:lnTo>
                <a:lnTo>
                  <a:pt x="10672159" y="2322169"/>
                </a:lnTo>
                <a:lnTo>
                  <a:pt x="10648580" y="2338078"/>
                </a:lnTo>
                <a:lnTo>
                  <a:pt x="10619740" y="2343912"/>
                </a:lnTo>
                <a:lnTo>
                  <a:pt x="74231" y="2343912"/>
                </a:lnTo>
                <a:lnTo>
                  <a:pt x="45337" y="2338078"/>
                </a:lnTo>
                <a:lnTo>
                  <a:pt x="21742" y="2322169"/>
                </a:lnTo>
                <a:lnTo>
                  <a:pt x="5833" y="2298574"/>
                </a:lnTo>
                <a:lnTo>
                  <a:pt x="0" y="2269680"/>
                </a:lnTo>
                <a:lnTo>
                  <a:pt x="0" y="74168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94789" y="4488179"/>
            <a:ext cx="9613900" cy="1393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5">
              <a:lnSpc>
                <a:spcPct val="120100"/>
              </a:lnSpc>
              <a:spcBef>
                <a:spcPts val="100"/>
              </a:spcBef>
            </a:pPr>
            <a:r>
              <a:rPr sz="18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개인정보는</a:t>
            </a:r>
            <a:r>
              <a:rPr sz="1800" b="1" spc="-28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개인의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신체,</a:t>
            </a:r>
            <a:r>
              <a:rPr sz="1800" b="1" spc="-28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신념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dirty="0">
                <a:solidFill>
                  <a:srgbClr val="252525"/>
                </a:solidFill>
                <a:latin typeface="맑은 고딕"/>
                <a:cs typeface="맑은 고딕"/>
              </a:rPr>
              <a:t>,</a:t>
            </a:r>
            <a:r>
              <a:rPr sz="18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사회적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지위,</a:t>
            </a:r>
            <a:r>
              <a:rPr sz="1800" b="1" spc="-28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신분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등과</a:t>
            </a:r>
            <a:r>
              <a:rPr sz="1800" b="1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같이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35" dirty="0">
                <a:solidFill>
                  <a:srgbClr val="252525"/>
                </a:solidFill>
                <a:latin typeface="맑은 고딕"/>
                <a:cs typeface="맑은 고딕"/>
              </a:rPr>
              <a:t>인격주체성을</a:t>
            </a:r>
            <a:r>
              <a:rPr sz="1800" b="1" spc="-27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특정</a:t>
            </a:r>
            <a:r>
              <a:rPr sz="1800" b="1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짓는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30" dirty="0">
                <a:solidFill>
                  <a:srgbClr val="252525"/>
                </a:solidFill>
                <a:latin typeface="맑은 고딕"/>
                <a:cs typeface="맑은 고딕"/>
              </a:rPr>
              <a:t>사항으로서</a:t>
            </a:r>
            <a:r>
              <a:rPr sz="1800" b="1" spc="-28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개인의  </a:t>
            </a:r>
            <a:r>
              <a:rPr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동일성을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식별할 </a:t>
            </a:r>
            <a:r>
              <a:rPr sz="1800" b="1" dirty="0">
                <a:solidFill>
                  <a:srgbClr val="252525"/>
                </a:solidFill>
                <a:latin typeface="맑은 고딕"/>
                <a:cs typeface="맑은 고딕"/>
              </a:rPr>
              <a:t>수 </a:t>
            </a:r>
            <a:r>
              <a:rPr sz="1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있게 하는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일체의 정보를 </a:t>
            </a:r>
            <a:r>
              <a:rPr sz="1800" b="1" spc="-130" dirty="0">
                <a:solidFill>
                  <a:srgbClr val="252525"/>
                </a:solidFill>
                <a:latin typeface="맑은 고딕"/>
                <a:cs typeface="맑은 고딕"/>
              </a:rPr>
              <a:t>의미하며,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반드시 </a:t>
            </a:r>
            <a:r>
              <a:rPr sz="1800" b="1" spc="-110" dirty="0">
                <a:latin typeface="맑은 고딕"/>
                <a:cs typeface="맑은 고딕"/>
              </a:rPr>
              <a:t>개인의 내밀한 영역에 속하는 </a:t>
            </a:r>
            <a:r>
              <a:rPr sz="1800" b="1" spc="-160" dirty="0">
                <a:latin typeface="맑은 고딕"/>
                <a:cs typeface="맑은 고딕"/>
              </a:rPr>
              <a:t>정보에  </a:t>
            </a:r>
            <a:r>
              <a:rPr sz="1800" b="1" spc="-120" dirty="0">
                <a:latin typeface="맑은 고딕"/>
                <a:cs typeface="맑은 고딕"/>
              </a:rPr>
              <a:t>국한되지</a:t>
            </a:r>
            <a:r>
              <a:rPr sz="1800" b="1" spc="-285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않고</a:t>
            </a:r>
            <a:r>
              <a:rPr sz="1800" b="1" spc="-305" dirty="0"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E85A1A"/>
                </a:solidFill>
                <a:latin typeface="맑은 고딕"/>
                <a:cs typeface="맑은 고딕"/>
              </a:rPr>
              <a:t>공적</a:t>
            </a:r>
            <a:r>
              <a:rPr sz="1800" b="1" spc="-29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생활에서</a:t>
            </a:r>
            <a:r>
              <a:rPr sz="1800" b="1" spc="-28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35" dirty="0">
                <a:solidFill>
                  <a:srgbClr val="E85A1A"/>
                </a:solidFill>
                <a:latin typeface="맑은 고딕"/>
                <a:cs typeface="맑은 고딕"/>
              </a:rPr>
              <a:t>형성되었거나</a:t>
            </a:r>
            <a:r>
              <a:rPr sz="1800" b="1" spc="-28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E85A1A"/>
                </a:solidFill>
                <a:latin typeface="맑은 고딕"/>
                <a:cs typeface="맑은 고딕"/>
              </a:rPr>
              <a:t>이미</a:t>
            </a:r>
            <a:r>
              <a:rPr sz="1800" b="1" spc="-29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E85A1A"/>
                </a:solidFill>
                <a:latin typeface="맑은 고딕"/>
                <a:cs typeface="맑은 고딕"/>
              </a:rPr>
              <a:t>공개된</a:t>
            </a:r>
            <a:r>
              <a:rPr sz="1800" b="1" spc="-29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40" dirty="0">
                <a:solidFill>
                  <a:srgbClr val="E85A1A"/>
                </a:solidFill>
                <a:latin typeface="맑은 고딕"/>
                <a:cs typeface="맑은 고딕"/>
              </a:rPr>
              <a:t>개인정보까지도</a:t>
            </a:r>
            <a:r>
              <a:rPr sz="1800" b="1" spc="-27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35" dirty="0">
                <a:solidFill>
                  <a:srgbClr val="E85A1A"/>
                </a:solidFill>
                <a:latin typeface="맑은 고딕"/>
                <a:cs typeface="맑은 고딕"/>
              </a:rPr>
              <a:t>포함됩니다.</a:t>
            </a:r>
            <a:endParaRPr sz="18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(대법원</a:t>
            </a:r>
            <a:r>
              <a:rPr sz="1800" b="1" spc="-28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30" dirty="0">
                <a:solidFill>
                  <a:srgbClr val="252525"/>
                </a:solidFill>
                <a:latin typeface="맑은 고딕"/>
                <a:cs typeface="맑은 고딕"/>
              </a:rPr>
              <a:t>2016.</a:t>
            </a:r>
            <a:r>
              <a:rPr sz="18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3.</a:t>
            </a:r>
            <a:r>
              <a:rPr sz="1800" b="1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10.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선고</a:t>
            </a:r>
            <a:r>
              <a:rPr sz="18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45" dirty="0">
                <a:solidFill>
                  <a:srgbClr val="252525"/>
                </a:solidFill>
                <a:latin typeface="맑은 고딕"/>
                <a:cs typeface="맑은 고딕"/>
              </a:rPr>
              <a:t>2012다105482</a:t>
            </a:r>
            <a:r>
              <a:rPr sz="18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판결)</a:t>
            </a:r>
            <a:endParaRPr sz="18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3460" y="4376928"/>
            <a:ext cx="280416" cy="237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71473" y="4379214"/>
            <a:ext cx="132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A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8768" y="6173294"/>
            <a:ext cx="4662170" cy="2127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100" spc="-30" dirty="0">
                <a:solidFill>
                  <a:srgbClr val="404040"/>
                </a:solidFill>
                <a:latin typeface="맑은 고딕"/>
                <a:cs typeface="맑은 고딕"/>
              </a:rPr>
              <a:t>(출처:</a:t>
            </a:r>
            <a:r>
              <a:rPr sz="1100" spc="-9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35" dirty="0">
                <a:solidFill>
                  <a:srgbClr val="404040"/>
                </a:solidFill>
                <a:latin typeface="맑은 고딕"/>
                <a:cs typeface="맑은 고딕"/>
              </a:rPr>
              <a:t>개인정보보호위원회,</a:t>
            </a:r>
            <a:r>
              <a:rPr sz="1100" spc="-114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맑은 고딕"/>
                <a:cs typeface="맑은 고딕"/>
              </a:rPr>
              <a:t>개인정보</a:t>
            </a:r>
            <a:r>
              <a:rPr sz="1100" spc="-9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맑은 고딕"/>
                <a:cs typeface="맑은 고딕"/>
              </a:rPr>
              <a:t>보호</a:t>
            </a:r>
            <a:r>
              <a:rPr sz="1100" spc="-9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맑은 고딕"/>
                <a:cs typeface="맑은 고딕"/>
              </a:rPr>
              <a:t>법령</a:t>
            </a:r>
            <a:r>
              <a:rPr sz="1100" spc="-8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0" dirty="0">
                <a:solidFill>
                  <a:srgbClr val="404040"/>
                </a:solidFill>
                <a:latin typeface="맑은 고딕"/>
                <a:cs typeface="맑은 고딕"/>
              </a:rPr>
              <a:t>및</a:t>
            </a:r>
            <a:r>
              <a:rPr sz="1100" spc="-9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맑은 고딕"/>
                <a:cs typeface="맑은 고딕"/>
              </a:rPr>
              <a:t>지침</a:t>
            </a:r>
            <a:r>
              <a:rPr sz="1100" spc="-8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dirty="0">
                <a:solidFill>
                  <a:srgbClr val="404040"/>
                </a:solidFill>
                <a:latin typeface="맑은 고딕"/>
                <a:cs typeface="맑은 고딕"/>
              </a:rPr>
              <a:t>∙</a:t>
            </a:r>
            <a:r>
              <a:rPr sz="1100" spc="-8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맑은 고딕"/>
                <a:cs typeface="맑은 고딕"/>
              </a:rPr>
              <a:t>고시</a:t>
            </a:r>
            <a:r>
              <a:rPr sz="1100" spc="-9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맑은 고딕"/>
                <a:cs typeface="맑은 고딕"/>
              </a:rPr>
              <a:t>해설,</a:t>
            </a:r>
            <a:r>
              <a:rPr sz="1100" spc="-8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40" dirty="0">
                <a:solidFill>
                  <a:srgbClr val="404040"/>
                </a:solidFill>
                <a:latin typeface="맑은 고딕"/>
                <a:cs typeface="맑은 고딕"/>
              </a:rPr>
              <a:t>2020.12.)</a:t>
            </a:r>
            <a:endParaRPr sz="1100">
              <a:latin typeface="맑은 고딕"/>
              <a:cs typeface="맑은 고딕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DF4CB311-9512-FDDA-ABBD-159688574B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4654576-E74C-B83A-7824-EE2E7EF055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3" name="object 3"/>
          <p:cNvSpPr/>
          <p:nvPr/>
        </p:nvSpPr>
        <p:spPr>
          <a:xfrm>
            <a:off x="873092" y="1699106"/>
            <a:ext cx="10687685" cy="1860550"/>
          </a:xfrm>
          <a:custGeom>
            <a:avLst/>
            <a:gdLst/>
            <a:ahLst/>
            <a:cxnLst/>
            <a:rect l="l" t="t" r="r" b="b"/>
            <a:pathLst>
              <a:path w="10687685" h="1860550">
                <a:moveTo>
                  <a:pt x="0" y="1827034"/>
                </a:moveTo>
                <a:lnTo>
                  <a:pt x="10889" y="1843161"/>
                </a:lnTo>
                <a:lnTo>
                  <a:pt x="29684" y="1855811"/>
                </a:lnTo>
                <a:lnTo>
                  <a:pt x="52699" y="1860449"/>
                </a:lnTo>
                <a:lnTo>
                  <a:pt x="10628408" y="1860449"/>
                </a:lnTo>
                <a:lnTo>
                  <a:pt x="10651405" y="1855811"/>
                </a:lnTo>
                <a:lnTo>
                  <a:pt x="10670175" y="1843161"/>
                </a:lnTo>
                <a:lnTo>
                  <a:pt x="10676669" y="1833525"/>
                </a:lnTo>
                <a:lnTo>
                  <a:pt x="25762" y="1833525"/>
                </a:lnTo>
                <a:lnTo>
                  <a:pt x="2748" y="1828885"/>
                </a:lnTo>
                <a:lnTo>
                  <a:pt x="0" y="1827034"/>
                </a:lnTo>
                <a:close/>
              </a:path>
              <a:path w="10687685" h="1860550">
                <a:moveTo>
                  <a:pt x="10654056" y="0"/>
                </a:moveTo>
                <a:lnTo>
                  <a:pt x="10655899" y="2737"/>
                </a:lnTo>
                <a:lnTo>
                  <a:pt x="10660539" y="25807"/>
                </a:lnTo>
                <a:lnTo>
                  <a:pt x="10660539" y="1774343"/>
                </a:lnTo>
                <a:lnTo>
                  <a:pt x="10655899" y="1797413"/>
                </a:lnTo>
                <a:lnTo>
                  <a:pt x="10643235" y="1816221"/>
                </a:lnTo>
                <a:lnTo>
                  <a:pt x="10624427" y="1828885"/>
                </a:lnTo>
                <a:lnTo>
                  <a:pt x="10601357" y="1833525"/>
                </a:lnTo>
                <a:lnTo>
                  <a:pt x="10676669" y="1833525"/>
                </a:lnTo>
                <a:lnTo>
                  <a:pt x="10682825" y="1824391"/>
                </a:lnTo>
                <a:lnTo>
                  <a:pt x="10687463" y="1801394"/>
                </a:lnTo>
                <a:lnTo>
                  <a:pt x="10687463" y="52731"/>
                </a:lnTo>
                <a:lnTo>
                  <a:pt x="10682825" y="29714"/>
                </a:lnTo>
                <a:lnTo>
                  <a:pt x="10670175" y="10900"/>
                </a:lnTo>
                <a:lnTo>
                  <a:pt x="10654056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7687" y="1693722"/>
            <a:ext cx="10696575" cy="1869439"/>
          </a:xfrm>
          <a:custGeom>
            <a:avLst/>
            <a:gdLst/>
            <a:ahLst/>
            <a:cxnLst/>
            <a:rect l="l" t="t" r="r" b="b"/>
            <a:pathLst>
              <a:path w="10696575" h="1869439">
                <a:moveTo>
                  <a:pt x="0" y="1828777"/>
                </a:moveTo>
                <a:lnTo>
                  <a:pt x="33834" y="1864182"/>
                </a:lnTo>
                <a:lnTo>
                  <a:pt x="58053" y="1869008"/>
                </a:lnTo>
                <a:lnTo>
                  <a:pt x="10633940" y="1869008"/>
                </a:lnTo>
                <a:lnTo>
                  <a:pt x="10640163" y="1868754"/>
                </a:lnTo>
                <a:lnTo>
                  <a:pt x="10646513" y="1867738"/>
                </a:lnTo>
                <a:lnTo>
                  <a:pt x="10658070" y="1864182"/>
                </a:lnTo>
                <a:lnTo>
                  <a:pt x="10660819" y="1862658"/>
                </a:lnTo>
                <a:lnTo>
                  <a:pt x="58205" y="1862658"/>
                </a:lnTo>
                <a:lnTo>
                  <a:pt x="52452" y="1862404"/>
                </a:lnTo>
                <a:lnTo>
                  <a:pt x="11723" y="1838020"/>
                </a:lnTo>
                <a:lnTo>
                  <a:pt x="9859" y="1834614"/>
                </a:lnTo>
                <a:lnTo>
                  <a:pt x="8153" y="1834270"/>
                </a:lnTo>
                <a:lnTo>
                  <a:pt x="0" y="1828777"/>
                </a:lnTo>
                <a:close/>
              </a:path>
              <a:path w="10696575" h="1869439">
                <a:moveTo>
                  <a:pt x="10655835" y="0"/>
                </a:moveTo>
                <a:lnTo>
                  <a:pt x="10661304" y="8121"/>
                </a:lnTo>
                <a:lnTo>
                  <a:pt x="10661639" y="9787"/>
                </a:lnTo>
                <a:lnTo>
                  <a:pt x="10665055" y="11633"/>
                </a:lnTo>
                <a:lnTo>
                  <a:pt x="10688550" y="46939"/>
                </a:lnTo>
                <a:lnTo>
                  <a:pt x="10689687" y="57988"/>
                </a:lnTo>
                <a:lnTo>
                  <a:pt x="10689687" y="1806905"/>
                </a:lnTo>
                <a:lnTo>
                  <a:pt x="10673437" y="1846402"/>
                </a:lnTo>
                <a:lnTo>
                  <a:pt x="10633813" y="1862658"/>
                </a:lnTo>
                <a:lnTo>
                  <a:pt x="10660819" y="1862658"/>
                </a:lnTo>
                <a:lnTo>
                  <a:pt x="10691217" y="1831035"/>
                </a:lnTo>
                <a:lnTo>
                  <a:pt x="10696043" y="1806905"/>
                </a:lnTo>
                <a:lnTo>
                  <a:pt x="10696043" y="57988"/>
                </a:lnTo>
                <a:lnTo>
                  <a:pt x="10677882" y="14046"/>
                </a:lnTo>
                <a:lnTo>
                  <a:pt x="10658070" y="711"/>
                </a:lnTo>
                <a:lnTo>
                  <a:pt x="10655835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724" y="1665732"/>
            <a:ext cx="10694035" cy="1866900"/>
          </a:xfrm>
          <a:custGeom>
            <a:avLst/>
            <a:gdLst/>
            <a:ahLst/>
            <a:cxnLst/>
            <a:rect l="l" t="t" r="r" b="b"/>
            <a:pathLst>
              <a:path w="10694035" h="1866900">
                <a:moveTo>
                  <a:pt x="10634726" y="0"/>
                </a:moveTo>
                <a:lnTo>
                  <a:pt x="59131" y="0"/>
                </a:lnTo>
                <a:lnTo>
                  <a:pt x="36117" y="4639"/>
                </a:lnTo>
                <a:lnTo>
                  <a:pt x="17321" y="17303"/>
                </a:lnTo>
                <a:lnTo>
                  <a:pt x="4647" y="36111"/>
                </a:lnTo>
                <a:lnTo>
                  <a:pt x="0" y="59181"/>
                </a:lnTo>
                <a:lnTo>
                  <a:pt x="0" y="1807717"/>
                </a:lnTo>
                <a:lnTo>
                  <a:pt x="4647" y="1830788"/>
                </a:lnTo>
                <a:lnTo>
                  <a:pt x="17321" y="1849596"/>
                </a:lnTo>
                <a:lnTo>
                  <a:pt x="36117" y="1862260"/>
                </a:lnTo>
                <a:lnTo>
                  <a:pt x="59131" y="1866900"/>
                </a:lnTo>
                <a:lnTo>
                  <a:pt x="10634726" y="1866900"/>
                </a:lnTo>
                <a:lnTo>
                  <a:pt x="10657796" y="1862260"/>
                </a:lnTo>
                <a:lnTo>
                  <a:pt x="10676604" y="1849596"/>
                </a:lnTo>
                <a:lnTo>
                  <a:pt x="10689268" y="1830788"/>
                </a:lnTo>
                <a:lnTo>
                  <a:pt x="10693908" y="1807717"/>
                </a:lnTo>
                <a:lnTo>
                  <a:pt x="10693908" y="59181"/>
                </a:lnTo>
                <a:lnTo>
                  <a:pt x="10689268" y="36111"/>
                </a:lnTo>
                <a:lnTo>
                  <a:pt x="10676604" y="17303"/>
                </a:lnTo>
                <a:lnTo>
                  <a:pt x="10657796" y="4639"/>
                </a:lnTo>
                <a:lnTo>
                  <a:pt x="10634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724" y="1665732"/>
            <a:ext cx="10694035" cy="1866900"/>
          </a:xfrm>
          <a:custGeom>
            <a:avLst/>
            <a:gdLst/>
            <a:ahLst/>
            <a:cxnLst/>
            <a:rect l="l" t="t" r="r" b="b"/>
            <a:pathLst>
              <a:path w="10694035" h="1866900">
                <a:moveTo>
                  <a:pt x="0" y="59181"/>
                </a:moveTo>
                <a:lnTo>
                  <a:pt x="4647" y="36111"/>
                </a:lnTo>
                <a:lnTo>
                  <a:pt x="17321" y="17303"/>
                </a:lnTo>
                <a:lnTo>
                  <a:pt x="36117" y="4639"/>
                </a:lnTo>
                <a:lnTo>
                  <a:pt x="59131" y="0"/>
                </a:lnTo>
                <a:lnTo>
                  <a:pt x="10634726" y="0"/>
                </a:lnTo>
                <a:lnTo>
                  <a:pt x="10657796" y="4639"/>
                </a:lnTo>
                <a:lnTo>
                  <a:pt x="10676604" y="17303"/>
                </a:lnTo>
                <a:lnTo>
                  <a:pt x="10689268" y="36111"/>
                </a:lnTo>
                <a:lnTo>
                  <a:pt x="10693908" y="59181"/>
                </a:lnTo>
                <a:lnTo>
                  <a:pt x="10693908" y="1807717"/>
                </a:lnTo>
                <a:lnTo>
                  <a:pt x="10689268" y="1830788"/>
                </a:lnTo>
                <a:lnTo>
                  <a:pt x="10676604" y="1849596"/>
                </a:lnTo>
                <a:lnTo>
                  <a:pt x="10657796" y="1862260"/>
                </a:lnTo>
                <a:lnTo>
                  <a:pt x="10634726" y="1866900"/>
                </a:lnTo>
                <a:lnTo>
                  <a:pt x="59131" y="1866900"/>
                </a:lnTo>
                <a:lnTo>
                  <a:pt x="36117" y="1862260"/>
                </a:lnTo>
                <a:lnTo>
                  <a:pt x="17321" y="1849596"/>
                </a:lnTo>
                <a:lnTo>
                  <a:pt x="4647" y="1830788"/>
                </a:lnTo>
                <a:lnTo>
                  <a:pt x="0" y="1807717"/>
                </a:lnTo>
                <a:lnTo>
                  <a:pt x="0" y="59181"/>
                </a:lnTo>
                <a:close/>
              </a:path>
            </a:pathLst>
          </a:custGeom>
          <a:ln w="6350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546" y="650494"/>
            <a:ext cx="2829053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1.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5" dirty="0">
                <a:solidFill>
                  <a:srgbClr val="2260B3"/>
                </a:solidFill>
                <a:latin typeface="맑은 고딕"/>
                <a:cs typeface="맑은 고딕"/>
              </a:rPr>
              <a:t>개인정보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0" dirty="0">
                <a:solidFill>
                  <a:srgbClr val="2260B3"/>
                </a:solidFill>
                <a:latin typeface="맑은 고딕"/>
                <a:cs typeface="맑은 고딕"/>
              </a:rPr>
              <a:t>보호법</a:t>
            </a:r>
            <a:r>
              <a:rPr lang="ko-KR" altLang="en-US" b="1" spc="-24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개요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10" dirty="0">
                <a:solidFill>
                  <a:srgbClr val="4384D9"/>
                </a:solidFill>
                <a:latin typeface="맑은 고딕"/>
                <a:cs typeface="맑은 고딕"/>
              </a:rPr>
              <a:t>Q&amp;A</a:t>
            </a:r>
            <a:r>
              <a:rPr sz="2200" b="1" spc="5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(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개인정보 요건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)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55835" y="1712976"/>
            <a:ext cx="2148839" cy="1819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90826" y="2347722"/>
            <a:ext cx="7533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휴대전화번호</a:t>
            </a:r>
            <a:r>
              <a:rPr sz="28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5" dirty="0">
                <a:solidFill>
                  <a:srgbClr val="252525"/>
                </a:solidFill>
                <a:latin typeface="맑은 고딕"/>
                <a:cs typeface="맑은 고딕"/>
              </a:rPr>
              <a:t>뒤</a:t>
            </a:r>
            <a:r>
              <a:rPr sz="28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4자리는</a:t>
            </a:r>
            <a:r>
              <a:rPr sz="28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개인정보에</a:t>
            </a:r>
            <a:r>
              <a:rPr sz="28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해당합니까?</a:t>
            </a:r>
            <a:endParaRPr sz="280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2791" y="1853183"/>
            <a:ext cx="280416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50137" y="1849628"/>
            <a:ext cx="144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Q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80822" y="3761167"/>
            <a:ext cx="10680065" cy="2682240"/>
          </a:xfrm>
          <a:custGeom>
            <a:avLst/>
            <a:gdLst/>
            <a:ahLst/>
            <a:cxnLst/>
            <a:rect l="l" t="t" r="r" b="b"/>
            <a:pathLst>
              <a:path w="10680065" h="2682240">
                <a:moveTo>
                  <a:pt x="0" y="2640713"/>
                </a:moveTo>
                <a:lnTo>
                  <a:pt x="10847" y="2656801"/>
                </a:lnTo>
                <a:lnTo>
                  <a:pt x="37991" y="2675099"/>
                </a:lnTo>
                <a:lnTo>
                  <a:pt x="71233" y="2681809"/>
                </a:lnTo>
                <a:lnTo>
                  <a:pt x="10594389" y="2681809"/>
                </a:lnTo>
                <a:lnTo>
                  <a:pt x="10627602" y="2675099"/>
                </a:lnTo>
                <a:lnTo>
                  <a:pt x="10654730" y="2656801"/>
                </a:lnTo>
                <a:lnTo>
                  <a:pt x="10656030" y="2654872"/>
                </a:lnTo>
                <a:lnTo>
                  <a:pt x="44283" y="2654872"/>
                </a:lnTo>
                <a:lnTo>
                  <a:pt x="11049" y="2648162"/>
                </a:lnTo>
                <a:lnTo>
                  <a:pt x="0" y="2640713"/>
                </a:lnTo>
                <a:close/>
              </a:path>
              <a:path w="10680065" h="2682240">
                <a:moveTo>
                  <a:pt x="10638650" y="0"/>
                </a:moveTo>
                <a:lnTo>
                  <a:pt x="10646100" y="11048"/>
                </a:lnTo>
                <a:lnTo>
                  <a:pt x="10652809" y="44260"/>
                </a:lnTo>
                <a:lnTo>
                  <a:pt x="10652809" y="2569490"/>
                </a:lnTo>
                <a:lnTo>
                  <a:pt x="10646100" y="2602724"/>
                </a:lnTo>
                <a:lnTo>
                  <a:pt x="10627806" y="2629864"/>
                </a:lnTo>
                <a:lnTo>
                  <a:pt x="10600678" y="2648162"/>
                </a:lnTo>
                <a:lnTo>
                  <a:pt x="10567465" y="2654872"/>
                </a:lnTo>
                <a:lnTo>
                  <a:pt x="10656030" y="2654872"/>
                </a:lnTo>
                <a:lnTo>
                  <a:pt x="10673024" y="2629661"/>
                </a:lnTo>
                <a:lnTo>
                  <a:pt x="10679733" y="2596427"/>
                </a:lnTo>
                <a:lnTo>
                  <a:pt x="10679733" y="71184"/>
                </a:lnTo>
                <a:lnTo>
                  <a:pt x="10673024" y="37972"/>
                </a:lnTo>
                <a:lnTo>
                  <a:pt x="10654730" y="10843"/>
                </a:lnTo>
                <a:lnTo>
                  <a:pt x="10638650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2457" y="3752781"/>
            <a:ext cx="10691495" cy="2693670"/>
          </a:xfrm>
          <a:custGeom>
            <a:avLst/>
            <a:gdLst/>
            <a:ahLst/>
            <a:cxnLst/>
            <a:rect l="l" t="t" r="r" b="b"/>
            <a:pathLst>
              <a:path w="10691495" h="2693670">
                <a:moveTo>
                  <a:pt x="0" y="2643460"/>
                </a:moveTo>
                <a:lnTo>
                  <a:pt x="30143" y="2678257"/>
                </a:lnTo>
                <a:lnTo>
                  <a:pt x="70568" y="2692888"/>
                </a:lnTo>
                <a:lnTo>
                  <a:pt x="79559" y="2693370"/>
                </a:lnTo>
                <a:lnTo>
                  <a:pt x="10602881" y="2693370"/>
                </a:lnTo>
                <a:lnTo>
                  <a:pt x="10611898" y="2692888"/>
                </a:lnTo>
                <a:lnTo>
                  <a:pt x="10620661" y="2691605"/>
                </a:lnTo>
                <a:lnTo>
                  <a:pt x="10629170" y="2689421"/>
                </a:lnTo>
                <a:lnTo>
                  <a:pt x="10635763" y="2687020"/>
                </a:lnTo>
                <a:lnTo>
                  <a:pt x="79737" y="2687020"/>
                </a:lnTo>
                <a:lnTo>
                  <a:pt x="71203" y="2686563"/>
                </a:lnTo>
                <a:lnTo>
                  <a:pt x="33712" y="2673000"/>
                </a:lnTo>
                <a:lnTo>
                  <a:pt x="11972" y="2651532"/>
                </a:lnTo>
                <a:lnTo>
                  <a:pt x="0" y="2643460"/>
                </a:lnTo>
                <a:close/>
              </a:path>
              <a:path w="10691495" h="2693670">
                <a:moveTo>
                  <a:pt x="10641359" y="0"/>
                </a:moveTo>
                <a:lnTo>
                  <a:pt x="10649497" y="12068"/>
                </a:lnTo>
                <a:lnTo>
                  <a:pt x="10655078" y="16198"/>
                </a:lnTo>
                <a:lnTo>
                  <a:pt x="10660920" y="21532"/>
                </a:lnTo>
                <a:lnTo>
                  <a:pt x="10681240" y="55187"/>
                </a:lnTo>
                <a:lnTo>
                  <a:pt x="10684913" y="2604940"/>
                </a:lnTo>
                <a:lnTo>
                  <a:pt x="10684415" y="2613297"/>
                </a:lnTo>
                <a:lnTo>
                  <a:pt x="10670953" y="2650787"/>
                </a:lnTo>
                <a:lnTo>
                  <a:pt x="10641870" y="2677127"/>
                </a:lnTo>
                <a:lnTo>
                  <a:pt x="10602627" y="2687020"/>
                </a:lnTo>
                <a:lnTo>
                  <a:pt x="10635763" y="2687020"/>
                </a:lnTo>
                <a:lnTo>
                  <a:pt x="10671080" y="2661163"/>
                </a:lnTo>
                <a:lnTo>
                  <a:pt x="10689495" y="2622720"/>
                </a:lnTo>
                <a:lnTo>
                  <a:pt x="10691273" y="2604940"/>
                </a:lnTo>
                <a:lnTo>
                  <a:pt x="10691273" y="79571"/>
                </a:lnTo>
                <a:lnTo>
                  <a:pt x="10680605" y="37534"/>
                </a:lnTo>
                <a:lnTo>
                  <a:pt x="10652284" y="6165"/>
                </a:lnTo>
                <a:lnTo>
                  <a:pt x="10644918" y="1720"/>
                </a:lnTo>
                <a:lnTo>
                  <a:pt x="10641359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724" y="3720084"/>
            <a:ext cx="10694035" cy="2696210"/>
          </a:xfrm>
          <a:custGeom>
            <a:avLst/>
            <a:gdLst/>
            <a:ahLst/>
            <a:cxnLst/>
            <a:rect l="l" t="t" r="r" b="b"/>
            <a:pathLst>
              <a:path w="10694035" h="2696210">
                <a:moveTo>
                  <a:pt x="10608564" y="0"/>
                </a:moveTo>
                <a:lnTo>
                  <a:pt x="85382" y="0"/>
                </a:lnTo>
                <a:lnTo>
                  <a:pt x="52147" y="6709"/>
                </a:lnTo>
                <a:lnTo>
                  <a:pt x="25007" y="25003"/>
                </a:lnTo>
                <a:lnTo>
                  <a:pt x="6709" y="52131"/>
                </a:lnTo>
                <a:lnTo>
                  <a:pt x="0" y="85344"/>
                </a:lnTo>
                <a:lnTo>
                  <a:pt x="0" y="2610573"/>
                </a:lnTo>
                <a:lnTo>
                  <a:pt x="6709" y="2643808"/>
                </a:lnTo>
                <a:lnTo>
                  <a:pt x="25007" y="2670948"/>
                </a:lnTo>
                <a:lnTo>
                  <a:pt x="52147" y="2689246"/>
                </a:lnTo>
                <a:lnTo>
                  <a:pt x="85382" y="2695956"/>
                </a:lnTo>
                <a:lnTo>
                  <a:pt x="10608564" y="2695956"/>
                </a:lnTo>
                <a:lnTo>
                  <a:pt x="10641776" y="2689246"/>
                </a:lnTo>
                <a:lnTo>
                  <a:pt x="10668904" y="2670948"/>
                </a:lnTo>
                <a:lnTo>
                  <a:pt x="10687198" y="2643808"/>
                </a:lnTo>
                <a:lnTo>
                  <a:pt x="10693908" y="2610573"/>
                </a:lnTo>
                <a:lnTo>
                  <a:pt x="10693908" y="85344"/>
                </a:lnTo>
                <a:lnTo>
                  <a:pt x="10687198" y="52131"/>
                </a:lnTo>
                <a:lnTo>
                  <a:pt x="10668904" y="25003"/>
                </a:lnTo>
                <a:lnTo>
                  <a:pt x="10641776" y="6709"/>
                </a:lnTo>
                <a:lnTo>
                  <a:pt x="10608564" y="0"/>
                </a:lnTo>
                <a:close/>
              </a:path>
            </a:pathLst>
          </a:custGeom>
          <a:solidFill>
            <a:srgbClr val="FFF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724" y="3720084"/>
            <a:ext cx="10694035" cy="2696210"/>
          </a:xfrm>
          <a:custGeom>
            <a:avLst/>
            <a:gdLst/>
            <a:ahLst/>
            <a:cxnLst/>
            <a:rect l="l" t="t" r="r" b="b"/>
            <a:pathLst>
              <a:path w="10694035" h="2696210">
                <a:moveTo>
                  <a:pt x="0" y="85344"/>
                </a:moveTo>
                <a:lnTo>
                  <a:pt x="6709" y="52131"/>
                </a:lnTo>
                <a:lnTo>
                  <a:pt x="25007" y="25003"/>
                </a:lnTo>
                <a:lnTo>
                  <a:pt x="52147" y="6709"/>
                </a:lnTo>
                <a:lnTo>
                  <a:pt x="85382" y="0"/>
                </a:lnTo>
                <a:lnTo>
                  <a:pt x="10608564" y="0"/>
                </a:lnTo>
                <a:lnTo>
                  <a:pt x="10641776" y="6709"/>
                </a:lnTo>
                <a:lnTo>
                  <a:pt x="10668904" y="25003"/>
                </a:lnTo>
                <a:lnTo>
                  <a:pt x="10687198" y="52131"/>
                </a:lnTo>
                <a:lnTo>
                  <a:pt x="10693908" y="85344"/>
                </a:lnTo>
                <a:lnTo>
                  <a:pt x="10693908" y="2610573"/>
                </a:lnTo>
                <a:lnTo>
                  <a:pt x="10687198" y="2643808"/>
                </a:lnTo>
                <a:lnTo>
                  <a:pt x="10668904" y="2670948"/>
                </a:lnTo>
                <a:lnTo>
                  <a:pt x="10641776" y="2689246"/>
                </a:lnTo>
                <a:lnTo>
                  <a:pt x="10608564" y="2695956"/>
                </a:lnTo>
                <a:lnTo>
                  <a:pt x="85382" y="2695956"/>
                </a:lnTo>
                <a:lnTo>
                  <a:pt x="52147" y="2689246"/>
                </a:lnTo>
                <a:lnTo>
                  <a:pt x="25007" y="2670948"/>
                </a:lnTo>
                <a:lnTo>
                  <a:pt x="6709" y="2643808"/>
                </a:lnTo>
                <a:lnTo>
                  <a:pt x="0" y="2610573"/>
                </a:lnTo>
                <a:lnTo>
                  <a:pt x="0" y="85344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74038" y="3981068"/>
            <a:ext cx="9592310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5115">
              <a:lnSpc>
                <a:spcPct val="120000"/>
              </a:lnSpc>
              <a:spcBef>
                <a:spcPts val="100"/>
              </a:spcBef>
            </a:pPr>
            <a:r>
              <a:rPr sz="1800" b="1" spc="-135" dirty="0">
                <a:solidFill>
                  <a:srgbClr val="252525"/>
                </a:solidFill>
                <a:latin typeface="맑은 고딕"/>
                <a:cs typeface="맑은 고딕"/>
              </a:rPr>
              <a:t>휴대전화번호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뒷자리 </a:t>
            </a:r>
            <a:r>
              <a:rPr sz="1800" b="1" spc="-135" dirty="0">
                <a:solidFill>
                  <a:srgbClr val="252525"/>
                </a:solidFill>
                <a:latin typeface="맑은 고딕"/>
                <a:cs typeface="맑은 고딕"/>
              </a:rPr>
              <a:t>4자만으로도 </a:t>
            </a:r>
            <a:r>
              <a:rPr sz="1800" b="1" dirty="0">
                <a:solidFill>
                  <a:srgbClr val="252525"/>
                </a:solidFill>
                <a:latin typeface="맑은 고딕"/>
                <a:cs typeface="맑은 고딕"/>
              </a:rPr>
              <a:t>그 </a:t>
            </a:r>
            <a:r>
              <a:rPr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전화번호 사용자가 </a:t>
            </a:r>
            <a:r>
              <a:rPr sz="1800" b="1" spc="-130" dirty="0">
                <a:solidFill>
                  <a:srgbClr val="252525"/>
                </a:solidFill>
                <a:latin typeface="맑은 고딕"/>
                <a:cs typeface="맑은 고딕"/>
              </a:rPr>
              <a:t>누구인지를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식별할 </a:t>
            </a:r>
            <a:r>
              <a:rPr sz="1800" b="1" dirty="0">
                <a:solidFill>
                  <a:srgbClr val="252525"/>
                </a:solidFill>
                <a:latin typeface="맑은 고딕"/>
                <a:cs typeface="맑은 고딕"/>
              </a:rPr>
              <a:t>수 </a:t>
            </a:r>
            <a:r>
              <a:rPr sz="1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있는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경우가 있고,  </a:t>
            </a:r>
            <a:r>
              <a:rPr sz="1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특히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dirty="0">
                <a:solidFill>
                  <a:srgbClr val="252525"/>
                </a:solidFill>
                <a:latin typeface="맑은 고딕"/>
                <a:cs typeface="맑은 고딕"/>
              </a:rPr>
              <a:t>그</a:t>
            </a:r>
            <a:r>
              <a:rPr sz="18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전화번호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사용자와</a:t>
            </a:r>
            <a:r>
              <a:rPr sz="1800" b="1" spc="-28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일정한</a:t>
            </a:r>
            <a:r>
              <a:rPr sz="1800" b="1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인적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관계를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맺어온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30" dirty="0">
                <a:solidFill>
                  <a:srgbClr val="252525"/>
                </a:solidFill>
                <a:latin typeface="맑은 고딕"/>
                <a:cs typeface="맑은 고딕"/>
              </a:rPr>
              <a:t>사람이라면</a:t>
            </a:r>
            <a:r>
              <a:rPr sz="1800" b="1" spc="-28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더더욱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그러할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가능성이</a:t>
            </a:r>
            <a:r>
              <a:rPr sz="1800" b="1" spc="-28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높으며,  </a:t>
            </a:r>
            <a:r>
              <a:rPr sz="1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설령</a:t>
            </a:r>
            <a:r>
              <a:rPr sz="1800" b="1" spc="-28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35" dirty="0">
                <a:solidFill>
                  <a:srgbClr val="252525"/>
                </a:solidFill>
                <a:latin typeface="맑은 고딕"/>
                <a:cs typeface="맑은 고딕"/>
              </a:rPr>
              <a:t>휴대전화번호</a:t>
            </a:r>
            <a:r>
              <a:rPr sz="1800" b="1" spc="-28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뒷자리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35" dirty="0">
                <a:solidFill>
                  <a:srgbClr val="252525"/>
                </a:solidFill>
                <a:latin typeface="맑은 고딕"/>
                <a:cs typeface="맑은 고딕"/>
              </a:rPr>
              <a:t>4자만으로는</a:t>
            </a:r>
            <a:r>
              <a:rPr sz="1800" b="1" spc="-28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dirty="0">
                <a:solidFill>
                  <a:srgbClr val="252525"/>
                </a:solidFill>
                <a:latin typeface="맑은 고딕"/>
                <a:cs typeface="맑은 고딕"/>
              </a:rPr>
              <a:t>그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전화번호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사용자를</a:t>
            </a:r>
            <a:r>
              <a:rPr sz="1800" b="1" spc="-27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식별하지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못한다</a:t>
            </a:r>
            <a:r>
              <a:rPr sz="1800" b="1" spc="-28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하더라도</a:t>
            </a:r>
            <a:r>
              <a:rPr sz="1800" b="1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55" dirty="0">
                <a:latin typeface="맑은 고딕"/>
                <a:cs typeface="맑은 고딕"/>
              </a:rPr>
              <a:t>「</a:t>
            </a:r>
            <a:r>
              <a:rPr sz="1800" b="1" dirty="0">
                <a:latin typeface="맑은 고딕"/>
                <a:cs typeface="맑은 고딕"/>
              </a:rPr>
              <a:t>그</a:t>
            </a:r>
            <a:r>
              <a:rPr sz="1800" b="1" spc="-300" dirty="0">
                <a:latin typeface="맑은 고딕"/>
                <a:cs typeface="맑은 고딕"/>
              </a:rPr>
              <a:t> </a:t>
            </a:r>
            <a:r>
              <a:rPr sz="1800" b="1" spc="-160" dirty="0">
                <a:latin typeface="맑은 고딕"/>
                <a:cs typeface="맑은 고딕"/>
              </a:rPr>
              <a:t>뒷자리  </a:t>
            </a:r>
            <a:r>
              <a:rPr sz="1800" b="1" spc="-80" dirty="0">
                <a:latin typeface="맑은 고딕"/>
                <a:cs typeface="맑은 고딕"/>
              </a:rPr>
              <a:t>번호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10" dirty="0">
                <a:latin typeface="맑은 고딕"/>
                <a:cs typeface="맑은 고딕"/>
              </a:rPr>
              <a:t>4자와</a:t>
            </a:r>
            <a:r>
              <a:rPr sz="1800" b="1" spc="-305" dirty="0">
                <a:latin typeface="맑은 고딕"/>
                <a:cs typeface="맑은 고딕"/>
              </a:rPr>
              <a:t> </a:t>
            </a:r>
            <a:r>
              <a:rPr sz="1800" b="1" spc="-120" dirty="0">
                <a:latin typeface="맑은 고딕"/>
                <a:cs typeface="맑은 고딕"/>
              </a:rPr>
              <a:t>관련성이</a:t>
            </a:r>
            <a:r>
              <a:rPr sz="1800" b="1" spc="-280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있는</a:t>
            </a:r>
            <a:r>
              <a:rPr sz="1800" b="1" spc="-305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다른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정보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20" dirty="0">
                <a:latin typeface="맑은 고딕"/>
                <a:cs typeface="맑은 고딕"/>
              </a:rPr>
              <a:t>(생일,</a:t>
            </a:r>
            <a:r>
              <a:rPr sz="1800" b="1" spc="-285" dirty="0">
                <a:latin typeface="맑은 고딕"/>
                <a:cs typeface="맑은 고딕"/>
              </a:rPr>
              <a:t> </a:t>
            </a:r>
            <a:r>
              <a:rPr sz="1800" b="1" spc="-120" dirty="0">
                <a:latin typeface="맑은 고딕"/>
                <a:cs typeface="맑은 고딕"/>
              </a:rPr>
              <a:t>기념일,</a:t>
            </a:r>
            <a:r>
              <a:rPr sz="1800" b="1" spc="-285" dirty="0">
                <a:latin typeface="맑은 고딕"/>
                <a:cs typeface="맑은 고딕"/>
              </a:rPr>
              <a:t> </a:t>
            </a:r>
            <a:r>
              <a:rPr sz="1800" b="1" dirty="0">
                <a:latin typeface="맑은 고딕"/>
                <a:cs typeface="맑은 고딕"/>
              </a:rPr>
              <a:t>집</a:t>
            </a:r>
            <a:r>
              <a:rPr sz="1800" b="1" spc="-305" dirty="0">
                <a:latin typeface="맑은 고딕"/>
                <a:cs typeface="맑은 고딕"/>
              </a:rPr>
              <a:t> </a:t>
            </a:r>
            <a:r>
              <a:rPr sz="1800" b="1" spc="-125" dirty="0">
                <a:latin typeface="맑은 고딕"/>
                <a:cs typeface="맑은 고딕"/>
              </a:rPr>
              <a:t>전화번호,</a:t>
            </a:r>
            <a:r>
              <a:rPr sz="1800" b="1" spc="-270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가족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30" dirty="0">
                <a:latin typeface="맑은 고딕"/>
                <a:cs typeface="맑은 고딕"/>
              </a:rPr>
              <a:t>전화번호,</a:t>
            </a:r>
            <a:r>
              <a:rPr sz="1800" b="1" spc="-285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기존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20" dirty="0">
                <a:latin typeface="맑은 고딕"/>
                <a:cs typeface="맑은 고딕"/>
              </a:rPr>
              <a:t>통화내역</a:t>
            </a:r>
            <a:r>
              <a:rPr sz="1800" b="1" spc="-280" dirty="0">
                <a:latin typeface="맑은 고딕"/>
                <a:cs typeface="맑은 고딕"/>
              </a:rPr>
              <a:t> </a:t>
            </a:r>
            <a:r>
              <a:rPr sz="1800" b="1" spc="-105" dirty="0">
                <a:latin typeface="맑은 고딕"/>
                <a:cs typeface="맑은 고딕"/>
              </a:rPr>
              <a:t>등)와</a:t>
            </a:r>
            <a:endParaRPr sz="1800" dirty="0">
              <a:latin typeface="맑은 고딕"/>
              <a:cs typeface="맑은 고딕"/>
            </a:endParaRPr>
          </a:p>
          <a:p>
            <a:pPr marL="12700" marR="5080">
              <a:lnSpc>
                <a:spcPct val="120000"/>
              </a:lnSpc>
            </a:pPr>
            <a:r>
              <a:rPr sz="1800" b="1" spc="-80" dirty="0">
                <a:latin typeface="맑은 고딕"/>
                <a:cs typeface="맑은 고딕"/>
              </a:rPr>
              <a:t>쉽게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20" dirty="0">
                <a:latin typeface="맑은 고딕"/>
                <a:cs typeface="맑은 고딕"/>
              </a:rPr>
              <a:t>결합하여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dirty="0">
                <a:solidFill>
                  <a:srgbClr val="E85A1A"/>
                </a:solidFill>
                <a:latin typeface="맑은 고딕"/>
                <a:cs typeface="맑은 고딕"/>
              </a:rPr>
              <a:t>그</a:t>
            </a:r>
            <a:r>
              <a:rPr sz="1800" b="1" spc="-30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전화번호</a:t>
            </a:r>
            <a:r>
              <a:rPr sz="1800" b="1" spc="-28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사용자가</a:t>
            </a:r>
            <a:r>
              <a:rPr sz="1800" b="1" spc="-28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30" dirty="0">
                <a:solidFill>
                  <a:srgbClr val="E85A1A"/>
                </a:solidFill>
                <a:latin typeface="맑은 고딕"/>
                <a:cs typeface="맑은 고딕"/>
              </a:rPr>
              <a:t>누구인지를</a:t>
            </a:r>
            <a:r>
              <a:rPr sz="1800" b="1" spc="-28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E85A1A"/>
                </a:solidFill>
                <a:latin typeface="맑은 고딕"/>
                <a:cs typeface="맑은 고딕"/>
              </a:rPr>
              <a:t>알아볼</a:t>
            </a:r>
            <a:r>
              <a:rPr sz="1800" b="1" spc="-29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E85A1A"/>
                </a:solidFill>
                <a:latin typeface="맑은 고딕"/>
                <a:cs typeface="맑은 고딕"/>
              </a:rPr>
              <a:t>수도</a:t>
            </a:r>
            <a:r>
              <a:rPr sz="1800" b="1" spc="-29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60" dirty="0">
                <a:solidFill>
                  <a:srgbClr val="E85A1A"/>
                </a:solidFill>
                <a:latin typeface="맑은 고딕"/>
                <a:cs typeface="맑은 고딕"/>
              </a:rPr>
              <a:t>있다</a:t>
            </a:r>
            <a:r>
              <a:rPr sz="1800" b="1" spc="-155" dirty="0">
                <a:latin typeface="맑은 고딕"/>
                <a:cs typeface="맑은 고딕"/>
              </a:rPr>
              <a:t>」</a:t>
            </a:r>
            <a:r>
              <a:rPr sz="1800" b="1" dirty="0">
                <a:solidFill>
                  <a:srgbClr val="252525"/>
                </a:solidFill>
                <a:latin typeface="맑은 고딕"/>
                <a:cs typeface="맑은 고딕"/>
              </a:rPr>
              <a:t>고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하여</a:t>
            </a:r>
            <a:r>
              <a:rPr sz="18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30" dirty="0">
                <a:solidFill>
                  <a:srgbClr val="E85A1A"/>
                </a:solidFill>
                <a:latin typeface="맑은 고딕"/>
                <a:cs typeface="맑은 고딕"/>
              </a:rPr>
              <a:t>개인정보로</a:t>
            </a:r>
            <a:r>
              <a:rPr sz="1800" b="1" spc="-28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dirty="0">
                <a:solidFill>
                  <a:srgbClr val="E85A1A"/>
                </a:solidFill>
                <a:latin typeface="맑은 고딕"/>
                <a:cs typeface="맑은 고딕"/>
              </a:rPr>
              <a:t>볼</a:t>
            </a:r>
            <a:r>
              <a:rPr sz="1800" b="1" spc="-30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dirty="0">
                <a:solidFill>
                  <a:srgbClr val="E85A1A"/>
                </a:solidFill>
                <a:latin typeface="맑은 고딕"/>
                <a:cs typeface="맑은 고딕"/>
              </a:rPr>
              <a:t>수</a:t>
            </a:r>
            <a:r>
              <a:rPr sz="1800" b="1" spc="-29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30" dirty="0">
                <a:solidFill>
                  <a:srgbClr val="E85A1A"/>
                </a:solidFill>
                <a:latin typeface="맑은 고딕"/>
                <a:cs typeface="맑은 고딕"/>
              </a:rPr>
              <a:t>있습니다</a:t>
            </a:r>
            <a:r>
              <a:rPr sz="1800" b="1" spc="-130" dirty="0">
                <a:solidFill>
                  <a:srgbClr val="252525"/>
                </a:solidFill>
                <a:latin typeface="맑은 고딕"/>
                <a:cs typeface="맑은 고딕"/>
              </a:rPr>
              <a:t>.  (대전지법</a:t>
            </a:r>
            <a:r>
              <a:rPr sz="1800" b="1" spc="-27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30" dirty="0">
                <a:solidFill>
                  <a:srgbClr val="252525"/>
                </a:solidFill>
                <a:latin typeface="맑은 고딕"/>
                <a:cs typeface="맑은 고딕"/>
              </a:rPr>
              <a:t>논산지원,</a:t>
            </a:r>
            <a:r>
              <a:rPr sz="1800" b="1" spc="-27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40" dirty="0">
                <a:solidFill>
                  <a:srgbClr val="252525"/>
                </a:solidFill>
                <a:latin typeface="맑은 고딕"/>
                <a:cs typeface="맑은 고딕"/>
              </a:rPr>
              <a:t>2013고단17</a:t>
            </a:r>
            <a:r>
              <a:rPr sz="18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판결)</a:t>
            </a:r>
            <a:endParaRPr sz="18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3460" y="3899915"/>
            <a:ext cx="280416" cy="237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71473" y="3902202"/>
            <a:ext cx="132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A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8768" y="6173294"/>
            <a:ext cx="4662170" cy="2127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100" spc="-30" dirty="0">
                <a:solidFill>
                  <a:srgbClr val="404040"/>
                </a:solidFill>
                <a:latin typeface="맑은 고딕"/>
                <a:cs typeface="맑은 고딕"/>
              </a:rPr>
              <a:t>(출처:</a:t>
            </a:r>
            <a:r>
              <a:rPr sz="1100" spc="-9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35" dirty="0">
                <a:solidFill>
                  <a:srgbClr val="404040"/>
                </a:solidFill>
                <a:latin typeface="맑은 고딕"/>
                <a:cs typeface="맑은 고딕"/>
              </a:rPr>
              <a:t>개인정보보호위원회,</a:t>
            </a:r>
            <a:r>
              <a:rPr sz="1100" spc="-114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맑은 고딕"/>
                <a:cs typeface="맑은 고딕"/>
              </a:rPr>
              <a:t>개인정보</a:t>
            </a:r>
            <a:r>
              <a:rPr sz="1100" spc="-9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맑은 고딕"/>
                <a:cs typeface="맑은 고딕"/>
              </a:rPr>
              <a:t>보호</a:t>
            </a:r>
            <a:r>
              <a:rPr sz="1100" spc="-9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맑은 고딕"/>
                <a:cs typeface="맑은 고딕"/>
              </a:rPr>
              <a:t>법령</a:t>
            </a:r>
            <a:r>
              <a:rPr sz="1100" spc="-8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0" dirty="0">
                <a:solidFill>
                  <a:srgbClr val="404040"/>
                </a:solidFill>
                <a:latin typeface="맑은 고딕"/>
                <a:cs typeface="맑은 고딕"/>
              </a:rPr>
              <a:t>및</a:t>
            </a:r>
            <a:r>
              <a:rPr sz="1100" spc="-9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맑은 고딕"/>
                <a:cs typeface="맑은 고딕"/>
              </a:rPr>
              <a:t>지침</a:t>
            </a:r>
            <a:r>
              <a:rPr sz="1100" spc="-8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dirty="0">
                <a:solidFill>
                  <a:srgbClr val="404040"/>
                </a:solidFill>
                <a:latin typeface="맑은 고딕"/>
                <a:cs typeface="맑은 고딕"/>
              </a:rPr>
              <a:t>∙</a:t>
            </a:r>
            <a:r>
              <a:rPr sz="1100" spc="-8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맑은 고딕"/>
                <a:cs typeface="맑은 고딕"/>
              </a:rPr>
              <a:t>고시</a:t>
            </a:r>
            <a:r>
              <a:rPr sz="1100" spc="-9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맑은 고딕"/>
                <a:cs typeface="맑은 고딕"/>
              </a:rPr>
              <a:t>해설,</a:t>
            </a:r>
            <a:r>
              <a:rPr sz="1100" spc="-8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40" dirty="0">
                <a:solidFill>
                  <a:srgbClr val="404040"/>
                </a:solidFill>
                <a:latin typeface="맑은 고딕"/>
                <a:cs typeface="맑은 고딕"/>
              </a:rPr>
              <a:t>2020.12.)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864213" y="6546843"/>
            <a:ext cx="13525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z="1200" dirty="0">
                <a:latin typeface="맑은 고딕"/>
                <a:cs typeface="맑은 고딕"/>
              </a:rPr>
              <a:t>14</a:t>
            </a:fld>
            <a:endParaRPr sz="1200">
              <a:latin typeface="맑은 고딕"/>
              <a:cs typeface="맑은 고딕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5500B78-BFE2-518D-F39D-18C7A80C21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3F4609C8-22EF-2F75-0501-81AA0230A3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4073" y="2488729"/>
            <a:ext cx="6824727" cy="1315104"/>
          </a:xfrm>
          <a:prstGeom prst="rect">
            <a:avLst/>
          </a:prstGeom>
        </p:spPr>
        <p:txBody>
          <a:bodyPr vert="horz" wrap="square" lIns="0" tIns="260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55"/>
              </a:spcBef>
            </a:pPr>
            <a:r>
              <a:rPr spc="-65" dirty="0" err="1"/>
              <a:t>개인정보의</a:t>
            </a:r>
            <a:r>
              <a:rPr spc="-185" dirty="0"/>
              <a:t> </a:t>
            </a:r>
            <a:r>
              <a:rPr spc="-80" dirty="0" err="1"/>
              <a:t>처리</a:t>
            </a:r>
            <a:endParaRPr lang="ko-KR" altLang="en-US" spc="-80" dirty="0"/>
          </a:p>
          <a:p>
            <a:pPr marL="826769">
              <a:lnSpc>
                <a:spcPct val="100000"/>
              </a:lnSpc>
              <a:spcBef>
                <a:spcPts val="990"/>
              </a:spcBef>
            </a:pPr>
            <a:r>
              <a:rPr lang="en-US" altLang="ko-KR" sz="2000" dirty="0">
                <a:solidFill>
                  <a:srgbClr val="5B5ED5"/>
                </a:solidFill>
              </a:rPr>
              <a:t>(</a:t>
            </a:r>
            <a:r>
              <a:rPr lang="ko-KR" altLang="en-US" sz="2000" dirty="0">
                <a:solidFill>
                  <a:srgbClr val="5B5ED5"/>
                </a:solidFill>
              </a:rPr>
              <a:t>개인정보 보호법</a:t>
            </a:r>
            <a:r>
              <a:rPr lang="ko-KR" altLang="en-US" sz="2000" spc="-85" dirty="0">
                <a:solidFill>
                  <a:srgbClr val="5B5ED5"/>
                </a:solidFill>
              </a:rPr>
              <a:t> </a:t>
            </a:r>
            <a:r>
              <a:rPr lang="ko-KR" altLang="en-US" sz="2000" dirty="0">
                <a:solidFill>
                  <a:srgbClr val="5B5ED5"/>
                </a:solidFill>
              </a:rPr>
              <a:t>제</a:t>
            </a:r>
            <a:r>
              <a:rPr lang="en-US" altLang="ko-KR" sz="2000" dirty="0">
                <a:solidFill>
                  <a:srgbClr val="5B5ED5"/>
                </a:solidFill>
              </a:rPr>
              <a:t>3</a:t>
            </a:r>
            <a:r>
              <a:rPr lang="ko-KR" altLang="en-US" sz="2000" dirty="0">
                <a:solidFill>
                  <a:srgbClr val="5B5ED5"/>
                </a:solidFill>
              </a:rPr>
              <a:t>장</a:t>
            </a:r>
            <a:r>
              <a:rPr lang="en-US" altLang="ko-KR" sz="2000" dirty="0">
                <a:solidFill>
                  <a:srgbClr val="5B5ED5"/>
                </a:solidFill>
              </a:rPr>
              <a:t>)</a:t>
            </a:r>
            <a:endParaRPr lang="ko-KR" altLang="en-US" sz="2000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557FC6A-1BBC-4273-BEB7-4C771C1FCB8C}"/>
              </a:ext>
            </a:extLst>
          </p:cNvPr>
          <p:cNvSpPr txBox="1"/>
          <p:nvPr/>
        </p:nvSpPr>
        <p:spPr>
          <a:xfrm>
            <a:off x="1582674" y="2675382"/>
            <a:ext cx="379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5255C8"/>
                </a:solidFill>
                <a:latin typeface="맑은 고딕"/>
                <a:cs typeface="맑은 고딕"/>
              </a:rPr>
              <a:t>2</a:t>
            </a:r>
            <a:endParaRPr sz="4800" dirty="0">
              <a:latin typeface="맑은 고딕"/>
              <a:cs typeface="맑은 고딕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C6A3827-0353-B626-A9B9-A288279C0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407FADC-BE39-7CAC-5358-EBE41F200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753867" y="2750820"/>
            <a:ext cx="302260" cy="269875"/>
          </a:xfrm>
          <a:custGeom>
            <a:avLst/>
            <a:gdLst/>
            <a:ahLst/>
            <a:cxnLst/>
            <a:rect l="l" t="t" r="r" b="b"/>
            <a:pathLst>
              <a:path w="302260" h="269875">
                <a:moveTo>
                  <a:pt x="301751" y="120141"/>
                </a:moveTo>
                <a:lnTo>
                  <a:pt x="0" y="120141"/>
                </a:lnTo>
                <a:lnTo>
                  <a:pt x="150875" y="269747"/>
                </a:lnTo>
                <a:lnTo>
                  <a:pt x="301751" y="120141"/>
                </a:lnTo>
                <a:close/>
              </a:path>
              <a:path w="302260" h="269875">
                <a:moveTo>
                  <a:pt x="226313" y="0"/>
                </a:moveTo>
                <a:lnTo>
                  <a:pt x="75437" y="0"/>
                </a:lnTo>
                <a:lnTo>
                  <a:pt x="75437" y="120141"/>
                </a:lnTo>
                <a:lnTo>
                  <a:pt x="226313" y="120141"/>
                </a:lnTo>
                <a:lnTo>
                  <a:pt x="22631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4723" y="2737104"/>
            <a:ext cx="302260" cy="269875"/>
          </a:xfrm>
          <a:custGeom>
            <a:avLst/>
            <a:gdLst/>
            <a:ahLst/>
            <a:cxnLst/>
            <a:rect l="l" t="t" r="r" b="b"/>
            <a:pathLst>
              <a:path w="302260" h="269875">
                <a:moveTo>
                  <a:pt x="301751" y="120142"/>
                </a:moveTo>
                <a:lnTo>
                  <a:pt x="0" y="120142"/>
                </a:lnTo>
                <a:lnTo>
                  <a:pt x="150875" y="269748"/>
                </a:lnTo>
                <a:lnTo>
                  <a:pt x="301751" y="120142"/>
                </a:lnTo>
                <a:close/>
              </a:path>
              <a:path w="302260" h="269875">
                <a:moveTo>
                  <a:pt x="226313" y="0"/>
                </a:moveTo>
                <a:lnTo>
                  <a:pt x="75437" y="0"/>
                </a:lnTo>
                <a:lnTo>
                  <a:pt x="75437" y="120142"/>
                </a:lnTo>
                <a:lnTo>
                  <a:pt x="226313" y="120142"/>
                </a:lnTo>
                <a:lnTo>
                  <a:pt x="22631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9685" y="2727960"/>
            <a:ext cx="1670685" cy="0"/>
          </a:xfrm>
          <a:custGeom>
            <a:avLst/>
            <a:gdLst/>
            <a:ahLst/>
            <a:cxnLst/>
            <a:rect l="l" t="t" r="r" b="b"/>
            <a:pathLst>
              <a:path w="1670685">
                <a:moveTo>
                  <a:pt x="0" y="0"/>
                </a:moveTo>
                <a:lnTo>
                  <a:pt x="1670303" y="0"/>
                </a:lnTo>
              </a:path>
            </a:pathLst>
          </a:custGeom>
          <a:ln w="457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80865" y="2481072"/>
            <a:ext cx="22860" cy="269875"/>
          </a:xfrm>
          <a:custGeom>
            <a:avLst/>
            <a:gdLst/>
            <a:ahLst/>
            <a:cxnLst/>
            <a:rect l="l" t="t" r="r" b="b"/>
            <a:pathLst>
              <a:path w="22860" h="269875">
                <a:moveTo>
                  <a:pt x="0" y="269748"/>
                </a:moveTo>
                <a:lnTo>
                  <a:pt x="22860" y="269748"/>
                </a:lnTo>
                <a:lnTo>
                  <a:pt x="22860" y="0"/>
                </a:lnTo>
                <a:lnTo>
                  <a:pt x="0" y="0"/>
                </a:lnTo>
                <a:lnTo>
                  <a:pt x="0" y="26974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9685" y="2481072"/>
            <a:ext cx="21590" cy="224154"/>
          </a:xfrm>
          <a:custGeom>
            <a:avLst/>
            <a:gdLst/>
            <a:ahLst/>
            <a:cxnLst/>
            <a:rect l="l" t="t" r="r" b="b"/>
            <a:pathLst>
              <a:path w="21589" h="224155">
                <a:moveTo>
                  <a:pt x="0" y="224027"/>
                </a:moveTo>
                <a:lnTo>
                  <a:pt x="21336" y="224027"/>
                </a:lnTo>
                <a:lnTo>
                  <a:pt x="21336" y="0"/>
                </a:lnTo>
                <a:lnTo>
                  <a:pt x="0" y="0"/>
                </a:lnTo>
                <a:lnTo>
                  <a:pt x="0" y="22402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8810" y="2481072"/>
            <a:ext cx="151130" cy="269875"/>
          </a:xfrm>
          <a:custGeom>
            <a:avLst/>
            <a:gdLst/>
            <a:ahLst/>
            <a:cxnLst/>
            <a:rect l="l" t="t" r="r" b="b"/>
            <a:pathLst>
              <a:path w="151130" h="269875">
                <a:moveTo>
                  <a:pt x="150875" y="0"/>
                </a:moveTo>
                <a:lnTo>
                  <a:pt x="0" y="0"/>
                </a:lnTo>
                <a:lnTo>
                  <a:pt x="0" y="269748"/>
                </a:lnTo>
                <a:lnTo>
                  <a:pt x="150875" y="269748"/>
                </a:lnTo>
                <a:lnTo>
                  <a:pt x="15087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29990" y="2481072"/>
            <a:ext cx="151130" cy="269875"/>
          </a:xfrm>
          <a:custGeom>
            <a:avLst/>
            <a:gdLst/>
            <a:ahLst/>
            <a:cxnLst/>
            <a:rect l="l" t="t" r="r" b="b"/>
            <a:pathLst>
              <a:path w="151129" h="269875">
                <a:moveTo>
                  <a:pt x="150875" y="0"/>
                </a:moveTo>
                <a:lnTo>
                  <a:pt x="0" y="0"/>
                </a:lnTo>
                <a:lnTo>
                  <a:pt x="0" y="269748"/>
                </a:lnTo>
                <a:lnTo>
                  <a:pt x="150875" y="269748"/>
                </a:lnTo>
                <a:lnTo>
                  <a:pt x="15087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8547" y="650494"/>
            <a:ext cx="3853179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2. </a:t>
            </a:r>
            <a:r>
              <a:rPr lang="ko-KR" altLang="en-US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</a:t>
            </a:r>
            <a:r>
              <a:rPr lang="ko-KR" altLang="en-US" b="1" spc="-38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처리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 err="1">
                <a:solidFill>
                  <a:srgbClr val="4384D9"/>
                </a:solidFill>
                <a:latin typeface="맑은 고딕"/>
                <a:cs typeface="맑은 고딕"/>
              </a:rPr>
              <a:t>개인정보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 처리단계별</a:t>
            </a:r>
            <a:r>
              <a:rPr sz="2200" b="1" spc="-50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보호조치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540" y="4905768"/>
            <a:ext cx="1303020" cy="1647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8263" y="4986528"/>
            <a:ext cx="1152144" cy="1490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00955" y="1597126"/>
            <a:ext cx="2974848" cy="440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93920" y="1665732"/>
            <a:ext cx="2794000" cy="307975"/>
          </a:xfrm>
          <a:custGeom>
            <a:avLst/>
            <a:gdLst/>
            <a:ahLst/>
            <a:cxnLst/>
            <a:rect l="l" t="t" r="r" b="b"/>
            <a:pathLst>
              <a:path w="2794000" h="307975">
                <a:moveTo>
                  <a:pt x="2639568" y="0"/>
                </a:moveTo>
                <a:lnTo>
                  <a:pt x="153924" y="0"/>
                </a:lnTo>
                <a:lnTo>
                  <a:pt x="105290" y="7851"/>
                </a:lnTo>
                <a:lnTo>
                  <a:pt x="63038" y="29711"/>
                </a:lnTo>
                <a:lnTo>
                  <a:pt x="29711" y="63038"/>
                </a:lnTo>
                <a:lnTo>
                  <a:pt x="7851" y="105290"/>
                </a:lnTo>
                <a:lnTo>
                  <a:pt x="0" y="153923"/>
                </a:lnTo>
                <a:lnTo>
                  <a:pt x="7851" y="202557"/>
                </a:lnTo>
                <a:lnTo>
                  <a:pt x="29711" y="244809"/>
                </a:lnTo>
                <a:lnTo>
                  <a:pt x="63038" y="278136"/>
                </a:lnTo>
                <a:lnTo>
                  <a:pt x="105290" y="299996"/>
                </a:lnTo>
                <a:lnTo>
                  <a:pt x="153924" y="307847"/>
                </a:lnTo>
                <a:lnTo>
                  <a:pt x="2639568" y="307847"/>
                </a:lnTo>
                <a:lnTo>
                  <a:pt x="2688201" y="299996"/>
                </a:lnTo>
                <a:lnTo>
                  <a:pt x="2730453" y="278136"/>
                </a:lnTo>
                <a:lnTo>
                  <a:pt x="2763780" y="244809"/>
                </a:lnTo>
                <a:lnTo>
                  <a:pt x="2785640" y="202557"/>
                </a:lnTo>
                <a:lnTo>
                  <a:pt x="2793491" y="153923"/>
                </a:lnTo>
                <a:lnTo>
                  <a:pt x="2785640" y="105290"/>
                </a:lnTo>
                <a:lnTo>
                  <a:pt x="2763780" y="63038"/>
                </a:lnTo>
                <a:lnTo>
                  <a:pt x="2730453" y="29711"/>
                </a:lnTo>
                <a:lnTo>
                  <a:pt x="2688201" y="7851"/>
                </a:lnTo>
                <a:lnTo>
                  <a:pt x="263956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50480" y="1589519"/>
            <a:ext cx="3848100" cy="1199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52588" y="1665732"/>
            <a:ext cx="3648710" cy="1051560"/>
          </a:xfrm>
          <a:custGeom>
            <a:avLst/>
            <a:gdLst/>
            <a:ahLst/>
            <a:cxnLst/>
            <a:rect l="l" t="t" r="r" b="b"/>
            <a:pathLst>
              <a:path w="3648709" h="1051560">
                <a:moveTo>
                  <a:pt x="3559809" y="0"/>
                </a:moveTo>
                <a:lnTo>
                  <a:pt x="88645" y="0"/>
                </a:lnTo>
                <a:lnTo>
                  <a:pt x="54167" y="6975"/>
                </a:lnTo>
                <a:lnTo>
                  <a:pt x="25987" y="25987"/>
                </a:lnTo>
                <a:lnTo>
                  <a:pt x="6975" y="54167"/>
                </a:lnTo>
                <a:lnTo>
                  <a:pt x="0" y="88645"/>
                </a:lnTo>
                <a:lnTo>
                  <a:pt x="0" y="962913"/>
                </a:lnTo>
                <a:lnTo>
                  <a:pt x="6975" y="997392"/>
                </a:lnTo>
                <a:lnTo>
                  <a:pt x="25987" y="1025572"/>
                </a:lnTo>
                <a:lnTo>
                  <a:pt x="54167" y="1044584"/>
                </a:lnTo>
                <a:lnTo>
                  <a:pt x="88645" y="1051559"/>
                </a:lnTo>
                <a:lnTo>
                  <a:pt x="3559809" y="1051559"/>
                </a:lnTo>
                <a:lnTo>
                  <a:pt x="3594288" y="1044584"/>
                </a:lnTo>
                <a:lnTo>
                  <a:pt x="3622468" y="1025572"/>
                </a:lnTo>
                <a:lnTo>
                  <a:pt x="3641480" y="997392"/>
                </a:lnTo>
                <a:lnTo>
                  <a:pt x="3648455" y="962913"/>
                </a:lnTo>
                <a:lnTo>
                  <a:pt x="3648455" y="88645"/>
                </a:lnTo>
                <a:lnTo>
                  <a:pt x="3641480" y="54167"/>
                </a:lnTo>
                <a:lnTo>
                  <a:pt x="3622468" y="25987"/>
                </a:lnTo>
                <a:lnTo>
                  <a:pt x="3594288" y="6975"/>
                </a:lnTo>
                <a:lnTo>
                  <a:pt x="355980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520312" y="1793238"/>
            <a:ext cx="2138045" cy="7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- 처리제한 -  </a:t>
            </a:r>
            <a:endParaRPr lang="en-US" altLang="ko-KR" sz="1200" b="1" dirty="0">
              <a:solidFill>
                <a:srgbClr val="585858"/>
              </a:solidFill>
              <a:latin typeface="맑은 고딕"/>
              <a:cs typeface="맑은 고딕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b="1" dirty="0" err="1">
                <a:solidFill>
                  <a:srgbClr val="585858"/>
                </a:solidFill>
                <a:latin typeface="맑은 고딕"/>
                <a:cs typeface="맑은 고딕"/>
              </a:rPr>
              <a:t>민감정보</a:t>
            </a: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(23조)  </a:t>
            </a:r>
            <a:endParaRPr lang="en-US" altLang="ko-KR" sz="1200" b="1" dirty="0">
              <a:solidFill>
                <a:srgbClr val="585858"/>
              </a:solidFill>
              <a:latin typeface="맑은 고딕"/>
              <a:cs typeface="맑은 고딕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b="1" dirty="0" err="1">
                <a:solidFill>
                  <a:srgbClr val="585858"/>
                </a:solidFill>
                <a:latin typeface="맑은 고딕"/>
                <a:cs typeface="맑은 고딕"/>
              </a:rPr>
              <a:t>고유식별정보</a:t>
            </a: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(24조)  </a:t>
            </a:r>
            <a:endParaRPr lang="en-US" altLang="ko-KR" sz="1200" b="1" dirty="0">
              <a:solidFill>
                <a:srgbClr val="585858"/>
              </a:solidFill>
              <a:latin typeface="맑은 고딕"/>
              <a:cs typeface="맑은 고딕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b="1" dirty="0" err="1">
                <a:solidFill>
                  <a:srgbClr val="585858"/>
                </a:solidFill>
                <a:latin typeface="맑은 고딕"/>
                <a:cs typeface="맑은 고딕"/>
              </a:rPr>
              <a:t>주민등록번호</a:t>
            </a: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(24조의</a:t>
            </a:r>
            <a:r>
              <a:rPr sz="1200" b="1" spc="-105" dirty="0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2)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00955" y="1961337"/>
            <a:ext cx="2974848" cy="4389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93920" y="2029967"/>
            <a:ext cx="2794000" cy="306705"/>
          </a:xfrm>
          <a:custGeom>
            <a:avLst/>
            <a:gdLst/>
            <a:ahLst/>
            <a:cxnLst/>
            <a:rect l="l" t="t" r="r" b="b"/>
            <a:pathLst>
              <a:path w="2794000" h="306705">
                <a:moveTo>
                  <a:pt x="2640329" y="0"/>
                </a:moveTo>
                <a:lnTo>
                  <a:pt x="153162" y="0"/>
                </a:lnTo>
                <a:lnTo>
                  <a:pt x="104753" y="7808"/>
                </a:lnTo>
                <a:lnTo>
                  <a:pt x="62709" y="29553"/>
                </a:lnTo>
                <a:lnTo>
                  <a:pt x="29553" y="62709"/>
                </a:lnTo>
                <a:lnTo>
                  <a:pt x="7808" y="104753"/>
                </a:lnTo>
                <a:lnTo>
                  <a:pt x="0" y="153162"/>
                </a:lnTo>
                <a:lnTo>
                  <a:pt x="7808" y="201570"/>
                </a:lnTo>
                <a:lnTo>
                  <a:pt x="29553" y="243614"/>
                </a:lnTo>
                <a:lnTo>
                  <a:pt x="62709" y="276770"/>
                </a:lnTo>
                <a:lnTo>
                  <a:pt x="104753" y="298515"/>
                </a:lnTo>
                <a:lnTo>
                  <a:pt x="153162" y="306324"/>
                </a:lnTo>
                <a:lnTo>
                  <a:pt x="2640329" y="306324"/>
                </a:lnTo>
                <a:lnTo>
                  <a:pt x="2688738" y="298515"/>
                </a:lnTo>
                <a:lnTo>
                  <a:pt x="2730782" y="276770"/>
                </a:lnTo>
                <a:lnTo>
                  <a:pt x="2763938" y="243614"/>
                </a:lnTo>
                <a:lnTo>
                  <a:pt x="2785683" y="201570"/>
                </a:lnTo>
                <a:lnTo>
                  <a:pt x="2793491" y="153162"/>
                </a:lnTo>
                <a:lnTo>
                  <a:pt x="2785683" y="104753"/>
                </a:lnTo>
                <a:lnTo>
                  <a:pt x="2763938" y="62709"/>
                </a:lnTo>
                <a:lnTo>
                  <a:pt x="2730782" y="29553"/>
                </a:lnTo>
                <a:lnTo>
                  <a:pt x="2688738" y="7808"/>
                </a:lnTo>
                <a:lnTo>
                  <a:pt x="264032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00955" y="2321026"/>
            <a:ext cx="2974848" cy="440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93920" y="2389632"/>
            <a:ext cx="2794000" cy="307975"/>
          </a:xfrm>
          <a:custGeom>
            <a:avLst/>
            <a:gdLst/>
            <a:ahLst/>
            <a:cxnLst/>
            <a:rect l="l" t="t" r="r" b="b"/>
            <a:pathLst>
              <a:path w="2794000" h="307975">
                <a:moveTo>
                  <a:pt x="2639568" y="0"/>
                </a:moveTo>
                <a:lnTo>
                  <a:pt x="153924" y="0"/>
                </a:lnTo>
                <a:lnTo>
                  <a:pt x="105290" y="7851"/>
                </a:lnTo>
                <a:lnTo>
                  <a:pt x="63038" y="29711"/>
                </a:lnTo>
                <a:lnTo>
                  <a:pt x="29711" y="63038"/>
                </a:lnTo>
                <a:lnTo>
                  <a:pt x="7851" y="105290"/>
                </a:lnTo>
                <a:lnTo>
                  <a:pt x="0" y="153923"/>
                </a:lnTo>
                <a:lnTo>
                  <a:pt x="7851" y="202557"/>
                </a:lnTo>
                <a:lnTo>
                  <a:pt x="29711" y="244809"/>
                </a:lnTo>
                <a:lnTo>
                  <a:pt x="63038" y="278136"/>
                </a:lnTo>
                <a:lnTo>
                  <a:pt x="105290" y="299996"/>
                </a:lnTo>
                <a:lnTo>
                  <a:pt x="153924" y="307847"/>
                </a:lnTo>
                <a:lnTo>
                  <a:pt x="2639568" y="307847"/>
                </a:lnTo>
                <a:lnTo>
                  <a:pt x="2688201" y="299996"/>
                </a:lnTo>
                <a:lnTo>
                  <a:pt x="2730453" y="278136"/>
                </a:lnTo>
                <a:lnTo>
                  <a:pt x="2763780" y="244809"/>
                </a:lnTo>
                <a:lnTo>
                  <a:pt x="2785640" y="202557"/>
                </a:lnTo>
                <a:lnTo>
                  <a:pt x="2793491" y="153923"/>
                </a:lnTo>
                <a:lnTo>
                  <a:pt x="2785640" y="105290"/>
                </a:lnTo>
                <a:lnTo>
                  <a:pt x="2763780" y="63038"/>
                </a:lnTo>
                <a:lnTo>
                  <a:pt x="2730453" y="29711"/>
                </a:lnTo>
                <a:lnTo>
                  <a:pt x="2688201" y="7851"/>
                </a:lnTo>
                <a:lnTo>
                  <a:pt x="263956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860797" y="1695704"/>
            <a:ext cx="2465705" cy="963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839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585858"/>
                </a:solidFill>
                <a:latin typeface="맑은 고딕"/>
                <a:cs typeface="맑은 고딕"/>
              </a:rPr>
              <a:t>수집·이용(15조,</a:t>
            </a:r>
            <a:r>
              <a:rPr sz="1400" b="1" spc="-75" dirty="0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585858"/>
                </a:solidFill>
                <a:latin typeface="맑은 고딕"/>
                <a:cs typeface="맑은 고딕"/>
              </a:rPr>
              <a:t>39조의3)</a:t>
            </a:r>
            <a:endParaRPr sz="1400">
              <a:latin typeface="맑은 고딕"/>
              <a:cs typeface="맑은 고딕"/>
            </a:endParaRPr>
          </a:p>
          <a:p>
            <a:pPr marR="50165" algn="ctr">
              <a:lnSpc>
                <a:spcPct val="100000"/>
              </a:lnSpc>
              <a:spcBef>
                <a:spcPts val="1185"/>
              </a:spcBef>
            </a:pPr>
            <a:r>
              <a:rPr sz="1400" b="1" dirty="0">
                <a:solidFill>
                  <a:srgbClr val="585858"/>
                </a:solidFill>
                <a:latin typeface="맑은 고딕"/>
                <a:cs typeface="맑은 고딕"/>
              </a:rPr>
              <a:t>최소</a:t>
            </a:r>
            <a:r>
              <a:rPr sz="1400" b="1" spc="-25" dirty="0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585858"/>
                </a:solidFill>
                <a:latin typeface="맑은 고딕"/>
                <a:cs typeface="맑은 고딕"/>
              </a:rPr>
              <a:t>수집(16조)</a:t>
            </a:r>
            <a:endParaRPr sz="14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  <a:spcBef>
                <a:spcPts val="1150"/>
              </a:spcBef>
            </a:pPr>
            <a:r>
              <a:rPr sz="1400" b="1" spc="-105" dirty="0">
                <a:solidFill>
                  <a:srgbClr val="585858"/>
                </a:solidFill>
                <a:latin typeface="맑은 고딕"/>
                <a:cs typeface="맑은 고딕"/>
              </a:rPr>
              <a:t>14세</a:t>
            </a:r>
            <a:r>
              <a:rPr sz="1400" b="1" spc="-315" dirty="0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585858"/>
                </a:solidFill>
                <a:latin typeface="맑은 고딕"/>
                <a:cs typeface="맑은 고딕"/>
              </a:rPr>
              <a:t>미만</a:t>
            </a:r>
            <a:r>
              <a:rPr sz="1400" b="1" spc="-325" dirty="0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585858"/>
                </a:solidFill>
                <a:latin typeface="맑은 고딕"/>
                <a:cs typeface="맑은 고딕"/>
              </a:rPr>
              <a:t>법정</a:t>
            </a:r>
            <a:r>
              <a:rPr sz="1400" b="1" spc="-315" dirty="0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맑은 고딕"/>
                <a:cs typeface="맑은 고딕"/>
              </a:rPr>
              <a:t>대리인</a:t>
            </a:r>
            <a:r>
              <a:rPr sz="1400" b="1" spc="-325" dirty="0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sz="1400" b="1" spc="-45" dirty="0">
                <a:solidFill>
                  <a:srgbClr val="585858"/>
                </a:solidFill>
                <a:latin typeface="맑은 고딕"/>
                <a:cs typeface="맑은 고딕"/>
              </a:rPr>
              <a:t>동의(22조)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50480" y="2788907"/>
            <a:ext cx="3845052" cy="6065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52588" y="2859023"/>
            <a:ext cx="3645535" cy="471170"/>
          </a:xfrm>
          <a:custGeom>
            <a:avLst/>
            <a:gdLst/>
            <a:ahLst/>
            <a:cxnLst/>
            <a:rect l="l" t="t" r="r" b="b"/>
            <a:pathLst>
              <a:path w="3645534" h="471170">
                <a:moveTo>
                  <a:pt x="3561333" y="0"/>
                </a:moveTo>
                <a:lnTo>
                  <a:pt x="84073" y="0"/>
                </a:lnTo>
                <a:lnTo>
                  <a:pt x="51327" y="6600"/>
                </a:lnTo>
                <a:lnTo>
                  <a:pt x="24606" y="24606"/>
                </a:lnTo>
                <a:lnTo>
                  <a:pt x="6600" y="51327"/>
                </a:lnTo>
                <a:lnTo>
                  <a:pt x="0" y="84074"/>
                </a:lnTo>
                <a:lnTo>
                  <a:pt x="0" y="386841"/>
                </a:lnTo>
                <a:lnTo>
                  <a:pt x="6600" y="419588"/>
                </a:lnTo>
                <a:lnTo>
                  <a:pt x="24606" y="446309"/>
                </a:lnTo>
                <a:lnTo>
                  <a:pt x="51327" y="464315"/>
                </a:lnTo>
                <a:lnTo>
                  <a:pt x="84073" y="470915"/>
                </a:lnTo>
                <a:lnTo>
                  <a:pt x="3561333" y="470915"/>
                </a:lnTo>
                <a:lnTo>
                  <a:pt x="3594080" y="464315"/>
                </a:lnTo>
                <a:lnTo>
                  <a:pt x="3620801" y="446309"/>
                </a:lnTo>
                <a:lnTo>
                  <a:pt x="3638807" y="419588"/>
                </a:lnTo>
                <a:lnTo>
                  <a:pt x="3645407" y="386841"/>
                </a:lnTo>
                <a:lnTo>
                  <a:pt x="3645407" y="84074"/>
                </a:lnTo>
                <a:lnTo>
                  <a:pt x="3638807" y="51327"/>
                </a:lnTo>
                <a:lnTo>
                  <a:pt x="3620801" y="24606"/>
                </a:lnTo>
                <a:lnTo>
                  <a:pt x="3594080" y="6600"/>
                </a:lnTo>
                <a:lnTo>
                  <a:pt x="356133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50480" y="3343643"/>
            <a:ext cx="3845052" cy="6065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52588" y="3413759"/>
            <a:ext cx="3645535" cy="471170"/>
          </a:xfrm>
          <a:custGeom>
            <a:avLst/>
            <a:gdLst/>
            <a:ahLst/>
            <a:cxnLst/>
            <a:rect l="l" t="t" r="r" b="b"/>
            <a:pathLst>
              <a:path w="3645534" h="471170">
                <a:moveTo>
                  <a:pt x="3561333" y="0"/>
                </a:moveTo>
                <a:lnTo>
                  <a:pt x="84073" y="0"/>
                </a:lnTo>
                <a:lnTo>
                  <a:pt x="51327" y="6600"/>
                </a:lnTo>
                <a:lnTo>
                  <a:pt x="24606" y="24606"/>
                </a:lnTo>
                <a:lnTo>
                  <a:pt x="6600" y="51327"/>
                </a:lnTo>
                <a:lnTo>
                  <a:pt x="0" y="84074"/>
                </a:lnTo>
                <a:lnTo>
                  <a:pt x="0" y="386841"/>
                </a:lnTo>
                <a:lnTo>
                  <a:pt x="6600" y="419588"/>
                </a:lnTo>
                <a:lnTo>
                  <a:pt x="24606" y="446309"/>
                </a:lnTo>
                <a:lnTo>
                  <a:pt x="51327" y="464315"/>
                </a:lnTo>
                <a:lnTo>
                  <a:pt x="84073" y="470915"/>
                </a:lnTo>
                <a:lnTo>
                  <a:pt x="3561333" y="470915"/>
                </a:lnTo>
                <a:lnTo>
                  <a:pt x="3594080" y="464315"/>
                </a:lnTo>
                <a:lnTo>
                  <a:pt x="3620801" y="446309"/>
                </a:lnTo>
                <a:lnTo>
                  <a:pt x="3638807" y="419588"/>
                </a:lnTo>
                <a:lnTo>
                  <a:pt x="3645407" y="386841"/>
                </a:lnTo>
                <a:lnTo>
                  <a:pt x="3645407" y="84074"/>
                </a:lnTo>
                <a:lnTo>
                  <a:pt x="3638807" y="51327"/>
                </a:lnTo>
                <a:lnTo>
                  <a:pt x="3620801" y="24606"/>
                </a:lnTo>
                <a:lnTo>
                  <a:pt x="3594080" y="6600"/>
                </a:lnTo>
                <a:lnTo>
                  <a:pt x="356133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99432" y="2784322"/>
            <a:ext cx="3005327" cy="4404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93920" y="2852927"/>
            <a:ext cx="2821305" cy="307975"/>
          </a:xfrm>
          <a:custGeom>
            <a:avLst/>
            <a:gdLst/>
            <a:ahLst/>
            <a:cxnLst/>
            <a:rect l="l" t="t" r="r" b="b"/>
            <a:pathLst>
              <a:path w="2821304" h="307975">
                <a:moveTo>
                  <a:pt x="2667000" y="0"/>
                </a:moveTo>
                <a:lnTo>
                  <a:pt x="153924" y="0"/>
                </a:lnTo>
                <a:lnTo>
                  <a:pt x="105290" y="7851"/>
                </a:lnTo>
                <a:lnTo>
                  <a:pt x="63038" y="29711"/>
                </a:lnTo>
                <a:lnTo>
                  <a:pt x="29711" y="63038"/>
                </a:lnTo>
                <a:lnTo>
                  <a:pt x="7851" y="105290"/>
                </a:lnTo>
                <a:lnTo>
                  <a:pt x="0" y="153924"/>
                </a:lnTo>
                <a:lnTo>
                  <a:pt x="7851" y="202557"/>
                </a:lnTo>
                <a:lnTo>
                  <a:pt x="29711" y="244809"/>
                </a:lnTo>
                <a:lnTo>
                  <a:pt x="63038" y="278136"/>
                </a:lnTo>
                <a:lnTo>
                  <a:pt x="105290" y="299996"/>
                </a:lnTo>
                <a:lnTo>
                  <a:pt x="153924" y="307848"/>
                </a:lnTo>
                <a:lnTo>
                  <a:pt x="2667000" y="307848"/>
                </a:lnTo>
                <a:lnTo>
                  <a:pt x="2715633" y="299996"/>
                </a:lnTo>
                <a:lnTo>
                  <a:pt x="2757885" y="278136"/>
                </a:lnTo>
                <a:lnTo>
                  <a:pt x="2791212" y="244809"/>
                </a:lnTo>
                <a:lnTo>
                  <a:pt x="2813072" y="202557"/>
                </a:lnTo>
                <a:lnTo>
                  <a:pt x="2820924" y="153924"/>
                </a:lnTo>
                <a:lnTo>
                  <a:pt x="2813072" y="105290"/>
                </a:lnTo>
                <a:lnTo>
                  <a:pt x="2791212" y="63038"/>
                </a:lnTo>
                <a:lnTo>
                  <a:pt x="2757885" y="29711"/>
                </a:lnTo>
                <a:lnTo>
                  <a:pt x="2715633" y="7851"/>
                </a:lnTo>
                <a:lnTo>
                  <a:pt x="2667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367273" y="2883788"/>
            <a:ext cx="14166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585858"/>
                </a:solidFill>
                <a:latin typeface="맑은 고딕"/>
                <a:cs typeface="맑은 고딕"/>
              </a:rPr>
              <a:t>제3자</a:t>
            </a:r>
            <a:r>
              <a:rPr sz="1400" b="1" spc="-75" dirty="0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585858"/>
                </a:solidFill>
                <a:latin typeface="맑은 고딕"/>
                <a:cs typeface="맑은 고딕"/>
              </a:rPr>
              <a:t>제공(17조)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20922" y="3010639"/>
            <a:ext cx="1826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국외이전(17조,</a:t>
            </a:r>
            <a:r>
              <a:rPr sz="1200" b="1" spc="-75" dirty="0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39조의12)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99432" y="3148558"/>
            <a:ext cx="3005327" cy="4404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93920" y="3217164"/>
            <a:ext cx="2821305" cy="307975"/>
          </a:xfrm>
          <a:custGeom>
            <a:avLst/>
            <a:gdLst/>
            <a:ahLst/>
            <a:cxnLst/>
            <a:rect l="l" t="t" r="r" b="b"/>
            <a:pathLst>
              <a:path w="2821304" h="307975">
                <a:moveTo>
                  <a:pt x="2667000" y="0"/>
                </a:moveTo>
                <a:lnTo>
                  <a:pt x="153924" y="0"/>
                </a:lnTo>
                <a:lnTo>
                  <a:pt x="105290" y="7851"/>
                </a:lnTo>
                <a:lnTo>
                  <a:pt x="63038" y="29711"/>
                </a:lnTo>
                <a:lnTo>
                  <a:pt x="29711" y="63038"/>
                </a:lnTo>
                <a:lnTo>
                  <a:pt x="7851" y="105290"/>
                </a:lnTo>
                <a:lnTo>
                  <a:pt x="0" y="153924"/>
                </a:lnTo>
                <a:lnTo>
                  <a:pt x="7851" y="202557"/>
                </a:lnTo>
                <a:lnTo>
                  <a:pt x="29711" y="244809"/>
                </a:lnTo>
                <a:lnTo>
                  <a:pt x="63038" y="278136"/>
                </a:lnTo>
                <a:lnTo>
                  <a:pt x="105290" y="299996"/>
                </a:lnTo>
                <a:lnTo>
                  <a:pt x="153924" y="307848"/>
                </a:lnTo>
                <a:lnTo>
                  <a:pt x="2667000" y="307848"/>
                </a:lnTo>
                <a:lnTo>
                  <a:pt x="2715633" y="299996"/>
                </a:lnTo>
                <a:lnTo>
                  <a:pt x="2757885" y="278136"/>
                </a:lnTo>
                <a:lnTo>
                  <a:pt x="2791212" y="244809"/>
                </a:lnTo>
                <a:lnTo>
                  <a:pt x="2813072" y="202557"/>
                </a:lnTo>
                <a:lnTo>
                  <a:pt x="2820924" y="153924"/>
                </a:lnTo>
                <a:lnTo>
                  <a:pt x="2813072" y="105290"/>
                </a:lnTo>
                <a:lnTo>
                  <a:pt x="2791212" y="63038"/>
                </a:lnTo>
                <a:lnTo>
                  <a:pt x="2757885" y="29711"/>
                </a:lnTo>
                <a:lnTo>
                  <a:pt x="2715633" y="7851"/>
                </a:lnTo>
                <a:lnTo>
                  <a:pt x="2667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99432" y="3508222"/>
            <a:ext cx="3005327" cy="4404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93920" y="3576828"/>
            <a:ext cx="2821305" cy="307975"/>
          </a:xfrm>
          <a:custGeom>
            <a:avLst/>
            <a:gdLst/>
            <a:ahLst/>
            <a:cxnLst/>
            <a:rect l="l" t="t" r="r" b="b"/>
            <a:pathLst>
              <a:path w="2821304" h="307975">
                <a:moveTo>
                  <a:pt x="2667000" y="0"/>
                </a:moveTo>
                <a:lnTo>
                  <a:pt x="153924" y="0"/>
                </a:lnTo>
                <a:lnTo>
                  <a:pt x="105290" y="7851"/>
                </a:lnTo>
                <a:lnTo>
                  <a:pt x="63038" y="29711"/>
                </a:lnTo>
                <a:lnTo>
                  <a:pt x="29711" y="63038"/>
                </a:lnTo>
                <a:lnTo>
                  <a:pt x="7851" y="105290"/>
                </a:lnTo>
                <a:lnTo>
                  <a:pt x="0" y="153924"/>
                </a:lnTo>
                <a:lnTo>
                  <a:pt x="7851" y="202557"/>
                </a:lnTo>
                <a:lnTo>
                  <a:pt x="29711" y="244809"/>
                </a:lnTo>
                <a:lnTo>
                  <a:pt x="63038" y="278136"/>
                </a:lnTo>
                <a:lnTo>
                  <a:pt x="105290" y="299996"/>
                </a:lnTo>
                <a:lnTo>
                  <a:pt x="153924" y="307848"/>
                </a:lnTo>
                <a:lnTo>
                  <a:pt x="2667000" y="307848"/>
                </a:lnTo>
                <a:lnTo>
                  <a:pt x="2715633" y="299996"/>
                </a:lnTo>
                <a:lnTo>
                  <a:pt x="2757885" y="278136"/>
                </a:lnTo>
                <a:lnTo>
                  <a:pt x="2791212" y="244809"/>
                </a:lnTo>
                <a:lnTo>
                  <a:pt x="2813072" y="202557"/>
                </a:lnTo>
                <a:lnTo>
                  <a:pt x="2820924" y="153924"/>
                </a:lnTo>
                <a:lnTo>
                  <a:pt x="2813072" y="105290"/>
                </a:lnTo>
                <a:lnTo>
                  <a:pt x="2791212" y="63038"/>
                </a:lnTo>
                <a:lnTo>
                  <a:pt x="2757885" y="29711"/>
                </a:lnTo>
                <a:lnTo>
                  <a:pt x="2715633" y="7851"/>
                </a:lnTo>
                <a:lnTo>
                  <a:pt x="2667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998211" y="3247770"/>
            <a:ext cx="2207895" cy="599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80" dirty="0">
                <a:solidFill>
                  <a:srgbClr val="585858"/>
                </a:solidFill>
                <a:latin typeface="맑은 고딕"/>
                <a:cs typeface="맑은 고딕"/>
              </a:rPr>
              <a:t>목적</a:t>
            </a:r>
            <a:r>
              <a:rPr sz="1400" b="1" spc="-325" dirty="0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585858"/>
                </a:solidFill>
                <a:latin typeface="맑은 고딕"/>
                <a:cs typeface="맑은 고딕"/>
              </a:rPr>
              <a:t>외</a:t>
            </a:r>
            <a:r>
              <a:rPr sz="1400" b="1" spc="-320" dirty="0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585858"/>
                </a:solidFill>
                <a:latin typeface="맑은 고딕"/>
                <a:cs typeface="맑은 고딕"/>
              </a:rPr>
              <a:t>이용</a:t>
            </a:r>
            <a:r>
              <a:rPr sz="1400" b="1" spc="-325" dirty="0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585858"/>
                </a:solidFill>
                <a:latin typeface="맑은 고딕"/>
                <a:cs typeface="맑은 고딕"/>
              </a:rPr>
              <a:t>·</a:t>
            </a:r>
            <a:r>
              <a:rPr sz="1400" b="1" spc="-320" dirty="0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585858"/>
                </a:solidFill>
                <a:latin typeface="맑은 고딕"/>
                <a:cs typeface="맑은 고딕"/>
              </a:rPr>
              <a:t>제공</a:t>
            </a:r>
            <a:r>
              <a:rPr sz="1400" b="1" spc="-325" dirty="0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sz="1400" b="1" spc="-45" dirty="0">
                <a:solidFill>
                  <a:srgbClr val="585858"/>
                </a:solidFill>
                <a:latin typeface="맑은 고딕"/>
                <a:cs typeface="맑은 고딕"/>
              </a:rPr>
              <a:t>제한(18조)</a:t>
            </a:r>
            <a:endParaRPr sz="1400">
              <a:latin typeface="맑은 고딕"/>
              <a:cs typeface="맑은 고딕"/>
            </a:endParaRPr>
          </a:p>
          <a:p>
            <a:pPr marR="85725" algn="ctr">
              <a:lnSpc>
                <a:spcPct val="100000"/>
              </a:lnSpc>
              <a:spcBef>
                <a:spcPts val="1150"/>
              </a:spcBef>
            </a:pPr>
            <a:r>
              <a:rPr sz="1400" b="1" dirty="0">
                <a:solidFill>
                  <a:srgbClr val="585858"/>
                </a:solidFill>
                <a:latin typeface="맑은 고딕"/>
                <a:cs typeface="맑은 고딕"/>
              </a:rPr>
              <a:t>처리위탁(26조)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054038" y="3446018"/>
            <a:ext cx="1426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4825" marR="5080" indent="-492759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영업양도</a:t>
            </a:r>
            <a:r>
              <a:rPr sz="1200" b="1" spc="-10" dirty="0">
                <a:solidFill>
                  <a:srgbClr val="585858"/>
                </a:solidFill>
                <a:latin typeface="맑은 고딕"/>
                <a:cs typeface="맑은 고딕"/>
              </a:rPr>
              <a:t>∙</a:t>
            </a: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양수(27조)  (민간)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13147" y="5597652"/>
            <a:ext cx="2990088" cy="6065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06111" y="5667755"/>
            <a:ext cx="2809240" cy="471170"/>
          </a:xfrm>
          <a:custGeom>
            <a:avLst/>
            <a:gdLst/>
            <a:ahLst/>
            <a:cxnLst/>
            <a:rect l="l" t="t" r="r" b="b"/>
            <a:pathLst>
              <a:path w="2809240" h="471170">
                <a:moveTo>
                  <a:pt x="2573273" y="0"/>
                </a:moveTo>
                <a:lnTo>
                  <a:pt x="235458" y="0"/>
                </a:lnTo>
                <a:lnTo>
                  <a:pt x="188002" y="4783"/>
                </a:lnTo>
                <a:lnTo>
                  <a:pt x="143803" y="18504"/>
                </a:lnTo>
                <a:lnTo>
                  <a:pt x="103807" y="40213"/>
                </a:lnTo>
                <a:lnTo>
                  <a:pt x="68960" y="68965"/>
                </a:lnTo>
                <a:lnTo>
                  <a:pt x="40210" y="103813"/>
                </a:lnTo>
                <a:lnTo>
                  <a:pt x="18502" y="143809"/>
                </a:lnTo>
                <a:lnTo>
                  <a:pt x="4783" y="188006"/>
                </a:lnTo>
                <a:lnTo>
                  <a:pt x="0" y="235458"/>
                </a:lnTo>
                <a:lnTo>
                  <a:pt x="4784" y="282913"/>
                </a:lnTo>
                <a:lnTo>
                  <a:pt x="18505" y="327112"/>
                </a:lnTo>
                <a:lnTo>
                  <a:pt x="40214" y="367108"/>
                </a:lnTo>
                <a:lnTo>
                  <a:pt x="68966" y="401955"/>
                </a:lnTo>
                <a:lnTo>
                  <a:pt x="103813" y="430705"/>
                </a:lnTo>
                <a:lnTo>
                  <a:pt x="143809" y="452413"/>
                </a:lnTo>
                <a:lnTo>
                  <a:pt x="188007" y="466132"/>
                </a:lnTo>
                <a:lnTo>
                  <a:pt x="235458" y="470916"/>
                </a:lnTo>
                <a:lnTo>
                  <a:pt x="2573273" y="470916"/>
                </a:lnTo>
                <a:lnTo>
                  <a:pt x="2620731" y="466132"/>
                </a:lnTo>
                <a:lnTo>
                  <a:pt x="2664931" y="452411"/>
                </a:lnTo>
                <a:lnTo>
                  <a:pt x="2704928" y="430702"/>
                </a:lnTo>
                <a:lnTo>
                  <a:pt x="2739774" y="401950"/>
                </a:lnTo>
                <a:lnTo>
                  <a:pt x="2768524" y="367102"/>
                </a:lnTo>
                <a:lnTo>
                  <a:pt x="2790231" y="327106"/>
                </a:lnTo>
                <a:lnTo>
                  <a:pt x="2803949" y="282909"/>
                </a:lnTo>
                <a:lnTo>
                  <a:pt x="2808732" y="235458"/>
                </a:lnTo>
                <a:lnTo>
                  <a:pt x="2803948" y="188006"/>
                </a:lnTo>
                <a:lnTo>
                  <a:pt x="2790229" y="143809"/>
                </a:lnTo>
                <a:lnTo>
                  <a:pt x="2768521" y="103813"/>
                </a:lnTo>
                <a:lnTo>
                  <a:pt x="2739770" y="68965"/>
                </a:lnTo>
                <a:lnTo>
                  <a:pt x="2704924" y="40213"/>
                </a:lnTo>
                <a:lnTo>
                  <a:pt x="2664928" y="18504"/>
                </a:lnTo>
                <a:lnTo>
                  <a:pt x="2620729" y="4783"/>
                </a:lnTo>
                <a:lnTo>
                  <a:pt x="257327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276469" y="5775147"/>
            <a:ext cx="1668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85858"/>
                </a:solidFill>
                <a:latin typeface="맑은 고딕"/>
                <a:cs typeface="맑은 고딕"/>
              </a:rPr>
              <a:t>파기(21조,</a:t>
            </a:r>
            <a:r>
              <a:rPr sz="1400" b="1" spc="-90" dirty="0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585858"/>
                </a:solidFill>
                <a:latin typeface="맑은 고딕"/>
                <a:cs typeface="맑은 고딕"/>
              </a:rPr>
              <a:t>39조의6)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432047" y="1741932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623951" y="0"/>
                </a:moveTo>
                <a:lnTo>
                  <a:pt x="258444" y="0"/>
                </a:lnTo>
                <a:lnTo>
                  <a:pt x="0" y="258444"/>
                </a:lnTo>
                <a:lnTo>
                  <a:pt x="0" y="623951"/>
                </a:lnTo>
                <a:lnTo>
                  <a:pt x="258444" y="882395"/>
                </a:lnTo>
                <a:lnTo>
                  <a:pt x="623951" y="882395"/>
                </a:lnTo>
                <a:lnTo>
                  <a:pt x="882396" y="623951"/>
                </a:lnTo>
                <a:lnTo>
                  <a:pt x="882396" y="258444"/>
                </a:lnTo>
                <a:lnTo>
                  <a:pt x="623951" y="0"/>
                </a:lnTo>
                <a:close/>
              </a:path>
            </a:pathLst>
          </a:custGeom>
          <a:solidFill>
            <a:srgbClr val="E3C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87852" y="1696211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623951" y="0"/>
                </a:moveTo>
                <a:lnTo>
                  <a:pt x="258445" y="0"/>
                </a:lnTo>
                <a:lnTo>
                  <a:pt x="0" y="258445"/>
                </a:lnTo>
                <a:lnTo>
                  <a:pt x="0" y="623951"/>
                </a:lnTo>
                <a:lnTo>
                  <a:pt x="258445" y="882396"/>
                </a:lnTo>
                <a:lnTo>
                  <a:pt x="623951" y="882396"/>
                </a:lnTo>
                <a:lnTo>
                  <a:pt x="882396" y="623951"/>
                </a:lnTo>
                <a:lnTo>
                  <a:pt x="882396" y="258445"/>
                </a:lnTo>
                <a:lnTo>
                  <a:pt x="623951" y="0"/>
                </a:lnTo>
                <a:close/>
              </a:path>
            </a:pathLst>
          </a:custGeom>
          <a:solidFill>
            <a:srgbClr val="094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20011" y="1741932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623951" y="0"/>
                </a:moveTo>
                <a:lnTo>
                  <a:pt x="258444" y="0"/>
                </a:lnTo>
                <a:lnTo>
                  <a:pt x="0" y="258444"/>
                </a:lnTo>
                <a:lnTo>
                  <a:pt x="0" y="623951"/>
                </a:lnTo>
                <a:lnTo>
                  <a:pt x="258444" y="882395"/>
                </a:lnTo>
                <a:lnTo>
                  <a:pt x="623951" y="882395"/>
                </a:lnTo>
                <a:lnTo>
                  <a:pt x="882395" y="623951"/>
                </a:lnTo>
                <a:lnTo>
                  <a:pt x="882395" y="258444"/>
                </a:lnTo>
                <a:lnTo>
                  <a:pt x="623951" y="0"/>
                </a:lnTo>
                <a:close/>
              </a:path>
            </a:pathLst>
          </a:custGeom>
          <a:solidFill>
            <a:srgbClr val="E3C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77339" y="1696211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623951" y="0"/>
                </a:moveTo>
                <a:lnTo>
                  <a:pt x="258445" y="0"/>
                </a:lnTo>
                <a:lnTo>
                  <a:pt x="0" y="258445"/>
                </a:lnTo>
                <a:lnTo>
                  <a:pt x="0" y="623951"/>
                </a:lnTo>
                <a:lnTo>
                  <a:pt x="258445" y="882396"/>
                </a:lnTo>
                <a:lnTo>
                  <a:pt x="623951" y="882396"/>
                </a:lnTo>
                <a:lnTo>
                  <a:pt x="882396" y="623951"/>
                </a:lnTo>
                <a:lnTo>
                  <a:pt x="882396" y="258445"/>
                </a:lnTo>
                <a:lnTo>
                  <a:pt x="623951" y="0"/>
                </a:lnTo>
                <a:close/>
              </a:path>
            </a:pathLst>
          </a:custGeom>
          <a:solidFill>
            <a:srgbClr val="094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660905" y="1987422"/>
            <a:ext cx="675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맑은 고딕"/>
                <a:cs typeface="맑은 고딕"/>
              </a:rPr>
              <a:t>1</a:t>
            </a:r>
            <a:r>
              <a:rPr sz="1800" b="1" spc="-5" dirty="0">
                <a:solidFill>
                  <a:srgbClr val="FFFFFF"/>
                </a:solidFill>
                <a:latin typeface="맑은 고딕"/>
                <a:cs typeface="맑은 고딕"/>
              </a:rPr>
              <a:t>.</a:t>
            </a:r>
            <a:r>
              <a:rPr sz="1800" b="1" dirty="0">
                <a:solidFill>
                  <a:srgbClr val="FFFFFF"/>
                </a:solidFill>
                <a:latin typeface="맑은 고딕"/>
                <a:cs typeface="맑은 고딕"/>
              </a:rPr>
              <a:t>수집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97326" y="1987422"/>
            <a:ext cx="675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맑은 고딕"/>
                <a:cs typeface="맑은 고딕"/>
              </a:rPr>
              <a:t>2</a:t>
            </a:r>
            <a:r>
              <a:rPr sz="1800" b="1" spc="-5" dirty="0">
                <a:solidFill>
                  <a:srgbClr val="FFFFFF"/>
                </a:solidFill>
                <a:latin typeface="맑은 고딕"/>
                <a:cs typeface="맑은 고딕"/>
              </a:rPr>
              <a:t>.</a:t>
            </a:r>
            <a:r>
              <a:rPr sz="1800" b="1" dirty="0">
                <a:solidFill>
                  <a:srgbClr val="FFFFFF"/>
                </a:solidFill>
                <a:latin typeface="맑은 고딕"/>
                <a:cs typeface="맑은 고딕"/>
              </a:rPr>
              <a:t>이용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503932" y="3089148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623951" y="0"/>
                </a:moveTo>
                <a:lnTo>
                  <a:pt x="258444" y="0"/>
                </a:lnTo>
                <a:lnTo>
                  <a:pt x="0" y="258444"/>
                </a:lnTo>
                <a:lnTo>
                  <a:pt x="0" y="623951"/>
                </a:lnTo>
                <a:lnTo>
                  <a:pt x="258444" y="882395"/>
                </a:lnTo>
                <a:lnTo>
                  <a:pt x="623951" y="882395"/>
                </a:lnTo>
                <a:lnTo>
                  <a:pt x="882395" y="623951"/>
                </a:lnTo>
                <a:lnTo>
                  <a:pt x="882395" y="258444"/>
                </a:lnTo>
                <a:lnTo>
                  <a:pt x="623951" y="0"/>
                </a:lnTo>
                <a:close/>
              </a:path>
            </a:pathLst>
          </a:custGeom>
          <a:solidFill>
            <a:srgbClr val="E3C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61260" y="3044951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623951" y="0"/>
                </a:moveTo>
                <a:lnTo>
                  <a:pt x="258444" y="0"/>
                </a:lnTo>
                <a:lnTo>
                  <a:pt x="0" y="258445"/>
                </a:lnTo>
                <a:lnTo>
                  <a:pt x="0" y="623951"/>
                </a:lnTo>
                <a:lnTo>
                  <a:pt x="258444" y="882396"/>
                </a:lnTo>
                <a:lnTo>
                  <a:pt x="623951" y="882396"/>
                </a:lnTo>
                <a:lnTo>
                  <a:pt x="882395" y="623951"/>
                </a:lnTo>
                <a:lnTo>
                  <a:pt x="882395" y="258445"/>
                </a:lnTo>
                <a:lnTo>
                  <a:pt x="623951" y="0"/>
                </a:lnTo>
                <a:close/>
              </a:path>
            </a:pathLst>
          </a:custGeom>
          <a:solidFill>
            <a:srgbClr val="0189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544826" y="3335273"/>
            <a:ext cx="675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맑은 고딕"/>
                <a:cs typeface="맑은 고딕"/>
              </a:rPr>
              <a:t>3</a:t>
            </a:r>
            <a:r>
              <a:rPr sz="1800" b="1" spc="-5" dirty="0">
                <a:solidFill>
                  <a:srgbClr val="FFFFFF"/>
                </a:solidFill>
                <a:latin typeface="맑은 고딕"/>
                <a:cs typeface="맑은 고딕"/>
              </a:rPr>
              <a:t>.</a:t>
            </a:r>
            <a:r>
              <a:rPr sz="1800" b="1" dirty="0">
                <a:solidFill>
                  <a:srgbClr val="FFFFFF"/>
                </a:solidFill>
                <a:latin typeface="맑은 고딕"/>
                <a:cs typeface="맑은 고딕"/>
              </a:rPr>
              <a:t>제공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503932" y="4328159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623951" y="0"/>
                </a:moveTo>
                <a:lnTo>
                  <a:pt x="258444" y="0"/>
                </a:lnTo>
                <a:lnTo>
                  <a:pt x="0" y="258444"/>
                </a:lnTo>
                <a:lnTo>
                  <a:pt x="0" y="623951"/>
                </a:lnTo>
                <a:lnTo>
                  <a:pt x="258444" y="882395"/>
                </a:lnTo>
                <a:lnTo>
                  <a:pt x="623951" y="882395"/>
                </a:lnTo>
                <a:lnTo>
                  <a:pt x="882395" y="623951"/>
                </a:lnTo>
                <a:lnTo>
                  <a:pt x="882395" y="258444"/>
                </a:lnTo>
                <a:lnTo>
                  <a:pt x="623951" y="0"/>
                </a:lnTo>
                <a:close/>
              </a:path>
            </a:pathLst>
          </a:custGeom>
          <a:solidFill>
            <a:srgbClr val="E3C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61260" y="4283964"/>
            <a:ext cx="882650" cy="881380"/>
          </a:xfrm>
          <a:custGeom>
            <a:avLst/>
            <a:gdLst/>
            <a:ahLst/>
            <a:cxnLst/>
            <a:rect l="l" t="t" r="r" b="b"/>
            <a:pathLst>
              <a:path w="882650" h="881379">
                <a:moveTo>
                  <a:pt x="624458" y="0"/>
                </a:moveTo>
                <a:lnTo>
                  <a:pt x="257937" y="0"/>
                </a:lnTo>
                <a:lnTo>
                  <a:pt x="0" y="257937"/>
                </a:lnTo>
                <a:lnTo>
                  <a:pt x="0" y="622935"/>
                </a:lnTo>
                <a:lnTo>
                  <a:pt x="257937" y="880872"/>
                </a:lnTo>
                <a:lnTo>
                  <a:pt x="624458" y="880872"/>
                </a:lnTo>
                <a:lnTo>
                  <a:pt x="882395" y="622935"/>
                </a:lnTo>
                <a:lnTo>
                  <a:pt x="882395" y="257937"/>
                </a:lnTo>
                <a:lnTo>
                  <a:pt x="624458" y="0"/>
                </a:lnTo>
                <a:close/>
              </a:path>
            </a:pathLst>
          </a:custGeom>
          <a:solidFill>
            <a:srgbClr val="1F77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544826" y="4498924"/>
            <a:ext cx="67500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맑은 고딕"/>
                <a:cs typeface="맑은 고딕"/>
              </a:rPr>
              <a:t>4</a:t>
            </a:r>
            <a:r>
              <a:rPr sz="1800" b="1" spc="-5" dirty="0">
                <a:solidFill>
                  <a:srgbClr val="FFFFFF"/>
                </a:solidFill>
                <a:latin typeface="맑은 고딕"/>
                <a:cs typeface="맑은 고딕"/>
              </a:rPr>
              <a:t>.관리</a:t>
            </a:r>
            <a:endParaRPr sz="18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solidFill>
                  <a:srgbClr val="FFFFFF"/>
                </a:solidFill>
                <a:latin typeface="맑은 고딕"/>
                <a:cs typeface="맑은 고딕"/>
              </a:rPr>
              <a:t>(보관)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503932" y="553974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623951" y="0"/>
                </a:moveTo>
                <a:lnTo>
                  <a:pt x="258444" y="0"/>
                </a:lnTo>
                <a:lnTo>
                  <a:pt x="0" y="258445"/>
                </a:lnTo>
                <a:lnTo>
                  <a:pt x="0" y="623951"/>
                </a:lnTo>
                <a:lnTo>
                  <a:pt x="258444" y="882396"/>
                </a:lnTo>
                <a:lnTo>
                  <a:pt x="623951" y="882396"/>
                </a:lnTo>
                <a:lnTo>
                  <a:pt x="882395" y="623951"/>
                </a:lnTo>
                <a:lnTo>
                  <a:pt x="882395" y="258445"/>
                </a:lnTo>
                <a:lnTo>
                  <a:pt x="623951" y="0"/>
                </a:lnTo>
                <a:close/>
              </a:path>
            </a:pathLst>
          </a:custGeom>
          <a:solidFill>
            <a:srgbClr val="E3C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61260" y="5495544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623951" y="0"/>
                </a:moveTo>
                <a:lnTo>
                  <a:pt x="258444" y="0"/>
                </a:lnTo>
                <a:lnTo>
                  <a:pt x="0" y="258444"/>
                </a:lnTo>
                <a:lnTo>
                  <a:pt x="0" y="623950"/>
                </a:lnTo>
                <a:lnTo>
                  <a:pt x="258444" y="882395"/>
                </a:lnTo>
                <a:lnTo>
                  <a:pt x="623951" y="882395"/>
                </a:lnTo>
                <a:lnTo>
                  <a:pt x="882395" y="623950"/>
                </a:lnTo>
                <a:lnTo>
                  <a:pt x="882395" y="258444"/>
                </a:lnTo>
                <a:lnTo>
                  <a:pt x="623951" y="0"/>
                </a:lnTo>
                <a:close/>
              </a:path>
            </a:pathLst>
          </a:custGeom>
          <a:solidFill>
            <a:srgbClr val="48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544826" y="5787034"/>
            <a:ext cx="675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맑은 고딕"/>
                <a:cs typeface="맑은 고딕"/>
              </a:rPr>
              <a:t>5</a:t>
            </a:r>
            <a:r>
              <a:rPr sz="1800" b="1" spc="-5" dirty="0">
                <a:solidFill>
                  <a:srgbClr val="FFFFFF"/>
                </a:solidFill>
                <a:latin typeface="맑은 고딕"/>
                <a:cs typeface="맑은 고딕"/>
              </a:rPr>
              <a:t>.</a:t>
            </a:r>
            <a:r>
              <a:rPr sz="1800" b="1" dirty="0">
                <a:solidFill>
                  <a:srgbClr val="FFFFFF"/>
                </a:solidFill>
                <a:latin typeface="맑은 고딕"/>
                <a:cs typeface="맑은 고딕"/>
              </a:rPr>
              <a:t>파기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763011" y="4027932"/>
            <a:ext cx="302260" cy="239395"/>
          </a:xfrm>
          <a:custGeom>
            <a:avLst/>
            <a:gdLst/>
            <a:ahLst/>
            <a:cxnLst/>
            <a:rect l="l" t="t" r="r" b="b"/>
            <a:pathLst>
              <a:path w="302260" h="239395">
                <a:moveTo>
                  <a:pt x="301751" y="106553"/>
                </a:moveTo>
                <a:lnTo>
                  <a:pt x="0" y="106553"/>
                </a:lnTo>
                <a:lnTo>
                  <a:pt x="150875" y="239268"/>
                </a:lnTo>
                <a:lnTo>
                  <a:pt x="301751" y="106553"/>
                </a:lnTo>
                <a:close/>
              </a:path>
              <a:path w="302260" h="239395">
                <a:moveTo>
                  <a:pt x="226313" y="0"/>
                </a:moveTo>
                <a:lnTo>
                  <a:pt x="75437" y="0"/>
                </a:lnTo>
                <a:lnTo>
                  <a:pt x="75437" y="106553"/>
                </a:lnTo>
                <a:lnTo>
                  <a:pt x="226313" y="106553"/>
                </a:lnTo>
                <a:lnTo>
                  <a:pt x="22631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44723" y="4015740"/>
            <a:ext cx="302260" cy="239395"/>
          </a:xfrm>
          <a:custGeom>
            <a:avLst/>
            <a:gdLst/>
            <a:ahLst/>
            <a:cxnLst/>
            <a:rect l="l" t="t" r="r" b="b"/>
            <a:pathLst>
              <a:path w="302260" h="239395">
                <a:moveTo>
                  <a:pt x="301751" y="106553"/>
                </a:moveTo>
                <a:lnTo>
                  <a:pt x="0" y="106553"/>
                </a:lnTo>
                <a:lnTo>
                  <a:pt x="150875" y="239268"/>
                </a:lnTo>
                <a:lnTo>
                  <a:pt x="301751" y="106553"/>
                </a:lnTo>
                <a:close/>
              </a:path>
              <a:path w="302260" h="239395">
                <a:moveTo>
                  <a:pt x="226313" y="0"/>
                </a:moveTo>
                <a:lnTo>
                  <a:pt x="75437" y="0"/>
                </a:lnTo>
                <a:lnTo>
                  <a:pt x="75437" y="106553"/>
                </a:lnTo>
                <a:lnTo>
                  <a:pt x="226313" y="106553"/>
                </a:lnTo>
                <a:lnTo>
                  <a:pt x="22631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63011" y="5239511"/>
            <a:ext cx="302260" cy="239395"/>
          </a:xfrm>
          <a:custGeom>
            <a:avLst/>
            <a:gdLst/>
            <a:ahLst/>
            <a:cxnLst/>
            <a:rect l="l" t="t" r="r" b="b"/>
            <a:pathLst>
              <a:path w="302260" h="239395">
                <a:moveTo>
                  <a:pt x="301751" y="106553"/>
                </a:moveTo>
                <a:lnTo>
                  <a:pt x="0" y="106553"/>
                </a:lnTo>
                <a:lnTo>
                  <a:pt x="150875" y="239268"/>
                </a:lnTo>
                <a:lnTo>
                  <a:pt x="301751" y="106553"/>
                </a:lnTo>
                <a:close/>
              </a:path>
              <a:path w="302260" h="239395">
                <a:moveTo>
                  <a:pt x="226313" y="0"/>
                </a:moveTo>
                <a:lnTo>
                  <a:pt x="75437" y="0"/>
                </a:lnTo>
                <a:lnTo>
                  <a:pt x="75437" y="106553"/>
                </a:lnTo>
                <a:lnTo>
                  <a:pt x="226313" y="106553"/>
                </a:lnTo>
                <a:lnTo>
                  <a:pt x="22631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44723" y="5227320"/>
            <a:ext cx="302260" cy="239395"/>
          </a:xfrm>
          <a:custGeom>
            <a:avLst/>
            <a:gdLst/>
            <a:ahLst/>
            <a:cxnLst/>
            <a:rect l="l" t="t" r="r" b="b"/>
            <a:pathLst>
              <a:path w="302260" h="239395">
                <a:moveTo>
                  <a:pt x="301751" y="106552"/>
                </a:moveTo>
                <a:lnTo>
                  <a:pt x="0" y="106552"/>
                </a:lnTo>
                <a:lnTo>
                  <a:pt x="150875" y="239267"/>
                </a:lnTo>
                <a:lnTo>
                  <a:pt x="301751" y="106552"/>
                </a:lnTo>
                <a:close/>
              </a:path>
              <a:path w="302260" h="239395">
                <a:moveTo>
                  <a:pt x="226313" y="0"/>
                </a:moveTo>
                <a:lnTo>
                  <a:pt x="75437" y="0"/>
                </a:lnTo>
                <a:lnTo>
                  <a:pt x="75437" y="106552"/>
                </a:lnTo>
                <a:lnTo>
                  <a:pt x="226313" y="106552"/>
                </a:lnTo>
                <a:lnTo>
                  <a:pt x="22631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13147" y="4722863"/>
            <a:ext cx="2990088" cy="6065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06111" y="4792979"/>
            <a:ext cx="2809240" cy="471170"/>
          </a:xfrm>
          <a:custGeom>
            <a:avLst/>
            <a:gdLst/>
            <a:ahLst/>
            <a:cxnLst/>
            <a:rect l="l" t="t" r="r" b="b"/>
            <a:pathLst>
              <a:path w="2809240" h="471170">
                <a:moveTo>
                  <a:pt x="2573273" y="0"/>
                </a:moveTo>
                <a:lnTo>
                  <a:pt x="235458" y="0"/>
                </a:lnTo>
                <a:lnTo>
                  <a:pt x="188002" y="4783"/>
                </a:lnTo>
                <a:lnTo>
                  <a:pt x="143803" y="18502"/>
                </a:lnTo>
                <a:lnTo>
                  <a:pt x="103807" y="40210"/>
                </a:lnTo>
                <a:lnTo>
                  <a:pt x="68960" y="68961"/>
                </a:lnTo>
                <a:lnTo>
                  <a:pt x="40210" y="103807"/>
                </a:lnTo>
                <a:lnTo>
                  <a:pt x="18502" y="143803"/>
                </a:lnTo>
                <a:lnTo>
                  <a:pt x="4783" y="188002"/>
                </a:lnTo>
                <a:lnTo>
                  <a:pt x="0" y="235458"/>
                </a:lnTo>
                <a:lnTo>
                  <a:pt x="4783" y="282913"/>
                </a:lnTo>
                <a:lnTo>
                  <a:pt x="18502" y="327112"/>
                </a:lnTo>
                <a:lnTo>
                  <a:pt x="40210" y="367108"/>
                </a:lnTo>
                <a:lnTo>
                  <a:pt x="68961" y="401955"/>
                </a:lnTo>
                <a:lnTo>
                  <a:pt x="103807" y="430705"/>
                </a:lnTo>
                <a:lnTo>
                  <a:pt x="143803" y="452413"/>
                </a:lnTo>
                <a:lnTo>
                  <a:pt x="188002" y="466132"/>
                </a:lnTo>
                <a:lnTo>
                  <a:pt x="235458" y="470916"/>
                </a:lnTo>
                <a:lnTo>
                  <a:pt x="2573273" y="470916"/>
                </a:lnTo>
                <a:lnTo>
                  <a:pt x="2620729" y="466132"/>
                </a:lnTo>
                <a:lnTo>
                  <a:pt x="2664928" y="452413"/>
                </a:lnTo>
                <a:lnTo>
                  <a:pt x="2704924" y="430705"/>
                </a:lnTo>
                <a:lnTo>
                  <a:pt x="2739770" y="401955"/>
                </a:lnTo>
                <a:lnTo>
                  <a:pt x="2768521" y="367108"/>
                </a:lnTo>
                <a:lnTo>
                  <a:pt x="2790229" y="327112"/>
                </a:lnTo>
                <a:lnTo>
                  <a:pt x="2803948" y="282913"/>
                </a:lnTo>
                <a:lnTo>
                  <a:pt x="2808732" y="235458"/>
                </a:lnTo>
                <a:lnTo>
                  <a:pt x="2803948" y="188002"/>
                </a:lnTo>
                <a:lnTo>
                  <a:pt x="2790229" y="143803"/>
                </a:lnTo>
                <a:lnTo>
                  <a:pt x="2768521" y="103807"/>
                </a:lnTo>
                <a:lnTo>
                  <a:pt x="2739770" y="68961"/>
                </a:lnTo>
                <a:lnTo>
                  <a:pt x="2704924" y="40210"/>
                </a:lnTo>
                <a:lnTo>
                  <a:pt x="2664928" y="18502"/>
                </a:lnTo>
                <a:lnTo>
                  <a:pt x="2620729" y="4783"/>
                </a:lnTo>
                <a:lnTo>
                  <a:pt x="257327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400294" y="4799457"/>
            <a:ext cx="14306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953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85858"/>
                </a:solidFill>
                <a:latin typeface="맑은 고딕"/>
                <a:cs typeface="맑은 고딕"/>
              </a:rPr>
              <a:t>처리방침(30조)  보호책임자(31조)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613147" y="4166615"/>
            <a:ext cx="2990088" cy="6080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06111" y="4236720"/>
            <a:ext cx="2809240" cy="472440"/>
          </a:xfrm>
          <a:custGeom>
            <a:avLst/>
            <a:gdLst/>
            <a:ahLst/>
            <a:cxnLst/>
            <a:rect l="l" t="t" r="r" b="b"/>
            <a:pathLst>
              <a:path w="2809240" h="472439">
                <a:moveTo>
                  <a:pt x="2572512" y="0"/>
                </a:moveTo>
                <a:lnTo>
                  <a:pt x="236220" y="0"/>
                </a:lnTo>
                <a:lnTo>
                  <a:pt x="188622" y="4800"/>
                </a:lnTo>
                <a:lnTo>
                  <a:pt x="144285" y="18567"/>
                </a:lnTo>
                <a:lnTo>
                  <a:pt x="104161" y="40351"/>
                </a:lnTo>
                <a:lnTo>
                  <a:pt x="69199" y="69199"/>
                </a:lnTo>
                <a:lnTo>
                  <a:pt x="40351" y="104161"/>
                </a:lnTo>
                <a:lnTo>
                  <a:pt x="18567" y="144285"/>
                </a:lnTo>
                <a:lnTo>
                  <a:pt x="4800" y="188622"/>
                </a:lnTo>
                <a:lnTo>
                  <a:pt x="0" y="236219"/>
                </a:lnTo>
                <a:lnTo>
                  <a:pt x="4800" y="283817"/>
                </a:lnTo>
                <a:lnTo>
                  <a:pt x="18567" y="328154"/>
                </a:lnTo>
                <a:lnTo>
                  <a:pt x="40351" y="368278"/>
                </a:lnTo>
                <a:lnTo>
                  <a:pt x="69199" y="403240"/>
                </a:lnTo>
                <a:lnTo>
                  <a:pt x="104161" y="432088"/>
                </a:lnTo>
                <a:lnTo>
                  <a:pt x="144285" y="453872"/>
                </a:lnTo>
                <a:lnTo>
                  <a:pt x="188622" y="467639"/>
                </a:lnTo>
                <a:lnTo>
                  <a:pt x="236220" y="472439"/>
                </a:lnTo>
                <a:lnTo>
                  <a:pt x="2572512" y="472439"/>
                </a:lnTo>
                <a:lnTo>
                  <a:pt x="2620109" y="467639"/>
                </a:lnTo>
                <a:lnTo>
                  <a:pt x="2664446" y="453872"/>
                </a:lnTo>
                <a:lnTo>
                  <a:pt x="2704570" y="432088"/>
                </a:lnTo>
                <a:lnTo>
                  <a:pt x="2739532" y="403240"/>
                </a:lnTo>
                <a:lnTo>
                  <a:pt x="2768380" y="368278"/>
                </a:lnTo>
                <a:lnTo>
                  <a:pt x="2790164" y="328154"/>
                </a:lnTo>
                <a:lnTo>
                  <a:pt x="2803931" y="283817"/>
                </a:lnTo>
                <a:lnTo>
                  <a:pt x="2808732" y="236219"/>
                </a:lnTo>
                <a:lnTo>
                  <a:pt x="2803931" y="188622"/>
                </a:lnTo>
                <a:lnTo>
                  <a:pt x="2790164" y="144285"/>
                </a:lnTo>
                <a:lnTo>
                  <a:pt x="2768380" y="104161"/>
                </a:lnTo>
                <a:lnTo>
                  <a:pt x="2739532" y="69199"/>
                </a:lnTo>
                <a:lnTo>
                  <a:pt x="2704570" y="40351"/>
                </a:lnTo>
                <a:lnTo>
                  <a:pt x="2664446" y="18567"/>
                </a:lnTo>
                <a:lnTo>
                  <a:pt x="2620109" y="4800"/>
                </a:lnTo>
                <a:lnTo>
                  <a:pt x="257251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276469" y="4345051"/>
            <a:ext cx="16681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85858"/>
                </a:solidFill>
                <a:latin typeface="맑은 고딕"/>
                <a:cs typeface="맑은 고딕"/>
              </a:rPr>
              <a:t>안전조치</a:t>
            </a:r>
            <a:r>
              <a:rPr sz="1400" b="1" spc="-80" dirty="0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585858"/>
                </a:solidFill>
                <a:latin typeface="맑은 고딕"/>
                <a:cs typeface="맑은 고딕"/>
              </a:rPr>
              <a:t>의무(29조)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706624" y="4165116"/>
            <a:ext cx="1937003" cy="62024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790445" y="4235195"/>
            <a:ext cx="1774189" cy="485140"/>
          </a:xfrm>
          <a:custGeom>
            <a:avLst/>
            <a:gdLst/>
            <a:ahLst/>
            <a:cxnLst/>
            <a:rect l="l" t="t" r="r" b="b"/>
            <a:pathLst>
              <a:path w="1774190" h="485139">
                <a:moveTo>
                  <a:pt x="1687449" y="0"/>
                </a:moveTo>
                <a:lnTo>
                  <a:pt x="86486" y="0"/>
                </a:lnTo>
                <a:lnTo>
                  <a:pt x="52828" y="6798"/>
                </a:lnTo>
                <a:lnTo>
                  <a:pt x="25336" y="25336"/>
                </a:lnTo>
                <a:lnTo>
                  <a:pt x="6798" y="52828"/>
                </a:lnTo>
                <a:lnTo>
                  <a:pt x="0" y="86487"/>
                </a:lnTo>
                <a:lnTo>
                  <a:pt x="0" y="398145"/>
                </a:lnTo>
                <a:lnTo>
                  <a:pt x="6798" y="431803"/>
                </a:lnTo>
                <a:lnTo>
                  <a:pt x="25336" y="459295"/>
                </a:lnTo>
                <a:lnTo>
                  <a:pt x="52828" y="477833"/>
                </a:lnTo>
                <a:lnTo>
                  <a:pt x="86486" y="484631"/>
                </a:lnTo>
                <a:lnTo>
                  <a:pt x="1687449" y="484631"/>
                </a:lnTo>
                <a:lnTo>
                  <a:pt x="1721107" y="477833"/>
                </a:lnTo>
                <a:lnTo>
                  <a:pt x="1748599" y="459295"/>
                </a:lnTo>
                <a:lnTo>
                  <a:pt x="1767137" y="431803"/>
                </a:lnTo>
                <a:lnTo>
                  <a:pt x="1773935" y="398145"/>
                </a:lnTo>
                <a:lnTo>
                  <a:pt x="1773935" y="86487"/>
                </a:lnTo>
                <a:lnTo>
                  <a:pt x="1767137" y="52828"/>
                </a:lnTo>
                <a:lnTo>
                  <a:pt x="1748599" y="25336"/>
                </a:lnTo>
                <a:lnTo>
                  <a:pt x="1721107" y="6798"/>
                </a:lnTo>
                <a:lnTo>
                  <a:pt x="168744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550664" y="4152861"/>
            <a:ext cx="1967483" cy="6218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634485" y="4223002"/>
            <a:ext cx="1804670" cy="486409"/>
          </a:xfrm>
          <a:custGeom>
            <a:avLst/>
            <a:gdLst/>
            <a:ahLst/>
            <a:cxnLst/>
            <a:rect l="l" t="t" r="r" b="b"/>
            <a:pathLst>
              <a:path w="1804670" h="486410">
                <a:moveTo>
                  <a:pt x="1717675" y="0"/>
                </a:moveTo>
                <a:lnTo>
                  <a:pt x="86741" y="0"/>
                </a:lnTo>
                <a:lnTo>
                  <a:pt x="52988" y="6820"/>
                </a:lnTo>
                <a:lnTo>
                  <a:pt x="25415" y="25415"/>
                </a:lnTo>
                <a:lnTo>
                  <a:pt x="6820" y="52988"/>
                </a:lnTo>
                <a:lnTo>
                  <a:pt x="0" y="86740"/>
                </a:lnTo>
                <a:lnTo>
                  <a:pt x="0" y="399414"/>
                </a:lnTo>
                <a:lnTo>
                  <a:pt x="6820" y="433167"/>
                </a:lnTo>
                <a:lnTo>
                  <a:pt x="25415" y="460740"/>
                </a:lnTo>
                <a:lnTo>
                  <a:pt x="52988" y="479335"/>
                </a:lnTo>
                <a:lnTo>
                  <a:pt x="86741" y="486156"/>
                </a:lnTo>
                <a:lnTo>
                  <a:pt x="1717675" y="486156"/>
                </a:lnTo>
                <a:lnTo>
                  <a:pt x="1751427" y="479335"/>
                </a:lnTo>
                <a:lnTo>
                  <a:pt x="1779000" y="460740"/>
                </a:lnTo>
                <a:lnTo>
                  <a:pt x="1797595" y="433167"/>
                </a:lnTo>
                <a:lnTo>
                  <a:pt x="1804416" y="399414"/>
                </a:lnTo>
                <a:lnTo>
                  <a:pt x="1804416" y="86740"/>
                </a:lnTo>
                <a:lnTo>
                  <a:pt x="1797595" y="52988"/>
                </a:lnTo>
                <a:lnTo>
                  <a:pt x="1779000" y="25415"/>
                </a:lnTo>
                <a:lnTo>
                  <a:pt x="1751427" y="6820"/>
                </a:lnTo>
                <a:lnTo>
                  <a:pt x="171767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21864" y="4727434"/>
            <a:ext cx="1937003" cy="5882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05685" y="4797551"/>
            <a:ext cx="1774189" cy="452755"/>
          </a:xfrm>
          <a:custGeom>
            <a:avLst/>
            <a:gdLst/>
            <a:ahLst/>
            <a:cxnLst/>
            <a:rect l="l" t="t" r="r" b="b"/>
            <a:pathLst>
              <a:path w="1774190" h="452754">
                <a:moveTo>
                  <a:pt x="1693164" y="0"/>
                </a:moveTo>
                <a:lnTo>
                  <a:pt x="80772" y="0"/>
                </a:lnTo>
                <a:lnTo>
                  <a:pt x="49345" y="6351"/>
                </a:lnTo>
                <a:lnTo>
                  <a:pt x="23669" y="23669"/>
                </a:lnTo>
                <a:lnTo>
                  <a:pt x="6351" y="49345"/>
                </a:lnTo>
                <a:lnTo>
                  <a:pt x="0" y="80772"/>
                </a:lnTo>
                <a:lnTo>
                  <a:pt x="0" y="371856"/>
                </a:lnTo>
                <a:lnTo>
                  <a:pt x="6351" y="403282"/>
                </a:lnTo>
                <a:lnTo>
                  <a:pt x="23669" y="428958"/>
                </a:lnTo>
                <a:lnTo>
                  <a:pt x="49345" y="446276"/>
                </a:lnTo>
                <a:lnTo>
                  <a:pt x="80772" y="452628"/>
                </a:lnTo>
                <a:lnTo>
                  <a:pt x="1693164" y="452628"/>
                </a:lnTo>
                <a:lnTo>
                  <a:pt x="1724590" y="446276"/>
                </a:lnTo>
                <a:lnTo>
                  <a:pt x="1750266" y="428958"/>
                </a:lnTo>
                <a:lnTo>
                  <a:pt x="1767584" y="403282"/>
                </a:lnTo>
                <a:lnTo>
                  <a:pt x="1773936" y="371856"/>
                </a:lnTo>
                <a:lnTo>
                  <a:pt x="1773936" y="80772"/>
                </a:lnTo>
                <a:lnTo>
                  <a:pt x="1767584" y="49345"/>
                </a:lnTo>
                <a:lnTo>
                  <a:pt x="1750266" y="23669"/>
                </a:lnTo>
                <a:lnTo>
                  <a:pt x="1724590" y="6351"/>
                </a:lnTo>
                <a:lnTo>
                  <a:pt x="169316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565905" y="4716766"/>
            <a:ext cx="1965959" cy="5882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649724" y="4786883"/>
            <a:ext cx="1803400" cy="452755"/>
          </a:xfrm>
          <a:custGeom>
            <a:avLst/>
            <a:gdLst/>
            <a:ahLst/>
            <a:cxnLst/>
            <a:rect l="l" t="t" r="r" b="b"/>
            <a:pathLst>
              <a:path w="1803400" h="452754">
                <a:moveTo>
                  <a:pt x="1722120" y="0"/>
                </a:moveTo>
                <a:lnTo>
                  <a:pt x="80772" y="0"/>
                </a:lnTo>
                <a:lnTo>
                  <a:pt x="49345" y="6351"/>
                </a:lnTo>
                <a:lnTo>
                  <a:pt x="23669" y="23669"/>
                </a:lnTo>
                <a:lnTo>
                  <a:pt x="6351" y="49345"/>
                </a:lnTo>
                <a:lnTo>
                  <a:pt x="0" y="80772"/>
                </a:lnTo>
                <a:lnTo>
                  <a:pt x="0" y="371856"/>
                </a:lnTo>
                <a:lnTo>
                  <a:pt x="6351" y="403282"/>
                </a:lnTo>
                <a:lnTo>
                  <a:pt x="23669" y="428958"/>
                </a:lnTo>
                <a:lnTo>
                  <a:pt x="49345" y="446276"/>
                </a:lnTo>
                <a:lnTo>
                  <a:pt x="80772" y="452628"/>
                </a:lnTo>
                <a:lnTo>
                  <a:pt x="1722120" y="452628"/>
                </a:lnTo>
                <a:lnTo>
                  <a:pt x="1753546" y="446276"/>
                </a:lnTo>
                <a:lnTo>
                  <a:pt x="1779222" y="428958"/>
                </a:lnTo>
                <a:lnTo>
                  <a:pt x="1796540" y="403282"/>
                </a:lnTo>
                <a:lnTo>
                  <a:pt x="1802891" y="371856"/>
                </a:lnTo>
                <a:lnTo>
                  <a:pt x="1802891" y="80772"/>
                </a:lnTo>
                <a:lnTo>
                  <a:pt x="1796540" y="49345"/>
                </a:lnTo>
                <a:lnTo>
                  <a:pt x="1779222" y="23669"/>
                </a:lnTo>
                <a:lnTo>
                  <a:pt x="1753546" y="6351"/>
                </a:lnTo>
                <a:lnTo>
                  <a:pt x="172212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721864" y="5248654"/>
            <a:ext cx="1938527" cy="5882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05685" y="5318758"/>
            <a:ext cx="1775460" cy="452755"/>
          </a:xfrm>
          <a:custGeom>
            <a:avLst/>
            <a:gdLst/>
            <a:ahLst/>
            <a:cxnLst/>
            <a:rect l="l" t="t" r="r" b="b"/>
            <a:pathLst>
              <a:path w="1775459" h="452754">
                <a:moveTo>
                  <a:pt x="1694688" y="0"/>
                </a:moveTo>
                <a:lnTo>
                  <a:pt x="80772" y="0"/>
                </a:lnTo>
                <a:lnTo>
                  <a:pt x="49345" y="6351"/>
                </a:lnTo>
                <a:lnTo>
                  <a:pt x="23669" y="23669"/>
                </a:lnTo>
                <a:lnTo>
                  <a:pt x="6351" y="49345"/>
                </a:lnTo>
                <a:lnTo>
                  <a:pt x="0" y="80771"/>
                </a:lnTo>
                <a:lnTo>
                  <a:pt x="0" y="371855"/>
                </a:lnTo>
                <a:lnTo>
                  <a:pt x="6351" y="403282"/>
                </a:lnTo>
                <a:lnTo>
                  <a:pt x="23669" y="428958"/>
                </a:lnTo>
                <a:lnTo>
                  <a:pt x="49345" y="446276"/>
                </a:lnTo>
                <a:lnTo>
                  <a:pt x="80772" y="452627"/>
                </a:lnTo>
                <a:lnTo>
                  <a:pt x="1694688" y="452627"/>
                </a:lnTo>
                <a:lnTo>
                  <a:pt x="1726114" y="446276"/>
                </a:lnTo>
                <a:lnTo>
                  <a:pt x="1751790" y="428958"/>
                </a:lnTo>
                <a:lnTo>
                  <a:pt x="1769108" y="403282"/>
                </a:lnTo>
                <a:lnTo>
                  <a:pt x="1775460" y="371855"/>
                </a:lnTo>
                <a:lnTo>
                  <a:pt x="1775460" y="80771"/>
                </a:lnTo>
                <a:lnTo>
                  <a:pt x="1769108" y="49345"/>
                </a:lnTo>
                <a:lnTo>
                  <a:pt x="1751790" y="23669"/>
                </a:lnTo>
                <a:lnTo>
                  <a:pt x="1726114" y="6351"/>
                </a:lnTo>
                <a:lnTo>
                  <a:pt x="169468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844165" y="4280407"/>
            <a:ext cx="1697355" cy="1475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개인정보 유출</a:t>
            </a:r>
            <a:r>
              <a:rPr sz="1200" b="1" spc="-70" dirty="0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맑은 고딕"/>
                <a:cs typeface="맑은 고딕"/>
              </a:rPr>
              <a:t>통지·신고</a:t>
            </a:r>
            <a:endParaRPr sz="1200">
              <a:latin typeface="맑은 고딕"/>
              <a:cs typeface="맑은 고딕"/>
            </a:endParaRPr>
          </a:p>
          <a:p>
            <a:pPr marL="1270" algn="ctr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(34조,</a:t>
            </a:r>
            <a:r>
              <a:rPr sz="1200" b="1" spc="-15" dirty="0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39조의4)</a:t>
            </a:r>
            <a:endParaRPr sz="1200">
              <a:latin typeface="맑은 고딕"/>
              <a:cs typeface="맑은 고딕"/>
            </a:endParaRPr>
          </a:p>
          <a:p>
            <a:pPr marL="54610" algn="ctr">
              <a:lnSpc>
                <a:spcPct val="100000"/>
              </a:lnSpc>
              <a:spcBef>
                <a:spcPts val="1415"/>
              </a:spcBef>
            </a:pP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이용내역통지</a:t>
            </a:r>
            <a:endParaRPr sz="1200">
              <a:latin typeface="맑은 고딕"/>
              <a:cs typeface="맑은 고딕"/>
            </a:endParaRPr>
          </a:p>
          <a:p>
            <a:pPr marL="54610" algn="ctr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(제39조의8)</a:t>
            </a:r>
            <a:endParaRPr sz="1200">
              <a:latin typeface="맑은 고딕"/>
              <a:cs typeface="맑은 고딕"/>
            </a:endParaRPr>
          </a:p>
          <a:p>
            <a:pPr marL="53340" algn="ctr">
              <a:lnSpc>
                <a:spcPct val="100000"/>
              </a:lnSpc>
              <a:spcBef>
                <a:spcPts val="1355"/>
              </a:spcBef>
            </a:pP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차단,</a:t>
            </a:r>
            <a:r>
              <a:rPr sz="1200" b="1" spc="-105" dirty="0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삭제</a:t>
            </a:r>
            <a:endParaRPr sz="1200">
              <a:latin typeface="맑은 고딕"/>
              <a:cs typeface="맑은 고딕"/>
            </a:endParaRPr>
          </a:p>
          <a:p>
            <a:pPr marL="54610" algn="ctr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(제39조의10)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9565905" y="5237987"/>
            <a:ext cx="1952244" cy="5882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649724" y="5308090"/>
            <a:ext cx="1789430" cy="452755"/>
          </a:xfrm>
          <a:custGeom>
            <a:avLst/>
            <a:gdLst/>
            <a:ahLst/>
            <a:cxnLst/>
            <a:rect l="l" t="t" r="r" b="b"/>
            <a:pathLst>
              <a:path w="1789429" h="452754">
                <a:moveTo>
                  <a:pt x="1708403" y="0"/>
                </a:moveTo>
                <a:lnTo>
                  <a:pt x="80772" y="0"/>
                </a:lnTo>
                <a:lnTo>
                  <a:pt x="49345" y="6351"/>
                </a:lnTo>
                <a:lnTo>
                  <a:pt x="23669" y="23669"/>
                </a:lnTo>
                <a:lnTo>
                  <a:pt x="6351" y="49345"/>
                </a:lnTo>
                <a:lnTo>
                  <a:pt x="0" y="80771"/>
                </a:lnTo>
                <a:lnTo>
                  <a:pt x="0" y="371855"/>
                </a:lnTo>
                <a:lnTo>
                  <a:pt x="6351" y="403282"/>
                </a:lnTo>
                <a:lnTo>
                  <a:pt x="23669" y="428958"/>
                </a:lnTo>
                <a:lnTo>
                  <a:pt x="49345" y="446276"/>
                </a:lnTo>
                <a:lnTo>
                  <a:pt x="80772" y="452627"/>
                </a:lnTo>
                <a:lnTo>
                  <a:pt x="1708403" y="452627"/>
                </a:lnTo>
                <a:lnTo>
                  <a:pt x="1739830" y="446276"/>
                </a:lnTo>
                <a:lnTo>
                  <a:pt x="1765506" y="428958"/>
                </a:lnTo>
                <a:lnTo>
                  <a:pt x="1782824" y="403282"/>
                </a:lnTo>
                <a:lnTo>
                  <a:pt x="1789176" y="371855"/>
                </a:lnTo>
                <a:lnTo>
                  <a:pt x="1789176" y="80771"/>
                </a:lnTo>
                <a:lnTo>
                  <a:pt x="1782824" y="49345"/>
                </a:lnTo>
                <a:lnTo>
                  <a:pt x="1765506" y="23669"/>
                </a:lnTo>
                <a:lnTo>
                  <a:pt x="1739830" y="6351"/>
                </a:lnTo>
                <a:lnTo>
                  <a:pt x="170840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9895470" y="4268469"/>
            <a:ext cx="1297940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개인정보파일</a:t>
            </a:r>
            <a:r>
              <a:rPr sz="1200" b="1" spc="-90" dirty="0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등록</a:t>
            </a:r>
            <a:endParaRPr sz="12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(32조)(공공기관)</a:t>
            </a:r>
            <a:endParaRPr sz="12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14604" algn="ctr">
              <a:lnSpc>
                <a:spcPct val="100000"/>
              </a:lnSpc>
            </a:pPr>
            <a:r>
              <a:rPr sz="1200" b="1" spc="-5" dirty="0">
                <a:solidFill>
                  <a:srgbClr val="585858"/>
                </a:solidFill>
                <a:latin typeface="맑은 고딕"/>
                <a:cs typeface="맑은 고딕"/>
              </a:rPr>
              <a:t>손해배상보장</a:t>
            </a:r>
            <a:endParaRPr sz="1200">
              <a:latin typeface="맑은 고딕"/>
              <a:cs typeface="맑은 고딕"/>
            </a:endParaRPr>
          </a:p>
          <a:p>
            <a:pPr marL="14604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(제39조의9)</a:t>
            </a:r>
            <a:endParaRPr sz="1200">
              <a:latin typeface="맑은 고딕"/>
              <a:cs typeface="맑은 고딕"/>
            </a:endParaRPr>
          </a:p>
          <a:p>
            <a:pPr marL="13335" algn="ctr">
              <a:lnSpc>
                <a:spcPct val="100000"/>
              </a:lnSpc>
              <a:spcBef>
                <a:spcPts val="1410"/>
              </a:spcBef>
            </a:pP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국내대리인</a:t>
            </a:r>
            <a:r>
              <a:rPr sz="1200" b="1" spc="-45" dirty="0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지정</a:t>
            </a:r>
            <a:endParaRPr sz="1200">
              <a:latin typeface="맑은 고딕"/>
              <a:cs typeface="맑은 고딕"/>
            </a:endParaRPr>
          </a:p>
          <a:p>
            <a:pPr marL="14604" algn="ctr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맑은 고딕"/>
                <a:cs typeface="맑은 고딕"/>
              </a:rPr>
              <a:t>(제39조의11)</a:t>
            </a:r>
            <a:endParaRPr sz="1200">
              <a:latin typeface="맑은 고딕"/>
              <a:cs typeface="맑은 고딕"/>
            </a:endParaRPr>
          </a:p>
        </p:txBody>
      </p:sp>
      <p:pic>
        <p:nvPicPr>
          <p:cNvPr id="81" name="그림 80">
            <a:extLst>
              <a:ext uri="{FF2B5EF4-FFF2-40B4-BE49-F238E27FC236}">
                <a16:creationId xmlns:a16="http://schemas.microsoft.com/office/drawing/2014/main" id="{1EA9AB1D-6643-A507-E47A-0DA685D9854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E028D4D2-C78B-54EC-3FA7-010D07E3F6E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532" y="667952"/>
            <a:ext cx="6451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sz="1800" spc="-50" dirty="0">
                <a:solidFill>
                  <a:srgbClr val="2260B3"/>
                </a:solidFill>
              </a:rPr>
              <a:t>2. </a:t>
            </a:r>
            <a:r>
              <a:rPr lang="ko-KR" altLang="en-US" sz="1800" spc="-80" dirty="0">
                <a:solidFill>
                  <a:srgbClr val="2260B3"/>
                </a:solidFill>
              </a:rPr>
              <a:t>개인정보의</a:t>
            </a:r>
            <a:r>
              <a:rPr lang="ko-KR" altLang="en-US" sz="1800" spc="-380" dirty="0">
                <a:solidFill>
                  <a:srgbClr val="2260B3"/>
                </a:solidFill>
              </a:rPr>
              <a:t> </a:t>
            </a:r>
            <a:r>
              <a:rPr lang="ko-KR" altLang="en-US" sz="1800" spc="-100" dirty="0">
                <a:solidFill>
                  <a:srgbClr val="2260B3"/>
                </a:solidFill>
              </a:rPr>
              <a:t>처리</a:t>
            </a:r>
            <a:endParaRPr lang="ko-KR" altLang="en-US" sz="1800" dirty="0"/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>
                <a:latin typeface="맑은 고딕"/>
                <a:cs typeface="맑은 고딕"/>
              </a:rPr>
              <a:t>17</a:t>
            </a:fld>
            <a:endParaRPr dirty="0">
              <a:latin typeface="맑은 고딕"/>
              <a:cs typeface="맑은 고딕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2429" y="1951510"/>
            <a:ext cx="2879090" cy="2122170"/>
          </a:xfrm>
          <a:custGeom>
            <a:avLst/>
            <a:gdLst/>
            <a:ahLst/>
            <a:cxnLst/>
            <a:rect l="l" t="t" r="r" b="b"/>
            <a:pathLst>
              <a:path w="2879090" h="2122170">
                <a:moveTo>
                  <a:pt x="0" y="2085794"/>
                </a:moveTo>
                <a:lnTo>
                  <a:pt x="10843" y="2101868"/>
                </a:lnTo>
                <a:lnTo>
                  <a:pt x="32291" y="2116328"/>
                </a:lnTo>
                <a:lnTo>
                  <a:pt x="58553" y="2121633"/>
                </a:lnTo>
                <a:lnTo>
                  <a:pt x="2811609" y="2121633"/>
                </a:lnTo>
                <a:lnTo>
                  <a:pt x="2837844" y="2116328"/>
                </a:lnTo>
                <a:lnTo>
                  <a:pt x="2859281" y="2101868"/>
                </a:lnTo>
                <a:lnTo>
                  <a:pt x="2864111" y="2094709"/>
                </a:lnTo>
                <a:lnTo>
                  <a:pt x="31617" y="2094709"/>
                </a:lnTo>
                <a:lnTo>
                  <a:pt x="5354" y="2089404"/>
                </a:lnTo>
                <a:lnTo>
                  <a:pt x="0" y="2085794"/>
                </a:lnTo>
                <a:close/>
              </a:path>
              <a:path w="2879090" h="2122170">
                <a:moveTo>
                  <a:pt x="2843203" y="0"/>
                </a:moveTo>
                <a:lnTo>
                  <a:pt x="2846817" y="5358"/>
                </a:lnTo>
                <a:lnTo>
                  <a:pt x="2852122" y="31594"/>
                </a:lnTo>
                <a:lnTo>
                  <a:pt x="2852122" y="2027272"/>
                </a:lnTo>
                <a:lnTo>
                  <a:pt x="2846817" y="2053507"/>
                </a:lnTo>
                <a:lnTo>
                  <a:pt x="2832357" y="2074944"/>
                </a:lnTo>
                <a:lnTo>
                  <a:pt x="2810920" y="2089404"/>
                </a:lnTo>
                <a:lnTo>
                  <a:pt x="2784685" y="2094709"/>
                </a:lnTo>
                <a:lnTo>
                  <a:pt x="2864111" y="2094709"/>
                </a:lnTo>
                <a:lnTo>
                  <a:pt x="2873741" y="2080431"/>
                </a:lnTo>
                <a:lnTo>
                  <a:pt x="2879046" y="2054196"/>
                </a:lnTo>
                <a:lnTo>
                  <a:pt x="2879046" y="58518"/>
                </a:lnTo>
                <a:lnTo>
                  <a:pt x="2873741" y="32282"/>
                </a:lnTo>
                <a:lnTo>
                  <a:pt x="2859281" y="10845"/>
                </a:lnTo>
                <a:lnTo>
                  <a:pt x="2843203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750" y="1944829"/>
            <a:ext cx="2889250" cy="2131695"/>
          </a:xfrm>
          <a:custGeom>
            <a:avLst/>
            <a:gdLst/>
            <a:ahLst/>
            <a:cxnLst/>
            <a:rect l="l" t="t" r="r" b="b"/>
            <a:pathLst>
              <a:path w="2889250" h="2131695">
                <a:moveTo>
                  <a:pt x="0" y="2087973"/>
                </a:moveTo>
                <a:lnTo>
                  <a:pt x="25723" y="2119424"/>
                </a:lnTo>
                <a:lnTo>
                  <a:pt x="65207" y="2131489"/>
                </a:lnTo>
                <a:lnTo>
                  <a:pt x="2818414" y="2131489"/>
                </a:lnTo>
                <a:lnTo>
                  <a:pt x="2847437" y="2125139"/>
                </a:lnTo>
                <a:lnTo>
                  <a:pt x="65385" y="2125139"/>
                </a:lnTo>
                <a:lnTo>
                  <a:pt x="58743" y="2124758"/>
                </a:lnTo>
                <a:lnTo>
                  <a:pt x="19817" y="2106343"/>
                </a:lnTo>
                <a:lnTo>
                  <a:pt x="11081" y="2095444"/>
                </a:lnTo>
                <a:lnTo>
                  <a:pt x="0" y="2087973"/>
                </a:lnTo>
                <a:close/>
              </a:path>
              <a:path w="2889250" h="2131695">
                <a:moveTo>
                  <a:pt x="2845375" y="0"/>
                </a:moveTo>
                <a:lnTo>
                  <a:pt x="2852839" y="11065"/>
                </a:lnTo>
                <a:lnTo>
                  <a:pt x="2854228" y="11859"/>
                </a:lnTo>
                <a:lnTo>
                  <a:pt x="2863753" y="19860"/>
                </a:lnTo>
                <a:lnTo>
                  <a:pt x="2882168" y="58722"/>
                </a:lnTo>
                <a:lnTo>
                  <a:pt x="2882535" y="65199"/>
                </a:lnTo>
                <a:lnTo>
                  <a:pt x="2882535" y="2061004"/>
                </a:lnTo>
                <a:lnTo>
                  <a:pt x="2863753" y="2106343"/>
                </a:lnTo>
                <a:lnTo>
                  <a:pt x="2824891" y="2124758"/>
                </a:lnTo>
                <a:lnTo>
                  <a:pt x="2818160" y="2125139"/>
                </a:lnTo>
                <a:lnTo>
                  <a:pt x="2847437" y="2125139"/>
                </a:lnTo>
                <a:lnTo>
                  <a:pt x="2876834" y="2100501"/>
                </a:lnTo>
                <a:lnTo>
                  <a:pt x="2888899" y="2061004"/>
                </a:lnTo>
                <a:lnTo>
                  <a:pt x="2888899" y="65199"/>
                </a:lnTo>
                <a:lnTo>
                  <a:pt x="2876834" y="25702"/>
                </a:lnTo>
                <a:lnTo>
                  <a:pt x="2845846" y="175"/>
                </a:lnTo>
                <a:lnTo>
                  <a:pt x="2845375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6572" y="1915667"/>
            <a:ext cx="2887980" cy="2131060"/>
          </a:xfrm>
          <a:custGeom>
            <a:avLst/>
            <a:gdLst/>
            <a:ahLst/>
            <a:cxnLst/>
            <a:rect l="l" t="t" r="r" b="b"/>
            <a:pathLst>
              <a:path w="2887979" h="2131060">
                <a:moveTo>
                  <a:pt x="2820542" y="0"/>
                </a:moveTo>
                <a:lnTo>
                  <a:pt x="67475" y="0"/>
                </a:lnTo>
                <a:lnTo>
                  <a:pt x="41212" y="5304"/>
                </a:lnTo>
                <a:lnTo>
                  <a:pt x="19764" y="19764"/>
                </a:lnTo>
                <a:lnTo>
                  <a:pt x="5303" y="41201"/>
                </a:lnTo>
                <a:lnTo>
                  <a:pt x="0" y="67437"/>
                </a:lnTo>
                <a:lnTo>
                  <a:pt x="0" y="2063115"/>
                </a:lnTo>
                <a:lnTo>
                  <a:pt x="5303" y="2089350"/>
                </a:lnTo>
                <a:lnTo>
                  <a:pt x="19764" y="2110787"/>
                </a:lnTo>
                <a:lnTo>
                  <a:pt x="41212" y="2125247"/>
                </a:lnTo>
                <a:lnTo>
                  <a:pt x="67475" y="2130552"/>
                </a:lnTo>
                <a:lnTo>
                  <a:pt x="2820542" y="2130552"/>
                </a:lnTo>
                <a:lnTo>
                  <a:pt x="2846778" y="2125247"/>
                </a:lnTo>
                <a:lnTo>
                  <a:pt x="2868215" y="2110787"/>
                </a:lnTo>
                <a:lnTo>
                  <a:pt x="2882675" y="2089350"/>
                </a:lnTo>
                <a:lnTo>
                  <a:pt x="2887979" y="2063115"/>
                </a:lnTo>
                <a:lnTo>
                  <a:pt x="2887979" y="67437"/>
                </a:lnTo>
                <a:lnTo>
                  <a:pt x="2882675" y="41201"/>
                </a:lnTo>
                <a:lnTo>
                  <a:pt x="2868215" y="19764"/>
                </a:lnTo>
                <a:lnTo>
                  <a:pt x="2846778" y="5304"/>
                </a:lnTo>
                <a:lnTo>
                  <a:pt x="2820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6572" y="1915667"/>
            <a:ext cx="2887980" cy="2131060"/>
          </a:xfrm>
          <a:custGeom>
            <a:avLst/>
            <a:gdLst/>
            <a:ahLst/>
            <a:cxnLst/>
            <a:rect l="l" t="t" r="r" b="b"/>
            <a:pathLst>
              <a:path w="2887979" h="2131060">
                <a:moveTo>
                  <a:pt x="0" y="67437"/>
                </a:moveTo>
                <a:lnTo>
                  <a:pt x="5303" y="41201"/>
                </a:lnTo>
                <a:lnTo>
                  <a:pt x="19764" y="19764"/>
                </a:lnTo>
                <a:lnTo>
                  <a:pt x="41212" y="5304"/>
                </a:lnTo>
                <a:lnTo>
                  <a:pt x="67475" y="0"/>
                </a:lnTo>
                <a:lnTo>
                  <a:pt x="2820542" y="0"/>
                </a:lnTo>
                <a:lnTo>
                  <a:pt x="2846778" y="5304"/>
                </a:lnTo>
                <a:lnTo>
                  <a:pt x="2868215" y="19764"/>
                </a:lnTo>
                <a:lnTo>
                  <a:pt x="2882675" y="41201"/>
                </a:lnTo>
                <a:lnTo>
                  <a:pt x="2887979" y="67437"/>
                </a:lnTo>
                <a:lnTo>
                  <a:pt x="2887979" y="2063115"/>
                </a:lnTo>
                <a:lnTo>
                  <a:pt x="2882675" y="2089350"/>
                </a:lnTo>
                <a:lnTo>
                  <a:pt x="2868215" y="2110787"/>
                </a:lnTo>
                <a:lnTo>
                  <a:pt x="2846778" y="2125247"/>
                </a:lnTo>
                <a:lnTo>
                  <a:pt x="2820542" y="2130552"/>
                </a:lnTo>
                <a:lnTo>
                  <a:pt x="67475" y="2130552"/>
                </a:lnTo>
                <a:lnTo>
                  <a:pt x="41212" y="2125247"/>
                </a:lnTo>
                <a:lnTo>
                  <a:pt x="19764" y="2110787"/>
                </a:lnTo>
                <a:lnTo>
                  <a:pt x="5303" y="2089350"/>
                </a:lnTo>
                <a:lnTo>
                  <a:pt x="0" y="2063115"/>
                </a:lnTo>
                <a:lnTo>
                  <a:pt x="0" y="67437"/>
                </a:lnTo>
                <a:close/>
              </a:path>
            </a:pathLst>
          </a:custGeom>
          <a:ln w="6350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532" y="1979676"/>
            <a:ext cx="2752344" cy="467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9935" y="1951510"/>
            <a:ext cx="2879090" cy="2122170"/>
          </a:xfrm>
          <a:custGeom>
            <a:avLst/>
            <a:gdLst/>
            <a:ahLst/>
            <a:cxnLst/>
            <a:rect l="l" t="t" r="r" b="b"/>
            <a:pathLst>
              <a:path w="2879090" h="2122170">
                <a:moveTo>
                  <a:pt x="0" y="2085790"/>
                </a:moveTo>
                <a:lnTo>
                  <a:pt x="10845" y="2101868"/>
                </a:lnTo>
                <a:lnTo>
                  <a:pt x="32282" y="2116328"/>
                </a:lnTo>
                <a:lnTo>
                  <a:pt x="58518" y="2121633"/>
                </a:lnTo>
                <a:lnTo>
                  <a:pt x="2811624" y="2121633"/>
                </a:lnTo>
                <a:lnTo>
                  <a:pt x="2837859" y="2116328"/>
                </a:lnTo>
                <a:lnTo>
                  <a:pt x="2859296" y="2101868"/>
                </a:lnTo>
                <a:lnTo>
                  <a:pt x="2864126" y="2094709"/>
                </a:lnTo>
                <a:lnTo>
                  <a:pt x="31594" y="2094709"/>
                </a:lnTo>
                <a:lnTo>
                  <a:pt x="5358" y="2089404"/>
                </a:lnTo>
                <a:lnTo>
                  <a:pt x="0" y="2085790"/>
                </a:lnTo>
                <a:close/>
              </a:path>
              <a:path w="2879090" h="2122170">
                <a:moveTo>
                  <a:pt x="2843218" y="0"/>
                </a:moveTo>
                <a:lnTo>
                  <a:pt x="2846832" y="5358"/>
                </a:lnTo>
                <a:lnTo>
                  <a:pt x="2852137" y="31594"/>
                </a:lnTo>
                <a:lnTo>
                  <a:pt x="2852137" y="2027272"/>
                </a:lnTo>
                <a:lnTo>
                  <a:pt x="2846832" y="2053507"/>
                </a:lnTo>
                <a:lnTo>
                  <a:pt x="2832372" y="2074944"/>
                </a:lnTo>
                <a:lnTo>
                  <a:pt x="2810935" y="2089404"/>
                </a:lnTo>
                <a:lnTo>
                  <a:pt x="2784700" y="2094709"/>
                </a:lnTo>
                <a:lnTo>
                  <a:pt x="2864126" y="2094709"/>
                </a:lnTo>
                <a:lnTo>
                  <a:pt x="2873756" y="2080431"/>
                </a:lnTo>
                <a:lnTo>
                  <a:pt x="2879061" y="2054196"/>
                </a:lnTo>
                <a:lnTo>
                  <a:pt x="2879061" y="58518"/>
                </a:lnTo>
                <a:lnTo>
                  <a:pt x="2873756" y="32282"/>
                </a:lnTo>
                <a:lnTo>
                  <a:pt x="2859296" y="10845"/>
                </a:lnTo>
                <a:lnTo>
                  <a:pt x="2843218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3253" y="1944829"/>
            <a:ext cx="2889250" cy="2131695"/>
          </a:xfrm>
          <a:custGeom>
            <a:avLst/>
            <a:gdLst/>
            <a:ahLst/>
            <a:cxnLst/>
            <a:rect l="l" t="t" r="r" b="b"/>
            <a:pathLst>
              <a:path w="2889250" h="2131695">
                <a:moveTo>
                  <a:pt x="0" y="2087964"/>
                </a:moveTo>
                <a:lnTo>
                  <a:pt x="25702" y="2119424"/>
                </a:lnTo>
                <a:lnTo>
                  <a:pt x="65199" y="2131489"/>
                </a:lnTo>
                <a:lnTo>
                  <a:pt x="2818432" y="2131489"/>
                </a:lnTo>
                <a:lnTo>
                  <a:pt x="2847455" y="2125139"/>
                </a:lnTo>
                <a:lnTo>
                  <a:pt x="65453" y="2125139"/>
                </a:lnTo>
                <a:lnTo>
                  <a:pt x="58722" y="2124758"/>
                </a:lnTo>
                <a:lnTo>
                  <a:pt x="19860" y="2106343"/>
                </a:lnTo>
                <a:lnTo>
                  <a:pt x="11065" y="2095429"/>
                </a:lnTo>
                <a:lnTo>
                  <a:pt x="0" y="2087964"/>
                </a:lnTo>
                <a:close/>
              </a:path>
              <a:path w="2889250" h="2131695">
                <a:moveTo>
                  <a:pt x="2845392" y="0"/>
                </a:moveTo>
                <a:lnTo>
                  <a:pt x="2852857" y="11065"/>
                </a:lnTo>
                <a:lnTo>
                  <a:pt x="2854246" y="11859"/>
                </a:lnTo>
                <a:lnTo>
                  <a:pt x="2863771" y="19860"/>
                </a:lnTo>
                <a:lnTo>
                  <a:pt x="2882186" y="58722"/>
                </a:lnTo>
                <a:lnTo>
                  <a:pt x="2882553" y="65199"/>
                </a:lnTo>
                <a:lnTo>
                  <a:pt x="2882553" y="2061004"/>
                </a:lnTo>
                <a:lnTo>
                  <a:pt x="2863771" y="2106343"/>
                </a:lnTo>
                <a:lnTo>
                  <a:pt x="2824909" y="2124758"/>
                </a:lnTo>
                <a:lnTo>
                  <a:pt x="2818178" y="2125139"/>
                </a:lnTo>
                <a:lnTo>
                  <a:pt x="2847455" y="2125139"/>
                </a:lnTo>
                <a:lnTo>
                  <a:pt x="2876852" y="2100501"/>
                </a:lnTo>
                <a:lnTo>
                  <a:pt x="2888917" y="2061004"/>
                </a:lnTo>
                <a:lnTo>
                  <a:pt x="2888917" y="65199"/>
                </a:lnTo>
                <a:lnTo>
                  <a:pt x="2876852" y="25702"/>
                </a:lnTo>
                <a:lnTo>
                  <a:pt x="2845864" y="175"/>
                </a:lnTo>
                <a:lnTo>
                  <a:pt x="2845392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84091" y="1915667"/>
            <a:ext cx="2887980" cy="2131060"/>
          </a:xfrm>
          <a:custGeom>
            <a:avLst/>
            <a:gdLst/>
            <a:ahLst/>
            <a:cxnLst/>
            <a:rect l="l" t="t" r="r" b="b"/>
            <a:pathLst>
              <a:path w="2887979" h="2131060">
                <a:moveTo>
                  <a:pt x="2820542" y="0"/>
                </a:moveTo>
                <a:lnTo>
                  <a:pt x="67437" y="0"/>
                </a:lnTo>
                <a:lnTo>
                  <a:pt x="41201" y="5304"/>
                </a:lnTo>
                <a:lnTo>
                  <a:pt x="19764" y="19764"/>
                </a:lnTo>
                <a:lnTo>
                  <a:pt x="5304" y="41201"/>
                </a:lnTo>
                <a:lnTo>
                  <a:pt x="0" y="67437"/>
                </a:lnTo>
                <a:lnTo>
                  <a:pt x="0" y="2063115"/>
                </a:lnTo>
                <a:lnTo>
                  <a:pt x="5304" y="2089350"/>
                </a:lnTo>
                <a:lnTo>
                  <a:pt x="19764" y="2110787"/>
                </a:lnTo>
                <a:lnTo>
                  <a:pt x="41201" y="2125247"/>
                </a:lnTo>
                <a:lnTo>
                  <a:pt x="67437" y="2130552"/>
                </a:lnTo>
                <a:lnTo>
                  <a:pt x="2820542" y="2130552"/>
                </a:lnTo>
                <a:lnTo>
                  <a:pt x="2846778" y="2125247"/>
                </a:lnTo>
                <a:lnTo>
                  <a:pt x="2868215" y="2110787"/>
                </a:lnTo>
                <a:lnTo>
                  <a:pt x="2882675" y="2089350"/>
                </a:lnTo>
                <a:lnTo>
                  <a:pt x="2887980" y="2063115"/>
                </a:lnTo>
                <a:lnTo>
                  <a:pt x="2887980" y="67437"/>
                </a:lnTo>
                <a:lnTo>
                  <a:pt x="2882675" y="41201"/>
                </a:lnTo>
                <a:lnTo>
                  <a:pt x="2868215" y="19764"/>
                </a:lnTo>
                <a:lnTo>
                  <a:pt x="2846778" y="5304"/>
                </a:lnTo>
                <a:lnTo>
                  <a:pt x="2820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84091" y="1915667"/>
            <a:ext cx="2887980" cy="2131060"/>
          </a:xfrm>
          <a:custGeom>
            <a:avLst/>
            <a:gdLst/>
            <a:ahLst/>
            <a:cxnLst/>
            <a:rect l="l" t="t" r="r" b="b"/>
            <a:pathLst>
              <a:path w="2887979" h="2131060">
                <a:moveTo>
                  <a:pt x="0" y="67437"/>
                </a:moveTo>
                <a:lnTo>
                  <a:pt x="5304" y="41201"/>
                </a:lnTo>
                <a:lnTo>
                  <a:pt x="19764" y="19764"/>
                </a:lnTo>
                <a:lnTo>
                  <a:pt x="41201" y="5304"/>
                </a:lnTo>
                <a:lnTo>
                  <a:pt x="67437" y="0"/>
                </a:lnTo>
                <a:lnTo>
                  <a:pt x="2820542" y="0"/>
                </a:lnTo>
                <a:lnTo>
                  <a:pt x="2846778" y="5304"/>
                </a:lnTo>
                <a:lnTo>
                  <a:pt x="2868215" y="19764"/>
                </a:lnTo>
                <a:lnTo>
                  <a:pt x="2882675" y="41201"/>
                </a:lnTo>
                <a:lnTo>
                  <a:pt x="2887980" y="67437"/>
                </a:lnTo>
                <a:lnTo>
                  <a:pt x="2887980" y="2063115"/>
                </a:lnTo>
                <a:lnTo>
                  <a:pt x="2882675" y="2089350"/>
                </a:lnTo>
                <a:lnTo>
                  <a:pt x="2868215" y="2110787"/>
                </a:lnTo>
                <a:lnTo>
                  <a:pt x="2846778" y="2125247"/>
                </a:lnTo>
                <a:lnTo>
                  <a:pt x="2820542" y="2130552"/>
                </a:lnTo>
                <a:lnTo>
                  <a:pt x="67437" y="2130552"/>
                </a:lnTo>
                <a:lnTo>
                  <a:pt x="41201" y="2125247"/>
                </a:lnTo>
                <a:lnTo>
                  <a:pt x="19764" y="2110787"/>
                </a:lnTo>
                <a:lnTo>
                  <a:pt x="5304" y="2089350"/>
                </a:lnTo>
                <a:lnTo>
                  <a:pt x="0" y="2063115"/>
                </a:lnTo>
                <a:lnTo>
                  <a:pt x="0" y="67437"/>
                </a:lnTo>
                <a:close/>
              </a:path>
            </a:pathLst>
          </a:custGeom>
          <a:ln w="6350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3528" y="1979676"/>
            <a:ext cx="2753868" cy="467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31358" y="1951510"/>
            <a:ext cx="2879090" cy="2122170"/>
          </a:xfrm>
          <a:custGeom>
            <a:avLst/>
            <a:gdLst/>
            <a:ahLst/>
            <a:cxnLst/>
            <a:rect l="l" t="t" r="r" b="b"/>
            <a:pathLst>
              <a:path w="2879090" h="2122170">
                <a:moveTo>
                  <a:pt x="0" y="2085790"/>
                </a:moveTo>
                <a:lnTo>
                  <a:pt x="10845" y="2101868"/>
                </a:lnTo>
                <a:lnTo>
                  <a:pt x="32282" y="2116328"/>
                </a:lnTo>
                <a:lnTo>
                  <a:pt x="58518" y="2121633"/>
                </a:lnTo>
                <a:lnTo>
                  <a:pt x="2811624" y="2121633"/>
                </a:lnTo>
                <a:lnTo>
                  <a:pt x="2837859" y="2116328"/>
                </a:lnTo>
                <a:lnTo>
                  <a:pt x="2859296" y="2101868"/>
                </a:lnTo>
                <a:lnTo>
                  <a:pt x="2864126" y="2094709"/>
                </a:lnTo>
                <a:lnTo>
                  <a:pt x="31594" y="2094709"/>
                </a:lnTo>
                <a:lnTo>
                  <a:pt x="5358" y="2089404"/>
                </a:lnTo>
                <a:lnTo>
                  <a:pt x="0" y="2085790"/>
                </a:lnTo>
                <a:close/>
              </a:path>
              <a:path w="2879090" h="2122170">
                <a:moveTo>
                  <a:pt x="2843218" y="0"/>
                </a:moveTo>
                <a:lnTo>
                  <a:pt x="2846832" y="5358"/>
                </a:lnTo>
                <a:lnTo>
                  <a:pt x="2852137" y="31594"/>
                </a:lnTo>
                <a:lnTo>
                  <a:pt x="2852137" y="2027272"/>
                </a:lnTo>
                <a:lnTo>
                  <a:pt x="2846832" y="2053507"/>
                </a:lnTo>
                <a:lnTo>
                  <a:pt x="2832372" y="2074944"/>
                </a:lnTo>
                <a:lnTo>
                  <a:pt x="2810935" y="2089404"/>
                </a:lnTo>
                <a:lnTo>
                  <a:pt x="2784700" y="2094709"/>
                </a:lnTo>
                <a:lnTo>
                  <a:pt x="2864126" y="2094709"/>
                </a:lnTo>
                <a:lnTo>
                  <a:pt x="2873756" y="2080431"/>
                </a:lnTo>
                <a:lnTo>
                  <a:pt x="2879061" y="2054196"/>
                </a:lnTo>
                <a:lnTo>
                  <a:pt x="2879061" y="58518"/>
                </a:lnTo>
                <a:lnTo>
                  <a:pt x="2873756" y="32282"/>
                </a:lnTo>
                <a:lnTo>
                  <a:pt x="2859296" y="10845"/>
                </a:lnTo>
                <a:lnTo>
                  <a:pt x="2843218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24677" y="1944829"/>
            <a:ext cx="2889250" cy="2131695"/>
          </a:xfrm>
          <a:custGeom>
            <a:avLst/>
            <a:gdLst/>
            <a:ahLst/>
            <a:cxnLst/>
            <a:rect l="l" t="t" r="r" b="b"/>
            <a:pathLst>
              <a:path w="2889250" h="2131695">
                <a:moveTo>
                  <a:pt x="0" y="2087964"/>
                </a:moveTo>
                <a:lnTo>
                  <a:pt x="25702" y="2119424"/>
                </a:lnTo>
                <a:lnTo>
                  <a:pt x="65199" y="2131489"/>
                </a:lnTo>
                <a:lnTo>
                  <a:pt x="2818432" y="2131489"/>
                </a:lnTo>
                <a:lnTo>
                  <a:pt x="2847455" y="2125139"/>
                </a:lnTo>
                <a:lnTo>
                  <a:pt x="65453" y="2125139"/>
                </a:lnTo>
                <a:lnTo>
                  <a:pt x="58722" y="2124758"/>
                </a:lnTo>
                <a:lnTo>
                  <a:pt x="19860" y="2106343"/>
                </a:lnTo>
                <a:lnTo>
                  <a:pt x="11065" y="2095429"/>
                </a:lnTo>
                <a:lnTo>
                  <a:pt x="0" y="2087964"/>
                </a:lnTo>
                <a:close/>
              </a:path>
              <a:path w="2889250" h="2131695">
                <a:moveTo>
                  <a:pt x="2845392" y="0"/>
                </a:moveTo>
                <a:lnTo>
                  <a:pt x="2852857" y="11065"/>
                </a:lnTo>
                <a:lnTo>
                  <a:pt x="2854246" y="11859"/>
                </a:lnTo>
                <a:lnTo>
                  <a:pt x="2863771" y="19860"/>
                </a:lnTo>
                <a:lnTo>
                  <a:pt x="2882186" y="58722"/>
                </a:lnTo>
                <a:lnTo>
                  <a:pt x="2882553" y="65199"/>
                </a:lnTo>
                <a:lnTo>
                  <a:pt x="2882553" y="2061004"/>
                </a:lnTo>
                <a:lnTo>
                  <a:pt x="2863771" y="2106343"/>
                </a:lnTo>
                <a:lnTo>
                  <a:pt x="2824909" y="2124758"/>
                </a:lnTo>
                <a:lnTo>
                  <a:pt x="2818178" y="2125139"/>
                </a:lnTo>
                <a:lnTo>
                  <a:pt x="2847455" y="2125139"/>
                </a:lnTo>
                <a:lnTo>
                  <a:pt x="2876852" y="2100501"/>
                </a:lnTo>
                <a:lnTo>
                  <a:pt x="2888917" y="2061004"/>
                </a:lnTo>
                <a:lnTo>
                  <a:pt x="2888917" y="65199"/>
                </a:lnTo>
                <a:lnTo>
                  <a:pt x="2876852" y="25702"/>
                </a:lnTo>
                <a:lnTo>
                  <a:pt x="2845864" y="175"/>
                </a:lnTo>
                <a:lnTo>
                  <a:pt x="2845392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95516" y="1915667"/>
            <a:ext cx="2887980" cy="2131060"/>
          </a:xfrm>
          <a:custGeom>
            <a:avLst/>
            <a:gdLst/>
            <a:ahLst/>
            <a:cxnLst/>
            <a:rect l="l" t="t" r="r" b="b"/>
            <a:pathLst>
              <a:path w="2887979" h="2131060">
                <a:moveTo>
                  <a:pt x="2820542" y="0"/>
                </a:moveTo>
                <a:lnTo>
                  <a:pt x="67436" y="0"/>
                </a:lnTo>
                <a:lnTo>
                  <a:pt x="41201" y="5304"/>
                </a:lnTo>
                <a:lnTo>
                  <a:pt x="19764" y="19764"/>
                </a:lnTo>
                <a:lnTo>
                  <a:pt x="5304" y="41201"/>
                </a:lnTo>
                <a:lnTo>
                  <a:pt x="0" y="67437"/>
                </a:lnTo>
                <a:lnTo>
                  <a:pt x="0" y="2063115"/>
                </a:lnTo>
                <a:lnTo>
                  <a:pt x="5304" y="2089350"/>
                </a:lnTo>
                <a:lnTo>
                  <a:pt x="19764" y="2110787"/>
                </a:lnTo>
                <a:lnTo>
                  <a:pt x="41201" y="2125247"/>
                </a:lnTo>
                <a:lnTo>
                  <a:pt x="67436" y="2130552"/>
                </a:lnTo>
                <a:lnTo>
                  <a:pt x="2820542" y="2130552"/>
                </a:lnTo>
                <a:lnTo>
                  <a:pt x="2846778" y="2125247"/>
                </a:lnTo>
                <a:lnTo>
                  <a:pt x="2868215" y="2110787"/>
                </a:lnTo>
                <a:lnTo>
                  <a:pt x="2882675" y="2089350"/>
                </a:lnTo>
                <a:lnTo>
                  <a:pt x="2887979" y="2063115"/>
                </a:lnTo>
                <a:lnTo>
                  <a:pt x="2887979" y="67437"/>
                </a:lnTo>
                <a:lnTo>
                  <a:pt x="2882675" y="41201"/>
                </a:lnTo>
                <a:lnTo>
                  <a:pt x="2868215" y="19764"/>
                </a:lnTo>
                <a:lnTo>
                  <a:pt x="2846778" y="5304"/>
                </a:lnTo>
                <a:lnTo>
                  <a:pt x="2820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95516" y="1915667"/>
            <a:ext cx="2887980" cy="2131060"/>
          </a:xfrm>
          <a:custGeom>
            <a:avLst/>
            <a:gdLst/>
            <a:ahLst/>
            <a:cxnLst/>
            <a:rect l="l" t="t" r="r" b="b"/>
            <a:pathLst>
              <a:path w="2887979" h="2131060">
                <a:moveTo>
                  <a:pt x="0" y="67437"/>
                </a:moveTo>
                <a:lnTo>
                  <a:pt x="5304" y="41201"/>
                </a:lnTo>
                <a:lnTo>
                  <a:pt x="19764" y="19764"/>
                </a:lnTo>
                <a:lnTo>
                  <a:pt x="41201" y="5304"/>
                </a:lnTo>
                <a:lnTo>
                  <a:pt x="67436" y="0"/>
                </a:lnTo>
                <a:lnTo>
                  <a:pt x="2820542" y="0"/>
                </a:lnTo>
                <a:lnTo>
                  <a:pt x="2846778" y="5304"/>
                </a:lnTo>
                <a:lnTo>
                  <a:pt x="2868215" y="19764"/>
                </a:lnTo>
                <a:lnTo>
                  <a:pt x="2882675" y="41201"/>
                </a:lnTo>
                <a:lnTo>
                  <a:pt x="2887979" y="67437"/>
                </a:lnTo>
                <a:lnTo>
                  <a:pt x="2887979" y="2063115"/>
                </a:lnTo>
                <a:lnTo>
                  <a:pt x="2882675" y="2089350"/>
                </a:lnTo>
                <a:lnTo>
                  <a:pt x="2868215" y="2110787"/>
                </a:lnTo>
                <a:lnTo>
                  <a:pt x="2846778" y="2125247"/>
                </a:lnTo>
                <a:lnTo>
                  <a:pt x="2820542" y="2130552"/>
                </a:lnTo>
                <a:lnTo>
                  <a:pt x="67436" y="2130552"/>
                </a:lnTo>
                <a:lnTo>
                  <a:pt x="41201" y="2125247"/>
                </a:lnTo>
                <a:lnTo>
                  <a:pt x="19764" y="2110787"/>
                </a:lnTo>
                <a:lnTo>
                  <a:pt x="5304" y="2089350"/>
                </a:lnTo>
                <a:lnTo>
                  <a:pt x="0" y="2063115"/>
                </a:lnTo>
                <a:lnTo>
                  <a:pt x="0" y="67437"/>
                </a:lnTo>
                <a:close/>
              </a:path>
            </a:pathLst>
          </a:custGeom>
          <a:ln w="6350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54952" y="1979676"/>
            <a:ext cx="2753868" cy="467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28115" y="1182770"/>
            <a:ext cx="8719568" cy="23179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개인정보의</a:t>
            </a:r>
            <a:r>
              <a:rPr lang="ko-KR" altLang="en-US" sz="2200" b="1" spc="-60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lang="ko-KR" altLang="en-US" sz="2200" b="1" spc="-5" dirty="0" err="1">
                <a:solidFill>
                  <a:srgbClr val="4384D9"/>
                </a:solidFill>
                <a:latin typeface="맑은 고딕"/>
                <a:cs typeface="맑은 고딕"/>
              </a:rPr>
              <a:t>수집∙이용∙제공을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 위한 </a:t>
            </a:r>
            <a:r>
              <a:rPr sz="2200" b="1" spc="-5" dirty="0" err="1">
                <a:solidFill>
                  <a:srgbClr val="4384D9"/>
                </a:solidFill>
                <a:latin typeface="맑은 고딕"/>
                <a:cs typeface="맑은 고딕"/>
              </a:rPr>
              <a:t>정보주체의</a:t>
            </a:r>
            <a:r>
              <a:rPr sz="2200" b="1" spc="-20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sz="2200" b="1" spc="-5" dirty="0" err="1">
                <a:solidFill>
                  <a:srgbClr val="4384D9"/>
                </a:solidFill>
                <a:latin typeface="맑은 고딕"/>
                <a:cs typeface="맑은 고딕"/>
              </a:rPr>
              <a:t>동의</a:t>
            </a:r>
            <a:r>
              <a:rPr lang="en-US" altLang="ko-KR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(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제</a:t>
            </a:r>
            <a:r>
              <a:rPr lang="en-US" altLang="ko-KR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15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조</a:t>
            </a:r>
            <a:r>
              <a:rPr lang="en-US" altLang="ko-KR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, 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제</a:t>
            </a:r>
            <a:r>
              <a:rPr lang="en-US" altLang="ko-KR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22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조</a:t>
            </a:r>
            <a:r>
              <a:rPr lang="en-US" altLang="ko-KR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)</a:t>
            </a:r>
          </a:p>
          <a:p>
            <a:pPr marL="12700">
              <a:spcBef>
                <a:spcPts val="95"/>
              </a:spcBef>
            </a:pPr>
            <a:endParaRPr dirty="0">
              <a:solidFill>
                <a:srgbClr val="4384D9"/>
              </a:solidFill>
              <a:latin typeface="맑은 고딕"/>
              <a:cs typeface="맑은 고딕"/>
            </a:endParaRPr>
          </a:p>
          <a:p>
            <a:pPr marL="661035">
              <a:lnSpc>
                <a:spcPct val="100000"/>
              </a:lnSpc>
              <a:spcBef>
                <a:spcPts val="2080"/>
              </a:spcBef>
            </a:pPr>
            <a:r>
              <a:rPr sz="1600" b="1" spc="-114" dirty="0" err="1">
                <a:solidFill>
                  <a:srgbClr val="FFFFFF"/>
                </a:solidFill>
                <a:latin typeface="맑은 고딕"/>
                <a:cs typeface="맑은 고딕"/>
              </a:rPr>
              <a:t>개인정보</a:t>
            </a:r>
            <a:r>
              <a:rPr sz="1600" b="1" spc="-33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FFFFFF"/>
                </a:solidFill>
                <a:latin typeface="맑은 고딕"/>
                <a:cs typeface="맑은 고딕"/>
              </a:rPr>
              <a:t>수집</a:t>
            </a:r>
            <a:r>
              <a:rPr sz="1600" b="1" spc="-33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맑은 고딕"/>
                <a:cs typeface="맑은 고딕"/>
              </a:rPr>
              <a:t>결정</a:t>
            </a:r>
            <a:endParaRPr sz="1600" dirty="0">
              <a:latin typeface="맑은 고딕"/>
              <a:cs typeface="맑은 고딕"/>
            </a:endParaRPr>
          </a:p>
          <a:p>
            <a:pPr marL="314325" indent="-144780">
              <a:lnSpc>
                <a:spcPct val="100000"/>
              </a:lnSpc>
              <a:spcBef>
                <a:spcPts val="1730"/>
              </a:spcBef>
              <a:buClr>
                <a:srgbClr val="126A7E"/>
              </a:buClr>
              <a:buFont typeface="MS UI Gothic"/>
              <a:buChar char="▪"/>
              <a:tabLst>
                <a:tab pos="314960" algn="l"/>
              </a:tabLst>
            </a:pP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필요한 최소한의</a:t>
            </a:r>
            <a:r>
              <a:rPr sz="1200" b="1" spc="-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수집</a:t>
            </a:r>
            <a:endParaRPr sz="1200" b="1" dirty="0">
              <a:latin typeface="맑은 고딕"/>
              <a:cs typeface="맑은 고딕"/>
            </a:endParaRPr>
          </a:p>
          <a:p>
            <a:pPr marL="314325" indent="-144780">
              <a:lnSpc>
                <a:spcPct val="100000"/>
              </a:lnSpc>
              <a:spcBef>
                <a:spcPts val="540"/>
              </a:spcBef>
              <a:buClr>
                <a:srgbClr val="126A7E"/>
              </a:buClr>
              <a:buFont typeface="MS UI Gothic"/>
              <a:buChar char="▪"/>
              <a:tabLst>
                <a:tab pos="314960" algn="l"/>
              </a:tabLst>
            </a:pP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적법한</a:t>
            </a:r>
            <a:r>
              <a:rPr sz="12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수집</a:t>
            </a:r>
            <a:endParaRPr sz="1200" b="1" dirty="0">
              <a:latin typeface="맑은 고딕"/>
              <a:cs typeface="맑은 고딕"/>
            </a:endParaRPr>
          </a:p>
          <a:p>
            <a:pPr marL="314325" indent="-144780">
              <a:lnSpc>
                <a:spcPct val="100000"/>
              </a:lnSpc>
              <a:spcBef>
                <a:spcPts val="550"/>
              </a:spcBef>
              <a:buClr>
                <a:srgbClr val="126A7E"/>
              </a:buClr>
              <a:buFont typeface="MS UI Gothic"/>
              <a:buChar char="▪"/>
              <a:tabLst>
                <a:tab pos="314960" algn="l"/>
              </a:tabLst>
            </a:pP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정당한</a:t>
            </a:r>
            <a:r>
              <a:rPr sz="12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수집</a:t>
            </a:r>
            <a:endParaRPr sz="1200" b="1" dirty="0">
              <a:latin typeface="맑은 고딕"/>
              <a:cs typeface="맑은 고딕"/>
            </a:endParaRPr>
          </a:p>
          <a:p>
            <a:pPr marL="314325" indent="-144780">
              <a:lnSpc>
                <a:spcPct val="100000"/>
              </a:lnSpc>
              <a:spcBef>
                <a:spcPts val="545"/>
              </a:spcBef>
              <a:buClr>
                <a:srgbClr val="126A7E"/>
              </a:buClr>
              <a:buFont typeface="MS UI Gothic"/>
              <a:buChar char="▪"/>
              <a:tabLst>
                <a:tab pos="314960" algn="l"/>
              </a:tabLst>
            </a:pPr>
            <a:r>
              <a:rPr sz="1200" b="1" dirty="0">
                <a:solidFill>
                  <a:srgbClr val="E8461A"/>
                </a:solidFill>
                <a:latin typeface="맑은 고딕"/>
                <a:cs typeface="맑은 고딕"/>
              </a:rPr>
              <a:t>입증책임 :</a:t>
            </a:r>
            <a:r>
              <a:rPr sz="1200" b="1" spc="-50" dirty="0">
                <a:solidFill>
                  <a:srgbClr val="E8461A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E8461A"/>
                </a:solidFill>
                <a:latin typeface="맑은 고딕"/>
                <a:cs typeface="맑은 고딕"/>
              </a:rPr>
              <a:t>개인정보처리자</a:t>
            </a:r>
            <a:endParaRPr sz="1200" b="1" dirty="0">
              <a:latin typeface="맑은 고딕"/>
              <a:cs typeface="맑은 고딕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50334" y="2062098"/>
            <a:ext cx="2576830" cy="18853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9580">
              <a:lnSpc>
                <a:spcPct val="100000"/>
              </a:lnSpc>
              <a:spcBef>
                <a:spcPts val="95"/>
              </a:spcBef>
            </a:pPr>
            <a:r>
              <a:rPr sz="1600" b="1" spc="-80" dirty="0">
                <a:solidFill>
                  <a:srgbClr val="FFFFFF"/>
                </a:solidFill>
                <a:latin typeface="맑은 고딕"/>
                <a:cs typeface="맑은 고딕"/>
              </a:rPr>
              <a:t>수집</a:t>
            </a:r>
            <a:r>
              <a:rPr sz="1600" b="1" spc="-30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FFFFFF"/>
                </a:solidFill>
                <a:latin typeface="맑은 고딕"/>
                <a:cs typeface="맑은 고딕"/>
              </a:rPr>
              <a:t>허용</a:t>
            </a:r>
            <a:r>
              <a:rPr sz="1600" b="1" spc="-30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FFFFFF"/>
                </a:solidFill>
                <a:latin typeface="맑은 고딕"/>
                <a:cs typeface="맑은 고딕"/>
              </a:rPr>
              <a:t>사유</a:t>
            </a:r>
            <a:r>
              <a:rPr sz="1600" b="1" spc="-30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맑은 고딕"/>
                <a:cs typeface="맑은 고딕"/>
              </a:rPr>
              <a:t>확인</a:t>
            </a:r>
            <a:endParaRPr sz="1600" dirty="0"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1770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정보주체</a:t>
            </a:r>
            <a:r>
              <a:rPr sz="1200" b="1" spc="-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5" dirty="0">
                <a:solidFill>
                  <a:srgbClr val="252525"/>
                </a:solidFill>
                <a:latin typeface="맑은 고딕"/>
                <a:cs typeface="맑은 고딕"/>
              </a:rPr>
              <a:t>동의</a:t>
            </a:r>
            <a:endParaRPr sz="1200" b="1" dirty="0"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545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200" b="1" spc="-5" dirty="0">
                <a:solidFill>
                  <a:srgbClr val="252525"/>
                </a:solidFill>
                <a:latin typeface="맑은 고딕"/>
                <a:cs typeface="맑은 고딕"/>
              </a:rPr>
              <a:t>법률규정/법령상</a:t>
            </a:r>
            <a:r>
              <a:rPr sz="1200" b="1" spc="-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의무준수</a:t>
            </a:r>
            <a:endParaRPr sz="1200" b="1" dirty="0"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550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계약</a:t>
            </a:r>
            <a:r>
              <a:rPr sz="1200" b="1" spc="-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체결·이행</a:t>
            </a:r>
            <a:endParaRPr sz="1200" b="1" dirty="0"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540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200" b="1" spc="-5" dirty="0">
                <a:solidFill>
                  <a:srgbClr val="252525"/>
                </a:solidFill>
                <a:latin typeface="맑은 고딕"/>
                <a:cs typeface="맑은 고딕"/>
              </a:rPr>
              <a:t>생명·신체·재산상의</a:t>
            </a:r>
            <a:r>
              <a:rPr sz="1200" b="1" spc="-5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급박한이익보호</a:t>
            </a:r>
            <a:endParaRPr sz="1200" b="1" dirty="0">
              <a:latin typeface="맑은 고딕"/>
              <a:cs typeface="맑은 고딕"/>
            </a:endParaRPr>
          </a:p>
          <a:p>
            <a:pPr marL="157480" marR="169545" indent="-144780">
              <a:lnSpc>
                <a:spcPct val="110000"/>
              </a:lnSpc>
              <a:spcBef>
                <a:spcPts val="395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개인정보처리자의 명백히</a:t>
            </a:r>
            <a:r>
              <a:rPr sz="12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정당한  이익달성</a:t>
            </a:r>
            <a:endParaRPr sz="1200" b="1" dirty="0">
              <a:latin typeface="맑은 고딕"/>
              <a:cs typeface="맑은 고딕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55028" y="2062098"/>
            <a:ext cx="2036445" cy="1433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0855">
              <a:lnSpc>
                <a:spcPct val="100000"/>
              </a:lnSpc>
              <a:spcBef>
                <a:spcPts val="95"/>
              </a:spcBef>
            </a:pPr>
            <a:r>
              <a:rPr sz="1600" b="1" spc="-114" dirty="0">
                <a:solidFill>
                  <a:srgbClr val="FFFFFF"/>
                </a:solidFill>
                <a:latin typeface="맑은 고딕"/>
                <a:cs typeface="맑은 고딕"/>
              </a:rPr>
              <a:t>정보주체</a:t>
            </a:r>
            <a:r>
              <a:rPr sz="1600" b="1" spc="-35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맑은 고딕"/>
                <a:cs typeface="맑은 고딕"/>
              </a:rPr>
              <a:t>동의획득</a:t>
            </a:r>
            <a:endParaRPr sz="1600" dirty="0"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1770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200" b="1" spc="-5" dirty="0">
                <a:solidFill>
                  <a:srgbClr val="252525"/>
                </a:solidFill>
                <a:latin typeface="맑은 고딕"/>
                <a:cs typeface="맑은 고딕"/>
              </a:rPr>
              <a:t>수집·이용</a:t>
            </a:r>
            <a:r>
              <a:rPr sz="1200" b="1" spc="-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5" dirty="0">
                <a:solidFill>
                  <a:srgbClr val="E85A1A"/>
                </a:solidFill>
                <a:latin typeface="맑은 고딕"/>
                <a:cs typeface="맑은 고딕"/>
              </a:rPr>
              <a:t>목적</a:t>
            </a:r>
            <a:endParaRPr sz="1200" b="1" dirty="0">
              <a:solidFill>
                <a:srgbClr val="E85A1A"/>
              </a:solidFill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545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개인정보의</a:t>
            </a:r>
            <a:r>
              <a:rPr sz="1200" b="1" spc="-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E85A1A"/>
                </a:solidFill>
                <a:latin typeface="맑은 고딕"/>
                <a:cs typeface="맑은 고딕"/>
              </a:rPr>
              <a:t>항목</a:t>
            </a:r>
          </a:p>
          <a:p>
            <a:pPr marL="157480" indent="-144780">
              <a:lnSpc>
                <a:spcPct val="100000"/>
              </a:lnSpc>
              <a:spcBef>
                <a:spcPts val="550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개인정보</a:t>
            </a:r>
            <a:r>
              <a:rPr sz="1200" b="1" spc="-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보유·</a:t>
            </a:r>
            <a:r>
              <a:rPr sz="1200" b="1" dirty="0">
                <a:solidFill>
                  <a:srgbClr val="E85A1A"/>
                </a:solidFill>
                <a:latin typeface="맑은 고딕"/>
                <a:cs typeface="맑은 고딕"/>
              </a:rPr>
              <a:t>이용기간</a:t>
            </a:r>
          </a:p>
          <a:p>
            <a:pPr marL="157480" indent="-144780">
              <a:lnSpc>
                <a:spcPct val="100000"/>
              </a:lnSpc>
              <a:spcBef>
                <a:spcPts val="540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동의</a:t>
            </a:r>
            <a:r>
              <a:rPr sz="1200" b="1" dirty="0">
                <a:solidFill>
                  <a:srgbClr val="E85A1A"/>
                </a:solidFill>
                <a:latin typeface="맑은 고딕"/>
                <a:cs typeface="맑은 고딕"/>
              </a:rPr>
              <a:t>거부권</a:t>
            </a: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 및</a:t>
            </a:r>
            <a:r>
              <a:rPr sz="1200" b="1" spc="-4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불이익안내</a:t>
            </a:r>
            <a:endParaRPr sz="1200" b="1" dirty="0">
              <a:latin typeface="맑은 고딕"/>
              <a:cs typeface="맑은 고딕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40835" y="2723388"/>
            <a:ext cx="170815" cy="498475"/>
          </a:xfrm>
          <a:custGeom>
            <a:avLst/>
            <a:gdLst/>
            <a:ahLst/>
            <a:cxnLst/>
            <a:rect l="l" t="t" r="r" b="b"/>
            <a:pathLst>
              <a:path w="170814" h="498475">
                <a:moveTo>
                  <a:pt x="85343" y="0"/>
                </a:moveTo>
                <a:lnTo>
                  <a:pt x="85343" y="124587"/>
                </a:lnTo>
                <a:lnTo>
                  <a:pt x="0" y="124587"/>
                </a:lnTo>
                <a:lnTo>
                  <a:pt x="0" y="373761"/>
                </a:lnTo>
                <a:lnTo>
                  <a:pt x="85343" y="373761"/>
                </a:lnTo>
                <a:lnTo>
                  <a:pt x="85343" y="498348"/>
                </a:lnTo>
                <a:lnTo>
                  <a:pt x="170687" y="249174"/>
                </a:lnTo>
                <a:lnTo>
                  <a:pt x="85343" y="0"/>
                </a:lnTo>
                <a:close/>
              </a:path>
            </a:pathLst>
          </a:custGeom>
          <a:solidFill>
            <a:srgbClr val="568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58356" y="2723388"/>
            <a:ext cx="169545" cy="498475"/>
          </a:xfrm>
          <a:custGeom>
            <a:avLst/>
            <a:gdLst/>
            <a:ahLst/>
            <a:cxnLst/>
            <a:rect l="l" t="t" r="r" b="b"/>
            <a:pathLst>
              <a:path w="169545" h="498475">
                <a:moveTo>
                  <a:pt x="84582" y="0"/>
                </a:moveTo>
                <a:lnTo>
                  <a:pt x="84582" y="124587"/>
                </a:lnTo>
                <a:lnTo>
                  <a:pt x="0" y="124587"/>
                </a:lnTo>
                <a:lnTo>
                  <a:pt x="0" y="373761"/>
                </a:lnTo>
                <a:lnTo>
                  <a:pt x="84582" y="373761"/>
                </a:lnTo>
                <a:lnTo>
                  <a:pt x="84582" y="498348"/>
                </a:lnTo>
                <a:lnTo>
                  <a:pt x="169164" y="249174"/>
                </a:lnTo>
                <a:lnTo>
                  <a:pt x="84582" y="0"/>
                </a:lnTo>
                <a:close/>
              </a:path>
            </a:pathLst>
          </a:custGeom>
          <a:solidFill>
            <a:srgbClr val="568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841151" y="1945307"/>
            <a:ext cx="1358265" cy="2127885"/>
          </a:xfrm>
          <a:custGeom>
            <a:avLst/>
            <a:gdLst/>
            <a:ahLst/>
            <a:cxnLst/>
            <a:rect l="l" t="t" r="r" b="b"/>
            <a:pathLst>
              <a:path w="1358265" h="2127885">
                <a:moveTo>
                  <a:pt x="1328579" y="0"/>
                </a:moveTo>
                <a:lnTo>
                  <a:pt x="1331292" y="13413"/>
                </a:lnTo>
                <a:lnTo>
                  <a:pt x="1331292" y="2057859"/>
                </a:lnTo>
                <a:lnTo>
                  <a:pt x="1327905" y="2074605"/>
                </a:lnTo>
                <a:lnTo>
                  <a:pt x="1318672" y="2088292"/>
                </a:lnTo>
                <a:lnTo>
                  <a:pt x="1304985" y="2097525"/>
                </a:lnTo>
                <a:lnTo>
                  <a:pt x="1288239" y="2100912"/>
                </a:lnTo>
                <a:lnTo>
                  <a:pt x="549" y="2100912"/>
                </a:lnTo>
                <a:lnTo>
                  <a:pt x="674" y="2101529"/>
                </a:lnTo>
                <a:lnTo>
                  <a:pt x="9921" y="2115216"/>
                </a:lnTo>
                <a:lnTo>
                  <a:pt x="23645" y="2124449"/>
                </a:lnTo>
                <a:lnTo>
                  <a:pt x="40464" y="2127836"/>
                </a:lnTo>
                <a:lnTo>
                  <a:pt x="1315163" y="2127836"/>
                </a:lnTo>
                <a:lnTo>
                  <a:pt x="1331909" y="2124449"/>
                </a:lnTo>
                <a:lnTo>
                  <a:pt x="1345596" y="2115216"/>
                </a:lnTo>
                <a:lnTo>
                  <a:pt x="1354829" y="2101529"/>
                </a:lnTo>
                <a:lnTo>
                  <a:pt x="1354954" y="2100912"/>
                </a:lnTo>
                <a:lnTo>
                  <a:pt x="13413" y="2100912"/>
                </a:lnTo>
                <a:lnTo>
                  <a:pt x="0" y="2098199"/>
                </a:lnTo>
                <a:lnTo>
                  <a:pt x="1355503" y="2098199"/>
                </a:lnTo>
                <a:lnTo>
                  <a:pt x="1358216" y="2084783"/>
                </a:lnTo>
                <a:lnTo>
                  <a:pt x="1358216" y="40464"/>
                </a:lnTo>
                <a:lnTo>
                  <a:pt x="1354829" y="23645"/>
                </a:lnTo>
                <a:lnTo>
                  <a:pt x="1345596" y="9921"/>
                </a:lnTo>
                <a:lnTo>
                  <a:pt x="1331909" y="674"/>
                </a:lnTo>
                <a:lnTo>
                  <a:pt x="1328579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34371" y="1939925"/>
            <a:ext cx="1371600" cy="2139950"/>
          </a:xfrm>
          <a:custGeom>
            <a:avLst/>
            <a:gdLst/>
            <a:ahLst/>
            <a:cxnLst/>
            <a:rect l="l" t="t" r="r" b="b"/>
            <a:pathLst>
              <a:path w="1371600" h="2139950">
                <a:moveTo>
                  <a:pt x="1300226" y="2126869"/>
                </a:moveTo>
                <a:lnTo>
                  <a:pt x="1262126" y="2126869"/>
                </a:lnTo>
                <a:lnTo>
                  <a:pt x="1262126" y="2139569"/>
                </a:lnTo>
                <a:lnTo>
                  <a:pt x="1300226" y="2139569"/>
                </a:lnTo>
                <a:lnTo>
                  <a:pt x="1300226" y="2126869"/>
                </a:lnTo>
                <a:close/>
              </a:path>
              <a:path w="1371600" h="2139950">
                <a:moveTo>
                  <a:pt x="1249426" y="2126869"/>
                </a:moveTo>
                <a:lnTo>
                  <a:pt x="1211326" y="2126869"/>
                </a:lnTo>
                <a:lnTo>
                  <a:pt x="1211326" y="2139569"/>
                </a:lnTo>
                <a:lnTo>
                  <a:pt x="1249426" y="2139569"/>
                </a:lnTo>
                <a:lnTo>
                  <a:pt x="1249426" y="2126869"/>
                </a:lnTo>
                <a:close/>
              </a:path>
              <a:path w="1371600" h="2139950">
                <a:moveTo>
                  <a:pt x="1198626" y="2126869"/>
                </a:moveTo>
                <a:lnTo>
                  <a:pt x="1160526" y="2126869"/>
                </a:lnTo>
                <a:lnTo>
                  <a:pt x="1160526" y="2139569"/>
                </a:lnTo>
                <a:lnTo>
                  <a:pt x="1198626" y="2139569"/>
                </a:lnTo>
                <a:lnTo>
                  <a:pt x="1198626" y="2126869"/>
                </a:lnTo>
                <a:close/>
              </a:path>
              <a:path w="1371600" h="2139950">
                <a:moveTo>
                  <a:pt x="1147826" y="2126869"/>
                </a:moveTo>
                <a:lnTo>
                  <a:pt x="1109726" y="2126869"/>
                </a:lnTo>
                <a:lnTo>
                  <a:pt x="1109726" y="2139569"/>
                </a:lnTo>
                <a:lnTo>
                  <a:pt x="1147826" y="2139569"/>
                </a:lnTo>
                <a:lnTo>
                  <a:pt x="1147826" y="2126869"/>
                </a:lnTo>
                <a:close/>
              </a:path>
              <a:path w="1371600" h="2139950">
                <a:moveTo>
                  <a:pt x="1097026" y="2126869"/>
                </a:moveTo>
                <a:lnTo>
                  <a:pt x="1058926" y="2126869"/>
                </a:lnTo>
                <a:lnTo>
                  <a:pt x="1058926" y="2139569"/>
                </a:lnTo>
                <a:lnTo>
                  <a:pt x="1097026" y="2139569"/>
                </a:lnTo>
                <a:lnTo>
                  <a:pt x="1097026" y="2126869"/>
                </a:lnTo>
                <a:close/>
              </a:path>
              <a:path w="1371600" h="2139950">
                <a:moveTo>
                  <a:pt x="1046226" y="2126869"/>
                </a:moveTo>
                <a:lnTo>
                  <a:pt x="1008126" y="2126869"/>
                </a:lnTo>
                <a:lnTo>
                  <a:pt x="1008126" y="2139569"/>
                </a:lnTo>
                <a:lnTo>
                  <a:pt x="1046226" y="2139569"/>
                </a:lnTo>
                <a:lnTo>
                  <a:pt x="1046226" y="2126869"/>
                </a:lnTo>
                <a:close/>
              </a:path>
              <a:path w="1371600" h="2139950">
                <a:moveTo>
                  <a:pt x="995426" y="2126869"/>
                </a:moveTo>
                <a:lnTo>
                  <a:pt x="957326" y="2126869"/>
                </a:lnTo>
                <a:lnTo>
                  <a:pt x="957326" y="2139569"/>
                </a:lnTo>
                <a:lnTo>
                  <a:pt x="995426" y="2139569"/>
                </a:lnTo>
                <a:lnTo>
                  <a:pt x="995426" y="2126869"/>
                </a:lnTo>
                <a:close/>
              </a:path>
              <a:path w="1371600" h="2139950">
                <a:moveTo>
                  <a:pt x="944626" y="2126869"/>
                </a:moveTo>
                <a:lnTo>
                  <a:pt x="906526" y="2126869"/>
                </a:lnTo>
                <a:lnTo>
                  <a:pt x="906526" y="2139569"/>
                </a:lnTo>
                <a:lnTo>
                  <a:pt x="944626" y="2139569"/>
                </a:lnTo>
                <a:lnTo>
                  <a:pt x="944626" y="2126869"/>
                </a:lnTo>
                <a:close/>
              </a:path>
              <a:path w="1371600" h="2139950">
                <a:moveTo>
                  <a:pt x="893826" y="2126869"/>
                </a:moveTo>
                <a:lnTo>
                  <a:pt x="855726" y="2126869"/>
                </a:lnTo>
                <a:lnTo>
                  <a:pt x="855726" y="2139569"/>
                </a:lnTo>
                <a:lnTo>
                  <a:pt x="893826" y="2139569"/>
                </a:lnTo>
                <a:lnTo>
                  <a:pt x="893826" y="2126869"/>
                </a:lnTo>
                <a:close/>
              </a:path>
              <a:path w="1371600" h="2139950">
                <a:moveTo>
                  <a:pt x="843026" y="2126869"/>
                </a:moveTo>
                <a:lnTo>
                  <a:pt x="804926" y="2126869"/>
                </a:lnTo>
                <a:lnTo>
                  <a:pt x="804926" y="2139569"/>
                </a:lnTo>
                <a:lnTo>
                  <a:pt x="843026" y="2139569"/>
                </a:lnTo>
                <a:lnTo>
                  <a:pt x="843026" y="2126869"/>
                </a:lnTo>
                <a:close/>
              </a:path>
              <a:path w="1371600" h="2139950">
                <a:moveTo>
                  <a:pt x="792226" y="2126869"/>
                </a:moveTo>
                <a:lnTo>
                  <a:pt x="754126" y="2126869"/>
                </a:lnTo>
                <a:lnTo>
                  <a:pt x="754126" y="2139569"/>
                </a:lnTo>
                <a:lnTo>
                  <a:pt x="792226" y="2139569"/>
                </a:lnTo>
                <a:lnTo>
                  <a:pt x="792226" y="2126869"/>
                </a:lnTo>
                <a:close/>
              </a:path>
              <a:path w="1371600" h="2139950">
                <a:moveTo>
                  <a:pt x="741426" y="2126869"/>
                </a:moveTo>
                <a:lnTo>
                  <a:pt x="703326" y="2126869"/>
                </a:lnTo>
                <a:lnTo>
                  <a:pt x="703326" y="2139569"/>
                </a:lnTo>
                <a:lnTo>
                  <a:pt x="741426" y="2139569"/>
                </a:lnTo>
                <a:lnTo>
                  <a:pt x="741426" y="2126869"/>
                </a:lnTo>
                <a:close/>
              </a:path>
              <a:path w="1371600" h="2139950">
                <a:moveTo>
                  <a:pt x="690626" y="2126869"/>
                </a:moveTo>
                <a:lnTo>
                  <a:pt x="652526" y="2126869"/>
                </a:lnTo>
                <a:lnTo>
                  <a:pt x="652526" y="2139569"/>
                </a:lnTo>
                <a:lnTo>
                  <a:pt x="690626" y="2139569"/>
                </a:lnTo>
                <a:lnTo>
                  <a:pt x="690626" y="2126869"/>
                </a:lnTo>
                <a:close/>
              </a:path>
              <a:path w="1371600" h="2139950">
                <a:moveTo>
                  <a:pt x="639826" y="2126869"/>
                </a:moveTo>
                <a:lnTo>
                  <a:pt x="601726" y="2126869"/>
                </a:lnTo>
                <a:lnTo>
                  <a:pt x="601726" y="2139569"/>
                </a:lnTo>
                <a:lnTo>
                  <a:pt x="639826" y="2139569"/>
                </a:lnTo>
                <a:lnTo>
                  <a:pt x="639826" y="2126869"/>
                </a:lnTo>
                <a:close/>
              </a:path>
              <a:path w="1371600" h="2139950">
                <a:moveTo>
                  <a:pt x="589026" y="2126869"/>
                </a:moveTo>
                <a:lnTo>
                  <a:pt x="550926" y="2126869"/>
                </a:lnTo>
                <a:lnTo>
                  <a:pt x="550926" y="2139569"/>
                </a:lnTo>
                <a:lnTo>
                  <a:pt x="589026" y="2139569"/>
                </a:lnTo>
                <a:lnTo>
                  <a:pt x="589026" y="2126869"/>
                </a:lnTo>
                <a:close/>
              </a:path>
              <a:path w="1371600" h="2139950">
                <a:moveTo>
                  <a:pt x="538226" y="2126869"/>
                </a:moveTo>
                <a:lnTo>
                  <a:pt x="500125" y="2126869"/>
                </a:lnTo>
                <a:lnTo>
                  <a:pt x="500125" y="2139569"/>
                </a:lnTo>
                <a:lnTo>
                  <a:pt x="538226" y="2139569"/>
                </a:lnTo>
                <a:lnTo>
                  <a:pt x="538226" y="2126869"/>
                </a:lnTo>
                <a:close/>
              </a:path>
              <a:path w="1371600" h="2139950">
                <a:moveTo>
                  <a:pt x="487425" y="2126869"/>
                </a:moveTo>
                <a:lnTo>
                  <a:pt x="449325" y="2126869"/>
                </a:lnTo>
                <a:lnTo>
                  <a:pt x="449325" y="2139569"/>
                </a:lnTo>
                <a:lnTo>
                  <a:pt x="487425" y="2139569"/>
                </a:lnTo>
                <a:lnTo>
                  <a:pt x="487425" y="2126869"/>
                </a:lnTo>
                <a:close/>
              </a:path>
              <a:path w="1371600" h="2139950">
                <a:moveTo>
                  <a:pt x="436625" y="2126869"/>
                </a:moveTo>
                <a:lnTo>
                  <a:pt x="398525" y="2126869"/>
                </a:lnTo>
                <a:lnTo>
                  <a:pt x="398525" y="2139569"/>
                </a:lnTo>
                <a:lnTo>
                  <a:pt x="436625" y="2139569"/>
                </a:lnTo>
                <a:lnTo>
                  <a:pt x="436625" y="2126869"/>
                </a:lnTo>
                <a:close/>
              </a:path>
              <a:path w="1371600" h="2139950">
                <a:moveTo>
                  <a:pt x="385825" y="2126869"/>
                </a:moveTo>
                <a:lnTo>
                  <a:pt x="347725" y="2126869"/>
                </a:lnTo>
                <a:lnTo>
                  <a:pt x="347725" y="2139569"/>
                </a:lnTo>
                <a:lnTo>
                  <a:pt x="385825" y="2139569"/>
                </a:lnTo>
                <a:lnTo>
                  <a:pt x="385825" y="2126869"/>
                </a:lnTo>
                <a:close/>
              </a:path>
              <a:path w="1371600" h="2139950">
                <a:moveTo>
                  <a:pt x="335025" y="2126869"/>
                </a:moveTo>
                <a:lnTo>
                  <a:pt x="296925" y="2126869"/>
                </a:lnTo>
                <a:lnTo>
                  <a:pt x="296925" y="2139569"/>
                </a:lnTo>
                <a:lnTo>
                  <a:pt x="335025" y="2139569"/>
                </a:lnTo>
                <a:lnTo>
                  <a:pt x="335025" y="2126869"/>
                </a:lnTo>
                <a:close/>
              </a:path>
              <a:path w="1371600" h="2139950">
                <a:moveTo>
                  <a:pt x="284225" y="2126869"/>
                </a:moveTo>
                <a:lnTo>
                  <a:pt x="246125" y="2126869"/>
                </a:lnTo>
                <a:lnTo>
                  <a:pt x="246125" y="2139569"/>
                </a:lnTo>
                <a:lnTo>
                  <a:pt x="284225" y="2139569"/>
                </a:lnTo>
                <a:lnTo>
                  <a:pt x="284225" y="2126869"/>
                </a:lnTo>
                <a:close/>
              </a:path>
              <a:path w="1371600" h="2139950">
                <a:moveTo>
                  <a:pt x="233425" y="2126869"/>
                </a:moveTo>
                <a:lnTo>
                  <a:pt x="195325" y="2126869"/>
                </a:lnTo>
                <a:lnTo>
                  <a:pt x="195325" y="2139569"/>
                </a:lnTo>
                <a:lnTo>
                  <a:pt x="233425" y="2139569"/>
                </a:lnTo>
                <a:lnTo>
                  <a:pt x="233425" y="2126869"/>
                </a:lnTo>
                <a:close/>
              </a:path>
              <a:path w="1371600" h="2139950">
                <a:moveTo>
                  <a:pt x="182625" y="2126869"/>
                </a:moveTo>
                <a:lnTo>
                  <a:pt x="144525" y="2126869"/>
                </a:lnTo>
                <a:lnTo>
                  <a:pt x="144525" y="2139569"/>
                </a:lnTo>
                <a:lnTo>
                  <a:pt x="182625" y="2139569"/>
                </a:lnTo>
                <a:lnTo>
                  <a:pt x="182625" y="2126869"/>
                </a:lnTo>
                <a:close/>
              </a:path>
              <a:path w="1371600" h="2139950">
                <a:moveTo>
                  <a:pt x="131825" y="2126869"/>
                </a:moveTo>
                <a:lnTo>
                  <a:pt x="93725" y="2126869"/>
                </a:lnTo>
                <a:lnTo>
                  <a:pt x="93725" y="2139569"/>
                </a:lnTo>
                <a:lnTo>
                  <a:pt x="131825" y="2139569"/>
                </a:lnTo>
                <a:lnTo>
                  <a:pt x="131825" y="2126869"/>
                </a:lnTo>
                <a:close/>
              </a:path>
              <a:path w="1371600" h="2139950">
                <a:moveTo>
                  <a:pt x="43560" y="2126488"/>
                </a:moveTo>
                <a:lnTo>
                  <a:pt x="42291" y="2139188"/>
                </a:lnTo>
                <a:lnTo>
                  <a:pt x="46862" y="2139569"/>
                </a:lnTo>
                <a:lnTo>
                  <a:pt x="81025" y="2139569"/>
                </a:lnTo>
                <a:lnTo>
                  <a:pt x="81025" y="2126869"/>
                </a:lnTo>
                <a:lnTo>
                  <a:pt x="47498" y="2126869"/>
                </a:lnTo>
                <a:lnTo>
                  <a:pt x="43560" y="2126488"/>
                </a:lnTo>
                <a:close/>
              </a:path>
              <a:path w="1371600" h="2139950">
                <a:moveTo>
                  <a:pt x="1344802" y="2118741"/>
                </a:moveTo>
                <a:lnTo>
                  <a:pt x="1342517" y="2120646"/>
                </a:lnTo>
                <a:lnTo>
                  <a:pt x="1336294" y="2124075"/>
                </a:lnTo>
                <a:lnTo>
                  <a:pt x="1329435" y="2126107"/>
                </a:lnTo>
                <a:lnTo>
                  <a:pt x="1321688" y="2126869"/>
                </a:lnTo>
                <a:lnTo>
                  <a:pt x="1312926" y="2126869"/>
                </a:lnTo>
                <a:lnTo>
                  <a:pt x="1312926" y="2139569"/>
                </a:lnTo>
                <a:lnTo>
                  <a:pt x="1322324" y="2139569"/>
                </a:lnTo>
                <a:lnTo>
                  <a:pt x="1331849" y="2138680"/>
                </a:lnTo>
                <a:lnTo>
                  <a:pt x="1341247" y="2135759"/>
                </a:lnTo>
                <a:lnTo>
                  <a:pt x="1349628" y="2131187"/>
                </a:lnTo>
                <a:lnTo>
                  <a:pt x="1352803" y="2128520"/>
                </a:lnTo>
                <a:lnTo>
                  <a:pt x="1344802" y="2118741"/>
                </a:lnTo>
                <a:close/>
              </a:path>
              <a:path w="1371600" h="2139950">
                <a:moveTo>
                  <a:pt x="4233" y="2103066"/>
                </a:moveTo>
                <a:lnTo>
                  <a:pt x="0" y="2104390"/>
                </a:lnTo>
                <a:lnTo>
                  <a:pt x="1650" y="2109470"/>
                </a:lnTo>
                <a:lnTo>
                  <a:pt x="6096" y="2117852"/>
                </a:lnTo>
                <a:lnTo>
                  <a:pt x="12319" y="2125218"/>
                </a:lnTo>
                <a:lnTo>
                  <a:pt x="19557" y="2131187"/>
                </a:lnTo>
                <a:lnTo>
                  <a:pt x="27939" y="2135759"/>
                </a:lnTo>
                <a:lnTo>
                  <a:pt x="28828" y="2136013"/>
                </a:lnTo>
                <a:lnTo>
                  <a:pt x="32511" y="2123948"/>
                </a:lnTo>
                <a:lnTo>
                  <a:pt x="32818" y="2123948"/>
                </a:lnTo>
                <a:lnTo>
                  <a:pt x="26670" y="2120646"/>
                </a:lnTo>
                <a:lnTo>
                  <a:pt x="21208" y="2116074"/>
                </a:lnTo>
                <a:lnTo>
                  <a:pt x="16763" y="2110740"/>
                </a:lnTo>
                <a:lnTo>
                  <a:pt x="13577" y="2104956"/>
                </a:lnTo>
                <a:lnTo>
                  <a:pt x="4233" y="2103066"/>
                </a:lnTo>
                <a:close/>
              </a:path>
              <a:path w="1371600" h="2139950">
                <a:moveTo>
                  <a:pt x="32818" y="2123948"/>
                </a:moveTo>
                <a:lnTo>
                  <a:pt x="32511" y="2123948"/>
                </a:lnTo>
                <a:lnTo>
                  <a:pt x="33527" y="2124329"/>
                </a:lnTo>
                <a:lnTo>
                  <a:pt x="32818" y="2123948"/>
                </a:lnTo>
                <a:close/>
              </a:path>
              <a:path w="1371600" h="2139950">
                <a:moveTo>
                  <a:pt x="1366981" y="2110486"/>
                </a:moveTo>
                <a:lnTo>
                  <a:pt x="1352677" y="2110486"/>
                </a:lnTo>
                <a:lnTo>
                  <a:pt x="1362455" y="2118487"/>
                </a:lnTo>
                <a:lnTo>
                  <a:pt x="1362963" y="2117852"/>
                </a:lnTo>
                <a:lnTo>
                  <a:pt x="1366981" y="2110486"/>
                </a:lnTo>
                <a:close/>
              </a:path>
              <a:path w="1371600" h="2139950">
                <a:moveTo>
                  <a:pt x="1368522" y="2106295"/>
                </a:moveTo>
                <a:lnTo>
                  <a:pt x="1354845" y="2106295"/>
                </a:lnTo>
                <a:lnTo>
                  <a:pt x="1352042" y="2111248"/>
                </a:lnTo>
                <a:lnTo>
                  <a:pt x="1352677" y="2110486"/>
                </a:lnTo>
                <a:lnTo>
                  <a:pt x="1366981" y="2110486"/>
                </a:lnTo>
                <a:lnTo>
                  <a:pt x="1367535" y="2109470"/>
                </a:lnTo>
                <a:lnTo>
                  <a:pt x="1368522" y="2106295"/>
                </a:lnTo>
                <a:close/>
              </a:path>
              <a:path w="1371600" h="2139950">
                <a:moveTo>
                  <a:pt x="1371346" y="2077847"/>
                </a:moveTo>
                <a:lnTo>
                  <a:pt x="1358646" y="2077847"/>
                </a:lnTo>
                <a:lnTo>
                  <a:pt x="1358583" y="2090547"/>
                </a:lnTo>
                <a:lnTo>
                  <a:pt x="1357883" y="2097659"/>
                </a:lnTo>
                <a:lnTo>
                  <a:pt x="1355852" y="2104517"/>
                </a:lnTo>
                <a:lnTo>
                  <a:pt x="1354845" y="2106295"/>
                </a:lnTo>
                <a:lnTo>
                  <a:pt x="1368522" y="2106295"/>
                </a:lnTo>
                <a:lnTo>
                  <a:pt x="1370456" y="2100072"/>
                </a:lnTo>
                <a:lnTo>
                  <a:pt x="1371346" y="2090547"/>
                </a:lnTo>
                <a:lnTo>
                  <a:pt x="1371346" y="2077847"/>
                </a:lnTo>
                <a:close/>
              </a:path>
              <a:path w="1371600" h="2139950">
                <a:moveTo>
                  <a:pt x="1371346" y="2027047"/>
                </a:moveTo>
                <a:lnTo>
                  <a:pt x="1358646" y="2027047"/>
                </a:lnTo>
                <a:lnTo>
                  <a:pt x="1358646" y="2065147"/>
                </a:lnTo>
                <a:lnTo>
                  <a:pt x="1371346" y="2065147"/>
                </a:lnTo>
                <a:lnTo>
                  <a:pt x="1371346" y="2027047"/>
                </a:lnTo>
                <a:close/>
              </a:path>
              <a:path w="1371600" h="2139950">
                <a:moveTo>
                  <a:pt x="1371346" y="1976247"/>
                </a:moveTo>
                <a:lnTo>
                  <a:pt x="1358646" y="1976247"/>
                </a:lnTo>
                <a:lnTo>
                  <a:pt x="1358646" y="2014347"/>
                </a:lnTo>
                <a:lnTo>
                  <a:pt x="1371346" y="2014347"/>
                </a:lnTo>
                <a:lnTo>
                  <a:pt x="1371346" y="1976247"/>
                </a:lnTo>
                <a:close/>
              </a:path>
              <a:path w="1371600" h="2139950">
                <a:moveTo>
                  <a:pt x="1371346" y="1925447"/>
                </a:moveTo>
                <a:lnTo>
                  <a:pt x="1358646" y="1925447"/>
                </a:lnTo>
                <a:lnTo>
                  <a:pt x="1358646" y="1963547"/>
                </a:lnTo>
                <a:lnTo>
                  <a:pt x="1371346" y="1963547"/>
                </a:lnTo>
                <a:lnTo>
                  <a:pt x="1371346" y="1925447"/>
                </a:lnTo>
                <a:close/>
              </a:path>
              <a:path w="1371600" h="2139950">
                <a:moveTo>
                  <a:pt x="1371346" y="1874647"/>
                </a:moveTo>
                <a:lnTo>
                  <a:pt x="1358646" y="1874647"/>
                </a:lnTo>
                <a:lnTo>
                  <a:pt x="1358646" y="1912747"/>
                </a:lnTo>
                <a:lnTo>
                  <a:pt x="1371346" y="1912747"/>
                </a:lnTo>
                <a:lnTo>
                  <a:pt x="1371346" y="1874647"/>
                </a:lnTo>
                <a:close/>
              </a:path>
              <a:path w="1371600" h="2139950">
                <a:moveTo>
                  <a:pt x="1371346" y="1823847"/>
                </a:moveTo>
                <a:lnTo>
                  <a:pt x="1358646" y="1823847"/>
                </a:lnTo>
                <a:lnTo>
                  <a:pt x="1358646" y="1861947"/>
                </a:lnTo>
                <a:lnTo>
                  <a:pt x="1371346" y="1861947"/>
                </a:lnTo>
                <a:lnTo>
                  <a:pt x="1371346" y="1823847"/>
                </a:lnTo>
                <a:close/>
              </a:path>
              <a:path w="1371600" h="2139950">
                <a:moveTo>
                  <a:pt x="1371346" y="1773047"/>
                </a:moveTo>
                <a:lnTo>
                  <a:pt x="1358646" y="1773047"/>
                </a:lnTo>
                <a:lnTo>
                  <a:pt x="1358646" y="1811147"/>
                </a:lnTo>
                <a:lnTo>
                  <a:pt x="1371346" y="1811147"/>
                </a:lnTo>
                <a:lnTo>
                  <a:pt x="1371346" y="1773047"/>
                </a:lnTo>
                <a:close/>
              </a:path>
              <a:path w="1371600" h="2139950">
                <a:moveTo>
                  <a:pt x="1371346" y="1722247"/>
                </a:moveTo>
                <a:lnTo>
                  <a:pt x="1358646" y="1722247"/>
                </a:lnTo>
                <a:lnTo>
                  <a:pt x="1358646" y="1760347"/>
                </a:lnTo>
                <a:lnTo>
                  <a:pt x="1371346" y="1760347"/>
                </a:lnTo>
                <a:lnTo>
                  <a:pt x="1371346" y="1722247"/>
                </a:lnTo>
                <a:close/>
              </a:path>
              <a:path w="1371600" h="2139950">
                <a:moveTo>
                  <a:pt x="1371346" y="1671447"/>
                </a:moveTo>
                <a:lnTo>
                  <a:pt x="1358646" y="1671447"/>
                </a:lnTo>
                <a:lnTo>
                  <a:pt x="1358646" y="1709547"/>
                </a:lnTo>
                <a:lnTo>
                  <a:pt x="1371346" y="1709547"/>
                </a:lnTo>
                <a:lnTo>
                  <a:pt x="1371346" y="1671447"/>
                </a:lnTo>
                <a:close/>
              </a:path>
              <a:path w="1371600" h="2139950">
                <a:moveTo>
                  <a:pt x="1371346" y="1620647"/>
                </a:moveTo>
                <a:lnTo>
                  <a:pt x="1358646" y="1620647"/>
                </a:lnTo>
                <a:lnTo>
                  <a:pt x="1358646" y="1658747"/>
                </a:lnTo>
                <a:lnTo>
                  <a:pt x="1371346" y="1658747"/>
                </a:lnTo>
                <a:lnTo>
                  <a:pt x="1371346" y="1620647"/>
                </a:lnTo>
                <a:close/>
              </a:path>
              <a:path w="1371600" h="2139950">
                <a:moveTo>
                  <a:pt x="1371346" y="1569847"/>
                </a:moveTo>
                <a:lnTo>
                  <a:pt x="1358646" y="1569847"/>
                </a:lnTo>
                <a:lnTo>
                  <a:pt x="1358646" y="1607947"/>
                </a:lnTo>
                <a:lnTo>
                  <a:pt x="1371346" y="1607947"/>
                </a:lnTo>
                <a:lnTo>
                  <a:pt x="1371346" y="1569847"/>
                </a:lnTo>
                <a:close/>
              </a:path>
              <a:path w="1371600" h="2139950">
                <a:moveTo>
                  <a:pt x="1371346" y="1519047"/>
                </a:moveTo>
                <a:lnTo>
                  <a:pt x="1358646" y="1519047"/>
                </a:lnTo>
                <a:lnTo>
                  <a:pt x="1358646" y="1557147"/>
                </a:lnTo>
                <a:lnTo>
                  <a:pt x="1371346" y="1557147"/>
                </a:lnTo>
                <a:lnTo>
                  <a:pt x="1371346" y="1519047"/>
                </a:lnTo>
                <a:close/>
              </a:path>
              <a:path w="1371600" h="2139950">
                <a:moveTo>
                  <a:pt x="1371346" y="1468247"/>
                </a:moveTo>
                <a:lnTo>
                  <a:pt x="1358646" y="1468247"/>
                </a:lnTo>
                <a:lnTo>
                  <a:pt x="1358646" y="1506347"/>
                </a:lnTo>
                <a:lnTo>
                  <a:pt x="1371346" y="1506347"/>
                </a:lnTo>
                <a:lnTo>
                  <a:pt x="1371346" y="1468247"/>
                </a:lnTo>
                <a:close/>
              </a:path>
              <a:path w="1371600" h="2139950">
                <a:moveTo>
                  <a:pt x="1371346" y="1417447"/>
                </a:moveTo>
                <a:lnTo>
                  <a:pt x="1358646" y="1417447"/>
                </a:lnTo>
                <a:lnTo>
                  <a:pt x="1358646" y="1455547"/>
                </a:lnTo>
                <a:lnTo>
                  <a:pt x="1371346" y="1455547"/>
                </a:lnTo>
                <a:lnTo>
                  <a:pt x="1371346" y="1417447"/>
                </a:lnTo>
                <a:close/>
              </a:path>
              <a:path w="1371600" h="2139950">
                <a:moveTo>
                  <a:pt x="1371346" y="1366647"/>
                </a:moveTo>
                <a:lnTo>
                  <a:pt x="1358646" y="1366647"/>
                </a:lnTo>
                <a:lnTo>
                  <a:pt x="1358646" y="1404747"/>
                </a:lnTo>
                <a:lnTo>
                  <a:pt x="1371346" y="1404747"/>
                </a:lnTo>
                <a:lnTo>
                  <a:pt x="1371346" y="1366647"/>
                </a:lnTo>
                <a:close/>
              </a:path>
              <a:path w="1371600" h="2139950">
                <a:moveTo>
                  <a:pt x="1371346" y="1315847"/>
                </a:moveTo>
                <a:lnTo>
                  <a:pt x="1358646" y="1315847"/>
                </a:lnTo>
                <a:lnTo>
                  <a:pt x="1358646" y="1353947"/>
                </a:lnTo>
                <a:lnTo>
                  <a:pt x="1371346" y="1353947"/>
                </a:lnTo>
                <a:lnTo>
                  <a:pt x="1371346" y="1315847"/>
                </a:lnTo>
                <a:close/>
              </a:path>
              <a:path w="1371600" h="2139950">
                <a:moveTo>
                  <a:pt x="1371346" y="1265047"/>
                </a:moveTo>
                <a:lnTo>
                  <a:pt x="1358646" y="1265047"/>
                </a:lnTo>
                <a:lnTo>
                  <a:pt x="1358646" y="1303147"/>
                </a:lnTo>
                <a:lnTo>
                  <a:pt x="1371346" y="1303147"/>
                </a:lnTo>
                <a:lnTo>
                  <a:pt x="1371346" y="1265047"/>
                </a:lnTo>
                <a:close/>
              </a:path>
              <a:path w="1371600" h="2139950">
                <a:moveTo>
                  <a:pt x="1371346" y="1214247"/>
                </a:moveTo>
                <a:lnTo>
                  <a:pt x="1358646" y="1214247"/>
                </a:lnTo>
                <a:lnTo>
                  <a:pt x="1358646" y="1252347"/>
                </a:lnTo>
                <a:lnTo>
                  <a:pt x="1371346" y="1252347"/>
                </a:lnTo>
                <a:lnTo>
                  <a:pt x="1371346" y="1214247"/>
                </a:lnTo>
                <a:close/>
              </a:path>
              <a:path w="1371600" h="2139950">
                <a:moveTo>
                  <a:pt x="1371346" y="1163447"/>
                </a:moveTo>
                <a:lnTo>
                  <a:pt x="1358646" y="1163447"/>
                </a:lnTo>
                <a:lnTo>
                  <a:pt x="1358646" y="1201547"/>
                </a:lnTo>
                <a:lnTo>
                  <a:pt x="1371346" y="1201547"/>
                </a:lnTo>
                <a:lnTo>
                  <a:pt x="1371346" y="1163447"/>
                </a:lnTo>
                <a:close/>
              </a:path>
              <a:path w="1371600" h="2139950">
                <a:moveTo>
                  <a:pt x="1371346" y="1112647"/>
                </a:moveTo>
                <a:lnTo>
                  <a:pt x="1358646" y="1112647"/>
                </a:lnTo>
                <a:lnTo>
                  <a:pt x="1358646" y="1150747"/>
                </a:lnTo>
                <a:lnTo>
                  <a:pt x="1371346" y="1150747"/>
                </a:lnTo>
                <a:lnTo>
                  <a:pt x="1371346" y="1112647"/>
                </a:lnTo>
                <a:close/>
              </a:path>
              <a:path w="1371600" h="2139950">
                <a:moveTo>
                  <a:pt x="1371346" y="1061847"/>
                </a:moveTo>
                <a:lnTo>
                  <a:pt x="1358646" y="1061847"/>
                </a:lnTo>
                <a:lnTo>
                  <a:pt x="1358646" y="1099947"/>
                </a:lnTo>
                <a:lnTo>
                  <a:pt x="1371346" y="1099947"/>
                </a:lnTo>
                <a:lnTo>
                  <a:pt x="1371346" y="1061847"/>
                </a:lnTo>
                <a:close/>
              </a:path>
              <a:path w="1371600" h="2139950">
                <a:moveTo>
                  <a:pt x="1371346" y="1011047"/>
                </a:moveTo>
                <a:lnTo>
                  <a:pt x="1358646" y="1011047"/>
                </a:lnTo>
                <a:lnTo>
                  <a:pt x="1358646" y="1049147"/>
                </a:lnTo>
                <a:lnTo>
                  <a:pt x="1371346" y="1049147"/>
                </a:lnTo>
                <a:lnTo>
                  <a:pt x="1371346" y="1011047"/>
                </a:lnTo>
                <a:close/>
              </a:path>
              <a:path w="1371600" h="2139950">
                <a:moveTo>
                  <a:pt x="1371346" y="960247"/>
                </a:moveTo>
                <a:lnTo>
                  <a:pt x="1358646" y="960247"/>
                </a:lnTo>
                <a:lnTo>
                  <a:pt x="1358646" y="998347"/>
                </a:lnTo>
                <a:lnTo>
                  <a:pt x="1371346" y="998347"/>
                </a:lnTo>
                <a:lnTo>
                  <a:pt x="1371346" y="960247"/>
                </a:lnTo>
                <a:close/>
              </a:path>
              <a:path w="1371600" h="2139950">
                <a:moveTo>
                  <a:pt x="1371346" y="909447"/>
                </a:moveTo>
                <a:lnTo>
                  <a:pt x="1358646" y="909447"/>
                </a:lnTo>
                <a:lnTo>
                  <a:pt x="1358646" y="947547"/>
                </a:lnTo>
                <a:lnTo>
                  <a:pt x="1371346" y="947547"/>
                </a:lnTo>
                <a:lnTo>
                  <a:pt x="1371346" y="909447"/>
                </a:lnTo>
                <a:close/>
              </a:path>
              <a:path w="1371600" h="2139950">
                <a:moveTo>
                  <a:pt x="1371346" y="858647"/>
                </a:moveTo>
                <a:lnTo>
                  <a:pt x="1358646" y="858647"/>
                </a:lnTo>
                <a:lnTo>
                  <a:pt x="1358646" y="896747"/>
                </a:lnTo>
                <a:lnTo>
                  <a:pt x="1371346" y="896747"/>
                </a:lnTo>
                <a:lnTo>
                  <a:pt x="1371346" y="858647"/>
                </a:lnTo>
                <a:close/>
              </a:path>
              <a:path w="1371600" h="2139950">
                <a:moveTo>
                  <a:pt x="1371346" y="807847"/>
                </a:moveTo>
                <a:lnTo>
                  <a:pt x="1358646" y="807847"/>
                </a:lnTo>
                <a:lnTo>
                  <a:pt x="1358646" y="845947"/>
                </a:lnTo>
                <a:lnTo>
                  <a:pt x="1371346" y="845947"/>
                </a:lnTo>
                <a:lnTo>
                  <a:pt x="1371346" y="807847"/>
                </a:lnTo>
                <a:close/>
              </a:path>
              <a:path w="1371600" h="2139950">
                <a:moveTo>
                  <a:pt x="1371346" y="757047"/>
                </a:moveTo>
                <a:lnTo>
                  <a:pt x="1358646" y="757047"/>
                </a:lnTo>
                <a:lnTo>
                  <a:pt x="1358646" y="795147"/>
                </a:lnTo>
                <a:lnTo>
                  <a:pt x="1371346" y="795147"/>
                </a:lnTo>
                <a:lnTo>
                  <a:pt x="1371346" y="757047"/>
                </a:lnTo>
                <a:close/>
              </a:path>
              <a:path w="1371600" h="2139950">
                <a:moveTo>
                  <a:pt x="1371346" y="706247"/>
                </a:moveTo>
                <a:lnTo>
                  <a:pt x="1358646" y="706247"/>
                </a:lnTo>
                <a:lnTo>
                  <a:pt x="1358646" y="744347"/>
                </a:lnTo>
                <a:lnTo>
                  <a:pt x="1371346" y="744347"/>
                </a:lnTo>
                <a:lnTo>
                  <a:pt x="1371346" y="706247"/>
                </a:lnTo>
                <a:close/>
              </a:path>
              <a:path w="1371600" h="2139950">
                <a:moveTo>
                  <a:pt x="1371346" y="655447"/>
                </a:moveTo>
                <a:lnTo>
                  <a:pt x="1358646" y="655447"/>
                </a:lnTo>
                <a:lnTo>
                  <a:pt x="1358646" y="693547"/>
                </a:lnTo>
                <a:lnTo>
                  <a:pt x="1371346" y="693547"/>
                </a:lnTo>
                <a:lnTo>
                  <a:pt x="1371346" y="655447"/>
                </a:lnTo>
                <a:close/>
              </a:path>
              <a:path w="1371600" h="2139950">
                <a:moveTo>
                  <a:pt x="1371346" y="604647"/>
                </a:moveTo>
                <a:lnTo>
                  <a:pt x="1358646" y="604647"/>
                </a:lnTo>
                <a:lnTo>
                  <a:pt x="1358646" y="642747"/>
                </a:lnTo>
                <a:lnTo>
                  <a:pt x="1371346" y="642747"/>
                </a:lnTo>
                <a:lnTo>
                  <a:pt x="1371346" y="604647"/>
                </a:lnTo>
                <a:close/>
              </a:path>
              <a:path w="1371600" h="2139950">
                <a:moveTo>
                  <a:pt x="1371346" y="553847"/>
                </a:moveTo>
                <a:lnTo>
                  <a:pt x="1358646" y="553847"/>
                </a:lnTo>
                <a:lnTo>
                  <a:pt x="1358646" y="591947"/>
                </a:lnTo>
                <a:lnTo>
                  <a:pt x="1371346" y="591947"/>
                </a:lnTo>
                <a:lnTo>
                  <a:pt x="1371346" y="553847"/>
                </a:lnTo>
                <a:close/>
              </a:path>
              <a:path w="1371600" h="2139950">
                <a:moveTo>
                  <a:pt x="1371346" y="503047"/>
                </a:moveTo>
                <a:lnTo>
                  <a:pt x="1358646" y="503047"/>
                </a:lnTo>
                <a:lnTo>
                  <a:pt x="1358646" y="541147"/>
                </a:lnTo>
                <a:lnTo>
                  <a:pt x="1371346" y="541147"/>
                </a:lnTo>
                <a:lnTo>
                  <a:pt x="1371346" y="503047"/>
                </a:lnTo>
                <a:close/>
              </a:path>
              <a:path w="1371600" h="2139950">
                <a:moveTo>
                  <a:pt x="1371346" y="452247"/>
                </a:moveTo>
                <a:lnTo>
                  <a:pt x="1358646" y="452247"/>
                </a:lnTo>
                <a:lnTo>
                  <a:pt x="1358646" y="490347"/>
                </a:lnTo>
                <a:lnTo>
                  <a:pt x="1371346" y="490347"/>
                </a:lnTo>
                <a:lnTo>
                  <a:pt x="1371346" y="452247"/>
                </a:lnTo>
                <a:close/>
              </a:path>
              <a:path w="1371600" h="2139950">
                <a:moveTo>
                  <a:pt x="1371346" y="401447"/>
                </a:moveTo>
                <a:lnTo>
                  <a:pt x="1358646" y="401447"/>
                </a:lnTo>
                <a:lnTo>
                  <a:pt x="1358646" y="439547"/>
                </a:lnTo>
                <a:lnTo>
                  <a:pt x="1371346" y="439547"/>
                </a:lnTo>
                <a:lnTo>
                  <a:pt x="1371346" y="401447"/>
                </a:lnTo>
                <a:close/>
              </a:path>
              <a:path w="1371600" h="2139950">
                <a:moveTo>
                  <a:pt x="1371346" y="350647"/>
                </a:moveTo>
                <a:lnTo>
                  <a:pt x="1358646" y="350647"/>
                </a:lnTo>
                <a:lnTo>
                  <a:pt x="1358646" y="388747"/>
                </a:lnTo>
                <a:lnTo>
                  <a:pt x="1371346" y="388747"/>
                </a:lnTo>
                <a:lnTo>
                  <a:pt x="1371346" y="350647"/>
                </a:lnTo>
                <a:close/>
              </a:path>
              <a:path w="1371600" h="2139950">
                <a:moveTo>
                  <a:pt x="1371346" y="299847"/>
                </a:moveTo>
                <a:lnTo>
                  <a:pt x="1358646" y="299847"/>
                </a:lnTo>
                <a:lnTo>
                  <a:pt x="1358646" y="337947"/>
                </a:lnTo>
                <a:lnTo>
                  <a:pt x="1371346" y="337947"/>
                </a:lnTo>
                <a:lnTo>
                  <a:pt x="1371346" y="299847"/>
                </a:lnTo>
                <a:close/>
              </a:path>
              <a:path w="1371600" h="2139950">
                <a:moveTo>
                  <a:pt x="1371346" y="249047"/>
                </a:moveTo>
                <a:lnTo>
                  <a:pt x="1358646" y="249047"/>
                </a:lnTo>
                <a:lnTo>
                  <a:pt x="1358646" y="287147"/>
                </a:lnTo>
                <a:lnTo>
                  <a:pt x="1371346" y="287147"/>
                </a:lnTo>
                <a:lnTo>
                  <a:pt x="1371346" y="249047"/>
                </a:lnTo>
                <a:close/>
              </a:path>
              <a:path w="1371600" h="2139950">
                <a:moveTo>
                  <a:pt x="1371346" y="198247"/>
                </a:moveTo>
                <a:lnTo>
                  <a:pt x="1358646" y="198247"/>
                </a:lnTo>
                <a:lnTo>
                  <a:pt x="1358646" y="236347"/>
                </a:lnTo>
                <a:lnTo>
                  <a:pt x="1371346" y="236347"/>
                </a:lnTo>
                <a:lnTo>
                  <a:pt x="1371346" y="198247"/>
                </a:lnTo>
                <a:close/>
              </a:path>
              <a:path w="1371600" h="2139950">
                <a:moveTo>
                  <a:pt x="1371346" y="147447"/>
                </a:moveTo>
                <a:lnTo>
                  <a:pt x="1358646" y="147447"/>
                </a:lnTo>
                <a:lnTo>
                  <a:pt x="1358646" y="185547"/>
                </a:lnTo>
                <a:lnTo>
                  <a:pt x="1371346" y="185547"/>
                </a:lnTo>
                <a:lnTo>
                  <a:pt x="1371346" y="147447"/>
                </a:lnTo>
                <a:close/>
              </a:path>
              <a:path w="1371600" h="2139950">
                <a:moveTo>
                  <a:pt x="1371346" y="96647"/>
                </a:moveTo>
                <a:lnTo>
                  <a:pt x="1358646" y="96647"/>
                </a:lnTo>
                <a:lnTo>
                  <a:pt x="1358646" y="134747"/>
                </a:lnTo>
                <a:lnTo>
                  <a:pt x="1371346" y="134747"/>
                </a:lnTo>
                <a:lnTo>
                  <a:pt x="1371346" y="96647"/>
                </a:lnTo>
                <a:close/>
              </a:path>
              <a:path w="1371600" h="2139950">
                <a:moveTo>
                  <a:pt x="1371346" y="45847"/>
                </a:moveTo>
                <a:lnTo>
                  <a:pt x="1358646" y="45847"/>
                </a:lnTo>
                <a:lnTo>
                  <a:pt x="1358646" y="83947"/>
                </a:lnTo>
                <a:lnTo>
                  <a:pt x="1371346" y="83947"/>
                </a:lnTo>
                <a:lnTo>
                  <a:pt x="1371346" y="45847"/>
                </a:lnTo>
                <a:close/>
              </a:path>
              <a:path w="1371600" h="2139950">
                <a:moveTo>
                  <a:pt x="1340357" y="0"/>
                </a:moveTo>
                <a:lnTo>
                  <a:pt x="1336599" y="11517"/>
                </a:lnTo>
                <a:lnTo>
                  <a:pt x="1336738" y="12205"/>
                </a:lnTo>
                <a:lnTo>
                  <a:pt x="1342517" y="15366"/>
                </a:lnTo>
                <a:lnTo>
                  <a:pt x="1347851" y="19812"/>
                </a:lnTo>
                <a:lnTo>
                  <a:pt x="1352423" y="25273"/>
                </a:lnTo>
                <a:lnTo>
                  <a:pt x="1355852" y="31496"/>
                </a:lnTo>
                <a:lnTo>
                  <a:pt x="1356868" y="35178"/>
                </a:lnTo>
                <a:lnTo>
                  <a:pt x="1369059" y="31496"/>
                </a:lnTo>
                <a:lnTo>
                  <a:pt x="1341247" y="253"/>
                </a:lnTo>
                <a:lnTo>
                  <a:pt x="1340357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11511" y="1915667"/>
            <a:ext cx="1361440" cy="2131060"/>
          </a:xfrm>
          <a:custGeom>
            <a:avLst/>
            <a:gdLst/>
            <a:ahLst/>
            <a:cxnLst/>
            <a:rect l="l" t="t" r="r" b="b"/>
            <a:pathLst>
              <a:path w="1361440" h="2131060">
                <a:moveTo>
                  <a:pt x="1317879" y="0"/>
                </a:moveTo>
                <a:lnTo>
                  <a:pt x="43053" y="0"/>
                </a:lnTo>
                <a:lnTo>
                  <a:pt x="26306" y="3387"/>
                </a:lnTo>
                <a:lnTo>
                  <a:pt x="12620" y="12620"/>
                </a:lnTo>
                <a:lnTo>
                  <a:pt x="3387" y="26306"/>
                </a:lnTo>
                <a:lnTo>
                  <a:pt x="0" y="43053"/>
                </a:lnTo>
                <a:lnTo>
                  <a:pt x="0" y="2087499"/>
                </a:lnTo>
                <a:lnTo>
                  <a:pt x="3387" y="2104245"/>
                </a:lnTo>
                <a:lnTo>
                  <a:pt x="12620" y="2117931"/>
                </a:lnTo>
                <a:lnTo>
                  <a:pt x="26306" y="2127164"/>
                </a:lnTo>
                <a:lnTo>
                  <a:pt x="43053" y="2130552"/>
                </a:lnTo>
                <a:lnTo>
                  <a:pt x="1317879" y="2130552"/>
                </a:lnTo>
                <a:lnTo>
                  <a:pt x="1334625" y="2127164"/>
                </a:lnTo>
                <a:lnTo>
                  <a:pt x="1348311" y="2117931"/>
                </a:lnTo>
                <a:lnTo>
                  <a:pt x="1357544" y="2104245"/>
                </a:lnTo>
                <a:lnTo>
                  <a:pt x="1360932" y="2087499"/>
                </a:lnTo>
                <a:lnTo>
                  <a:pt x="1360932" y="43053"/>
                </a:lnTo>
                <a:lnTo>
                  <a:pt x="1357544" y="26306"/>
                </a:lnTo>
                <a:lnTo>
                  <a:pt x="1348311" y="12620"/>
                </a:lnTo>
                <a:lnTo>
                  <a:pt x="1334625" y="3387"/>
                </a:lnTo>
                <a:lnTo>
                  <a:pt x="1317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811511" y="1915667"/>
            <a:ext cx="1361440" cy="2131060"/>
          </a:xfrm>
          <a:custGeom>
            <a:avLst/>
            <a:gdLst/>
            <a:ahLst/>
            <a:cxnLst/>
            <a:rect l="l" t="t" r="r" b="b"/>
            <a:pathLst>
              <a:path w="1361440" h="2131060">
                <a:moveTo>
                  <a:pt x="0" y="43053"/>
                </a:moveTo>
                <a:lnTo>
                  <a:pt x="3387" y="26306"/>
                </a:lnTo>
                <a:lnTo>
                  <a:pt x="12620" y="12620"/>
                </a:lnTo>
                <a:lnTo>
                  <a:pt x="26306" y="3387"/>
                </a:lnTo>
                <a:lnTo>
                  <a:pt x="43053" y="0"/>
                </a:lnTo>
                <a:lnTo>
                  <a:pt x="1317879" y="0"/>
                </a:lnTo>
                <a:lnTo>
                  <a:pt x="1334625" y="3387"/>
                </a:lnTo>
                <a:lnTo>
                  <a:pt x="1348311" y="12620"/>
                </a:lnTo>
                <a:lnTo>
                  <a:pt x="1357544" y="26306"/>
                </a:lnTo>
                <a:lnTo>
                  <a:pt x="1360932" y="43053"/>
                </a:lnTo>
                <a:lnTo>
                  <a:pt x="1360932" y="2087499"/>
                </a:lnTo>
                <a:lnTo>
                  <a:pt x="1357544" y="2104245"/>
                </a:lnTo>
                <a:lnTo>
                  <a:pt x="1348311" y="2117931"/>
                </a:lnTo>
                <a:lnTo>
                  <a:pt x="1334625" y="2127164"/>
                </a:lnTo>
                <a:lnTo>
                  <a:pt x="1317879" y="2130552"/>
                </a:lnTo>
                <a:lnTo>
                  <a:pt x="43053" y="2130552"/>
                </a:lnTo>
                <a:lnTo>
                  <a:pt x="26306" y="2127164"/>
                </a:lnTo>
                <a:lnTo>
                  <a:pt x="12620" y="2117931"/>
                </a:lnTo>
                <a:lnTo>
                  <a:pt x="3387" y="2104245"/>
                </a:lnTo>
                <a:lnTo>
                  <a:pt x="0" y="2087499"/>
                </a:lnTo>
                <a:lnTo>
                  <a:pt x="0" y="43053"/>
                </a:lnTo>
                <a:close/>
              </a:path>
            </a:pathLst>
          </a:custGeom>
          <a:ln w="12699">
            <a:solidFill>
              <a:srgbClr val="4573C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430766" y="1777619"/>
            <a:ext cx="859408" cy="2646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032492" y="2169795"/>
            <a:ext cx="456565" cy="186055"/>
          </a:xfrm>
          <a:prstGeom prst="rect">
            <a:avLst/>
          </a:prstGeom>
          <a:solidFill>
            <a:srgbClr val="DEF5F9"/>
          </a:solidFill>
        </p:spPr>
        <p:txBody>
          <a:bodyPr vert="horz" wrap="square" lIns="0" tIns="1651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30"/>
              </a:spcBef>
            </a:pPr>
            <a:r>
              <a:rPr sz="1100" b="1" spc="55" dirty="0">
                <a:solidFill>
                  <a:srgbClr val="00427C"/>
                </a:solidFill>
                <a:latin typeface="맑은 고딕"/>
                <a:cs typeface="맑은 고딕"/>
              </a:rPr>
              <a:t>동의서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106532" y="2661539"/>
            <a:ext cx="308610" cy="186055"/>
          </a:xfrm>
          <a:prstGeom prst="rect">
            <a:avLst/>
          </a:prstGeom>
          <a:solidFill>
            <a:srgbClr val="DEF5F9"/>
          </a:solidFill>
        </p:spPr>
        <p:txBody>
          <a:bodyPr vert="horz" wrap="square" lIns="0" tIns="15875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25"/>
              </a:spcBef>
            </a:pPr>
            <a:r>
              <a:rPr sz="1100" b="1" spc="55" dirty="0">
                <a:solidFill>
                  <a:srgbClr val="00427C"/>
                </a:solidFill>
                <a:latin typeface="맑은 고딕"/>
                <a:cs typeface="맑은 고딕"/>
              </a:rPr>
              <a:t>전화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033254" y="3047238"/>
            <a:ext cx="456565" cy="167640"/>
          </a:xfrm>
          <a:prstGeom prst="rect">
            <a:avLst/>
          </a:prstGeom>
          <a:solidFill>
            <a:srgbClr val="DEF5F9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">
              <a:lnSpc>
                <a:spcPts val="1190"/>
              </a:lnSpc>
              <a:spcBef>
                <a:spcPts val="130"/>
              </a:spcBef>
            </a:pPr>
            <a:r>
              <a:rPr sz="1100" b="1" spc="55" dirty="0">
                <a:solidFill>
                  <a:srgbClr val="00427C"/>
                </a:solidFill>
                <a:latin typeface="맑은 고딕"/>
                <a:cs typeface="맑은 고딕"/>
              </a:rPr>
              <a:t>인터넷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60102" y="3214877"/>
            <a:ext cx="604520" cy="186055"/>
          </a:xfrm>
          <a:prstGeom prst="rect">
            <a:avLst/>
          </a:prstGeom>
          <a:solidFill>
            <a:srgbClr val="DEF5F9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30"/>
              </a:spcBef>
            </a:pPr>
            <a:r>
              <a:rPr sz="1100" b="1" spc="55" dirty="0">
                <a:solidFill>
                  <a:srgbClr val="00427C"/>
                </a:solidFill>
                <a:latin typeface="맑은 고딕"/>
                <a:cs typeface="맑은 고딕"/>
              </a:rPr>
              <a:t>홈페이지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023475" y="3590416"/>
            <a:ext cx="542925" cy="186055"/>
          </a:xfrm>
          <a:prstGeom prst="rect">
            <a:avLst/>
          </a:prstGeom>
          <a:solidFill>
            <a:srgbClr val="DEF5F9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30"/>
              </a:spcBef>
            </a:pPr>
            <a:r>
              <a:rPr sz="1100" b="1" spc="35" dirty="0">
                <a:solidFill>
                  <a:srgbClr val="00427C"/>
                </a:solidFill>
                <a:latin typeface="맑은 고딕"/>
                <a:cs typeface="맑은 고딕"/>
              </a:rPr>
              <a:t>이메일,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119486" y="3776345"/>
            <a:ext cx="308610" cy="167640"/>
          </a:xfrm>
          <a:prstGeom prst="rect">
            <a:avLst/>
          </a:prstGeom>
          <a:solidFill>
            <a:srgbClr val="DEF5F9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310"/>
              </a:lnSpc>
            </a:pPr>
            <a:r>
              <a:rPr sz="1100" b="1" spc="55" dirty="0">
                <a:solidFill>
                  <a:srgbClr val="00427C"/>
                </a:solidFill>
                <a:latin typeface="맑은 고딕"/>
                <a:cs typeface="맑은 고딕"/>
              </a:rPr>
              <a:t>기타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675360" y="3099703"/>
            <a:ext cx="330200" cy="223520"/>
          </a:xfrm>
          <a:custGeom>
            <a:avLst/>
            <a:gdLst/>
            <a:ahLst/>
            <a:cxnLst/>
            <a:rect l="l" t="t" r="r" b="b"/>
            <a:pathLst>
              <a:path w="330200" h="223520">
                <a:moveTo>
                  <a:pt x="310543" y="0"/>
                </a:moveTo>
                <a:lnTo>
                  <a:pt x="19408" y="0"/>
                </a:lnTo>
                <a:lnTo>
                  <a:pt x="0" y="19406"/>
                </a:lnTo>
                <a:lnTo>
                  <a:pt x="0" y="223174"/>
                </a:lnTo>
                <a:lnTo>
                  <a:pt x="329952" y="223174"/>
                </a:lnTo>
                <a:lnTo>
                  <a:pt x="329952" y="194064"/>
                </a:lnTo>
                <a:lnTo>
                  <a:pt x="29113" y="194064"/>
                </a:lnTo>
                <a:lnTo>
                  <a:pt x="29113" y="29109"/>
                </a:lnTo>
                <a:lnTo>
                  <a:pt x="329952" y="29109"/>
                </a:lnTo>
                <a:lnTo>
                  <a:pt x="329952" y="19406"/>
                </a:lnTo>
                <a:lnTo>
                  <a:pt x="328427" y="11852"/>
                </a:lnTo>
                <a:lnTo>
                  <a:pt x="324267" y="5684"/>
                </a:lnTo>
                <a:lnTo>
                  <a:pt x="318098" y="1525"/>
                </a:lnTo>
                <a:lnTo>
                  <a:pt x="310543" y="0"/>
                </a:lnTo>
                <a:close/>
              </a:path>
              <a:path w="330200" h="223520">
                <a:moveTo>
                  <a:pt x="329952" y="29109"/>
                </a:moveTo>
                <a:lnTo>
                  <a:pt x="300838" y="29109"/>
                </a:lnTo>
                <a:lnTo>
                  <a:pt x="300839" y="194064"/>
                </a:lnTo>
                <a:lnTo>
                  <a:pt x="329952" y="194064"/>
                </a:lnTo>
                <a:lnTo>
                  <a:pt x="329952" y="291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617131" y="3342283"/>
            <a:ext cx="447040" cy="29209"/>
          </a:xfrm>
          <a:custGeom>
            <a:avLst/>
            <a:gdLst/>
            <a:ahLst/>
            <a:cxnLst/>
            <a:rect l="l" t="t" r="r" b="b"/>
            <a:pathLst>
              <a:path w="447040" h="29210">
                <a:moveTo>
                  <a:pt x="194091" y="0"/>
                </a:moveTo>
                <a:lnTo>
                  <a:pt x="0" y="0"/>
                </a:lnTo>
                <a:lnTo>
                  <a:pt x="33" y="9868"/>
                </a:lnTo>
                <a:lnTo>
                  <a:pt x="1525" y="17257"/>
                </a:lnTo>
                <a:lnTo>
                  <a:pt x="5684" y="23425"/>
                </a:lnTo>
                <a:lnTo>
                  <a:pt x="11854" y="27584"/>
                </a:lnTo>
                <a:lnTo>
                  <a:pt x="19409" y="29109"/>
                </a:lnTo>
                <a:lnTo>
                  <a:pt x="426998" y="29109"/>
                </a:lnTo>
                <a:lnTo>
                  <a:pt x="434551" y="27584"/>
                </a:lnTo>
                <a:lnTo>
                  <a:pt x="440721" y="23426"/>
                </a:lnTo>
                <a:lnTo>
                  <a:pt x="444881" y="17257"/>
                </a:lnTo>
                <a:lnTo>
                  <a:pt x="446374" y="9869"/>
                </a:lnTo>
                <a:lnTo>
                  <a:pt x="196428" y="9869"/>
                </a:lnTo>
                <a:lnTo>
                  <a:pt x="194257" y="7964"/>
                </a:lnTo>
                <a:lnTo>
                  <a:pt x="194216" y="7362"/>
                </a:lnTo>
                <a:lnTo>
                  <a:pt x="194091" y="0"/>
                </a:lnTo>
                <a:close/>
              </a:path>
              <a:path w="447040" h="29210">
                <a:moveTo>
                  <a:pt x="247465" y="9703"/>
                </a:moveTo>
                <a:lnTo>
                  <a:pt x="198943" y="9703"/>
                </a:lnTo>
                <a:lnTo>
                  <a:pt x="196428" y="9869"/>
                </a:lnTo>
                <a:lnTo>
                  <a:pt x="446374" y="9869"/>
                </a:lnTo>
                <a:lnTo>
                  <a:pt x="446405" y="9715"/>
                </a:lnTo>
                <a:lnTo>
                  <a:pt x="247465" y="9703"/>
                </a:lnTo>
                <a:close/>
              </a:path>
              <a:path w="447040" h="29210">
                <a:moveTo>
                  <a:pt x="446407" y="0"/>
                </a:moveTo>
                <a:lnTo>
                  <a:pt x="252318" y="0"/>
                </a:lnTo>
                <a:lnTo>
                  <a:pt x="252344" y="5252"/>
                </a:lnTo>
                <a:lnTo>
                  <a:pt x="252483" y="7362"/>
                </a:lnTo>
                <a:lnTo>
                  <a:pt x="250579" y="9537"/>
                </a:lnTo>
                <a:lnTo>
                  <a:pt x="247866" y="9715"/>
                </a:lnTo>
                <a:lnTo>
                  <a:pt x="446405" y="9715"/>
                </a:lnTo>
                <a:lnTo>
                  <a:pt x="446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72404" y="3143367"/>
            <a:ext cx="135862" cy="1358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664997" y="2445427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308" y="0"/>
                </a:lnTo>
              </a:path>
            </a:pathLst>
          </a:custGeom>
          <a:ln w="30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680496" y="2076590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4">
                <a:moveTo>
                  <a:pt x="0" y="0"/>
                </a:moveTo>
                <a:lnTo>
                  <a:pt x="0" y="353574"/>
                </a:lnTo>
              </a:path>
            </a:pathLst>
          </a:custGeom>
          <a:ln w="30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664997" y="2061328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308" y="0"/>
                </a:lnTo>
              </a:path>
            </a:pathLst>
          </a:custGeom>
          <a:ln w="30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969807" y="2077223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330"/>
                </a:lnTo>
              </a:path>
            </a:pathLst>
          </a:custGeom>
          <a:ln w="30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830318" y="235701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992" y="0"/>
                </a:lnTo>
              </a:path>
            </a:pathLst>
          </a:custGeom>
          <a:ln w="20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726992" y="2129036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318" y="0"/>
                </a:lnTo>
              </a:path>
            </a:pathLst>
          </a:custGeom>
          <a:ln w="20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726992" y="2170487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318" y="0"/>
                </a:lnTo>
              </a:path>
            </a:pathLst>
          </a:custGeom>
          <a:ln w="20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726992" y="2211938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318" y="0"/>
                </a:lnTo>
              </a:path>
            </a:pathLst>
          </a:custGeom>
          <a:ln w="20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726992" y="2253388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159" y="0"/>
                </a:lnTo>
              </a:path>
            </a:pathLst>
          </a:custGeom>
          <a:ln w="20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726993" y="2320746"/>
            <a:ext cx="72327" cy="725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704120" y="2632270"/>
            <a:ext cx="278647" cy="274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705801" y="3568873"/>
            <a:ext cx="305435" cy="335915"/>
          </a:xfrm>
          <a:custGeom>
            <a:avLst/>
            <a:gdLst/>
            <a:ahLst/>
            <a:cxnLst/>
            <a:rect l="l" t="t" r="r" b="b"/>
            <a:pathLst>
              <a:path w="305434" h="335914">
                <a:moveTo>
                  <a:pt x="251845" y="38166"/>
                </a:moveTo>
                <a:lnTo>
                  <a:pt x="53421" y="38166"/>
                </a:lnTo>
                <a:lnTo>
                  <a:pt x="53421" y="71741"/>
                </a:lnTo>
                <a:lnTo>
                  <a:pt x="0" y="122485"/>
                </a:lnTo>
                <a:lnTo>
                  <a:pt x="0" y="335762"/>
                </a:lnTo>
                <a:lnTo>
                  <a:pt x="305267" y="335762"/>
                </a:lnTo>
                <a:lnTo>
                  <a:pt x="305267" y="312871"/>
                </a:lnTo>
                <a:lnTo>
                  <a:pt x="35105" y="312870"/>
                </a:lnTo>
                <a:lnTo>
                  <a:pt x="45206" y="303332"/>
                </a:lnTo>
                <a:lnTo>
                  <a:pt x="22895" y="303332"/>
                </a:lnTo>
                <a:lnTo>
                  <a:pt x="22895" y="158349"/>
                </a:lnTo>
                <a:lnTo>
                  <a:pt x="76316" y="158349"/>
                </a:lnTo>
                <a:lnTo>
                  <a:pt x="76316" y="61058"/>
                </a:lnTo>
                <a:lnTo>
                  <a:pt x="251845" y="61058"/>
                </a:lnTo>
                <a:lnTo>
                  <a:pt x="251845" y="38166"/>
                </a:lnTo>
                <a:close/>
              </a:path>
              <a:path w="305434" h="335914">
                <a:moveTo>
                  <a:pt x="215795" y="221970"/>
                </a:moveTo>
                <a:lnTo>
                  <a:pt x="152824" y="221970"/>
                </a:lnTo>
                <a:lnTo>
                  <a:pt x="172344" y="225618"/>
                </a:lnTo>
                <a:lnTo>
                  <a:pt x="189647" y="236564"/>
                </a:lnTo>
                <a:lnTo>
                  <a:pt x="194989" y="241524"/>
                </a:lnTo>
                <a:lnTo>
                  <a:pt x="270161" y="312871"/>
                </a:lnTo>
                <a:lnTo>
                  <a:pt x="305267" y="312871"/>
                </a:lnTo>
                <a:lnTo>
                  <a:pt x="305267" y="303714"/>
                </a:lnTo>
                <a:lnTo>
                  <a:pt x="282372" y="303714"/>
                </a:lnTo>
                <a:lnTo>
                  <a:pt x="206055" y="231222"/>
                </a:lnTo>
                <a:lnTo>
                  <a:pt x="215795" y="221970"/>
                </a:lnTo>
                <a:close/>
              </a:path>
              <a:path w="305434" h="335914">
                <a:moveTo>
                  <a:pt x="305267" y="158731"/>
                </a:moveTo>
                <a:lnTo>
                  <a:pt x="282372" y="158731"/>
                </a:lnTo>
                <a:lnTo>
                  <a:pt x="282372" y="303714"/>
                </a:lnTo>
                <a:lnTo>
                  <a:pt x="305267" y="303714"/>
                </a:lnTo>
                <a:lnTo>
                  <a:pt x="305267" y="158731"/>
                </a:lnTo>
                <a:close/>
              </a:path>
              <a:path w="305434" h="335914">
                <a:moveTo>
                  <a:pt x="76316" y="158349"/>
                </a:moveTo>
                <a:lnTo>
                  <a:pt x="22895" y="158349"/>
                </a:lnTo>
                <a:lnTo>
                  <a:pt x="99211" y="230841"/>
                </a:lnTo>
                <a:lnTo>
                  <a:pt x="22895" y="303332"/>
                </a:lnTo>
                <a:lnTo>
                  <a:pt x="45206" y="303332"/>
                </a:lnTo>
                <a:lnTo>
                  <a:pt x="110659" y="241524"/>
                </a:lnTo>
                <a:lnTo>
                  <a:pt x="116001" y="236564"/>
                </a:lnTo>
                <a:lnTo>
                  <a:pt x="133303" y="225618"/>
                </a:lnTo>
                <a:lnTo>
                  <a:pt x="152824" y="221970"/>
                </a:lnTo>
                <a:lnTo>
                  <a:pt x="215795" y="221970"/>
                </a:lnTo>
                <a:lnTo>
                  <a:pt x="216900" y="220921"/>
                </a:lnTo>
                <a:lnTo>
                  <a:pt x="110659" y="220921"/>
                </a:lnTo>
                <a:lnTo>
                  <a:pt x="76316" y="188109"/>
                </a:lnTo>
                <a:lnTo>
                  <a:pt x="76316" y="158349"/>
                </a:lnTo>
                <a:close/>
              </a:path>
              <a:path w="305434" h="335914">
                <a:moveTo>
                  <a:pt x="152633" y="206613"/>
                </a:moveTo>
                <a:lnTo>
                  <a:pt x="130752" y="210190"/>
                </a:lnTo>
                <a:lnTo>
                  <a:pt x="110659" y="220921"/>
                </a:lnTo>
                <a:lnTo>
                  <a:pt x="194607" y="220921"/>
                </a:lnTo>
                <a:lnTo>
                  <a:pt x="174515" y="210190"/>
                </a:lnTo>
                <a:lnTo>
                  <a:pt x="152633" y="206613"/>
                </a:lnTo>
                <a:close/>
              </a:path>
              <a:path w="305434" h="335914">
                <a:moveTo>
                  <a:pt x="251845" y="61058"/>
                </a:moveTo>
                <a:lnTo>
                  <a:pt x="228950" y="61058"/>
                </a:lnTo>
                <a:lnTo>
                  <a:pt x="228950" y="188109"/>
                </a:lnTo>
                <a:lnTo>
                  <a:pt x="194607" y="220921"/>
                </a:lnTo>
                <a:lnTo>
                  <a:pt x="216900" y="220921"/>
                </a:lnTo>
                <a:lnTo>
                  <a:pt x="282372" y="158731"/>
                </a:lnTo>
                <a:lnTo>
                  <a:pt x="305267" y="158731"/>
                </a:lnTo>
                <a:lnTo>
                  <a:pt x="305267" y="122485"/>
                </a:lnTo>
                <a:lnTo>
                  <a:pt x="251845" y="71359"/>
                </a:lnTo>
                <a:lnTo>
                  <a:pt x="251845" y="61058"/>
                </a:lnTo>
                <a:close/>
              </a:path>
              <a:path w="305434" h="335914">
                <a:moveTo>
                  <a:pt x="152633" y="0"/>
                </a:moveTo>
                <a:lnTo>
                  <a:pt x="106843" y="38166"/>
                </a:lnTo>
                <a:lnTo>
                  <a:pt x="198423" y="38166"/>
                </a:lnTo>
                <a:lnTo>
                  <a:pt x="1526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809282" y="3652060"/>
            <a:ext cx="99140" cy="99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6572" y="4166615"/>
            <a:ext cx="10442448" cy="1031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90600" y="4413503"/>
            <a:ext cx="164592" cy="2057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261363" y="4287063"/>
            <a:ext cx="1560195" cy="630301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6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별도</a:t>
            </a:r>
            <a:r>
              <a:rPr sz="1600" b="1" spc="-32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150" dirty="0">
                <a:solidFill>
                  <a:srgbClr val="252525"/>
                </a:solidFill>
                <a:latin typeface="맑은 고딕"/>
                <a:cs typeface="맑은 고딕"/>
              </a:rPr>
              <a:t>(구분)동의</a:t>
            </a:r>
            <a:endParaRPr sz="1600" dirty="0"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540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spc="-130" dirty="0">
                <a:latin typeface="맑은 고딕"/>
                <a:cs typeface="맑은 고딕"/>
              </a:rPr>
              <a:t>홍보/판매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권유</a:t>
            </a:r>
            <a:r>
              <a:rPr sz="1400" spc="-315" dirty="0">
                <a:latin typeface="맑은 고딕"/>
                <a:cs typeface="맑은 고딕"/>
              </a:rPr>
              <a:t> </a:t>
            </a:r>
            <a:r>
              <a:rPr sz="1400" spc="-160" dirty="0">
                <a:latin typeface="맑은 고딕"/>
                <a:cs typeface="맑은 고딕"/>
              </a:rPr>
              <a:t>동의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279776" y="4690617"/>
            <a:ext cx="197548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100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spc="-80" dirty="0">
                <a:latin typeface="맑은 고딕"/>
                <a:cs typeface="맑은 고딕"/>
              </a:rPr>
              <a:t>목적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외</a:t>
            </a:r>
            <a:r>
              <a:rPr sz="1400" spc="-325" dirty="0">
                <a:latin typeface="맑은 고딕"/>
                <a:cs typeface="맑은 고딕"/>
              </a:rPr>
              <a:t> </a:t>
            </a:r>
            <a:r>
              <a:rPr sz="1400" spc="-135" dirty="0">
                <a:latin typeface="맑은 고딕"/>
                <a:cs typeface="맑은 고딕"/>
              </a:rPr>
              <a:t>이용·제3자</a:t>
            </a:r>
            <a:r>
              <a:rPr sz="1400" spc="-290" dirty="0">
                <a:latin typeface="맑은 고딕"/>
                <a:cs typeface="맑은 고딕"/>
              </a:rPr>
              <a:t> </a:t>
            </a:r>
            <a:r>
              <a:rPr sz="1400" spc="-160" dirty="0">
                <a:latin typeface="맑은 고딕"/>
                <a:cs typeface="맑은 고딕"/>
              </a:rPr>
              <a:t>제공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551425" y="4693107"/>
            <a:ext cx="88277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100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spc="-160" dirty="0">
                <a:solidFill>
                  <a:srgbClr val="252525"/>
                </a:solidFill>
                <a:latin typeface="맑은 고딕"/>
                <a:cs typeface="맑은 고딕"/>
              </a:rPr>
              <a:t>민감정보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750813" y="4683379"/>
            <a:ext cx="15601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100"/>
              </a:spcBef>
              <a:buClr>
                <a:srgbClr val="126A7E"/>
              </a:buClr>
              <a:buFont typeface="MS UI Gothic"/>
              <a:buChar char="▪"/>
              <a:tabLst>
                <a:tab pos="158115" algn="l"/>
              </a:tabLst>
            </a:pPr>
            <a:r>
              <a:rPr sz="1400" spc="-160" dirty="0">
                <a:solidFill>
                  <a:srgbClr val="252525"/>
                </a:solidFill>
                <a:latin typeface="맑은 고딕"/>
                <a:cs typeface="맑은 고딕"/>
              </a:rPr>
              <a:t>고유식별정보</a:t>
            </a:r>
            <a:endParaRPr sz="1400" dirty="0">
              <a:latin typeface="맑은 고딕"/>
              <a:cs typeface="맑은 고딕"/>
            </a:endParaRPr>
          </a:p>
          <a:p>
            <a:pPr marL="157480">
              <a:lnSpc>
                <a:spcPct val="100000"/>
              </a:lnSpc>
            </a:pPr>
            <a:r>
              <a:rPr sz="1400" spc="-165" dirty="0">
                <a:solidFill>
                  <a:srgbClr val="252525"/>
                </a:solidFill>
                <a:latin typeface="맑은 고딕"/>
                <a:cs typeface="맑은 고딕"/>
              </a:rPr>
              <a:t>(</a:t>
            </a:r>
            <a:r>
              <a:rPr sz="1400" spc="-160" dirty="0">
                <a:solidFill>
                  <a:srgbClr val="252525"/>
                </a:solidFill>
                <a:latin typeface="맑은 고딕"/>
                <a:cs typeface="맑은 고딕"/>
              </a:rPr>
              <a:t>주민등록번호제외</a:t>
            </a:r>
            <a:r>
              <a:rPr sz="1400" dirty="0">
                <a:solidFill>
                  <a:srgbClr val="252525"/>
                </a:solidFill>
                <a:latin typeface="맑은 고딕"/>
                <a:cs typeface="맑은 고딕"/>
              </a:rPr>
              <a:t>)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651241" y="4672710"/>
            <a:ext cx="2428747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marR="12065" indent="-144780">
              <a:lnSpc>
                <a:spcPct val="100000"/>
              </a:lnSpc>
              <a:spcBef>
                <a:spcPts val="100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spc="-140" dirty="0">
                <a:solidFill>
                  <a:srgbClr val="252525"/>
                </a:solidFill>
                <a:latin typeface="맑은 고딕"/>
                <a:cs typeface="맑은 고딕"/>
              </a:rPr>
              <a:t>14세미만아동</a:t>
            </a:r>
            <a:r>
              <a:rPr sz="1400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35" dirty="0" err="1">
                <a:solidFill>
                  <a:srgbClr val="252525"/>
                </a:solidFill>
                <a:latin typeface="맑은 고딕"/>
                <a:cs typeface="맑은 고딕"/>
              </a:rPr>
              <a:t>법정대리인</a:t>
            </a:r>
            <a:r>
              <a:rPr sz="1400" spc="-27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10" dirty="0" err="1">
                <a:solidFill>
                  <a:srgbClr val="252525"/>
                </a:solidFill>
                <a:latin typeface="맑은 고딕"/>
                <a:cs typeface="맑은 고딕"/>
              </a:rPr>
              <a:t>동의</a:t>
            </a:r>
            <a:endParaRPr lang="en-US" altLang="ko-KR" sz="1400" spc="-110" dirty="0">
              <a:solidFill>
                <a:srgbClr val="252525"/>
              </a:solidFill>
              <a:latin typeface="맑은 고딕"/>
              <a:cs typeface="맑은 고딕"/>
            </a:endParaRPr>
          </a:p>
          <a:p>
            <a:pPr marL="12700" marR="12065">
              <a:lnSpc>
                <a:spcPct val="100000"/>
              </a:lnSpc>
              <a:spcBef>
                <a:spcPts val="100"/>
              </a:spcBef>
              <a:buClr>
                <a:srgbClr val="126A7E"/>
              </a:buClr>
              <a:tabLst>
                <a:tab pos="157480" algn="l"/>
              </a:tabLst>
            </a:pPr>
            <a:r>
              <a:rPr lang="en-US" altLang="ko-KR" sz="1400" spc="-110" dirty="0">
                <a:solidFill>
                  <a:srgbClr val="252525"/>
                </a:solidFill>
                <a:latin typeface="맑은 고딕"/>
                <a:cs typeface="맑은 고딕"/>
              </a:rPr>
              <a:t>   (</a:t>
            </a:r>
            <a:r>
              <a:rPr lang="ko-KR" altLang="en-US" sz="1400" spc="-110" dirty="0">
                <a:solidFill>
                  <a:srgbClr val="252525"/>
                </a:solidFill>
                <a:latin typeface="맑은 고딕"/>
                <a:cs typeface="맑은 고딕"/>
              </a:rPr>
              <a:t>위반시 </a:t>
            </a:r>
            <a:r>
              <a:rPr lang="en-US" altLang="ko-KR" sz="1400" spc="-110" dirty="0">
                <a:solidFill>
                  <a:srgbClr val="252525"/>
                </a:solidFill>
                <a:latin typeface="맑은 고딕"/>
                <a:cs typeface="맑은 고딕"/>
              </a:rPr>
              <a:t>5</a:t>
            </a:r>
            <a:r>
              <a:rPr lang="ko-KR" altLang="en-US" sz="1400" spc="-110" dirty="0">
                <a:solidFill>
                  <a:srgbClr val="252525"/>
                </a:solidFill>
                <a:latin typeface="맑은 고딕"/>
                <a:cs typeface="맑은 고딕"/>
              </a:rPr>
              <a:t>천 만원 이하 과태료</a:t>
            </a:r>
            <a:r>
              <a:rPr sz="1400" spc="-110" dirty="0">
                <a:solidFill>
                  <a:srgbClr val="252525"/>
                </a:solidFill>
                <a:latin typeface="맑은 고딕"/>
                <a:cs typeface="맑은 고딕"/>
              </a:rPr>
              <a:t>)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60476" y="5247132"/>
            <a:ext cx="10442448" cy="11353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44154" y="5494020"/>
            <a:ext cx="164592" cy="2042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085366" y="5732251"/>
            <a:ext cx="238556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100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spc="-130" dirty="0" err="1">
                <a:solidFill>
                  <a:srgbClr val="252525"/>
                </a:solidFill>
                <a:latin typeface="맑은 고딕"/>
                <a:cs typeface="맑은 고딕"/>
              </a:rPr>
              <a:t>개인정보</a:t>
            </a:r>
            <a:r>
              <a:rPr lang="ko-KR" altLang="en-US" sz="1400" spc="-130" dirty="0">
                <a:solidFill>
                  <a:srgbClr val="252525"/>
                </a:solidFill>
                <a:latin typeface="맑은 고딕"/>
                <a:cs typeface="맑은 고딕"/>
              </a:rPr>
              <a:t>의 보유 및 </a:t>
            </a:r>
            <a:r>
              <a:rPr lang="ko-KR" altLang="en-US" sz="1400" dirty="0">
                <a:solidFill>
                  <a:srgbClr val="E85A1A"/>
                </a:solidFill>
                <a:latin typeface="맑은 고딕"/>
                <a:cs typeface="맑은 고딕"/>
              </a:rPr>
              <a:t>이용기간</a:t>
            </a:r>
            <a:endParaRPr lang="en-US" altLang="ko-KR" sz="1400" spc="-160" dirty="0">
              <a:solidFill>
                <a:srgbClr val="E85A1A"/>
              </a:solidFill>
              <a:latin typeface="맑은 고딕"/>
              <a:cs typeface="맑은 고딕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14283" y="5366742"/>
            <a:ext cx="7643877" cy="936153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spcBef>
                <a:spcPts val="819"/>
              </a:spcBef>
            </a:pPr>
            <a:r>
              <a:rPr sz="1600" b="1" spc="-114" dirty="0" err="1">
                <a:solidFill>
                  <a:srgbClr val="252525"/>
                </a:solidFill>
                <a:latin typeface="맑은 고딕"/>
                <a:cs typeface="맑은 고딕"/>
              </a:rPr>
              <a:t>개인정보</a:t>
            </a:r>
            <a:r>
              <a:rPr sz="16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동 의</a:t>
            </a:r>
            <a:r>
              <a:rPr sz="16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lang="en-US" altLang="ko-KR" sz="16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252525"/>
                </a:solidFill>
                <a:latin typeface="맑은 고딕"/>
                <a:cs typeface="맑은 고딕"/>
              </a:rPr>
              <a:t>시</a:t>
            </a:r>
            <a:r>
              <a:rPr sz="16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필 수  </a:t>
            </a:r>
            <a:r>
              <a:rPr sz="1600" b="1" spc="-80" dirty="0" err="1">
                <a:solidFill>
                  <a:srgbClr val="252525"/>
                </a:solidFill>
                <a:latin typeface="맑은 고딕"/>
                <a:cs typeface="맑은 고딕"/>
              </a:rPr>
              <a:t>고지</a:t>
            </a:r>
            <a:r>
              <a:rPr lang="ko-KR" altLang="en-US" sz="16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150" dirty="0" err="1">
                <a:solidFill>
                  <a:srgbClr val="252525"/>
                </a:solidFill>
                <a:latin typeface="맑은 고딕"/>
                <a:cs typeface="맑은 고딕"/>
              </a:rPr>
              <a:t>사항</a:t>
            </a:r>
            <a:r>
              <a:rPr lang="en-US" altLang="ko-KR" sz="16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(</a:t>
            </a:r>
            <a:r>
              <a:rPr lang="ko-KR" altLang="en-US" sz="16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위반</a:t>
            </a:r>
            <a:r>
              <a:rPr lang="ko-KR" altLang="en-US" sz="16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dirty="0">
                <a:solidFill>
                  <a:srgbClr val="E85A1A"/>
                </a:solidFill>
                <a:latin typeface="맑은 고딕"/>
                <a:cs typeface="맑은 고딕"/>
              </a:rPr>
              <a:t>시</a:t>
            </a:r>
            <a:r>
              <a:rPr lang="ko-KR" altLang="en-US" sz="16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lang="en-US" altLang="ko-KR"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3</a:t>
            </a:r>
            <a:r>
              <a:rPr lang="ko-KR" altLang="en-US"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천</a:t>
            </a:r>
            <a:r>
              <a:rPr lang="ko-KR" altLang="en-US" sz="16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만원</a:t>
            </a:r>
            <a:r>
              <a:rPr lang="ko-KR" altLang="en-US" sz="1600" b="1" spc="-30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이하</a:t>
            </a:r>
            <a:r>
              <a:rPr lang="ko-KR" altLang="en-US" sz="16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과태료</a:t>
            </a:r>
            <a:r>
              <a:rPr lang="en-US" altLang="ko-KR" sz="16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)</a:t>
            </a:r>
            <a:endParaRPr lang="ko-KR" altLang="en-US" sz="1600" dirty="0">
              <a:latin typeface="맑은 고딕"/>
              <a:cs typeface="맑은 고딕"/>
            </a:endParaRPr>
          </a:p>
          <a:p>
            <a:pPr marL="158115" indent="-144780">
              <a:lnSpc>
                <a:spcPct val="100000"/>
              </a:lnSpc>
              <a:spcBef>
                <a:spcPts val="545"/>
              </a:spcBef>
              <a:buClr>
                <a:srgbClr val="126A7E"/>
              </a:buClr>
              <a:buFont typeface="MS UI Gothic"/>
              <a:buChar char="▪"/>
              <a:tabLst>
                <a:tab pos="158115" algn="l"/>
                <a:tab pos="2762250" algn="l"/>
              </a:tabLst>
            </a:pPr>
            <a:r>
              <a:rPr sz="1400" spc="-130" dirty="0" err="1">
                <a:solidFill>
                  <a:srgbClr val="252525"/>
                </a:solidFill>
                <a:latin typeface="맑은 고딕"/>
                <a:cs typeface="맑은 고딕"/>
              </a:rPr>
              <a:t>개인정보의</a:t>
            </a:r>
            <a:r>
              <a:rPr sz="1400" spc="-28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10" dirty="0">
                <a:solidFill>
                  <a:srgbClr val="252525"/>
                </a:solidFill>
                <a:latin typeface="맑은 고딕"/>
                <a:cs typeface="맑은 고딕"/>
              </a:rPr>
              <a:t>수집,</a:t>
            </a:r>
            <a:r>
              <a:rPr sz="1400" spc="-28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0" dirty="0">
                <a:solidFill>
                  <a:srgbClr val="252525"/>
                </a:solidFill>
                <a:latin typeface="맑은 고딕"/>
                <a:cs typeface="맑은 고딕"/>
              </a:rPr>
              <a:t>이용</a:t>
            </a:r>
            <a:r>
              <a:rPr sz="1400" spc="-120" dirty="0">
                <a:solidFill>
                  <a:srgbClr val="E85A1A"/>
                </a:solidFill>
                <a:latin typeface="맑은 고딕"/>
                <a:cs typeface="맑은 고딕"/>
              </a:rPr>
              <a:t>목적</a:t>
            </a:r>
            <a:r>
              <a:rPr sz="1400" spc="-120" dirty="0">
                <a:solidFill>
                  <a:srgbClr val="252525"/>
                </a:solidFill>
                <a:latin typeface="맑은 고딕"/>
                <a:cs typeface="맑은 고딕"/>
              </a:rPr>
              <a:t>	</a:t>
            </a:r>
            <a:r>
              <a:rPr lang="en-US" altLang="ko-KR" sz="1400" spc="-120" dirty="0">
                <a:solidFill>
                  <a:srgbClr val="252525"/>
                </a:solidFill>
                <a:latin typeface="맑은 고딕"/>
                <a:cs typeface="맑은 고딕"/>
              </a:rPr>
              <a:t>            </a:t>
            </a:r>
            <a:r>
              <a:rPr sz="1400" spc="225" dirty="0">
                <a:solidFill>
                  <a:srgbClr val="126A7E"/>
                </a:solidFill>
                <a:latin typeface="MS UI Gothic"/>
                <a:cs typeface="MS UI Gothic"/>
              </a:rPr>
              <a:t>▪</a:t>
            </a:r>
            <a:r>
              <a:rPr sz="1400" spc="-80" dirty="0">
                <a:solidFill>
                  <a:srgbClr val="126A7E"/>
                </a:solidFill>
                <a:latin typeface="MS UI Gothic"/>
                <a:cs typeface="MS UI Gothic"/>
              </a:rPr>
              <a:t> </a:t>
            </a:r>
            <a:r>
              <a:rPr sz="1400" spc="-130" dirty="0">
                <a:solidFill>
                  <a:srgbClr val="252525"/>
                </a:solidFill>
                <a:latin typeface="맑은 고딕"/>
                <a:cs typeface="맑은 고딕"/>
              </a:rPr>
              <a:t>수집하려는 개인정보의 </a:t>
            </a:r>
            <a:r>
              <a:rPr sz="1400" spc="-160" dirty="0">
                <a:solidFill>
                  <a:srgbClr val="E85A1A"/>
                </a:solidFill>
                <a:latin typeface="맑은 고딕"/>
                <a:cs typeface="맑은 고딕"/>
              </a:rPr>
              <a:t>항목</a:t>
            </a:r>
            <a:endParaRPr sz="1400" dirty="0">
              <a:solidFill>
                <a:srgbClr val="E85A1A"/>
              </a:solidFill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670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spc="-110" dirty="0">
                <a:solidFill>
                  <a:srgbClr val="252525"/>
                </a:solidFill>
                <a:latin typeface="맑은 고딕"/>
                <a:cs typeface="맑은 고딕"/>
              </a:rPr>
              <a:t>동의를</a:t>
            </a:r>
            <a:r>
              <a:rPr sz="1400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10" dirty="0">
                <a:solidFill>
                  <a:srgbClr val="E85A1A"/>
                </a:solidFill>
                <a:latin typeface="맑은 고딕"/>
                <a:cs typeface="맑은 고딕"/>
              </a:rPr>
              <a:t>거부할</a:t>
            </a:r>
            <a:r>
              <a:rPr sz="1400" spc="-28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spc="-110" dirty="0">
                <a:solidFill>
                  <a:srgbClr val="E85A1A"/>
                </a:solidFill>
                <a:latin typeface="맑은 고딕"/>
                <a:cs typeface="맑은 고딕"/>
              </a:rPr>
              <a:t>권리</a:t>
            </a:r>
            <a:r>
              <a:rPr sz="1400" spc="-110" dirty="0">
                <a:solidFill>
                  <a:srgbClr val="252525"/>
                </a:solidFill>
                <a:latin typeface="맑은 고딕"/>
                <a:cs typeface="맑은 고딕"/>
              </a:rPr>
              <a:t>가</a:t>
            </a:r>
            <a:r>
              <a:rPr sz="1400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10" dirty="0">
                <a:solidFill>
                  <a:srgbClr val="252525"/>
                </a:solidFill>
                <a:latin typeface="맑은 고딕"/>
                <a:cs typeface="맑은 고딕"/>
              </a:rPr>
              <a:t>있다는</a:t>
            </a:r>
            <a:r>
              <a:rPr sz="1400" spc="-28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사실</a:t>
            </a:r>
            <a:r>
              <a:rPr sz="1400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dirty="0">
                <a:solidFill>
                  <a:srgbClr val="252525"/>
                </a:solidFill>
                <a:latin typeface="맑은 고딕"/>
                <a:cs typeface="맑은 고딕"/>
              </a:rPr>
              <a:t>및</a:t>
            </a:r>
            <a:r>
              <a:rPr sz="14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동의</a:t>
            </a:r>
            <a:r>
              <a:rPr sz="1400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10" dirty="0">
                <a:solidFill>
                  <a:srgbClr val="252525"/>
                </a:solidFill>
                <a:latin typeface="맑은 고딕"/>
                <a:cs typeface="맑은 고딕"/>
              </a:rPr>
              <a:t>거부에</a:t>
            </a:r>
            <a:r>
              <a:rPr sz="1400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따른</a:t>
            </a:r>
            <a:r>
              <a:rPr sz="1400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0" dirty="0">
                <a:solidFill>
                  <a:srgbClr val="252525"/>
                </a:solidFill>
                <a:latin typeface="맑은 고딕"/>
                <a:cs typeface="맑은 고딕"/>
              </a:rPr>
              <a:t>불이익이</a:t>
            </a:r>
            <a:r>
              <a:rPr sz="1400" spc="-28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있는</a:t>
            </a:r>
            <a:r>
              <a:rPr sz="1400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r>
              <a:rPr sz="1400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dirty="0">
                <a:solidFill>
                  <a:srgbClr val="252525"/>
                </a:solidFill>
                <a:latin typeface="맑은 고딕"/>
                <a:cs typeface="맑은 고딕"/>
              </a:rPr>
              <a:t>그</a:t>
            </a:r>
            <a:r>
              <a:rPr sz="14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60" dirty="0">
                <a:solidFill>
                  <a:srgbClr val="252525"/>
                </a:solidFill>
                <a:latin typeface="맑은 고딕"/>
                <a:cs typeface="맑은 고딕"/>
              </a:rPr>
              <a:t>내용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A7427A69-B525-4343-BA30-AB13B7A23F91}"/>
              </a:ext>
            </a:extLst>
          </p:cNvPr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1">
            <a:extLst>
              <a:ext uri="{FF2B5EF4-FFF2-40B4-BE49-F238E27FC236}">
                <a16:creationId xmlns:a16="http://schemas.microsoft.com/office/drawing/2014/main" id="{16344C7F-EECA-4071-823E-E414B51E8EAC}"/>
              </a:ext>
            </a:extLst>
          </p:cNvPr>
          <p:cNvSpPr txBox="1"/>
          <p:nvPr/>
        </p:nvSpPr>
        <p:spPr>
          <a:xfrm>
            <a:off x="8029070" y="6074627"/>
            <a:ext cx="30961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126A7E"/>
              </a:buClr>
              <a:tabLst>
                <a:tab pos="157480" algn="l"/>
              </a:tabLst>
            </a:pPr>
            <a:r>
              <a:rPr lang="ko-KR" altLang="en-US" sz="1400" spc="-130" dirty="0">
                <a:solidFill>
                  <a:srgbClr val="FF0000"/>
                </a:solidFill>
                <a:latin typeface="맑은 고딕"/>
                <a:cs typeface="맑은 고딕"/>
              </a:rPr>
              <a:t>☞</a:t>
            </a:r>
            <a:r>
              <a:rPr lang="ko-KR" altLang="en-US" sz="1400" spc="-130" dirty="0">
                <a:solidFill>
                  <a:srgbClr val="252525"/>
                </a:solidFill>
                <a:latin typeface="맑은 고딕"/>
                <a:cs typeface="맑은 고딕"/>
              </a:rPr>
              <a:t> 제</a:t>
            </a:r>
            <a:r>
              <a:rPr lang="en-US" altLang="ko-KR" sz="1400" spc="-130" dirty="0">
                <a:solidFill>
                  <a:srgbClr val="252525"/>
                </a:solidFill>
                <a:latin typeface="맑은 고딕"/>
                <a:cs typeface="맑은 고딕"/>
              </a:rPr>
              <a:t>3</a:t>
            </a:r>
            <a:r>
              <a:rPr lang="ko-KR" altLang="en-US" sz="1400" spc="-130" dirty="0">
                <a:solidFill>
                  <a:srgbClr val="252525"/>
                </a:solidFill>
                <a:latin typeface="맑은 고딕"/>
                <a:cs typeface="맑은 고딕"/>
              </a:rPr>
              <a:t>자 제공 시는 </a:t>
            </a:r>
            <a:r>
              <a:rPr lang="ko-KR" altLang="en-US" sz="1400" spc="-130" dirty="0">
                <a:solidFill>
                  <a:srgbClr val="E85A1A"/>
                </a:solidFill>
                <a:latin typeface="맑은 고딕"/>
                <a:cs typeface="맑은 고딕"/>
              </a:rPr>
              <a:t>제공 받는 자</a:t>
            </a:r>
            <a:r>
              <a:rPr lang="ko-KR" altLang="en-US" sz="1400" spc="-130" dirty="0">
                <a:latin typeface="맑은 고딕"/>
                <a:cs typeface="맑은 고딕"/>
              </a:rPr>
              <a:t>도</a:t>
            </a:r>
            <a:r>
              <a:rPr lang="ko-KR" altLang="en-US" sz="1400" spc="-13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lang="ko-KR" altLang="en-US" sz="1400" spc="-130" dirty="0">
                <a:latin typeface="맑은 고딕"/>
                <a:cs typeface="맑은 고딕"/>
              </a:rPr>
              <a:t>고지</a:t>
            </a:r>
            <a:endParaRPr lang="en-US" altLang="ko-KR" sz="1400" spc="-160" dirty="0">
              <a:latin typeface="맑은 고딕"/>
              <a:cs typeface="맑은 고딕"/>
            </a:endParaRPr>
          </a:p>
        </p:txBody>
      </p:sp>
      <p:sp>
        <p:nvSpPr>
          <p:cNvPr id="66" name="object 2">
            <a:extLst>
              <a:ext uri="{FF2B5EF4-FFF2-40B4-BE49-F238E27FC236}">
                <a16:creationId xmlns:a16="http://schemas.microsoft.com/office/drawing/2014/main" id="{874D0A3A-40B3-45AA-A408-21AA04B25FE5}"/>
              </a:ext>
            </a:extLst>
          </p:cNvPr>
          <p:cNvSpPr txBox="1">
            <a:spLocks/>
          </p:cNvSpPr>
          <p:nvPr/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rgbClr val="5255C8"/>
                </a:solidFill>
                <a:latin typeface="맑은 고딕"/>
                <a:ea typeface="+mj-ea"/>
                <a:cs typeface="맑은 고딕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ko-KR" altLang="en-US" sz="3000" kern="0" spc="-475">
                <a:solidFill>
                  <a:srgbClr val="FFFFFF"/>
                </a:solidFill>
              </a:rPr>
              <a:t>개인정보</a:t>
            </a:r>
            <a:r>
              <a:rPr lang="ko-KR" altLang="en-US" sz="3000" kern="0" spc="-495">
                <a:solidFill>
                  <a:srgbClr val="FFFFFF"/>
                </a:solidFill>
              </a:rPr>
              <a:t>보호 교육</a:t>
            </a:r>
            <a:endParaRPr lang="ko-KR" altLang="en-US" sz="3000" kern="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0A2F01F-6431-6376-FE06-D10CE237F4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7AEFE0E-39EA-B7AA-78A2-1C465BF69F7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71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439" y="1674876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6903" y="2005583"/>
            <a:ext cx="10407650" cy="2028825"/>
          </a:xfrm>
          <a:custGeom>
            <a:avLst/>
            <a:gdLst/>
            <a:ahLst/>
            <a:cxnLst/>
            <a:rect l="l" t="t" r="r" b="b"/>
            <a:pathLst>
              <a:path w="10407650" h="2028825">
                <a:moveTo>
                  <a:pt x="0" y="2028444"/>
                </a:moveTo>
                <a:lnTo>
                  <a:pt x="10407396" y="2028444"/>
                </a:lnTo>
                <a:lnTo>
                  <a:pt x="10407396" y="0"/>
                </a:lnTo>
                <a:lnTo>
                  <a:pt x="0" y="0"/>
                </a:lnTo>
                <a:lnTo>
                  <a:pt x="0" y="2028444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6903" y="2005583"/>
            <a:ext cx="10407650" cy="2028825"/>
          </a:xfrm>
          <a:custGeom>
            <a:avLst/>
            <a:gdLst/>
            <a:ahLst/>
            <a:cxnLst/>
            <a:rect l="l" t="t" r="r" b="b"/>
            <a:pathLst>
              <a:path w="10407650" h="2028825">
                <a:moveTo>
                  <a:pt x="0" y="2028444"/>
                </a:moveTo>
                <a:lnTo>
                  <a:pt x="10407396" y="2028444"/>
                </a:lnTo>
                <a:lnTo>
                  <a:pt x="10407396" y="0"/>
                </a:lnTo>
                <a:lnTo>
                  <a:pt x="0" y="0"/>
                </a:lnTo>
                <a:lnTo>
                  <a:pt x="0" y="2028444"/>
                </a:lnTo>
                <a:close/>
              </a:path>
            </a:pathLst>
          </a:custGeom>
          <a:ln w="6350">
            <a:solidFill>
              <a:srgbClr val="3166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1767" y="2065020"/>
            <a:ext cx="10297795" cy="1908175"/>
          </a:xfrm>
          <a:custGeom>
            <a:avLst/>
            <a:gdLst/>
            <a:ahLst/>
            <a:cxnLst/>
            <a:rect l="l" t="t" r="r" b="b"/>
            <a:pathLst>
              <a:path w="10297795" h="1908175">
                <a:moveTo>
                  <a:pt x="0" y="1908047"/>
                </a:moveTo>
                <a:lnTo>
                  <a:pt x="10297668" y="1908047"/>
                </a:lnTo>
                <a:lnTo>
                  <a:pt x="10297668" y="0"/>
                </a:lnTo>
                <a:lnTo>
                  <a:pt x="0" y="0"/>
                </a:lnTo>
                <a:lnTo>
                  <a:pt x="0" y="1908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3227" y="2144267"/>
            <a:ext cx="164591" cy="205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3227" y="2535935"/>
            <a:ext cx="164591" cy="205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3227" y="3217164"/>
            <a:ext cx="164591" cy="205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3227" y="3599688"/>
            <a:ext cx="164591" cy="204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3439" y="4303776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36903" y="4636008"/>
            <a:ext cx="10407650" cy="1324610"/>
          </a:xfrm>
          <a:custGeom>
            <a:avLst/>
            <a:gdLst/>
            <a:ahLst/>
            <a:cxnLst/>
            <a:rect l="l" t="t" r="r" b="b"/>
            <a:pathLst>
              <a:path w="10407650" h="1324610">
                <a:moveTo>
                  <a:pt x="0" y="1324356"/>
                </a:moveTo>
                <a:lnTo>
                  <a:pt x="10407396" y="1324356"/>
                </a:lnTo>
                <a:lnTo>
                  <a:pt x="10407396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36903" y="4636008"/>
            <a:ext cx="10407650" cy="1324610"/>
          </a:xfrm>
          <a:custGeom>
            <a:avLst/>
            <a:gdLst/>
            <a:ahLst/>
            <a:cxnLst/>
            <a:rect l="l" t="t" r="r" b="b"/>
            <a:pathLst>
              <a:path w="10407650" h="1324610">
                <a:moveTo>
                  <a:pt x="0" y="1324356"/>
                </a:moveTo>
                <a:lnTo>
                  <a:pt x="10407396" y="1324356"/>
                </a:lnTo>
                <a:lnTo>
                  <a:pt x="10407396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ln w="6350">
            <a:solidFill>
              <a:srgbClr val="3166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1767" y="4686300"/>
            <a:ext cx="10297795" cy="1224280"/>
          </a:xfrm>
          <a:custGeom>
            <a:avLst/>
            <a:gdLst/>
            <a:ahLst/>
            <a:cxnLst/>
            <a:rect l="l" t="t" r="r" b="b"/>
            <a:pathLst>
              <a:path w="10297795" h="1224279">
                <a:moveTo>
                  <a:pt x="0" y="1223772"/>
                </a:moveTo>
                <a:lnTo>
                  <a:pt x="10297668" y="1223772"/>
                </a:lnTo>
                <a:lnTo>
                  <a:pt x="10297668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43227" y="4774691"/>
            <a:ext cx="164591" cy="205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3227" y="5164835"/>
            <a:ext cx="164591" cy="205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43227" y="5556503"/>
            <a:ext cx="164591" cy="204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28547" y="650494"/>
            <a:ext cx="8337550" cy="5199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  <a:tabLst>
                <a:tab pos="491490" algn="l"/>
              </a:tabLst>
            </a:pPr>
            <a:r>
              <a:rPr lang="en-US" altLang="ko-KR" sz="1800" b="1" spc="-80" dirty="0">
                <a:solidFill>
                  <a:srgbClr val="2260B3"/>
                </a:solidFill>
                <a:latin typeface="맑은 고딕"/>
                <a:cs typeface="맑은 고딕"/>
              </a:rPr>
              <a:t>2. </a:t>
            </a:r>
            <a:r>
              <a:rPr sz="1800" b="1" spc="-80" dirty="0" err="1">
                <a:solidFill>
                  <a:srgbClr val="2260B3"/>
                </a:solidFill>
                <a:latin typeface="맑은 고딕"/>
                <a:cs typeface="맑은 고딕"/>
              </a:rPr>
              <a:t>개인정보의</a:t>
            </a:r>
            <a:r>
              <a:rPr sz="1800" b="1" spc="-22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100" dirty="0">
                <a:solidFill>
                  <a:srgbClr val="2260B3"/>
                </a:solidFill>
                <a:latin typeface="맑은 고딕"/>
                <a:cs typeface="맑은 고딕"/>
              </a:rPr>
              <a:t>처리</a:t>
            </a:r>
            <a:endParaRPr sz="18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개인정보의</a:t>
            </a:r>
            <a:r>
              <a:rPr lang="ko-KR" altLang="en-US" sz="2200" b="1" spc="-60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lang="ko-KR" altLang="en-US" sz="2200" b="1" spc="-5" dirty="0" err="1">
                <a:solidFill>
                  <a:srgbClr val="4384D9"/>
                </a:solidFill>
                <a:latin typeface="맑은 고딕"/>
                <a:cs typeface="맑은 고딕"/>
              </a:rPr>
              <a:t>수집∙이용∙제공을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 위한 정보주체의</a:t>
            </a:r>
            <a:r>
              <a:rPr lang="ko-KR" altLang="en-US" sz="2200" b="1" spc="-20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동의</a:t>
            </a:r>
            <a:r>
              <a:rPr lang="en-US" altLang="ko-KR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(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제</a:t>
            </a:r>
            <a:r>
              <a:rPr lang="en-US" altLang="ko-KR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22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조</a:t>
            </a:r>
            <a:r>
              <a:rPr lang="en-US" altLang="ko-KR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)</a:t>
            </a:r>
            <a:endParaRPr lang="ko-KR" altLang="en-US" sz="2200" dirty="0">
              <a:latin typeface="맑은 고딕"/>
              <a:cs typeface="맑은 고딕"/>
            </a:endParaRPr>
          </a:p>
          <a:p>
            <a:pPr marL="278765">
              <a:spcBef>
                <a:spcPts val="1215"/>
              </a:spcBef>
            </a:pPr>
            <a:r>
              <a:rPr lang="ko-KR" altLang="en-US"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개인정보 동의 시 </a:t>
            </a:r>
            <a:r>
              <a:rPr lang="ko-KR" altLang="en-US" sz="16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명확히 표시</a:t>
            </a:r>
            <a:r>
              <a:rPr lang="ko-KR" altLang="en-US"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해야 하는 사항</a:t>
            </a:r>
            <a:endParaRPr lang="ko-KR" altLang="en-US" sz="1600" dirty="0">
              <a:solidFill>
                <a:srgbClr val="0880AF"/>
              </a:solidFill>
              <a:latin typeface="맑은 고딕"/>
              <a:cs typeface="맑은 고딕"/>
            </a:endParaRPr>
          </a:p>
          <a:p>
            <a:pPr marL="889635" marR="12065">
              <a:lnSpc>
                <a:spcPct val="183300"/>
              </a:lnSpc>
              <a:spcBef>
                <a:spcPts val="550"/>
              </a:spcBef>
            </a:pPr>
            <a:r>
              <a:rPr sz="1400" b="1" spc="-105" dirty="0" err="1">
                <a:solidFill>
                  <a:srgbClr val="252525"/>
                </a:solidFill>
                <a:latin typeface="맑은 고딕"/>
                <a:cs typeface="맑은 고딕"/>
              </a:rPr>
              <a:t>재화나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서비스의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홍보</a:t>
            </a:r>
            <a:r>
              <a:rPr sz="1400" b="1" spc="-30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E85A1A"/>
                </a:solidFill>
                <a:latin typeface="맑은 고딕"/>
                <a:cs typeface="맑은 고딕"/>
              </a:rPr>
              <a:t>및</a:t>
            </a:r>
            <a:r>
              <a:rPr sz="1400" b="1" spc="-31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판매</a:t>
            </a:r>
            <a:r>
              <a:rPr sz="1400" b="1" spc="-30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E85A1A"/>
                </a:solidFill>
                <a:latin typeface="맑은 고딕"/>
                <a:cs typeface="맑은 고딕"/>
              </a:rPr>
              <a:t>권유</a:t>
            </a:r>
            <a:r>
              <a:rPr sz="1400" b="1" spc="-31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등을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위해서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개인정보를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이용하여</a:t>
            </a:r>
            <a:r>
              <a:rPr sz="1400" b="1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30" dirty="0">
                <a:solidFill>
                  <a:srgbClr val="252525"/>
                </a:solidFill>
                <a:latin typeface="맑은 고딕"/>
                <a:cs typeface="맑은 고딕"/>
              </a:rPr>
              <a:t>정보주체에게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연락할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수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있다는</a:t>
            </a:r>
            <a:r>
              <a:rPr sz="1400" b="1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사실 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개인정보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중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다음의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사항</a:t>
            </a:r>
            <a:endParaRPr sz="1400" dirty="0">
              <a:latin typeface="맑은 고딕"/>
              <a:cs typeface="맑은 고딕"/>
            </a:endParaRPr>
          </a:p>
          <a:p>
            <a:pPr marL="1034415" lvl="1" indent="-144780">
              <a:lnSpc>
                <a:spcPct val="100000"/>
              </a:lnSpc>
              <a:spcBef>
                <a:spcPts val="685"/>
              </a:spcBef>
              <a:buClr>
                <a:srgbClr val="126A7E"/>
              </a:buClr>
              <a:buFont typeface="MS UI Gothic"/>
              <a:buChar char="▪"/>
              <a:tabLst>
                <a:tab pos="1035050" algn="l"/>
              </a:tabLst>
            </a:pPr>
            <a:r>
              <a:rPr sz="1400" b="1" spc="-125" dirty="0">
                <a:solidFill>
                  <a:srgbClr val="E85A1A"/>
                </a:solidFill>
                <a:latin typeface="맑은 고딕"/>
                <a:cs typeface="맑은 고딕"/>
              </a:rPr>
              <a:t>민감정보,</a:t>
            </a:r>
            <a:r>
              <a:rPr sz="1400" b="1" spc="-31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E85A1A"/>
                </a:solidFill>
                <a:latin typeface="맑은 고딕"/>
                <a:cs typeface="맑은 고딕"/>
              </a:rPr>
              <a:t>여권번호,</a:t>
            </a:r>
            <a:r>
              <a:rPr sz="1400" b="1" spc="-30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35" dirty="0">
                <a:solidFill>
                  <a:srgbClr val="E85A1A"/>
                </a:solidFill>
                <a:latin typeface="맑은 고딕"/>
                <a:cs typeface="맑은 고딕"/>
              </a:rPr>
              <a:t>운전면허번호,</a:t>
            </a:r>
            <a:r>
              <a:rPr sz="1400" b="1" spc="-30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E85A1A"/>
                </a:solidFill>
                <a:latin typeface="맑은 고딕"/>
                <a:cs typeface="맑은 고딕"/>
              </a:rPr>
              <a:t>외국인등록번호</a:t>
            </a:r>
            <a:endParaRPr sz="1400" dirty="0">
              <a:latin typeface="맑은 고딕"/>
              <a:cs typeface="맑은 고딕"/>
            </a:endParaRPr>
          </a:p>
          <a:p>
            <a:pPr marL="889635" marR="2139950">
              <a:lnSpc>
                <a:spcPct val="179000"/>
              </a:lnSpc>
            </a:pP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개인정보의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보유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E85A1A"/>
                </a:solidFill>
                <a:latin typeface="맑은 고딕"/>
                <a:cs typeface="맑은 고딕"/>
              </a:rPr>
              <a:t>및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이용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E85A1A"/>
                </a:solidFill>
                <a:latin typeface="맑은 고딕"/>
                <a:cs typeface="맑은 고딕"/>
              </a:rPr>
              <a:t>기간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(제공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시에는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제공받는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자의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보유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및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이용기간)  </a:t>
            </a:r>
            <a:r>
              <a:rPr sz="1400" b="1" spc="-125" dirty="0">
                <a:solidFill>
                  <a:srgbClr val="E85A1A"/>
                </a:solidFill>
                <a:latin typeface="맑은 고딕"/>
                <a:cs typeface="맑은 고딕"/>
              </a:rPr>
              <a:t>개인정보를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제공받는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E85A1A"/>
                </a:solidFill>
                <a:latin typeface="맑은 고딕"/>
                <a:cs typeface="맑은 고딕"/>
              </a:rPr>
              <a:t>자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및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개인정보를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제공받는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자의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개인정보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이용</a:t>
            </a:r>
            <a:r>
              <a:rPr sz="1400" b="1" spc="-30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E85A1A"/>
                </a:solidFill>
                <a:latin typeface="맑은 고딕"/>
                <a:cs typeface="맑은 고딕"/>
              </a:rPr>
              <a:t>목적</a:t>
            </a:r>
            <a:endParaRPr sz="14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78765">
              <a:lnSpc>
                <a:spcPct val="100000"/>
              </a:lnSpc>
            </a:pPr>
            <a:r>
              <a:rPr sz="1600" b="1" spc="-105" dirty="0" err="1">
                <a:solidFill>
                  <a:srgbClr val="E85A1A"/>
                </a:solidFill>
                <a:latin typeface="맑은 고딕"/>
                <a:cs typeface="맑은 고딕"/>
              </a:rPr>
              <a:t>표시</a:t>
            </a:r>
            <a:r>
              <a:rPr lang="en-US" altLang="ko-KR"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 err="1">
                <a:solidFill>
                  <a:srgbClr val="0880AF"/>
                </a:solidFill>
                <a:latin typeface="맑은 고딕"/>
                <a:cs typeface="맑은 고딕"/>
              </a:rPr>
              <a:t>방법</a:t>
            </a:r>
            <a:endParaRPr sz="1600" dirty="0">
              <a:latin typeface="맑은 고딕"/>
              <a:cs typeface="맑은 고딕"/>
            </a:endParaRPr>
          </a:p>
          <a:p>
            <a:pPr marL="889635" marR="2273935">
              <a:lnSpc>
                <a:spcPct val="183100"/>
              </a:lnSpc>
              <a:spcBef>
                <a:spcPts val="555"/>
              </a:spcBef>
            </a:pP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글씨는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9포인트</a:t>
            </a:r>
            <a:r>
              <a:rPr sz="1400" b="1" spc="-31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이상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의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크기로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252525"/>
                </a:solidFill>
                <a:latin typeface="맑은 고딕"/>
                <a:cs typeface="맑은 고딕"/>
              </a:rPr>
              <a:t>하되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다른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내용보다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20%</a:t>
            </a:r>
            <a:r>
              <a:rPr sz="1400" b="1" spc="-2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이상</a:t>
            </a:r>
            <a:r>
              <a:rPr sz="1400" b="1" spc="-31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크게</a:t>
            </a:r>
            <a:r>
              <a:rPr sz="1400" b="1" spc="-31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할</a:t>
            </a:r>
            <a:r>
              <a:rPr sz="1400" b="1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것 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다른</a:t>
            </a:r>
            <a:r>
              <a:rPr sz="1400" b="1" spc="-31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색의</a:t>
            </a:r>
            <a:r>
              <a:rPr sz="1400" b="1" spc="-30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글씨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,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굵은</a:t>
            </a:r>
            <a:r>
              <a:rPr sz="1400" b="1" spc="-30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글씨</a:t>
            </a:r>
            <a:r>
              <a:rPr sz="1400" b="1" spc="-31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또는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E85A1A"/>
                </a:solidFill>
                <a:latin typeface="맑은 고딕"/>
                <a:cs typeface="맑은 고딕"/>
              </a:rPr>
              <a:t>밑줄</a:t>
            </a:r>
            <a:r>
              <a:rPr sz="1400" b="1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등을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사용하여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명확히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드러나게</a:t>
            </a:r>
            <a:r>
              <a:rPr sz="1400" b="1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할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것 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중요한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내용이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많은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경우에는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별도로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요약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하여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제시할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것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424416" y="1932432"/>
            <a:ext cx="2043683" cy="2104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94396" y="2072901"/>
            <a:ext cx="1718450" cy="18955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25000" y="4500371"/>
            <a:ext cx="1816607" cy="2005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07295" y="4584191"/>
            <a:ext cx="1656588" cy="18425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F247C543-F189-1D05-8012-07D5311CB0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628281E-4A96-DF63-2559-C7416E9868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28547" y="650494"/>
            <a:ext cx="833755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2. </a:t>
            </a:r>
            <a:r>
              <a:rPr lang="ko-KR" altLang="en-US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</a:t>
            </a:r>
            <a:r>
              <a:rPr lang="ko-KR" altLang="en-US" b="1" spc="-38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처리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동의서 예시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246BD239-8500-411D-BE72-57B6320CB2C1}"/>
              </a:ext>
            </a:extLst>
          </p:cNvPr>
          <p:cNvSpPr/>
          <p:nvPr/>
        </p:nvSpPr>
        <p:spPr>
          <a:xfrm>
            <a:off x="1136903" y="1615039"/>
            <a:ext cx="10407650" cy="4861961"/>
          </a:xfrm>
          <a:custGeom>
            <a:avLst/>
            <a:gdLst/>
            <a:ahLst/>
            <a:cxnLst/>
            <a:rect l="l" t="t" r="r" b="b"/>
            <a:pathLst>
              <a:path w="10407650" h="1324610">
                <a:moveTo>
                  <a:pt x="0" y="1324356"/>
                </a:moveTo>
                <a:lnTo>
                  <a:pt x="10407396" y="1324356"/>
                </a:lnTo>
                <a:lnTo>
                  <a:pt x="10407396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D642C562-3403-4F79-AF1B-F176A8C48FB9}"/>
              </a:ext>
            </a:extLst>
          </p:cNvPr>
          <p:cNvSpPr/>
          <p:nvPr/>
        </p:nvSpPr>
        <p:spPr>
          <a:xfrm>
            <a:off x="1136903" y="1615039"/>
            <a:ext cx="10407650" cy="4861961"/>
          </a:xfrm>
          <a:custGeom>
            <a:avLst/>
            <a:gdLst/>
            <a:ahLst/>
            <a:cxnLst/>
            <a:rect l="l" t="t" r="r" b="b"/>
            <a:pathLst>
              <a:path w="10407650" h="1324610">
                <a:moveTo>
                  <a:pt x="0" y="1324356"/>
                </a:moveTo>
                <a:lnTo>
                  <a:pt x="10407396" y="1324356"/>
                </a:lnTo>
                <a:lnTo>
                  <a:pt x="10407396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ln w="6350">
            <a:solidFill>
              <a:srgbClr val="3166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622F35D3-33F1-4BB4-A352-C59725A67170}"/>
              </a:ext>
            </a:extLst>
          </p:cNvPr>
          <p:cNvSpPr/>
          <p:nvPr/>
        </p:nvSpPr>
        <p:spPr>
          <a:xfrm>
            <a:off x="1183212" y="1677911"/>
            <a:ext cx="10297795" cy="4724400"/>
          </a:xfrm>
          <a:custGeom>
            <a:avLst/>
            <a:gdLst/>
            <a:ahLst/>
            <a:cxnLst/>
            <a:rect l="l" t="t" r="r" b="b"/>
            <a:pathLst>
              <a:path w="10297795" h="1224279">
                <a:moveTo>
                  <a:pt x="0" y="1223772"/>
                </a:moveTo>
                <a:lnTo>
                  <a:pt x="10297668" y="1223772"/>
                </a:lnTo>
                <a:lnTo>
                  <a:pt x="10297668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base" latinLnBrk="0"/>
            <a:endParaRPr lang="ko-KR" altLang="en-US" dirty="0"/>
          </a:p>
        </p:txBody>
      </p:sp>
      <p:sp>
        <p:nvSpPr>
          <p:cNvPr id="21" name="object 21"/>
          <p:cNvSpPr/>
          <p:nvPr/>
        </p:nvSpPr>
        <p:spPr>
          <a:xfrm>
            <a:off x="9645161" y="4154484"/>
            <a:ext cx="1718450" cy="1895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7">
            <a:extLst>
              <a:ext uri="{FF2B5EF4-FFF2-40B4-BE49-F238E27FC236}">
                <a16:creationId xmlns:a16="http://schemas.microsoft.com/office/drawing/2014/main" id="{D6B1E982-D7C5-4DB8-BA68-A7DA4DD2A814}"/>
              </a:ext>
            </a:extLst>
          </p:cNvPr>
          <p:cNvSpPr txBox="1"/>
          <p:nvPr/>
        </p:nvSpPr>
        <p:spPr>
          <a:xfrm>
            <a:off x="8911231" y="2222455"/>
            <a:ext cx="2269221" cy="18793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1600" b="1" spc="-5" dirty="0">
                <a:solidFill>
                  <a:srgbClr val="085FAF"/>
                </a:solidFill>
                <a:latin typeface="맑은 고딕"/>
                <a:cs typeface="맑은 고딕"/>
              </a:rPr>
              <a:t>  </a:t>
            </a:r>
            <a:r>
              <a:rPr lang="en-US" altLang="ko-KR" sz="1600" b="1" spc="-5" dirty="0">
                <a:solidFill>
                  <a:srgbClr val="085FAF"/>
                </a:solidFill>
                <a:latin typeface="맑은 고딕"/>
                <a:cs typeface="맑은 고딕"/>
              </a:rPr>
              <a:t>&lt;</a:t>
            </a:r>
            <a:r>
              <a:rPr lang="ko-KR" altLang="en-US" sz="1400" b="1" spc="-5" dirty="0">
                <a:solidFill>
                  <a:srgbClr val="4384D9"/>
                </a:solidFill>
                <a:latin typeface="맑은 고딕"/>
                <a:cs typeface="맑은 고딕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표준 동의서 양식 활용</a:t>
            </a:r>
            <a:r>
              <a:rPr lang="en-US" altLang="ko-KR" sz="1400" b="1" spc="-5" dirty="0">
                <a:solidFill>
                  <a:srgbClr val="085FAF"/>
                </a:solidFill>
                <a:latin typeface="맑은 고딕"/>
                <a:cs typeface="맑은 고딕"/>
              </a:rPr>
              <a:t>&gt;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05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tabLst>
                <a:tab pos="128905" algn="l"/>
              </a:tabLst>
            </a:pPr>
            <a:r>
              <a:rPr lang="ko-KR" altLang="en-US" sz="1200" dirty="0">
                <a:latin typeface="맑은 고딕"/>
                <a:cs typeface="맑은 고딕"/>
              </a:rPr>
              <a:t>     </a:t>
            </a:r>
            <a:r>
              <a:rPr lang="en-US" altLang="ko-KR" sz="1200" dirty="0">
                <a:latin typeface="맑은 고딕"/>
                <a:cs typeface="맑은 고딕"/>
              </a:rPr>
              <a:t>[</a:t>
            </a:r>
            <a:r>
              <a:rPr lang="ko-KR" altLang="en-US" sz="1200" dirty="0">
                <a:latin typeface="맑은 고딕"/>
                <a:cs typeface="맑은 고딕"/>
              </a:rPr>
              <a:t>교육청 </a:t>
            </a:r>
            <a:r>
              <a:rPr lang="ko-KR" altLang="en-US" sz="1200" dirty="0" err="1">
                <a:latin typeface="맑은 고딕"/>
                <a:cs typeface="맑은 고딕"/>
              </a:rPr>
              <a:t>누리집</a:t>
            </a:r>
            <a:r>
              <a:rPr lang="ko-KR" altLang="en-US" sz="1200" dirty="0">
                <a:latin typeface="맑은 고딕"/>
                <a:cs typeface="맑은 고딕"/>
              </a:rPr>
              <a:t> 부서안내</a:t>
            </a:r>
            <a:r>
              <a:rPr lang="en-US" altLang="ko-KR" sz="1200" dirty="0">
                <a:latin typeface="맑은 고딕"/>
                <a:cs typeface="맑은 고딕"/>
              </a:rPr>
              <a:t>]</a:t>
            </a:r>
          </a:p>
          <a:p>
            <a:pPr marL="12700">
              <a:lnSpc>
                <a:spcPct val="100000"/>
              </a:lnSpc>
              <a:tabLst>
                <a:tab pos="128905" algn="l"/>
              </a:tabLst>
            </a:pPr>
            <a:r>
              <a:rPr lang="en-US" altLang="ko-KR" sz="1200" dirty="0">
                <a:latin typeface="맑은 고딕"/>
                <a:cs typeface="맑은 고딕"/>
              </a:rPr>
              <a:t>       -&gt; [</a:t>
            </a:r>
            <a:r>
              <a:rPr lang="ko-KR" altLang="en-US" sz="1200" dirty="0">
                <a:latin typeface="맑은 고딕"/>
                <a:cs typeface="맑은 고딕"/>
              </a:rPr>
              <a:t>미래인재과</a:t>
            </a:r>
            <a:r>
              <a:rPr lang="en-US" altLang="ko-KR" sz="1200" dirty="0">
                <a:latin typeface="맑은 고딕"/>
                <a:cs typeface="맑은 고딕"/>
              </a:rPr>
              <a:t>]</a:t>
            </a:r>
          </a:p>
          <a:p>
            <a:pPr marL="12700">
              <a:lnSpc>
                <a:spcPct val="100000"/>
              </a:lnSpc>
              <a:tabLst>
                <a:tab pos="128905" algn="l"/>
              </a:tabLst>
            </a:pPr>
            <a:r>
              <a:rPr lang="en-US" altLang="ko-KR" sz="1200" dirty="0">
                <a:latin typeface="맑은 고딕"/>
                <a:cs typeface="맑은 고딕"/>
              </a:rPr>
              <a:t>       -&gt; [</a:t>
            </a:r>
            <a:r>
              <a:rPr lang="ko-KR" altLang="en-US" sz="1200" dirty="0">
                <a:latin typeface="맑은 고딕"/>
                <a:cs typeface="맑은 고딕"/>
              </a:rPr>
              <a:t>업무마당</a:t>
            </a:r>
            <a:r>
              <a:rPr lang="en-US" altLang="ko-KR" sz="1200" dirty="0">
                <a:latin typeface="맑은 고딕"/>
                <a:cs typeface="맑은 고딕"/>
              </a:rPr>
              <a:t>]</a:t>
            </a:r>
          </a:p>
          <a:p>
            <a:pPr marL="12700">
              <a:lnSpc>
                <a:spcPct val="100000"/>
              </a:lnSpc>
              <a:tabLst>
                <a:tab pos="128905" algn="l"/>
              </a:tabLst>
            </a:pPr>
            <a:r>
              <a:rPr lang="en-US" altLang="ko-KR" sz="1200" dirty="0">
                <a:latin typeface="맑은 고딕"/>
                <a:cs typeface="맑은 고딕"/>
              </a:rPr>
              <a:t>       -&gt; [</a:t>
            </a:r>
            <a:r>
              <a:rPr lang="ko-KR" altLang="en-US" sz="1200" dirty="0">
                <a:latin typeface="맑은 고딕"/>
                <a:cs typeface="맑은 고딕"/>
              </a:rPr>
              <a:t>정보보호</a:t>
            </a:r>
            <a:r>
              <a:rPr lang="en-US" altLang="ko-KR" sz="1200" dirty="0">
                <a:latin typeface="맑은 고딕"/>
                <a:cs typeface="맑은 고딕"/>
              </a:rPr>
              <a:t>]</a:t>
            </a:r>
          </a:p>
          <a:p>
            <a:pPr marL="12700">
              <a:lnSpc>
                <a:spcPct val="100000"/>
              </a:lnSpc>
              <a:tabLst>
                <a:tab pos="128905" algn="l"/>
              </a:tabLst>
            </a:pPr>
            <a:r>
              <a:rPr lang="en-US" altLang="ko-KR" sz="1200" dirty="0">
                <a:latin typeface="맑은 고딕"/>
                <a:cs typeface="맑은 고딕"/>
              </a:rPr>
              <a:t>       -&gt; [</a:t>
            </a:r>
            <a:r>
              <a:rPr lang="ko-KR" altLang="en-US" sz="1200" dirty="0">
                <a:latin typeface="맑은 고딕"/>
                <a:cs typeface="맑은 고딕"/>
              </a:rPr>
              <a:t>개인정보보호</a:t>
            </a:r>
            <a:r>
              <a:rPr lang="en-US" altLang="ko-KR" sz="1200" dirty="0">
                <a:latin typeface="맑은 고딕"/>
                <a:cs typeface="맑은 고딕"/>
              </a:rPr>
              <a:t>]</a:t>
            </a:r>
          </a:p>
          <a:p>
            <a:pPr marL="12700">
              <a:lnSpc>
                <a:spcPct val="100000"/>
              </a:lnSpc>
              <a:tabLst>
                <a:tab pos="128905" algn="l"/>
              </a:tabLst>
            </a:pPr>
            <a:r>
              <a:rPr lang="en-US" altLang="ko-KR" sz="1200" dirty="0">
                <a:latin typeface="맑은 고딕"/>
                <a:cs typeface="맑은 고딕"/>
              </a:rPr>
              <a:t>       -&gt; [</a:t>
            </a:r>
            <a:r>
              <a:rPr lang="ko-KR" altLang="en-US" sz="1200" dirty="0">
                <a:latin typeface="맑은 고딕"/>
                <a:cs typeface="맑은 고딕"/>
              </a:rPr>
              <a:t>자료실</a:t>
            </a:r>
            <a:r>
              <a:rPr lang="en-US" altLang="ko-KR" sz="1200" dirty="0">
                <a:latin typeface="맑은 고딕"/>
                <a:cs typeface="맑은 고딕"/>
              </a:rPr>
              <a:t>] </a:t>
            </a:r>
            <a:r>
              <a:rPr lang="ko-KR" altLang="en-US" sz="1200" dirty="0">
                <a:latin typeface="맑은 고딕"/>
                <a:cs typeface="맑은 고딕"/>
              </a:rPr>
              <a:t>참조</a:t>
            </a:r>
            <a:endParaRPr sz="12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5F78F-189C-48A4-97BE-8D9FF741C995}"/>
              </a:ext>
            </a:extLst>
          </p:cNvPr>
          <p:cNvSpPr txBox="1"/>
          <p:nvPr/>
        </p:nvSpPr>
        <p:spPr>
          <a:xfrm>
            <a:off x="3188820" y="1708804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「 </a:t>
            </a:r>
            <a:r>
              <a:rPr lang="en-US" altLang="ko-KR" b="1" dirty="0">
                <a:latin typeface="+mn-ea"/>
              </a:rPr>
              <a:t>CMS</a:t>
            </a:r>
            <a:r>
              <a:rPr lang="ko-KR" altLang="en-US" b="1" dirty="0"/>
              <a:t>」사용 동의서</a:t>
            </a:r>
            <a:endParaRPr lang="ko-KR" altLang="en-US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22987588-9C0A-416B-A07C-70DDB54F5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760636"/>
              </p:ext>
            </p:extLst>
          </p:nvPr>
        </p:nvGraphicFramePr>
        <p:xfrm>
          <a:off x="1454022" y="2539277"/>
          <a:ext cx="7086600" cy="841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578">
                  <a:extLst>
                    <a:ext uri="{9D8B030D-6E8A-4147-A177-3AD203B41FA5}">
                      <a16:colId xmlns:a16="http://schemas.microsoft.com/office/drawing/2014/main" val="265409454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71316493"/>
                    </a:ext>
                  </a:extLst>
                </a:gridCol>
                <a:gridCol w="1682622">
                  <a:extLst>
                    <a:ext uri="{9D8B030D-6E8A-4147-A177-3AD203B41FA5}">
                      <a16:colId xmlns:a16="http://schemas.microsoft.com/office/drawing/2014/main" val="1397178354"/>
                    </a:ext>
                  </a:extLst>
                </a:gridCol>
              </a:tblGrid>
              <a:tr h="32316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/>
                        <a:t>항목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수집 목적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보유 기간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239556"/>
                  </a:ext>
                </a:extLst>
              </a:tr>
              <a:tr h="3231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성명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생년월일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은행명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계좌번호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수익자부담경비 </a:t>
                      </a:r>
                      <a:endParaRPr lang="en-US" altLang="ko-KR" sz="1400" dirty="0"/>
                    </a:p>
                    <a:p>
                      <a:pPr algn="ctr" latinLnBrk="1"/>
                      <a:r>
                        <a:rPr lang="ko-KR" altLang="en-US" sz="1400" dirty="0"/>
                        <a:t>수납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/>
                        <a:t>해지후</a:t>
                      </a:r>
                      <a:r>
                        <a:rPr lang="ko-KR" altLang="en-US" sz="1800" b="1" dirty="0"/>
                        <a:t> </a:t>
                      </a:r>
                      <a:r>
                        <a:rPr lang="en-US" altLang="ko-KR" sz="1800" b="1" dirty="0"/>
                        <a:t>5</a:t>
                      </a:r>
                      <a:r>
                        <a:rPr lang="ko-KR" altLang="en-US" sz="1800" b="1" dirty="0"/>
                        <a:t>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03659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822FB95-2CEC-4A51-8DBC-C8D6543B2937}"/>
              </a:ext>
            </a:extLst>
          </p:cNvPr>
          <p:cNvSpPr txBox="1"/>
          <p:nvPr/>
        </p:nvSpPr>
        <p:spPr>
          <a:xfrm>
            <a:off x="1445646" y="2193867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/>
              <a:t>    </a:t>
            </a:r>
            <a:r>
              <a:rPr lang="ko-KR" altLang="en-US"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개인정보 수집</a:t>
            </a:r>
            <a:r>
              <a:rPr lang="en-US" altLang="ko-KR" sz="1600" b="1" spc="-55" dirty="0">
                <a:solidFill>
                  <a:srgbClr val="0880A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·</a:t>
            </a:r>
            <a:r>
              <a:rPr lang="ko-KR" altLang="en-US" sz="1600" b="1" spc="-55" dirty="0">
                <a:solidFill>
                  <a:srgbClr val="0880A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이용 동의</a:t>
            </a:r>
            <a:endParaRPr lang="ko-KR" altLang="en-US" sz="1600" dirty="0">
              <a:latin typeface="맑은 고딕"/>
              <a:cs typeface="맑은 고딕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0CAF6436-E947-4526-8232-DA7137129933}"/>
              </a:ext>
            </a:extLst>
          </p:cNvPr>
          <p:cNvSpPr/>
          <p:nvPr/>
        </p:nvSpPr>
        <p:spPr>
          <a:xfrm>
            <a:off x="1464560" y="2251865"/>
            <a:ext cx="200406" cy="179858"/>
          </a:xfrm>
          <a:prstGeom prst="rect">
            <a:avLst/>
          </a:prstGeom>
          <a:noFill/>
          <a:ln w="28575">
            <a:solidFill>
              <a:srgbClr val="0880A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38B9B9-174A-4ED1-A0DD-6CDEF97EB81F}"/>
              </a:ext>
            </a:extLst>
          </p:cNvPr>
          <p:cNvSpPr txBox="1"/>
          <p:nvPr/>
        </p:nvSpPr>
        <p:spPr>
          <a:xfrm>
            <a:off x="1454022" y="34391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 수집</a:t>
            </a:r>
            <a:r>
              <a:rPr lang="en-US" altLang="ko-KR" sz="1400" b="1" spc="-55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이용에 대한 동의를 거부할 권리가 있습니다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그러나 동의를 거부할 경우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CMS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뱅킹 사용에 제한을 받을 수 있습니다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E8C572-535C-460B-A53F-F692667B1EA1}"/>
              </a:ext>
            </a:extLst>
          </p:cNvPr>
          <p:cNvSpPr txBox="1"/>
          <p:nvPr/>
        </p:nvSpPr>
        <p:spPr>
          <a:xfrm>
            <a:off x="1445646" y="44398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    </a:t>
            </a:r>
            <a:r>
              <a:rPr lang="ko-KR" altLang="en-US"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개인정보 제</a:t>
            </a:r>
            <a:r>
              <a:rPr lang="en-US" altLang="ko-KR"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3</a:t>
            </a:r>
            <a:r>
              <a:rPr lang="ko-KR" altLang="en-US"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자 제공 </a:t>
            </a:r>
            <a:endParaRPr lang="ko-KR" altLang="en-US" dirty="0">
              <a:latin typeface="맑은 고딕"/>
              <a:cs typeface="맑은 고딕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094EF39A-13E5-4163-ADA4-C0D5BCD894CD}"/>
              </a:ext>
            </a:extLst>
          </p:cNvPr>
          <p:cNvSpPr/>
          <p:nvPr/>
        </p:nvSpPr>
        <p:spPr>
          <a:xfrm>
            <a:off x="1469598" y="4528428"/>
            <a:ext cx="200406" cy="179858"/>
          </a:xfrm>
          <a:prstGeom prst="rect">
            <a:avLst/>
          </a:prstGeom>
          <a:noFill/>
          <a:ln w="28575">
            <a:solidFill>
              <a:srgbClr val="0880A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1045568C-74ED-45A4-8DB9-8AC1F1544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794127"/>
              </p:ext>
            </p:extLst>
          </p:nvPr>
        </p:nvGraphicFramePr>
        <p:xfrm>
          <a:off x="1461810" y="3962400"/>
          <a:ext cx="7071024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024">
                  <a:extLst>
                    <a:ext uri="{9D8B030D-6E8A-4147-A177-3AD203B41FA5}">
                      <a16:colId xmlns:a16="http://schemas.microsoft.com/office/drawing/2014/main" val="2400562635"/>
                    </a:ext>
                  </a:extLst>
                </a:gridCol>
              </a:tblGrid>
              <a:tr h="22557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개인정보 수집</a:t>
                      </a:r>
                      <a:r>
                        <a:rPr lang="en-US" altLang="ko-KR" sz="1400" b="0" spc="-55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·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이용 동의                                 예              </a:t>
                      </a: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아니오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429649"/>
                  </a:ext>
                </a:extLst>
              </a:tr>
            </a:tbl>
          </a:graphicData>
        </a:graphic>
      </p:graphicFrame>
      <p:sp>
        <p:nvSpPr>
          <p:cNvPr id="31" name="object 9">
            <a:extLst>
              <a:ext uri="{FF2B5EF4-FFF2-40B4-BE49-F238E27FC236}">
                <a16:creationId xmlns:a16="http://schemas.microsoft.com/office/drawing/2014/main" id="{08FA1F80-96BE-4043-B557-51A806580668}"/>
              </a:ext>
            </a:extLst>
          </p:cNvPr>
          <p:cNvSpPr/>
          <p:nvPr/>
        </p:nvSpPr>
        <p:spPr>
          <a:xfrm>
            <a:off x="5360520" y="4032216"/>
            <a:ext cx="200406" cy="179858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1E1BB68C-249C-4539-AFEF-22B1F3850E41}"/>
              </a:ext>
            </a:extLst>
          </p:cNvPr>
          <p:cNvSpPr/>
          <p:nvPr/>
        </p:nvSpPr>
        <p:spPr>
          <a:xfrm>
            <a:off x="6405270" y="4040111"/>
            <a:ext cx="200406" cy="179858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7011F8D0-33ED-4D57-9ADC-C93A67236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577493"/>
              </p:ext>
            </p:extLst>
          </p:nvPr>
        </p:nvGraphicFramePr>
        <p:xfrm>
          <a:off x="1469598" y="4815840"/>
          <a:ext cx="70866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402">
                  <a:extLst>
                    <a:ext uri="{9D8B030D-6E8A-4147-A177-3AD203B41FA5}">
                      <a16:colId xmlns:a16="http://schemas.microsoft.com/office/drawing/2014/main" val="265409454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00368452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271316493"/>
                    </a:ext>
                  </a:extLst>
                </a:gridCol>
                <a:gridCol w="1393398">
                  <a:extLst>
                    <a:ext uri="{9D8B030D-6E8A-4147-A177-3AD203B41FA5}">
                      <a16:colId xmlns:a16="http://schemas.microsoft.com/office/drawing/2014/main" val="1397178354"/>
                    </a:ext>
                  </a:extLst>
                </a:gridCol>
              </a:tblGrid>
              <a:tr h="12338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/>
                        <a:t>제공받는 자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/>
                        <a:t>제공 목적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제공 항목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보유 기간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239556"/>
                  </a:ext>
                </a:extLst>
              </a:tr>
              <a:tr h="3231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00</a:t>
                      </a:r>
                      <a:r>
                        <a:rPr lang="ko-KR" altLang="en-US" sz="1800" b="1" dirty="0"/>
                        <a:t>은행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/>
                        <a:t>출금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/>
                        <a:t>성명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생년월일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은행명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계좌번호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/>
                        <a:t>해지후</a:t>
                      </a:r>
                      <a:r>
                        <a:rPr lang="ko-KR" altLang="en-US" sz="1800" b="1" dirty="0"/>
                        <a:t> </a:t>
                      </a:r>
                      <a:r>
                        <a:rPr lang="en-US" altLang="ko-KR" sz="1800" b="1" dirty="0"/>
                        <a:t>5</a:t>
                      </a:r>
                      <a:r>
                        <a:rPr lang="ko-KR" altLang="en-US" sz="1800" b="1" dirty="0"/>
                        <a:t>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036592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E5152E61-B16F-4009-A80E-96111491A35A}"/>
              </a:ext>
            </a:extLst>
          </p:cNvPr>
          <p:cNvSpPr txBox="1"/>
          <p:nvPr/>
        </p:nvSpPr>
        <p:spPr>
          <a:xfrm>
            <a:off x="1461810" y="5521651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 제공에 대한 동의를 거부할 권리가 있습니다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그러나 제공을 거부할 경우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CMS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뱅킹 사용에 제한을 받을 수 있습니다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dirty="0"/>
          </a:p>
        </p:txBody>
      </p:sp>
      <p:graphicFrame>
        <p:nvGraphicFramePr>
          <p:cNvPr id="35" name="표 34">
            <a:extLst>
              <a:ext uri="{FF2B5EF4-FFF2-40B4-BE49-F238E27FC236}">
                <a16:creationId xmlns:a16="http://schemas.microsoft.com/office/drawing/2014/main" id="{F239A618-5682-4B82-AF53-734379DB6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684540"/>
              </p:ext>
            </p:extLst>
          </p:nvPr>
        </p:nvGraphicFramePr>
        <p:xfrm>
          <a:off x="1469598" y="6039866"/>
          <a:ext cx="7071024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024">
                  <a:extLst>
                    <a:ext uri="{9D8B030D-6E8A-4147-A177-3AD203B41FA5}">
                      <a16:colId xmlns:a16="http://schemas.microsoft.com/office/drawing/2014/main" val="2400562635"/>
                    </a:ext>
                  </a:extLst>
                </a:gridCol>
              </a:tblGrid>
              <a:tr h="22557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개인정보 제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3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자 제공 동의                               예              </a:t>
                      </a: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아니오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429649"/>
                  </a:ext>
                </a:extLst>
              </a:tr>
            </a:tbl>
          </a:graphicData>
        </a:graphic>
      </p:graphicFrame>
      <p:sp>
        <p:nvSpPr>
          <p:cNvPr id="36" name="object 9">
            <a:extLst>
              <a:ext uri="{FF2B5EF4-FFF2-40B4-BE49-F238E27FC236}">
                <a16:creationId xmlns:a16="http://schemas.microsoft.com/office/drawing/2014/main" id="{35CC6116-5924-4732-BE30-B5F9DCD0DEE5}"/>
              </a:ext>
            </a:extLst>
          </p:cNvPr>
          <p:cNvSpPr/>
          <p:nvPr/>
        </p:nvSpPr>
        <p:spPr>
          <a:xfrm>
            <a:off x="5368308" y="6109682"/>
            <a:ext cx="200406" cy="179858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9">
            <a:extLst>
              <a:ext uri="{FF2B5EF4-FFF2-40B4-BE49-F238E27FC236}">
                <a16:creationId xmlns:a16="http://schemas.microsoft.com/office/drawing/2014/main" id="{7F213D5B-5498-44C4-8EA3-16FC1515DCDE}"/>
              </a:ext>
            </a:extLst>
          </p:cNvPr>
          <p:cNvSpPr/>
          <p:nvPr/>
        </p:nvSpPr>
        <p:spPr>
          <a:xfrm>
            <a:off x="6413058" y="6117577"/>
            <a:ext cx="200406" cy="179858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30209AC-36DB-6387-692E-7FF3092F56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3C27AE1-13DA-9583-BF10-22DEE358E6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9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3EAD1F25-D079-486F-8337-879601629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23812"/>
            <a:ext cx="12106275" cy="68103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9982" y="862690"/>
            <a:ext cx="228663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3200" b="0" dirty="0">
                <a:solidFill>
                  <a:schemeClr val="accent6">
                    <a:lumMod val="50000"/>
                  </a:schemeClr>
                </a:solidFill>
                <a:latin typeface="맑은 고딕"/>
                <a:cs typeface="맑은 고딕"/>
              </a:rPr>
              <a:t>목 차</a:t>
            </a:r>
            <a:endParaRPr sz="4400" dirty="0">
              <a:solidFill>
                <a:schemeClr val="accent6">
                  <a:lumMod val="50000"/>
                </a:schemeClr>
              </a:solidFill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idx="1"/>
          </p:nvPr>
        </p:nvSpPr>
        <p:spPr>
          <a:xfrm>
            <a:off x="42863" y="1887454"/>
            <a:ext cx="11920538" cy="38078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97780" indent="-514350">
              <a:lnSpc>
                <a:spcPct val="200000"/>
              </a:lnSpc>
              <a:spcBef>
                <a:spcPts val="95"/>
              </a:spcBef>
              <a:buAutoNum type="arabicPeriod"/>
            </a:pPr>
            <a:r>
              <a:rPr sz="32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개인정보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sz="32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보호법</a:t>
            </a:r>
            <a:r>
              <a:rPr sz="3200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sz="32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개요</a:t>
            </a:r>
            <a:endParaRPr lang="en-US" sz="3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83430" indent="0">
              <a:lnSpc>
                <a:spcPct val="200000"/>
              </a:lnSpc>
              <a:spcBef>
                <a:spcPts val="95"/>
              </a:spcBef>
              <a:buNone/>
            </a:pPr>
            <a:r>
              <a:rPr lang="en-US"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2. </a:t>
            </a:r>
            <a:r>
              <a:rPr sz="32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개인정보의</a:t>
            </a:r>
            <a:r>
              <a:rPr sz="320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sz="32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처리</a:t>
            </a:r>
            <a:br>
              <a:rPr lang="en-US"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</a:br>
            <a:r>
              <a:rPr lang="en-US"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3. </a:t>
            </a:r>
            <a:r>
              <a:rPr sz="32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개인정보의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sz="32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안전한</a:t>
            </a:r>
            <a:r>
              <a:rPr sz="32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sz="32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관리</a:t>
            </a:r>
            <a:br>
              <a:rPr lang="en-US"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</a:br>
            <a:r>
              <a:rPr lang="en-US"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4. </a:t>
            </a:r>
            <a:r>
              <a:rPr sz="32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정보주체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 권리 보장과</a:t>
            </a:r>
            <a:r>
              <a:rPr sz="32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피해구제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38F3A73-5607-69A2-C9FE-6BA55F0BD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0A90451-4F10-295D-BE0D-639469891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828547" y="650494"/>
            <a:ext cx="83375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2. </a:t>
            </a:r>
            <a:r>
              <a:rPr lang="ko-KR" altLang="en-US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</a:t>
            </a:r>
            <a:r>
              <a:rPr lang="ko-KR" altLang="en-US" b="1" spc="-38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처리</a:t>
            </a:r>
            <a:endParaRPr lang="ko-KR" altLang="en-US" dirty="0">
              <a:latin typeface="맑은 고딕"/>
              <a:cs typeface="맑은 고딕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1134BDB-3779-1E93-4717-2B143C7C9D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F331F7F-353C-FFBC-3FC2-685C738EF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B941451-8B68-815A-CD4C-213CDE224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12192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88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76202" y="1702185"/>
            <a:ext cx="10684510" cy="2188210"/>
          </a:xfrm>
          <a:custGeom>
            <a:avLst/>
            <a:gdLst/>
            <a:ahLst/>
            <a:cxnLst/>
            <a:rect l="l" t="t" r="r" b="b"/>
            <a:pathLst>
              <a:path w="10684510" h="2188210">
                <a:moveTo>
                  <a:pt x="0" y="2151628"/>
                </a:moveTo>
                <a:lnTo>
                  <a:pt x="10845" y="2167711"/>
                </a:lnTo>
                <a:lnTo>
                  <a:pt x="32967" y="2182615"/>
                </a:lnTo>
                <a:lnTo>
                  <a:pt x="60054" y="2188078"/>
                </a:lnTo>
                <a:lnTo>
                  <a:pt x="10614757" y="2188078"/>
                </a:lnTo>
                <a:lnTo>
                  <a:pt x="10641866" y="2182615"/>
                </a:lnTo>
                <a:lnTo>
                  <a:pt x="10663986" y="2167711"/>
                </a:lnTo>
                <a:lnTo>
                  <a:pt x="10668404" y="2161154"/>
                </a:lnTo>
                <a:lnTo>
                  <a:pt x="33117" y="2161154"/>
                </a:lnTo>
                <a:lnTo>
                  <a:pt x="6030" y="2155691"/>
                </a:lnTo>
                <a:lnTo>
                  <a:pt x="0" y="2151628"/>
                </a:lnTo>
                <a:close/>
              </a:path>
              <a:path w="10684510" h="2188210">
                <a:moveTo>
                  <a:pt x="10647900" y="0"/>
                </a:moveTo>
                <a:lnTo>
                  <a:pt x="10651966" y="6034"/>
                </a:lnTo>
                <a:lnTo>
                  <a:pt x="10657392" y="32958"/>
                </a:lnTo>
                <a:lnTo>
                  <a:pt x="10657429" y="2091558"/>
                </a:lnTo>
                <a:lnTo>
                  <a:pt x="10651966" y="2118667"/>
                </a:lnTo>
                <a:lnTo>
                  <a:pt x="10637062" y="2140787"/>
                </a:lnTo>
                <a:lnTo>
                  <a:pt x="10614942" y="2155691"/>
                </a:lnTo>
                <a:lnTo>
                  <a:pt x="10587833" y="2161154"/>
                </a:lnTo>
                <a:lnTo>
                  <a:pt x="10668404" y="2161154"/>
                </a:lnTo>
                <a:lnTo>
                  <a:pt x="10678890" y="2145591"/>
                </a:lnTo>
                <a:lnTo>
                  <a:pt x="10684316" y="2118667"/>
                </a:lnTo>
                <a:lnTo>
                  <a:pt x="10684353" y="60066"/>
                </a:lnTo>
                <a:lnTo>
                  <a:pt x="10678890" y="32958"/>
                </a:lnTo>
                <a:lnTo>
                  <a:pt x="10663986" y="10838"/>
                </a:lnTo>
                <a:lnTo>
                  <a:pt x="1064790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9364" y="1695451"/>
            <a:ext cx="10694670" cy="2198370"/>
          </a:xfrm>
          <a:custGeom>
            <a:avLst/>
            <a:gdLst/>
            <a:ahLst/>
            <a:cxnLst/>
            <a:rect l="l" t="t" r="r" b="b"/>
            <a:pathLst>
              <a:path w="10694670" h="2198370">
                <a:moveTo>
                  <a:pt x="0" y="2153755"/>
                </a:moveTo>
                <a:lnTo>
                  <a:pt x="26226" y="2185541"/>
                </a:lnTo>
                <a:lnTo>
                  <a:pt x="66841" y="2197987"/>
                </a:lnTo>
                <a:lnTo>
                  <a:pt x="10621722" y="2197987"/>
                </a:lnTo>
                <a:lnTo>
                  <a:pt x="10651265" y="2191637"/>
                </a:lnTo>
                <a:lnTo>
                  <a:pt x="67018" y="2191637"/>
                </a:lnTo>
                <a:lnTo>
                  <a:pt x="60110" y="2191256"/>
                </a:lnTo>
                <a:lnTo>
                  <a:pt x="19940" y="2172206"/>
                </a:lnTo>
                <a:lnTo>
                  <a:pt x="11163" y="2161276"/>
                </a:lnTo>
                <a:lnTo>
                  <a:pt x="0" y="2153755"/>
                </a:lnTo>
                <a:close/>
              </a:path>
              <a:path w="10694670" h="2198370">
                <a:moveTo>
                  <a:pt x="10650200" y="0"/>
                </a:moveTo>
                <a:lnTo>
                  <a:pt x="10657638" y="11038"/>
                </a:lnTo>
                <a:lnTo>
                  <a:pt x="10658679" y="11682"/>
                </a:lnTo>
                <a:lnTo>
                  <a:pt x="10668585" y="19810"/>
                </a:lnTo>
                <a:lnTo>
                  <a:pt x="10686619" y="53465"/>
                </a:lnTo>
                <a:lnTo>
                  <a:pt x="10688009" y="66800"/>
                </a:lnTo>
                <a:lnTo>
                  <a:pt x="10688005" y="2125401"/>
                </a:lnTo>
                <a:lnTo>
                  <a:pt x="10676713" y="2162300"/>
                </a:lnTo>
                <a:lnTo>
                  <a:pt x="10641407" y="2188589"/>
                </a:lnTo>
                <a:lnTo>
                  <a:pt x="10621595" y="2191637"/>
                </a:lnTo>
                <a:lnTo>
                  <a:pt x="10651265" y="2191637"/>
                </a:lnTo>
                <a:lnTo>
                  <a:pt x="10681920" y="2165983"/>
                </a:lnTo>
                <a:lnTo>
                  <a:pt x="10694363" y="2125401"/>
                </a:lnTo>
                <a:lnTo>
                  <a:pt x="10694366" y="66800"/>
                </a:lnTo>
                <a:lnTo>
                  <a:pt x="10693985" y="59434"/>
                </a:lnTo>
                <a:lnTo>
                  <a:pt x="10673030" y="15365"/>
                </a:lnTo>
                <a:lnTo>
                  <a:pt x="10656393" y="2792"/>
                </a:lnTo>
                <a:lnTo>
                  <a:pt x="1065020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724" y="1665732"/>
            <a:ext cx="10694035" cy="2197735"/>
          </a:xfrm>
          <a:custGeom>
            <a:avLst/>
            <a:gdLst/>
            <a:ahLst/>
            <a:cxnLst/>
            <a:rect l="l" t="t" r="r" b="b"/>
            <a:pathLst>
              <a:path w="10694035" h="2197735">
                <a:moveTo>
                  <a:pt x="10624312" y="0"/>
                </a:moveTo>
                <a:lnTo>
                  <a:pt x="69595" y="0"/>
                </a:lnTo>
                <a:lnTo>
                  <a:pt x="42508" y="5462"/>
                </a:lnTo>
                <a:lnTo>
                  <a:pt x="20386" y="20367"/>
                </a:lnTo>
                <a:lnTo>
                  <a:pt x="5470" y="42487"/>
                </a:lnTo>
                <a:lnTo>
                  <a:pt x="0" y="69595"/>
                </a:lnTo>
                <a:lnTo>
                  <a:pt x="0" y="2128011"/>
                </a:lnTo>
                <a:lnTo>
                  <a:pt x="5470" y="2155120"/>
                </a:lnTo>
                <a:lnTo>
                  <a:pt x="20386" y="2177240"/>
                </a:lnTo>
                <a:lnTo>
                  <a:pt x="42508" y="2192145"/>
                </a:lnTo>
                <a:lnTo>
                  <a:pt x="69595" y="2197607"/>
                </a:lnTo>
                <a:lnTo>
                  <a:pt x="10624312" y="2197607"/>
                </a:lnTo>
                <a:lnTo>
                  <a:pt x="10651420" y="2192145"/>
                </a:lnTo>
                <a:lnTo>
                  <a:pt x="10673540" y="2177240"/>
                </a:lnTo>
                <a:lnTo>
                  <a:pt x="10688445" y="2155120"/>
                </a:lnTo>
                <a:lnTo>
                  <a:pt x="10693908" y="2128011"/>
                </a:lnTo>
                <a:lnTo>
                  <a:pt x="10693908" y="69595"/>
                </a:lnTo>
                <a:lnTo>
                  <a:pt x="10688445" y="42487"/>
                </a:lnTo>
                <a:lnTo>
                  <a:pt x="10673540" y="20367"/>
                </a:lnTo>
                <a:lnTo>
                  <a:pt x="10651420" y="5462"/>
                </a:lnTo>
                <a:lnTo>
                  <a:pt x="10624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724" y="1665732"/>
            <a:ext cx="10694035" cy="2197735"/>
          </a:xfrm>
          <a:custGeom>
            <a:avLst/>
            <a:gdLst/>
            <a:ahLst/>
            <a:cxnLst/>
            <a:rect l="l" t="t" r="r" b="b"/>
            <a:pathLst>
              <a:path w="10694035" h="2197735">
                <a:moveTo>
                  <a:pt x="0" y="69595"/>
                </a:moveTo>
                <a:lnTo>
                  <a:pt x="5470" y="42487"/>
                </a:lnTo>
                <a:lnTo>
                  <a:pt x="20386" y="20367"/>
                </a:lnTo>
                <a:lnTo>
                  <a:pt x="42508" y="5462"/>
                </a:lnTo>
                <a:lnTo>
                  <a:pt x="69595" y="0"/>
                </a:lnTo>
                <a:lnTo>
                  <a:pt x="10624312" y="0"/>
                </a:lnTo>
                <a:lnTo>
                  <a:pt x="10651420" y="5462"/>
                </a:lnTo>
                <a:lnTo>
                  <a:pt x="10673540" y="20367"/>
                </a:lnTo>
                <a:lnTo>
                  <a:pt x="10688445" y="42487"/>
                </a:lnTo>
                <a:lnTo>
                  <a:pt x="10693908" y="69595"/>
                </a:lnTo>
                <a:lnTo>
                  <a:pt x="10693908" y="2128011"/>
                </a:lnTo>
                <a:lnTo>
                  <a:pt x="10688445" y="2155120"/>
                </a:lnTo>
                <a:lnTo>
                  <a:pt x="10673540" y="2177240"/>
                </a:lnTo>
                <a:lnTo>
                  <a:pt x="10651420" y="2192145"/>
                </a:lnTo>
                <a:lnTo>
                  <a:pt x="10624312" y="2197607"/>
                </a:lnTo>
                <a:lnTo>
                  <a:pt x="69595" y="2197607"/>
                </a:lnTo>
                <a:lnTo>
                  <a:pt x="42508" y="2192145"/>
                </a:lnTo>
                <a:lnTo>
                  <a:pt x="20386" y="2177240"/>
                </a:lnTo>
                <a:lnTo>
                  <a:pt x="5470" y="2155120"/>
                </a:lnTo>
                <a:lnTo>
                  <a:pt x="0" y="2128011"/>
                </a:lnTo>
                <a:lnTo>
                  <a:pt x="0" y="69595"/>
                </a:lnTo>
                <a:close/>
              </a:path>
            </a:pathLst>
          </a:custGeom>
          <a:ln w="6349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546" y="650494"/>
            <a:ext cx="3712845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2. </a:t>
            </a:r>
            <a:r>
              <a:rPr lang="ko-KR" altLang="en-US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</a:t>
            </a:r>
            <a:r>
              <a:rPr lang="ko-KR" altLang="en-US" b="1" spc="-38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처리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10" dirty="0">
                <a:solidFill>
                  <a:srgbClr val="4384D9"/>
                </a:solidFill>
                <a:latin typeface="맑은 고딕"/>
                <a:cs typeface="맑은 고딕"/>
              </a:rPr>
              <a:t>Q&amp;A(개인정보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 수집·이용)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64168" y="1712976"/>
            <a:ext cx="2540507" cy="2150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95652" y="2098624"/>
            <a:ext cx="6052948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160">
              <a:lnSpc>
                <a:spcPct val="100000"/>
              </a:lnSpc>
              <a:spcBef>
                <a:spcPts val="95"/>
              </a:spcBef>
            </a:pPr>
            <a:r>
              <a:rPr sz="28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정보주체의 </a:t>
            </a:r>
            <a:r>
              <a:rPr sz="2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동의를 </a:t>
            </a:r>
            <a:r>
              <a:rPr sz="2800" b="1" spc="-75" dirty="0">
                <a:solidFill>
                  <a:srgbClr val="252525"/>
                </a:solidFill>
                <a:latin typeface="맑은 고딕"/>
                <a:cs typeface="맑은 고딕"/>
              </a:rPr>
              <a:t>받는 </a:t>
            </a:r>
            <a:r>
              <a:rPr sz="2800" b="1" spc="-155" dirty="0" err="1">
                <a:solidFill>
                  <a:srgbClr val="252525"/>
                </a:solidFill>
                <a:latin typeface="맑은 고딕"/>
                <a:cs typeface="맑은 고딕"/>
              </a:rPr>
              <a:t>경우에는</a:t>
            </a:r>
            <a:r>
              <a:rPr sz="2800" b="1" spc="-155" dirty="0">
                <a:solidFill>
                  <a:srgbClr val="252525"/>
                </a:solidFill>
                <a:latin typeface="맑은 고딕"/>
                <a:cs typeface="맑은 고딕"/>
              </a:rPr>
              <a:t>  </a:t>
            </a:r>
            <a:endParaRPr lang="en-US" altLang="ko-KR" sz="2800" b="1" spc="-155" dirty="0">
              <a:solidFill>
                <a:srgbClr val="252525"/>
              </a:solidFill>
              <a:latin typeface="맑은 고딕"/>
              <a:cs typeface="맑은 고딕"/>
            </a:endParaRPr>
          </a:p>
          <a:p>
            <a:pPr marL="12700" marR="10160">
              <a:lnSpc>
                <a:spcPct val="100000"/>
              </a:lnSpc>
              <a:spcBef>
                <a:spcPts val="95"/>
              </a:spcBef>
            </a:pPr>
            <a:r>
              <a:rPr sz="2800" b="1" spc="-105" dirty="0" err="1">
                <a:solidFill>
                  <a:srgbClr val="252525"/>
                </a:solidFill>
                <a:latin typeface="맑은 고딕"/>
                <a:cs typeface="맑은 고딕"/>
              </a:rPr>
              <a:t>목적에</a:t>
            </a:r>
            <a:r>
              <a:rPr sz="28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필요한</a:t>
            </a:r>
            <a:r>
              <a:rPr sz="28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최소한의</a:t>
            </a:r>
            <a:r>
              <a:rPr sz="28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범위를</a:t>
            </a:r>
            <a:r>
              <a:rPr sz="28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150" dirty="0">
                <a:solidFill>
                  <a:srgbClr val="252525"/>
                </a:solidFill>
                <a:latin typeface="맑은 고딕"/>
                <a:cs typeface="맑은 고딕"/>
              </a:rPr>
              <a:t>벗어난  </a:t>
            </a:r>
            <a:r>
              <a:rPr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개인정보</a:t>
            </a:r>
            <a:r>
              <a:rPr sz="28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수집이</a:t>
            </a:r>
            <a:r>
              <a:rPr sz="28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허용될</a:t>
            </a:r>
            <a:r>
              <a:rPr sz="2800" b="1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5" dirty="0">
                <a:solidFill>
                  <a:srgbClr val="252525"/>
                </a:solidFill>
                <a:latin typeface="맑은 고딕"/>
                <a:cs typeface="맑은 고딕"/>
              </a:rPr>
              <a:t>수</a:t>
            </a:r>
            <a:r>
              <a:rPr sz="28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있나요?</a:t>
            </a:r>
            <a:endParaRPr sz="28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2791" y="1853183"/>
            <a:ext cx="280416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50137" y="1849628"/>
            <a:ext cx="144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Q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7550" y="4109964"/>
            <a:ext cx="10683240" cy="2333625"/>
          </a:xfrm>
          <a:custGeom>
            <a:avLst/>
            <a:gdLst/>
            <a:ahLst/>
            <a:cxnLst/>
            <a:rect l="l" t="t" r="r" b="b"/>
            <a:pathLst>
              <a:path w="10683240" h="2333625">
                <a:moveTo>
                  <a:pt x="0" y="2295177"/>
                </a:moveTo>
                <a:lnTo>
                  <a:pt x="10852" y="2311271"/>
                </a:lnTo>
                <a:lnTo>
                  <a:pt x="34448" y="2327178"/>
                </a:lnTo>
                <a:lnTo>
                  <a:pt x="63341" y="2333012"/>
                </a:lnTo>
                <a:lnTo>
                  <a:pt x="10608837" y="2333012"/>
                </a:lnTo>
                <a:lnTo>
                  <a:pt x="10637678" y="2327178"/>
                </a:lnTo>
                <a:lnTo>
                  <a:pt x="10661256" y="2311271"/>
                </a:lnTo>
                <a:lnTo>
                  <a:pt x="10664761" y="2306075"/>
                </a:lnTo>
                <a:lnTo>
                  <a:pt x="36405" y="2306075"/>
                </a:lnTo>
                <a:lnTo>
                  <a:pt x="7511" y="2300241"/>
                </a:lnTo>
                <a:lnTo>
                  <a:pt x="0" y="2295177"/>
                </a:lnTo>
                <a:close/>
              </a:path>
              <a:path w="10683240" h="2333625">
                <a:moveTo>
                  <a:pt x="10645188" y="0"/>
                </a:moveTo>
                <a:lnTo>
                  <a:pt x="10650243" y="7490"/>
                </a:lnTo>
                <a:lnTo>
                  <a:pt x="10656081" y="36331"/>
                </a:lnTo>
                <a:lnTo>
                  <a:pt x="10656081" y="2231844"/>
                </a:lnTo>
                <a:lnTo>
                  <a:pt x="10650243" y="2260737"/>
                </a:lnTo>
                <a:lnTo>
                  <a:pt x="10634332" y="2284333"/>
                </a:lnTo>
                <a:lnTo>
                  <a:pt x="10610754" y="2300241"/>
                </a:lnTo>
                <a:lnTo>
                  <a:pt x="10581913" y="2306075"/>
                </a:lnTo>
                <a:lnTo>
                  <a:pt x="10664761" y="2306075"/>
                </a:lnTo>
                <a:lnTo>
                  <a:pt x="10677167" y="2287679"/>
                </a:lnTo>
                <a:lnTo>
                  <a:pt x="10683005" y="2258793"/>
                </a:lnTo>
                <a:lnTo>
                  <a:pt x="10683005" y="63382"/>
                </a:lnTo>
                <a:lnTo>
                  <a:pt x="10677167" y="34468"/>
                </a:lnTo>
                <a:lnTo>
                  <a:pt x="10661256" y="10852"/>
                </a:lnTo>
                <a:lnTo>
                  <a:pt x="10645188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0101" y="4102510"/>
            <a:ext cx="10694035" cy="2343785"/>
          </a:xfrm>
          <a:custGeom>
            <a:avLst/>
            <a:gdLst/>
            <a:ahLst/>
            <a:cxnLst/>
            <a:rect l="l" t="t" r="r" b="b"/>
            <a:pathLst>
              <a:path w="10694035" h="2343785">
                <a:moveTo>
                  <a:pt x="0" y="2297609"/>
                </a:moveTo>
                <a:lnTo>
                  <a:pt x="27483" y="2330395"/>
                </a:lnTo>
                <a:lnTo>
                  <a:pt x="70777" y="2343641"/>
                </a:lnTo>
                <a:lnTo>
                  <a:pt x="10616286" y="2343641"/>
                </a:lnTo>
                <a:lnTo>
                  <a:pt x="10647112" y="2337291"/>
                </a:lnTo>
                <a:lnTo>
                  <a:pt x="70942" y="2337291"/>
                </a:lnTo>
                <a:lnTo>
                  <a:pt x="63564" y="2336923"/>
                </a:lnTo>
                <a:lnTo>
                  <a:pt x="20536" y="2316488"/>
                </a:lnTo>
                <a:lnTo>
                  <a:pt x="11445" y="2305326"/>
                </a:lnTo>
                <a:lnTo>
                  <a:pt x="0" y="2297609"/>
                </a:lnTo>
                <a:close/>
              </a:path>
              <a:path w="10694035" h="2343785">
                <a:moveTo>
                  <a:pt x="10647607" y="0"/>
                </a:moveTo>
                <a:lnTo>
                  <a:pt x="10655317" y="11426"/>
                </a:lnTo>
                <a:lnTo>
                  <a:pt x="10655910" y="11781"/>
                </a:lnTo>
                <a:lnTo>
                  <a:pt x="10666451" y="20544"/>
                </a:lnTo>
                <a:lnTo>
                  <a:pt x="10685882" y="56485"/>
                </a:lnTo>
                <a:lnTo>
                  <a:pt x="10687272" y="70836"/>
                </a:lnTo>
                <a:lnTo>
                  <a:pt x="10687176" y="2268191"/>
                </a:lnTo>
                <a:lnTo>
                  <a:pt x="10675214" y="2305947"/>
                </a:lnTo>
                <a:lnTo>
                  <a:pt x="10643972" y="2331728"/>
                </a:lnTo>
                <a:lnTo>
                  <a:pt x="10616159" y="2337291"/>
                </a:lnTo>
                <a:lnTo>
                  <a:pt x="10647112" y="2337291"/>
                </a:lnTo>
                <a:lnTo>
                  <a:pt x="10680421" y="2309643"/>
                </a:lnTo>
                <a:lnTo>
                  <a:pt x="10693539" y="2268191"/>
                </a:lnTo>
                <a:lnTo>
                  <a:pt x="10693629" y="70836"/>
                </a:lnTo>
                <a:lnTo>
                  <a:pt x="10693248" y="62962"/>
                </a:lnTo>
                <a:lnTo>
                  <a:pt x="10671023" y="15972"/>
                </a:lnTo>
                <a:lnTo>
                  <a:pt x="10653243" y="2764"/>
                </a:lnTo>
                <a:lnTo>
                  <a:pt x="10647607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724" y="4072128"/>
            <a:ext cx="10694035" cy="2344420"/>
          </a:xfrm>
          <a:custGeom>
            <a:avLst/>
            <a:gdLst/>
            <a:ahLst/>
            <a:cxnLst/>
            <a:rect l="l" t="t" r="r" b="b"/>
            <a:pathLst>
              <a:path w="10694035" h="2344420">
                <a:moveTo>
                  <a:pt x="10619740" y="0"/>
                </a:moveTo>
                <a:lnTo>
                  <a:pt x="74231" y="0"/>
                </a:lnTo>
                <a:lnTo>
                  <a:pt x="45337" y="5838"/>
                </a:lnTo>
                <a:lnTo>
                  <a:pt x="21742" y="21748"/>
                </a:lnTo>
                <a:lnTo>
                  <a:pt x="5833" y="45327"/>
                </a:lnTo>
                <a:lnTo>
                  <a:pt x="0" y="74168"/>
                </a:lnTo>
                <a:lnTo>
                  <a:pt x="0" y="2269680"/>
                </a:lnTo>
                <a:lnTo>
                  <a:pt x="5833" y="2298574"/>
                </a:lnTo>
                <a:lnTo>
                  <a:pt x="21742" y="2322169"/>
                </a:lnTo>
                <a:lnTo>
                  <a:pt x="45337" y="2338078"/>
                </a:lnTo>
                <a:lnTo>
                  <a:pt x="74231" y="2343912"/>
                </a:lnTo>
                <a:lnTo>
                  <a:pt x="10619740" y="2343912"/>
                </a:lnTo>
                <a:lnTo>
                  <a:pt x="10648580" y="2338078"/>
                </a:lnTo>
                <a:lnTo>
                  <a:pt x="10672159" y="2322169"/>
                </a:lnTo>
                <a:lnTo>
                  <a:pt x="10688069" y="2298574"/>
                </a:lnTo>
                <a:lnTo>
                  <a:pt x="10693908" y="2269680"/>
                </a:lnTo>
                <a:lnTo>
                  <a:pt x="10693908" y="74168"/>
                </a:lnTo>
                <a:lnTo>
                  <a:pt x="10688069" y="45327"/>
                </a:lnTo>
                <a:lnTo>
                  <a:pt x="10672159" y="21748"/>
                </a:lnTo>
                <a:lnTo>
                  <a:pt x="10648580" y="5838"/>
                </a:lnTo>
                <a:lnTo>
                  <a:pt x="10619740" y="0"/>
                </a:lnTo>
                <a:close/>
              </a:path>
            </a:pathLst>
          </a:custGeom>
          <a:solidFill>
            <a:srgbClr val="FFF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724" y="4072128"/>
            <a:ext cx="10694035" cy="2344420"/>
          </a:xfrm>
          <a:custGeom>
            <a:avLst/>
            <a:gdLst/>
            <a:ahLst/>
            <a:cxnLst/>
            <a:rect l="l" t="t" r="r" b="b"/>
            <a:pathLst>
              <a:path w="10694035" h="2344420">
                <a:moveTo>
                  <a:pt x="0" y="74168"/>
                </a:moveTo>
                <a:lnTo>
                  <a:pt x="5833" y="45327"/>
                </a:lnTo>
                <a:lnTo>
                  <a:pt x="21742" y="21748"/>
                </a:lnTo>
                <a:lnTo>
                  <a:pt x="45337" y="5838"/>
                </a:lnTo>
                <a:lnTo>
                  <a:pt x="74231" y="0"/>
                </a:lnTo>
                <a:lnTo>
                  <a:pt x="10619740" y="0"/>
                </a:lnTo>
                <a:lnTo>
                  <a:pt x="10648580" y="5838"/>
                </a:lnTo>
                <a:lnTo>
                  <a:pt x="10672159" y="21748"/>
                </a:lnTo>
                <a:lnTo>
                  <a:pt x="10688069" y="45327"/>
                </a:lnTo>
                <a:lnTo>
                  <a:pt x="10693908" y="74168"/>
                </a:lnTo>
                <a:lnTo>
                  <a:pt x="10693908" y="2269680"/>
                </a:lnTo>
                <a:lnTo>
                  <a:pt x="10688069" y="2298574"/>
                </a:lnTo>
                <a:lnTo>
                  <a:pt x="10672159" y="2322169"/>
                </a:lnTo>
                <a:lnTo>
                  <a:pt x="10648580" y="2338078"/>
                </a:lnTo>
                <a:lnTo>
                  <a:pt x="10619740" y="2343912"/>
                </a:lnTo>
                <a:lnTo>
                  <a:pt x="74231" y="2343912"/>
                </a:lnTo>
                <a:lnTo>
                  <a:pt x="45337" y="2338078"/>
                </a:lnTo>
                <a:lnTo>
                  <a:pt x="21742" y="2322169"/>
                </a:lnTo>
                <a:lnTo>
                  <a:pt x="5833" y="2298574"/>
                </a:lnTo>
                <a:lnTo>
                  <a:pt x="0" y="2269680"/>
                </a:lnTo>
                <a:lnTo>
                  <a:pt x="0" y="74168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94789" y="4488179"/>
            <a:ext cx="9452610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5">
              <a:lnSpc>
                <a:spcPct val="120000"/>
              </a:lnSpc>
              <a:spcBef>
                <a:spcPts val="100"/>
              </a:spcBef>
            </a:pPr>
            <a:r>
              <a:rPr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목적에</a:t>
            </a:r>
            <a:r>
              <a:rPr sz="1800" b="1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필요한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최소한의</a:t>
            </a:r>
            <a:r>
              <a:rPr sz="1800" b="1" spc="-28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범위를</a:t>
            </a:r>
            <a:r>
              <a:rPr sz="1800" b="1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벗어난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30" dirty="0">
                <a:latin typeface="맑은 고딕"/>
                <a:cs typeface="맑은 고딕"/>
              </a:rPr>
              <a:t>개인정보는</a:t>
            </a:r>
            <a:r>
              <a:rPr sz="1800" b="1" spc="-280" dirty="0">
                <a:latin typeface="맑은 고딕"/>
                <a:cs typeface="맑은 고딕"/>
              </a:rPr>
              <a:t> </a:t>
            </a:r>
            <a:r>
              <a:rPr sz="1800" b="1" spc="-130" dirty="0">
                <a:solidFill>
                  <a:srgbClr val="E85A1A"/>
                </a:solidFill>
                <a:latin typeface="맑은 고딕"/>
                <a:cs typeface="맑은 고딕"/>
              </a:rPr>
              <a:t>선택정보</a:t>
            </a:r>
            <a:r>
              <a:rPr sz="1800" b="1" spc="-130" dirty="0">
                <a:latin typeface="맑은 고딕"/>
                <a:cs typeface="맑은 고딕"/>
              </a:rPr>
              <a:t>로서</a:t>
            </a:r>
            <a:r>
              <a:rPr sz="1800" b="1" spc="-275" dirty="0">
                <a:latin typeface="맑은 고딕"/>
                <a:cs typeface="맑은 고딕"/>
              </a:rPr>
              <a:t> </a:t>
            </a:r>
            <a:r>
              <a:rPr sz="1800" b="1" spc="-130" dirty="0">
                <a:solidFill>
                  <a:srgbClr val="E85A1A"/>
                </a:solidFill>
                <a:latin typeface="맑은 고딕"/>
                <a:cs typeface="맑은 고딕"/>
              </a:rPr>
              <a:t>필수정보와</a:t>
            </a:r>
            <a:r>
              <a:rPr sz="1800" b="1" spc="-28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구분</a:t>
            </a:r>
            <a:r>
              <a:rPr sz="1800" b="1" spc="-120" dirty="0">
                <a:latin typeface="맑은 고딕"/>
                <a:cs typeface="맑은 고딕"/>
              </a:rPr>
              <a:t>하여</a:t>
            </a:r>
            <a:r>
              <a:rPr sz="1800" b="1" spc="-285" dirty="0"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E85A1A"/>
                </a:solidFill>
                <a:latin typeface="맑은 고딕"/>
                <a:cs typeface="맑은 고딕"/>
              </a:rPr>
              <a:t>동의</a:t>
            </a:r>
            <a:r>
              <a:rPr sz="1800" b="1" spc="-110" dirty="0">
                <a:latin typeface="맑은 고딕"/>
                <a:cs typeface="맑은 고딕"/>
              </a:rPr>
              <a:t>를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60" dirty="0">
                <a:latin typeface="맑은 고딕"/>
                <a:cs typeface="맑은 고딕"/>
              </a:rPr>
              <a:t>얻어야  </a:t>
            </a:r>
            <a:r>
              <a:rPr sz="1800" b="1" spc="-80" dirty="0">
                <a:latin typeface="맑은 고딕"/>
                <a:cs typeface="맑은 고딕"/>
              </a:rPr>
              <a:t>하며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30" dirty="0">
                <a:latin typeface="맑은 고딕"/>
                <a:cs typeface="맑은 고딕"/>
              </a:rPr>
              <a:t>정보주체가</a:t>
            </a:r>
            <a:r>
              <a:rPr sz="1800" b="1" spc="-280" dirty="0">
                <a:latin typeface="맑은 고딕"/>
                <a:cs typeface="맑은 고딕"/>
              </a:rPr>
              <a:t> </a:t>
            </a:r>
            <a:r>
              <a:rPr sz="1800" b="1" spc="-110" dirty="0">
                <a:latin typeface="맑은 고딕"/>
                <a:cs typeface="맑은 고딕"/>
              </a:rPr>
              <a:t>동의를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하는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20" dirty="0">
                <a:latin typeface="맑은 고딕"/>
                <a:cs typeface="맑은 고딕"/>
              </a:rPr>
              <a:t>경우에는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10" dirty="0">
                <a:latin typeface="맑은 고딕"/>
                <a:cs typeface="맑은 고딕"/>
              </a:rPr>
              <a:t>수집이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35" dirty="0">
                <a:latin typeface="맑은 고딕"/>
                <a:cs typeface="맑은 고딕"/>
              </a:rPr>
              <a:t>가능합니다.</a:t>
            </a:r>
            <a:r>
              <a:rPr sz="1800" b="1" spc="-270" dirty="0">
                <a:latin typeface="맑은 고딕"/>
                <a:cs typeface="맑은 고딕"/>
              </a:rPr>
              <a:t> </a:t>
            </a:r>
            <a:r>
              <a:rPr sz="1800" b="1" spc="-110" dirty="0">
                <a:latin typeface="맑은 고딕"/>
                <a:cs typeface="맑은 고딕"/>
              </a:rPr>
              <a:t>다만,</a:t>
            </a:r>
            <a:r>
              <a:rPr sz="1800" b="1" spc="-285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필요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20" dirty="0">
                <a:latin typeface="맑은 고딕"/>
                <a:cs typeface="맑은 고딕"/>
              </a:rPr>
              <a:t>최소한의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정보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10" dirty="0">
                <a:latin typeface="맑은 고딕"/>
                <a:cs typeface="맑은 고딕"/>
              </a:rPr>
              <a:t>이외의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60" dirty="0">
                <a:latin typeface="맑은 고딕"/>
                <a:cs typeface="맑은 고딕"/>
              </a:rPr>
              <a:t>개인정보  </a:t>
            </a:r>
            <a:r>
              <a:rPr sz="1800" b="1" spc="-105" dirty="0">
                <a:latin typeface="맑은 고딕"/>
                <a:cs typeface="맑은 고딕"/>
              </a:rPr>
              <a:t>수집에</a:t>
            </a:r>
            <a:r>
              <a:rPr sz="1800" b="1" spc="-295" dirty="0">
                <a:latin typeface="맑은 고딕"/>
                <a:cs typeface="맑은 고딕"/>
              </a:rPr>
              <a:t> </a:t>
            </a:r>
            <a:r>
              <a:rPr sz="1800" b="1" spc="-120" dirty="0">
                <a:latin typeface="맑은 고딕"/>
                <a:cs typeface="맑은 고딕"/>
              </a:rPr>
              <a:t>동의하지</a:t>
            </a:r>
            <a:r>
              <a:rPr sz="1800" b="1" spc="-280" dirty="0">
                <a:latin typeface="맑은 고딕"/>
                <a:cs typeface="맑은 고딕"/>
              </a:rPr>
              <a:t> </a:t>
            </a:r>
            <a:r>
              <a:rPr sz="1800" b="1" spc="-120" dirty="0">
                <a:latin typeface="맑은 고딕"/>
                <a:cs typeface="맑은 고딕"/>
              </a:rPr>
              <a:t>않는다는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10" dirty="0">
                <a:latin typeface="맑은 고딕"/>
                <a:cs typeface="맑은 고딕"/>
              </a:rPr>
              <a:t>이유로</a:t>
            </a:r>
            <a:r>
              <a:rPr sz="1800" b="1" spc="-280" dirty="0">
                <a:latin typeface="맑은 고딕"/>
                <a:cs typeface="맑은 고딕"/>
              </a:rPr>
              <a:t> </a:t>
            </a:r>
            <a:r>
              <a:rPr sz="1800" b="1" spc="-135" dirty="0">
                <a:solidFill>
                  <a:srgbClr val="E85A1A"/>
                </a:solidFill>
                <a:latin typeface="맑은 고딕"/>
                <a:cs typeface="맑은 고딕"/>
              </a:rPr>
              <a:t>정보주체에게</a:t>
            </a:r>
            <a:r>
              <a:rPr sz="1800" b="1" spc="-28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E85A1A"/>
                </a:solidFill>
                <a:latin typeface="맑은 고딕"/>
                <a:cs typeface="맑은 고딕"/>
              </a:rPr>
              <a:t>재화</a:t>
            </a:r>
            <a:r>
              <a:rPr sz="1800" b="1" spc="-29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E85A1A"/>
                </a:solidFill>
                <a:latin typeface="맑은 고딕"/>
                <a:cs typeface="맑은 고딕"/>
              </a:rPr>
              <a:t>또는</a:t>
            </a:r>
            <a:r>
              <a:rPr sz="1800" b="1" spc="-30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서비스의</a:t>
            </a:r>
            <a:r>
              <a:rPr sz="1800" b="1" spc="-28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E85A1A"/>
                </a:solidFill>
                <a:latin typeface="맑은 고딕"/>
                <a:cs typeface="맑은 고딕"/>
              </a:rPr>
              <a:t>제공을</a:t>
            </a:r>
            <a:r>
              <a:rPr sz="1800" b="1" spc="-29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거부하는</a:t>
            </a:r>
            <a:r>
              <a:rPr sz="1800" b="1" spc="-28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경우에는</a:t>
            </a:r>
            <a:r>
              <a:rPr sz="1800" b="1" spc="-29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E85A1A"/>
                </a:solidFill>
                <a:latin typeface="맑은 고딕"/>
                <a:cs typeface="맑은 고딕"/>
              </a:rPr>
              <a:t>3천  만원</a:t>
            </a:r>
            <a:r>
              <a:rPr sz="1800" b="1" spc="-29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E85A1A"/>
                </a:solidFill>
                <a:latin typeface="맑은 고딕"/>
                <a:cs typeface="맑은 고딕"/>
              </a:rPr>
              <a:t>이하의</a:t>
            </a:r>
            <a:r>
              <a:rPr sz="1800" b="1" spc="-29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과태료가</a:t>
            </a:r>
            <a:r>
              <a:rPr sz="1800" b="1" spc="-29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E85A1A"/>
                </a:solidFill>
                <a:latin typeface="맑은 고딕"/>
                <a:cs typeface="맑은 고딕"/>
              </a:rPr>
              <a:t>부과</a:t>
            </a:r>
            <a:r>
              <a:rPr sz="1800" b="1" spc="-110" dirty="0">
                <a:latin typeface="맑은 고딕"/>
                <a:cs typeface="맑은 고딕"/>
              </a:rPr>
              <a:t>될</a:t>
            </a:r>
            <a:r>
              <a:rPr sz="1800" b="1" spc="-280" dirty="0">
                <a:latin typeface="맑은 고딕"/>
                <a:cs typeface="맑은 고딕"/>
              </a:rPr>
              <a:t> </a:t>
            </a:r>
            <a:r>
              <a:rPr sz="1800" b="1" dirty="0">
                <a:latin typeface="맑은 고딕"/>
                <a:cs typeface="맑은 고딕"/>
              </a:rPr>
              <a:t>수</a:t>
            </a:r>
            <a:r>
              <a:rPr sz="1800" b="1" spc="-305" dirty="0">
                <a:latin typeface="맑은 고딕"/>
                <a:cs typeface="맑은 고딕"/>
              </a:rPr>
              <a:t> </a:t>
            </a:r>
            <a:r>
              <a:rPr sz="1800" b="1" spc="-130" dirty="0">
                <a:latin typeface="맑은 고딕"/>
                <a:cs typeface="맑은 고딕"/>
              </a:rPr>
              <a:t>있습니다.</a:t>
            </a:r>
            <a:endParaRPr sz="18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3460" y="4376928"/>
            <a:ext cx="280416" cy="237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71473" y="4379214"/>
            <a:ext cx="132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A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8768" y="6185712"/>
            <a:ext cx="463804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30" dirty="0">
                <a:solidFill>
                  <a:srgbClr val="404040"/>
                </a:solidFill>
                <a:latin typeface="맑은 고딕"/>
                <a:cs typeface="맑은 고딕"/>
              </a:rPr>
              <a:t>(출처:</a:t>
            </a:r>
            <a:r>
              <a:rPr sz="1100" spc="-9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35" dirty="0">
                <a:solidFill>
                  <a:srgbClr val="404040"/>
                </a:solidFill>
                <a:latin typeface="맑은 고딕"/>
                <a:cs typeface="맑은 고딕"/>
              </a:rPr>
              <a:t>개인정보보호위원회,</a:t>
            </a:r>
            <a:r>
              <a:rPr sz="1100" spc="-114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맑은 고딕"/>
                <a:cs typeface="맑은 고딕"/>
              </a:rPr>
              <a:t>개인정보</a:t>
            </a:r>
            <a:r>
              <a:rPr sz="1100" spc="-9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맑은 고딕"/>
                <a:cs typeface="맑은 고딕"/>
              </a:rPr>
              <a:t>보호</a:t>
            </a:r>
            <a:r>
              <a:rPr sz="1100" spc="-9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맑은 고딕"/>
                <a:cs typeface="맑은 고딕"/>
              </a:rPr>
              <a:t>법령</a:t>
            </a:r>
            <a:r>
              <a:rPr sz="1100" spc="-8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0" dirty="0">
                <a:solidFill>
                  <a:srgbClr val="404040"/>
                </a:solidFill>
                <a:latin typeface="맑은 고딕"/>
                <a:cs typeface="맑은 고딕"/>
              </a:rPr>
              <a:t>및</a:t>
            </a:r>
            <a:r>
              <a:rPr sz="1100" spc="-9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맑은 고딕"/>
                <a:cs typeface="맑은 고딕"/>
              </a:rPr>
              <a:t>지침</a:t>
            </a:r>
            <a:r>
              <a:rPr sz="1100" spc="-8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dirty="0">
                <a:solidFill>
                  <a:srgbClr val="404040"/>
                </a:solidFill>
                <a:latin typeface="맑은 고딕"/>
                <a:cs typeface="맑은 고딕"/>
              </a:rPr>
              <a:t>∙</a:t>
            </a:r>
            <a:r>
              <a:rPr sz="1100" spc="-8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맑은 고딕"/>
                <a:cs typeface="맑은 고딕"/>
              </a:rPr>
              <a:t>고시</a:t>
            </a:r>
            <a:r>
              <a:rPr sz="1100" spc="-9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맑은 고딕"/>
                <a:cs typeface="맑은 고딕"/>
              </a:rPr>
              <a:t>해설,</a:t>
            </a:r>
            <a:r>
              <a:rPr sz="1100" spc="-8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40" dirty="0">
                <a:solidFill>
                  <a:srgbClr val="404040"/>
                </a:solidFill>
                <a:latin typeface="맑은 고딕"/>
                <a:cs typeface="맑은 고딕"/>
              </a:rPr>
              <a:t>2020.12)</a:t>
            </a:r>
            <a:endParaRPr sz="1100">
              <a:latin typeface="맑은 고딕"/>
              <a:cs typeface="맑은 고딕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0DF110A3-CFF7-BD35-5F38-742FA96D58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5E3F068A-578A-FCCB-BD96-1B36CEE72C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3" name="object 3"/>
          <p:cNvSpPr/>
          <p:nvPr/>
        </p:nvSpPr>
        <p:spPr>
          <a:xfrm>
            <a:off x="894132" y="1678684"/>
            <a:ext cx="10639628" cy="3973069"/>
          </a:xfrm>
          <a:custGeom>
            <a:avLst/>
            <a:gdLst/>
            <a:ahLst/>
            <a:cxnLst/>
            <a:rect l="l" t="t" r="r" b="b"/>
            <a:pathLst>
              <a:path w="10687685" h="1860550">
                <a:moveTo>
                  <a:pt x="0" y="1827034"/>
                </a:moveTo>
                <a:lnTo>
                  <a:pt x="10889" y="1843161"/>
                </a:lnTo>
                <a:lnTo>
                  <a:pt x="29684" y="1855811"/>
                </a:lnTo>
                <a:lnTo>
                  <a:pt x="52699" y="1860449"/>
                </a:lnTo>
                <a:lnTo>
                  <a:pt x="10628408" y="1860449"/>
                </a:lnTo>
                <a:lnTo>
                  <a:pt x="10651405" y="1855811"/>
                </a:lnTo>
                <a:lnTo>
                  <a:pt x="10670175" y="1843161"/>
                </a:lnTo>
                <a:lnTo>
                  <a:pt x="10676669" y="1833525"/>
                </a:lnTo>
                <a:lnTo>
                  <a:pt x="25762" y="1833525"/>
                </a:lnTo>
                <a:lnTo>
                  <a:pt x="2748" y="1828885"/>
                </a:lnTo>
                <a:lnTo>
                  <a:pt x="0" y="1827034"/>
                </a:lnTo>
                <a:close/>
              </a:path>
              <a:path w="10687685" h="1860550">
                <a:moveTo>
                  <a:pt x="10654056" y="0"/>
                </a:moveTo>
                <a:lnTo>
                  <a:pt x="10655899" y="2737"/>
                </a:lnTo>
                <a:lnTo>
                  <a:pt x="10660539" y="25807"/>
                </a:lnTo>
                <a:lnTo>
                  <a:pt x="10660539" y="1774343"/>
                </a:lnTo>
                <a:lnTo>
                  <a:pt x="10655899" y="1797413"/>
                </a:lnTo>
                <a:lnTo>
                  <a:pt x="10643235" y="1816221"/>
                </a:lnTo>
                <a:lnTo>
                  <a:pt x="10624427" y="1828885"/>
                </a:lnTo>
                <a:lnTo>
                  <a:pt x="10601357" y="1833525"/>
                </a:lnTo>
                <a:lnTo>
                  <a:pt x="10676669" y="1833525"/>
                </a:lnTo>
                <a:lnTo>
                  <a:pt x="10682825" y="1824391"/>
                </a:lnTo>
                <a:lnTo>
                  <a:pt x="10687463" y="1801394"/>
                </a:lnTo>
                <a:lnTo>
                  <a:pt x="10687463" y="52731"/>
                </a:lnTo>
                <a:lnTo>
                  <a:pt x="10682825" y="29714"/>
                </a:lnTo>
                <a:lnTo>
                  <a:pt x="10670175" y="10900"/>
                </a:lnTo>
                <a:lnTo>
                  <a:pt x="10654056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9687" y="1649363"/>
            <a:ext cx="10696575" cy="4002390"/>
          </a:xfrm>
          <a:custGeom>
            <a:avLst/>
            <a:gdLst/>
            <a:ahLst/>
            <a:cxnLst/>
            <a:rect l="l" t="t" r="r" b="b"/>
            <a:pathLst>
              <a:path w="10696575" h="1869439">
                <a:moveTo>
                  <a:pt x="0" y="1828777"/>
                </a:moveTo>
                <a:lnTo>
                  <a:pt x="33834" y="1864182"/>
                </a:lnTo>
                <a:lnTo>
                  <a:pt x="58053" y="1869008"/>
                </a:lnTo>
                <a:lnTo>
                  <a:pt x="10633940" y="1869008"/>
                </a:lnTo>
                <a:lnTo>
                  <a:pt x="10640163" y="1868754"/>
                </a:lnTo>
                <a:lnTo>
                  <a:pt x="10646513" y="1867738"/>
                </a:lnTo>
                <a:lnTo>
                  <a:pt x="10658070" y="1864182"/>
                </a:lnTo>
                <a:lnTo>
                  <a:pt x="10660819" y="1862658"/>
                </a:lnTo>
                <a:lnTo>
                  <a:pt x="58205" y="1862658"/>
                </a:lnTo>
                <a:lnTo>
                  <a:pt x="52452" y="1862404"/>
                </a:lnTo>
                <a:lnTo>
                  <a:pt x="11723" y="1838020"/>
                </a:lnTo>
                <a:lnTo>
                  <a:pt x="9859" y="1834614"/>
                </a:lnTo>
                <a:lnTo>
                  <a:pt x="8153" y="1834270"/>
                </a:lnTo>
                <a:lnTo>
                  <a:pt x="0" y="1828777"/>
                </a:lnTo>
                <a:close/>
              </a:path>
              <a:path w="10696575" h="1869439">
                <a:moveTo>
                  <a:pt x="10655835" y="0"/>
                </a:moveTo>
                <a:lnTo>
                  <a:pt x="10661304" y="8121"/>
                </a:lnTo>
                <a:lnTo>
                  <a:pt x="10661639" y="9787"/>
                </a:lnTo>
                <a:lnTo>
                  <a:pt x="10665055" y="11633"/>
                </a:lnTo>
                <a:lnTo>
                  <a:pt x="10688550" y="46939"/>
                </a:lnTo>
                <a:lnTo>
                  <a:pt x="10689687" y="57988"/>
                </a:lnTo>
                <a:lnTo>
                  <a:pt x="10689687" y="1806905"/>
                </a:lnTo>
                <a:lnTo>
                  <a:pt x="10673437" y="1846402"/>
                </a:lnTo>
                <a:lnTo>
                  <a:pt x="10633813" y="1862658"/>
                </a:lnTo>
                <a:lnTo>
                  <a:pt x="10660819" y="1862658"/>
                </a:lnTo>
                <a:lnTo>
                  <a:pt x="10691217" y="1831035"/>
                </a:lnTo>
                <a:lnTo>
                  <a:pt x="10696043" y="1806905"/>
                </a:lnTo>
                <a:lnTo>
                  <a:pt x="10696043" y="57988"/>
                </a:lnTo>
                <a:lnTo>
                  <a:pt x="10677882" y="14046"/>
                </a:lnTo>
                <a:lnTo>
                  <a:pt x="10658070" y="711"/>
                </a:lnTo>
                <a:lnTo>
                  <a:pt x="10655835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724" y="1665732"/>
            <a:ext cx="10694035" cy="3973068"/>
          </a:xfrm>
          <a:custGeom>
            <a:avLst/>
            <a:gdLst/>
            <a:ahLst/>
            <a:cxnLst/>
            <a:rect l="l" t="t" r="r" b="b"/>
            <a:pathLst>
              <a:path w="10694035" h="1866900">
                <a:moveTo>
                  <a:pt x="0" y="59181"/>
                </a:moveTo>
                <a:lnTo>
                  <a:pt x="4647" y="36111"/>
                </a:lnTo>
                <a:lnTo>
                  <a:pt x="17321" y="17303"/>
                </a:lnTo>
                <a:lnTo>
                  <a:pt x="36117" y="4639"/>
                </a:lnTo>
                <a:lnTo>
                  <a:pt x="59131" y="0"/>
                </a:lnTo>
                <a:lnTo>
                  <a:pt x="10634726" y="0"/>
                </a:lnTo>
                <a:lnTo>
                  <a:pt x="10657796" y="4639"/>
                </a:lnTo>
                <a:lnTo>
                  <a:pt x="10676604" y="17303"/>
                </a:lnTo>
                <a:lnTo>
                  <a:pt x="10689268" y="36111"/>
                </a:lnTo>
                <a:lnTo>
                  <a:pt x="10693908" y="59181"/>
                </a:lnTo>
                <a:lnTo>
                  <a:pt x="10693908" y="1807717"/>
                </a:lnTo>
                <a:lnTo>
                  <a:pt x="10689268" y="1830788"/>
                </a:lnTo>
                <a:lnTo>
                  <a:pt x="10676604" y="1849596"/>
                </a:lnTo>
                <a:lnTo>
                  <a:pt x="10657796" y="1862260"/>
                </a:lnTo>
                <a:lnTo>
                  <a:pt x="10634726" y="1866900"/>
                </a:lnTo>
                <a:lnTo>
                  <a:pt x="59131" y="1866900"/>
                </a:lnTo>
                <a:lnTo>
                  <a:pt x="36117" y="1862260"/>
                </a:lnTo>
                <a:lnTo>
                  <a:pt x="17321" y="1849596"/>
                </a:lnTo>
                <a:lnTo>
                  <a:pt x="4647" y="1830788"/>
                </a:lnTo>
                <a:lnTo>
                  <a:pt x="0" y="1807717"/>
                </a:lnTo>
                <a:lnTo>
                  <a:pt x="0" y="59181"/>
                </a:lnTo>
                <a:close/>
              </a:path>
            </a:pathLst>
          </a:custGeom>
          <a:ln w="6350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547" y="650494"/>
            <a:ext cx="258445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2. </a:t>
            </a:r>
            <a:r>
              <a:rPr lang="ko-KR" altLang="en-US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</a:t>
            </a:r>
            <a:r>
              <a:rPr lang="ko-KR" altLang="en-US" b="1" spc="-38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처리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lang="ko-KR" altLang="en-US" sz="2200" b="1" spc="-10" dirty="0">
                <a:solidFill>
                  <a:srgbClr val="4384D9"/>
                </a:solidFill>
                <a:latin typeface="맑은 고딕"/>
                <a:cs typeface="맑은 고딕"/>
              </a:rPr>
              <a:t>사례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745391" y="6546843"/>
            <a:ext cx="13525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z="1200" dirty="0">
                <a:latin typeface="맑은 고딕"/>
                <a:cs typeface="맑은 고딕"/>
              </a:rPr>
              <a:t>22</a:t>
            </a:fld>
            <a:endParaRPr sz="1200">
              <a:latin typeface="맑은 고딕"/>
              <a:cs typeface="맑은 고딕"/>
            </a:endParaRPr>
          </a:p>
        </p:txBody>
      </p:sp>
      <p:sp>
        <p:nvSpPr>
          <p:cNvPr id="178" name="object 12">
            <a:extLst>
              <a:ext uri="{FF2B5EF4-FFF2-40B4-BE49-F238E27FC236}">
                <a16:creationId xmlns:a16="http://schemas.microsoft.com/office/drawing/2014/main" id="{8DABA665-866A-4719-93AB-F62C71092597}"/>
              </a:ext>
            </a:extLst>
          </p:cNvPr>
          <p:cNvSpPr/>
          <p:nvPr/>
        </p:nvSpPr>
        <p:spPr>
          <a:xfrm>
            <a:off x="1129564" y="2184825"/>
            <a:ext cx="164591" cy="205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7">
            <a:extLst>
              <a:ext uri="{FF2B5EF4-FFF2-40B4-BE49-F238E27FC236}">
                <a16:creationId xmlns:a16="http://schemas.microsoft.com/office/drawing/2014/main" id="{9DAC4F10-F05B-4350-97F5-4D81E92351A6}"/>
              </a:ext>
            </a:extLst>
          </p:cNvPr>
          <p:cNvSpPr txBox="1"/>
          <p:nvPr/>
        </p:nvSpPr>
        <p:spPr>
          <a:xfrm>
            <a:off x="1345363" y="2037086"/>
            <a:ext cx="9592310" cy="126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000" algn="just" fontAlgn="base">
              <a:lnSpc>
                <a:spcPct val="150000"/>
              </a:lnSpc>
              <a:spcBef>
                <a:spcPts val="200"/>
              </a:spcBef>
            </a:pP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국제면허증 발급을 위해 </a:t>
            </a: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OO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경찰서에서 방문한 민원인에게 마음에 든다며 </a:t>
            </a:r>
            <a:endParaRPr lang="en-US" altLang="ko-KR" b="1" kern="0" dirty="0">
              <a:latin typeface="나눔고딕" panose="020B0600000101010101" charset="-127"/>
              <a:ea typeface="나눔고딕" panose="020B0600000101010101" charset="-127"/>
            </a:endParaRPr>
          </a:p>
          <a:p>
            <a:pPr marL="180000" algn="just" fontAlgn="base">
              <a:lnSpc>
                <a:spcPct val="150000"/>
              </a:lnSpc>
              <a:spcBef>
                <a:spcPts val="200"/>
              </a:spcBef>
            </a:pP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사적 연락을 한 경찰관 견책 처분</a:t>
            </a: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(2019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년</a:t>
            </a: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)</a:t>
            </a:r>
          </a:p>
          <a:p>
            <a:pPr marL="180000" algn="just" fontAlgn="base">
              <a:lnSpc>
                <a:spcPct val="150000"/>
              </a:lnSpc>
              <a:spcBef>
                <a:spcPts val="200"/>
              </a:spcBef>
            </a:pPr>
            <a:endParaRPr lang="en-US" altLang="ko-KR" b="1" kern="0" dirty="0">
              <a:solidFill>
                <a:srgbClr val="28608C"/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57" name="object 17">
            <a:extLst>
              <a:ext uri="{FF2B5EF4-FFF2-40B4-BE49-F238E27FC236}">
                <a16:creationId xmlns:a16="http://schemas.microsoft.com/office/drawing/2014/main" id="{30152976-143E-4F23-BF10-C3B73F51C08E}"/>
              </a:ext>
            </a:extLst>
          </p:cNvPr>
          <p:cNvSpPr txBox="1"/>
          <p:nvPr/>
        </p:nvSpPr>
        <p:spPr>
          <a:xfrm>
            <a:off x="1305987" y="3449392"/>
            <a:ext cx="7533213" cy="12364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000" algn="just" fontAlgn="base">
              <a:lnSpc>
                <a:spcPct val="150000"/>
              </a:lnSpc>
              <a:spcBef>
                <a:spcPts val="200"/>
              </a:spcBef>
            </a:pP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수능감독관이 수험생의 개인정보를 빼내어 마음에 든다고</a:t>
            </a: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카카오톡을 보내 </a:t>
            </a:r>
            <a:endParaRPr lang="en-US" altLang="ko-KR" b="1" kern="0" dirty="0">
              <a:latin typeface="나눔고딕" panose="020B0600000101010101" charset="-127"/>
              <a:ea typeface="나눔고딕" panose="020B0600000101010101" charset="-127"/>
            </a:endParaRPr>
          </a:p>
          <a:p>
            <a:pPr marL="180000" algn="just" fontAlgn="base">
              <a:lnSpc>
                <a:spcPct val="150000"/>
              </a:lnSpc>
              <a:spcBef>
                <a:spcPts val="200"/>
              </a:spcBef>
            </a:pP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1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심에서 무죄</a:t>
            </a: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, 2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심에서 징역</a:t>
            </a: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4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월 집행유예</a:t>
            </a: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1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년</a:t>
            </a: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, 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 현재 상고심 중</a:t>
            </a: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, 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서울시 교육청에서 정직 </a:t>
            </a: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3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개월의 징계 처분</a:t>
            </a: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(2021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년</a:t>
            </a: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)</a:t>
            </a:r>
          </a:p>
        </p:txBody>
      </p:sp>
      <p:sp>
        <p:nvSpPr>
          <p:cNvPr id="58" name="object 12">
            <a:extLst>
              <a:ext uri="{FF2B5EF4-FFF2-40B4-BE49-F238E27FC236}">
                <a16:creationId xmlns:a16="http://schemas.microsoft.com/office/drawing/2014/main" id="{5ECDDCEC-E803-49C3-A230-9239C6B0A51E}"/>
              </a:ext>
            </a:extLst>
          </p:cNvPr>
          <p:cNvSpPr/>
          <p:nvPr/>
        </p:nvSpPr>
        <p:spPr>
          <a:xfrm>
            <a:off x="1091433" y="3596439"/>
            <a:ext cx="164591" cy="205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C731F463-A0D6-408A-B597-AF182730DA98}"/>
              </a:ext>
            </a:extLst>
          </p:cNvPr>
          <p:cNvGrpSpPr/>
          <p:nvPr/>
        </p:nvGrpSpPr>
        <p:grpSpPr>
          <a:xfrm>
            <a:off x="9523068" y="2876220"/>
            <a:ext cx="1889641" cy="3619328"/>
            <a:chOff x="9173498" y="2246714"/>
            <a:chExt cx="1506712" cy="2910192"/>
          </a:xfrm>
        </p:grpSpPr>
        <p:grpSp>
          <p:nvGrpSpPr>
            <p:cNvPr id="60" name="Group 6">
              <a:extLst>
                <a:ext uri="{FF2B5EF4-FFF2-40B4-BE49-F238E27FC236}">
                  <a16:creationId xmlns:a16="http://schemas.microsoft.com/office/drawing/2014/main" id="{AFB9C51A-C82B-4FD4-9D6F-53F933994C0A}"/>
                </a:ext>
              </a:extLst>
            </p:cNvPr>
            <p:cNvGrpSpPr/>
            <p:nvPr/>
          </p:nvGrpSpPr>
          <p:grpSpPr>
            <a:xfrm>
              <a:off x="9173498" y="2246714"/>
              <a:ext cx="1506712" cy="2910192"/>
              <a:chOff x="3688167" y="3417316"/>
              <a:chExt cx="1152686" cy="2202466"/>
            </a:xfrm>
          </p:grpSpPr>
          <p:sp>
            <p:nvSpPr>
              <p:cNvPr id="62" name="Rounded Rectangle 17">
                <a:extLst>
                  <a:ext uri="{FF2B5EF4-FFF2-40B4-BE49-F238E27FC236}">
                    <a16:creationId xmlns:a16="http://schemas.microsoft.com/office/drawing/2014/main" id="{08E9C806-8D86-4061-9293-E7981C604BE4}"/>
                  </a:ext>
                </a:extLst>
              </p:cNvPr>
              <p:cNvSpPr/>
              <p:nvPr/>
            </p:nvSpPr>
            <p:spPr>
              <a:xfrm>
                <a:off x="3688167" y="3417316"/>
                <a:ext cx="1152686" cy="2202466"/>
              </a:xfrm>
              <a:prstGeom prst="roundRect">
                <a:avLst>
                  <a:gd name="adj" fmla="val 12305"/>
                </a:avLst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1" name="Rectangle 8">
                <a:extLst>
                  <a:ext uri="{FF2B5EF4-FFF2-40B4-BE49-F238E27FC236}">
                    <a16:creationId xmlns:a16="http://schemas.microsoft.com/office/drawing/2014/main" id="{46100BD0-BD80-48D3-A476-7A747238B2A1}"/>
                  </a:ext>
                </a:extLst>
              </p:cNvPr>
              <p:cNvSpPr/>
              <p:nvPr/>
            </p:nvSpPr>
            <p:spPr>
              <a:xfrm>
                <a:off x="3749651" y="3637564"/>
                <a:ext cx="1035739" cy="17069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2" name="Rounded Rectangle 20">
                <a:extLst>
                  <a:ext uri="{FF2B5EF4-FFF2-40B4-BE49-F238E27FC236}">
                    <a16:creationId xmlns:a16="http://schemas.microsoft.com/office/drawing/2014/main" id="{6A72C7B5-76B6-4858-A22A-ED641727AA51}"/>
                  </a:ext>
                </a:extLst>
              </p:cNvPr>
              <p:cNvSpPr/>
              <p:nvPr/>
            </p:nvSpPr>
            <p:spPr>
              <a:xfrm>
                <a:off x="4106841" y="3505590"/>
                <a:ext cx="315337" cy="55062"/>
              </a:xfrm>
              <a:prstGeom prst="roundRect">
                <a:avLst>
                  <a:gd name="adj" fmla="val 50000"/>
                </a:avLst>
              </a:prstGeom>
              <a:solidFill>
                <a:srgbClr val="ECECE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3" name="Oval 10">
                <a:extLst>
                  <a:ext uri="{FF2B5EF4-FFF2-40B4-BE49-F238E27FC236}">
                    <a16:creationId xmlns:a16="http://schemas.microsoft.com/office/drawing/2014/main" id="{56ABFBDA-1B39-4EDD-94E0-7AAEF7627EF2}"/>
                  </a:ext>
                </a:extLst>
              </p:cNvPr>
              <p:cNvSpPr/>
              <p:nvPr/>
            </p:nvSpPr>
            <p:spPr>
              <a:xfrm>
                <a:off x="4165418" y="5378702"/>
                <a:ext cx="190033" cy="192694"/>
              </a:xfrm>
              <a:prstGeom prst="ellipse">
                <a:avLst/>
              </a:prstGeom>
              <a:solidFill>
                <a:srgbClr val="ECECEC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4" name="Rectangle 11">
                <a:extLst>
                  <a:ext uri="{FF2B5EF4-FFF2-40B4-BE49-F238E27FC236}">
                    <a16:creationId xmlns:a16="http://schemas.microsoft.com/office/drawing/2014/main" id="{A9C0CDDA-86D6-43AE-A5E1-CF4D4EE1B87F}"/>
                  </a:ext>
                </a:extLst>
              </p:cNvPr>
              <p:cNvSpPr/>
              <p:nvPr/>
            </p:nvSpPr>
            <p:spPr>
              <a:xfrm>
                <a:off x="4219713" y="5433757"/>
                <a:ext cx="81443" cy="82583"/>
              </a:xfrm>
              <a:prstGeom prst="rect">
                <a:avLst/>
              </a:prstGeom>
              <a:noFill/>
              <a:ln w="12700">
                <a:solidFill>
                  <a:srgbClr val="262626">
                    <a:alpha val="2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5" name="Rectangle 58">
                <a:extLst>
                  <a:ext uri="{FF2B5EF4-FFF2-40B4-BE49-F238E27FC236}">
                    <a16:creationId xmlns:a16="http://schemas.microsoft.com/office/drawing/2014/main" id="{3C9F50AF-BA98-4C87-993E-12431583F612}"/>
                  </a:ext>
                </a:extLst>
              </p:cNvPr>
              <p:cNvSpPr/>
              <p:nvPr/>
            </p:nvSpPr>
            <p:spPr>
              <a:xfrm>
                <a:off x="3751673" y="3640769"/>
                <a:ext cx="1017329" cy="408218"/>
              </a:xfrm>
              <a:custGeom>
                <a:avLst/>
                <a:gdLst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069" h="533856">
                    <a:moveTo>
                      <a:pt x="0" y="0"/>
                    </a:moveTo>
                    <a:lnTo>
                      <a:pt x="1349069" y="0"/>
                    </a:lnTo>
                    <a:cubicBezTo>
                      <a:pt x="899379" y="16027"/>
                      <a:pt x="182990" y="213029"/>
                      <a:pt x="0" y="5338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BDE3A030-F2C1-459E-B0A2-1A493D823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679" y="2512516"/>
              <a:ext cx="1337333" cy="2261909"/>
            </a:xfrm>
            <a:prstGeom prst="rect">
              <a:avLst/>
            </a:prstGeom>
          </p:spPr>
        </p:pic>
      </p:grpSp>
      <p:sp>
        <p:nvSpPr>
          <p:cNvPr id="25" name="object 9">
            <a:extLst>
              <a:ext uri="{FF2B5EF4-FFF2-40B4-BE49-F238E27FC236}">
                <a16:creationId xmlns:a16="http://schemas.microsoft.com/office/drawing/2014/main" id="{31810DF1-71CB-466E-8E98-23828B945ADC}"/>
              </a:ext>
            </a:extLst>
          </p:cNvPr>
          <p:cNvSpPr/>
          <p:nvPr/>
        </p:nvSpPr>
        <p:spPr>
          <a:xfrm>
            <a:off x="9805540" y="1411459"/>
            <a:ext cx="1591056" cy="1655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8A71A7C-371E-8884-F53B-E42602E6F3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6D737B3-DC51-4D6D-AE0F-B2D85E8F2B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55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72903" y="1698865"/>
            <a:ext cx="10687685" cy="1836420"/>
          </a:xfrm>
          <a:custGeom>
            <a:avLst/>
            <a:gdLst/>
            <a:ahLst/>
            <a:cxnLst/>
            <a:rect l="l" t="t" r="r" b="b"/>
            <a:pathLst>
              <a:path w="10687685" h="1836420">
                <a:moveTo>
                  <a:pt x="0" y="1803129"/>
                </a:moveTo>
                <a:lnTo>
                  <a:pt x="10853" y="1819208"/>
                </a:lnTo>
                <a:lnTo>
                  <a:pt x="29402" y="1831716"/>
                </a:lnTo>
                <a:lnTo>
                  <a:pt x="52113" y="1836306"/>
                </a:lnTo>
                <a:lnTo>
                  <a:pt x="10629359" y="1836306"/>
                </a:lnTo>
                <a:lnTo>
                  <a:pt x="10652023" y="1831716"/>
                </a:lnTo>
                <a:lnTo>
                  <a:pt x="10670555" y="1819208"/>
                </a:lnTo>
                <a:lnTo>
                  <a:pt x="10677187" y="1809382"/>
                </a:lnTo>
                <a:lnTo>
                  <a:pt x="25177" y="1809382"/>
                </a:lnTo>
                <a:lnTo>
                  <a:pt x="2460" y="1804790"/>
                </a:lnTo>
                <a:lnTo>
                  <a:pt x="0" y="1803129"/>
                </a:lnTo>
                <a:close/>
              </a:path>
              <a:path w="10687685" h="1836420">
                <a:moveTo>
                  <a:pt x="10654418" y="0"/>
                </a:moveTo>
                <a:lnTo>
                  <a:pt x="10656136" y="2549"/>
                </a:lnTo>
                <a:lnTo>
                  <a:pt x="10660728" y="25286"/>
                </a:lnTo>
                <a:lnTo>
                  <a:pt x="10660728" y="1750962"/>
                </a:lnTo>
                <a:lnTo>
                  <a:pt x="10656136" y="1773699"/>
                </a:lnTo>
                <a:lnTo>
                  <a:pt x="10643615" y="1792268"/>
                </a:lnTo>
                <a:lnTo>
                  <a:pt x="10625045" y="1804790"/>
                </a:lnTo>
                <a:lnTo>
                  <a:pt x="10602308" y="1809382"/>
                </a:lnTo>
                <a:lnTo>
                  <a:pt x="10677187" y="1809382"/>
                </a:lnTo>
                <a:lnTo>
                  <a:pt x="10683062" y="1800676"/>
                </a:lnTo>
                <a:lnTo>
                  <a:pt x="10687652" y="1778013"/>
                </a:lnTo>
                <a:lnTo>
                  <a:pt x="10687652" y="52210"/>
                </a:lnTo>
                <a:lnTo>
                  <a:pt x="10683062" y="29473"/>
                </a:lnTo>
                <a:lnTo>
                  <a:pt x="10670555" y="10903"/>
                </a:lnTo>
                <a:lnTo>
                  <a:pt x="10654418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7553" y="1693562"/>
            <a:ext cx="10696575" cy="1845310"/>
          </a:xfrm>
          <a:custGeom>
            <a:avLst/>
            <a:gdLst/>
            <a:ahLst/>
            <a:cxnLst/>
            <a:rect l="l" t="t" r="r" b="b"/>
            <a:pathLst>
              <a:path w="10696575" h="1845310">
                <a:moveTo>
                  <a:pt x="0" y="1804821"/>
                </a:moveTo>
                <a:lnTo>
                  <a:pt x="33575" y="1839958"/>
                </a:lnTo>
                <a:lnTo>
                  <a:pt x="57425" y="1844784"/>
                </a:lnTo>
                <a:lnTo>
                  <a:pt x="10634836" y="1844784"/>
                </a:lnTo>
                <a:lnTo>
                  <a:pt x="10641059" y="1844530"/>
                </a:lnTo>
                <a:lnTo>
                  <a:pt x="10647155" y="1843641"/>
                </a:lnTo>
                <a:lnTo>
                  <a:pt x="10658585" y="1839958"/>
                </a:lnTo>
                <a:lnTo>
                  <a:pt x="10661396" y="1838434"/>
                </a:lnTo>
                <a:lnTo>
                  <a:pt x="57578" y="1838434"/>
                </a:lnTo>
                <a:lnTo>
                  <a:pt x="51812" y="1838180"/>
                </a:lnTo>
                <a:lnTo>
                  <a:pt x="11756" y="1814177"/>
                </a:lnTo>
                <a:lnTo>
                  <a:pt x="9739" y="1810483"/>
                </a:lnTo>
                <a:lnTo>
                  <a:pt x="7810" y="1810093"/>
                </a:lnTo>
                <a:lnTo>
                  <a:pt x="0" y="1804821"/>
                </a:lnTo>
                <a:close/>
              </a:path>
              <a:path w="10696575" h="1845310">
                <a:moveTo>
                  <a:pt x="10656191" y="0"/>
                </a:moveTo>
                <a:lnTo>
                  <a:pt x="10661486" y="7852"/>
                </a:lnTo>
                <a:lnTo>
                  <a:pt x="10661868" y="9742"/>
                </a:lnTo>
                <a:lnTo>
                  <a:pt x="10665570" y="11793"/>
                </a:lnTo>
                <a:lnTo>
                  <a:pt x="10688811" y="46464"/>
                </a:lnTo>
                <a:lnTo>
                  <a:pt x="10689822" y="57386"/>
                </a:lnTo>
                <a:lnTo>
                  <a:pt x="10689822" y="1783443"/>
                </a:lnTo>
                <a:lnTo>
                  <a:pt x="10673698" y="1822305"/>
                </a:lnTo>
                <a:lnTo>
                  <a:pt x="10634709" y="1838434"/>
                </a:lnTo>
                <a:lnTo>
                  <a:pt x="10661396" y="1838434"/>
                </a:lnTo>
                <a:lnTo>
                  <a:pt x="10691351" y="1807192"/>
                </a:lnTo>
                <a:lnTo>
                  <a:pt x="10696177" y="1783443"/>
                </a:lnTo>
                <a:lnTo>
                  <a:pt x="10696177" y="57386"/>
                </a:lnTo>
                <a:lnTo>
                  <a:pt x="10678270" y="13952"/>
                </a:lnTo>
                <a:lnTo>
                  <a:pt x="10658585" y="744"/>
                </a:lnTo>
                <a:lnTo>
                  <a:pt x="10656191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724" y="1665732"/>
            <a:ext cx="10694035" cy="1842770"/>
          </a:xfrm>
          <a:custGeom>
            <a:avLst/>
            <a:gdLst/>
            <a:ahLst/>
            <a:cxnLst/>
            <a:rect l="l" t="t" r="r" b="b"/>
            <a:pathLst>
              <a:path w="10694035" h="1842770">
                <a:moveTo>
                  <a:pt x="10635488" y="0"/>
                </a:moveTo>
                <a:lnTo>
                  <a:pt x="58356" y="0"/>
                </a:lnTo>
                <a:lnTo>
                  <a:pt x="35640" y="4591"/>
                </a:lnTo>
                <a:lnTo>
                  <a:pt x="17091" y="17113"/>
                </a:lnTo>
                <a:lnTo>
                  <a:pt x="4585" y="35683"/>
                </a:lnTo>
                <a:lnTo>
                  <a:pt x="0" y="58419"/>
                </a:lnTo>
                <a:lnTo>
                  <a:pt x="0" y="1784095"/>
                </a:lnTo>
                <a:lnTo>
                  <a:pt x="4585" y="1806832"/>
                </a:lnTo>
                <a:lnTo>
                  <a:pt x="17091" y="1825402"/>
                </a:lnTo>
                <a:lnTo>
                  <a:pt x="35640" y="1837924"/>
                </a:lnTo>
                <a:lnTo>
                  <a:pt x="58356" y="1842515"/>
                </a:lnTo>
                <a:lnTo>
                  <a:pt x="10635488" y="1842515"/>
                </a:lnTo>
                <a:lnTo>
                  <a:pt x="10658224" y="1837924"/>
                </a:lnTo>
                <a:lnTo>
                  <a:pt x="10676794" y="1825402"/>
                </a:lnTo>
                <a:lnTo>
                  <a:pt x="10689316" y="1806832"/>
                </a:lnTo>
                <a:lnTo>
                  <a:pt x="10693908" y="1784095"/>
                </a:lnTo>
                <a:lnTo>
                  <a:pt x="10693908" y="58419"/>
                </a:lnTo>
                <a:lnTo>
                  <a:pt x="10689316" y="35683"/>
                </a:lnTo>
                <a:lnTo>
                  <a:pt x="10676794" y="17113"/>
                </a:lnTo>
                <a:lnTo>
                  <a:pt x="10658224" y="4591"/>
                </a:lnTo>
                <a:lnTo>
                  <a:pt x="1063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724" y="1665732"/>
            <a:ext cx="10694035" cy="1842770"/>
          </a:xfrm>
          <a:custGeom>
            <a:avLst/>
            <a:gdLst/>
            <a:ahLst/>
            <a:cxnLst/>
            <a:rect l="l" t="t" r="r" b="b"/>
            <a:pathLst>
              <a:path w="10694035" h="1842770">
                <a:moveTo>
                  <a:pt x="0" y="58419"/>
                </a:moveTo>
                <a:lnTo>
                  <a:pt x="4585" y="35683"/>
                </a:lnTo>
                <a:lnTo>
                  <a:pt x="17091" y="17113"/>
                </a:lnTo>
                <a:lnTo>
                  <a:pt x="35640" y="4591"/>
                </a:lnTo>
                <a:lnTo>
                  <a:pt x="58356" y="0"/>
                </a:lnTo>
                <a:lnTo>
                  <a:pt x="10635488" y="0"/>
                </a:lnTo>
                <a:lnTo>
                  <a:pt x="10658224" y="4591"/>
                </a:lnTo>
                <a:lnTo>
                  <a:pt x="10676794" y="17113"/>
                </a:lnTo>
                <a:lnTo>
                  <a:pt x="10689316" y="35683"/>
                </a:lnTo>
                <a:lnTo>
                  <a:pt x="10693908" y="58419"/>
                </a:lnTo>
                <a:lnTo>
                  <a:pt x="10693908" y="1784095"/>
                </a:lnTo>
                <a:lnTo>
                  <a:pt x="10689316" y="1806832"/>
                </a:lnTo>
                <a:lnTo>
                  <a:pt x="10676794" y="1825402"/>
                </a:lnTo>
                <a:lnTo>
                  <a:pt x="10658224" y="1837924"/>
                </a:lnTo>
                <a:lnTo>
                  <a:pt x="10635488" y="1842515"/>
                </a:lnTo>
                <a:lnTo>
                  <a:pt x="58356" y="1842515"/>
                </a:lnTo>
                <a:lnTo>
                  <a:pt x="35640" y="1837924"/>
                </a:lnTo>
                <a:lnTo>
                  <a:pt x="17091" y="1825402"/>
                </a:lnTo>
                <a:lnTo>
                  <a:pt x="4585" y="1806832"/>
                </a:lnTo>
                <a:lnTo>
                  <a:pt x="0" y="1784095"/>
                </a:lnTo>
                <a:lnTo>
                  <a:pt x="0" y="58419"/>
                </a:lnTo>
                <a:close/>
              </a:path>
            </a:pathLst>
          </a:custGeom>
          <a:ln w="6349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547" y="650494"/>
            <a:ext cx="414972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2. </a:t>
            </a:r>
            <a:r>
              <a:rPr lang="ko-KR" altLang="en-US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</a:t>
            </a:r>
            <a:r>
              <a:rPr lang="ko-KR" altLang="en-US" b="1" spc="-38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처리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Q&amp;A(주민등록번호 처리의</a:t>
            </a:r>
            <a:r>
              <a:rPr sz="2200" b="1" spc="-25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제한)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84792" y="1712976"/>
            <a:ext cx="2119883" cy="1795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95652" y="2137029"/>
            <a:ext cx="63030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채용지원서에 </a:t>
            </a:r>
            <a:r>
              <a:rPr sz="2800" b="1" spc="-130" dirty="0">
                <a:solidFill>
                  <a:srgbClr val="252525"/>
                </a:solidFill>
                <a:latin typeface="맑은 고딕"/>
                <a:cs typeface="맑은 고딕"/>
              </a:rPr>
              <a:t>주민등록번호를</a:t>
            </a:r>
            <a:r>
              <a:rPr sz="2800" b="1" spc="-56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150" dirty="0">
                <a:solidFill>
                  <a:srgbClr val="252525"/>
                </a:solidFill>
                <a:latin typeface="맑은 고딕"/>
                <a:cs typeface="맑은 고딕"/>
              </a:rPr>
              <a:t>기재하도록</a:t>
            </a:r>
            <a:endParaRPr sz="28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28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요구하는데 </a:t>
            </a:r>
            <a:r>
              <a:rPr sz="2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적법한</a:t>
            </a:r>
            <a:r>
              <a:rPr sz="2800" b="1" spc="-4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것인가요?</a:t>
            </a:r>
            <a:endParaRPr sz="280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2791" y="1853183"/>
            <a:ext cx="280416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50137" y="1849628"/>
            <a:ext cx="144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Q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80388" y="3672315"/>
            <a:ext cx="10680700" cy="2635250"/>
          </a:xfrm>
          <a:custGeom>
            <a:avLst/>
            <a:gdLst/>
            <a:ahLst/>
            <a:cxnLst/>
            <a:rect l="l" t="t" r="r" b="b"/>
            <a:pathLst>
              <a:path w="10680700" h="2635250">
                <a:moveTo>
                  <a:pt x="0" y="2594372"/>
                </a:moveTo>
                <a:lnTo>
                  <a:pt x="10846" y="2610457"/>
                </a:lnTo>
                <a:lnTo>
                  <a:pt x="37514" y="2628433"/>
                </a:lnTo>
                <a:lnTo>
                  <a:pt x="70168" y="2635025"/>
                </a:lnTo>
                <a:lnTo>
                  <a:pt x="10596347" y="2635025"/>
                </a:lnTo>
                <a:lnTo>
                  <a:pt x="10628947" y="2628433"/>
                </a:lnTo>
                <a:lnTo>
                  <a:pt x="10655593" y="2610457"/>
                </a:lnTo>
                <a:lnTo>
                  <a:pt x="10657190" y="2608088"/>
                </a:lnTo>
                <a:lnTo>
                  <a:pt x="43219" y="2608088"/>
                </a:lnTo>
                <a:lnTo>
                  <a:pt x="10567" y="2601496"/>
                </a:lnTo>
                <a:lnTo>
                  <a:pt x="0" y="2594372"/>
                </a:lnTo>
                <a:close/>
              </a:path>
              <a:path w="10680700" h="2635250">
                <a:moveTo>
                  <a:pt x="10639464" y="0"/>
                </a:moveTo>
                <a:lnTo>
                  <a:pt x="10646645" y="10650"/>
                </a:lnTo>
                <a:lnTo>
                  <a:pt x="10653243" y="43323"/>
                </a:lnTo>
                <a:lnTo>
                  <a:pt x="10653243" y="2524204"/>
                </a:lnTo>
                <a:lnTo>
                  <a:pt x="10646645" y="2556857"/>
                </a:lnTo>
                <a:lnTo>
                  <a:pt x="10628653" y="2583520"/>
                </a:lnTo>
                <a:lnTo>
                  <a:pt x="10601969" y="2601496"/>
                </a:lnTo>
                <a:lnTo>
                  <a:pt x="10569296" y="2608088"/>
                </a:lnTo>
                <a:lnTo>
                  <a:pt x="10657190" y="2608088"/>
                </a:lnTo>
                <a:lnTo>
                  <a:pt x="10673571" y="2583793"/>
                </a:lnTo>
                <a:lnTo>
                  <a:pt x="10680167" y="2551141"/>
                </a:lnTo>
                <a:lnTo>
                  <a:pt x="10680167" y="70247"/>
                </a:lnTo>
                <a:lnTo>
                  <a:pt x="10673571" y="37574"/>
                </a:lnTo>
                <a:lnTo>
                  <a:pt x="10655593" y="10890"/>
                </a:lnTo>
                <a:lnTo>
                  <a:pt x="10639464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2091" y="3664102"/>
            <a:ext cx="10692130" cy="2646680"/>
          </a:xfrm>
          <a:custGeom>
            <a:avLst/>
            <a:gdLst/>
            <a:ahLst/>
            <a:cxnLst/>
            <a:rect l="l" t="t" r="r" b="b"/>
            <a:pathLst>
              <a:path w="10692130" h="2646679">
                <a:moveTo>
                  <a:pt x="0" y="2596991"/>
                </a:moveTo>
                <a:lnTo>
                  <a:pt x="29857" y="2631592"/>
                </a:lnTo>
                <a:lnTo>
                  <a:pt x="69588" y="2645930"/>
                </a:lnTo>
                <a:lnTo>
                  <a:pt x="78401" y="2646412"/>
                </a:lnTo>
                <a:lnTo>
                  <a:pt x="10604771" y="2646412"/>
                </a:lnTo>
                <a:lnTo>
                  <a:pt x="10613534" y="2645930"/>
                </a:lnTo>
                <a:lnTo>
                  <a:pt x="10622170" y="2644647"/>
                </a:lnTo>
                <a:lnTo>
                  <a:pt x="10630552" y="2642475"/>
                </a:lnTo>
                <a:lnTo>
                  <a:pt x="10637279" y="2640062"/>
                </a:lnTo>
                <a:lnTo>
                  <a:pt x="78579" y="2640062"/>
                </a:lnTo>
                <a:lnTo>
                  <a:pt x="70235" y="2639605"/>
                </a:lnTo>
                <a:lnTo>
                  <a:pt x="33405" y="2626321"/>
                </a:lnTo>
                <a:lnTo>
                  <a:pt x="12025" y="2605099"/>
                </a:lnTo>
                <a:lnTo>
                  <a:pt x="0" y="2596991"/>
                </a:lnTo>
                <a:close/>
              </a:path>
              <a:path w="10692130" h="2646679">
                <a:moveTo>
                  <a:pt x="10642223" y="0"/>
                </a:moveTo>
                <a:lnTo>
                  <a:pt x="10650262" y="11922"/>
                </a:lnTo>
                <a:lnTo>
                  <a:pt x="10655952" y="16103"/>
                </a:lnTo>
                <a:lnTo>
                  <a:pt x="10661667" y="21310"/>
                </a:lnTo>
                <a:lnTo>
                  <a:pt x="10681606" y="54457"/>
                </a:lnTo>
                <a:lnTo>
                  <a:pt x="10685278" y="2559506"/>
                </a:lnTo>
                <a:lnTo>
                  <a:pt x="10684781" y="2567672"/>
                </a:lnTo>
                <a:lnTo>
                  <a:pt x="10671573" y="2604502"/>
                </a:lnTo>
                <a:lnTo>
                  <a:pt x="10642998" y="2630347"/>
                </a:lnTo>
                <a:lnTo>
                  <a:pt x="10604517" y="2640062"/>
                </a:lnTo>
                <a:lnTo>
                  <a:pt x="10637279" y="2640062"/>
                </a:lnTo>
                <a:lnTo>
                  <a:pt x="10671836" y="2614777"/>
                </a:lnTo>
                <a:lnTo>
                  <a:pt x="10689861" y="2576918"/>
                </a:lnTo>
                <a:lnTo>
                  <a:pt x="10691639" y="2559506"/>
                </a:lnTo>
                <a:lnTo>
                  <a:pt x="10691639" y="78333"/>
                </a:lnTo>
                <a:lnTo>
                  <a:pt x="10681225" y="36931"/>
                </a:lnTo>
                <a:lnTo>
                  <a:pt x="10653285" y="6324"/>
                </a:lnTo>
                <a:lnTo>
                  <a:pt x="10646046" y="1879"/>
                </a:lnTo>
                <a:lnTo>
                  <a:pt x="10642223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724" y="3631691"/>
            <a:ext cx="10694035" cy="2649220"/>
          </a:xfrm>
          <a:custGeom>
            <a:avLst/>
            <a:gdLst/>
            <a:ahLst/>
            <a:cxnLst/>
            <a:rect l="l" t="t" r="r" b="b"/>
            <a:pathLst>
              <a:path w="10694035" h="2649220">
                <a:moveTo>
                  <a:pt x="10609961" y="0"/>
                </a:moveTo>
                <a:lnTo>
                  <a:pt x="83883" y="0"/>
                </a:lnTo>
                <a:lnTo>
                  <a:pt x="51231" y="6598"/>
                </a:lnTo>
                <a:lnTo>
                  <a:pt x="24568" y="24590"/>
                </a:lnTo>
                <a:lnTo>
                  <a:pt x="6591" y="51274"/>
                </a:lnTo>
                <a:lnTo>
                  <a:pt x="0" y="83946"/>
                </a:lnTo>
                <a:lnTo>
                  <a:pt x="0" y="2564828"/>
                </a:lnTo>
                <a:lnTo>
                  <a:pt x="6591" y="2597480"/>
                </a:lnTo>
                <a:lnTo>
                  <a:pt x="24568" y="2624143"/>
                </a:lnTo>
                <a:lnTo>
                  <a:pt x="51231" y="2642120"/>
                </a:lnTo>
                <a:lnTo>
                  <a:pt x="83883" y="2648711"/>
                </a:lnTo>
                <a:lnTo>
                  <a:pt x="10609961" y="2648711"/>
                </a:lnTo>
                <a:lnTo>
                  <a:pt x="10642633" y="2642120"/>
                </a:lnTo>
                <a:lnTo>
                  <a:pt x="10669317" y="2624143"/>
                </a:lnTo>
                <a:lnTo>
                  <a:pt x="10687309" y="2597480"/>
                </a:lnTo>
                <a:lnTo>
                  <a:pt x="10693908" y="2564828"/>
                </a:lnTo>
                <a:lnTo>
                  <a:pt x="10693908" y="83946"/>
                </a:lnTo>
                <a:lnTo>
                  <a:pt x="10687309" y="51274"/>
                </a:lnTo>
                <a:lnTo>
                  <a:pt x="10669317" y="24590"/>
                </a:lnTo>
                <a:lnTo>
                  <a:pt x="10642633" y="6598"/>
                </a:lnTo>
                <a:lnTo>
                  <a:pt x="10609961" y="0"/>
                </a:lnTo>
                <a:close/>
              </a:path>
            </a:pathLst>
          </a:custGeom>
          <a:solidFill>
            <a:srgbClr val="FFF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724" y="3631691"/>
            <a:ext cx="10694035" cy="2649220"/>
          </a:xfrm>
          <a:custGeom>
            <a:avLst/>
            <a:gdLst/>
            <a:ahLst/>
            <a:cxnLst/>
            <a:rect l="l" t="t" r="r" b="b"/>
            <a:pathLst>
              <a:path w="10694035" h="2649220">
                <a:moveTo>
                  <a:pt x="0" y="83946"/>
                </a:moveTo>
                <a:lnTo>
                  <a:pt x="6591" y="51274"/>
                </a:lnTo>
                <a:lnTo>
                  <a:pt x="24568" y="24590"/>
                </a:lnTo>
                <a:lnTo>
                  <a:pt x="51231" y="6598"/>
                </a:lnTo>
                <a:lnTo>
                  <a:pt x="83883" y="0"/>
                </a:lnTo>
                <a:lnTo>
                  <a:pt x="10609961" y="0"/>
                </a:lnTo>
                <a:lnTo>
                  <a:pt x="10642633" y="6598"/>
                </a:lnTo>
                <a:lnTo>
                  <a:pt x="10669317" y="24590"/>
                </a:lnTo>
                <a:lnTo>
                  <a:pt x="10687309" y="51274"/>
                </a:lnTo>
                <a:lnTo>
                  <a:pt x="10693908" y="83946"/>
                </a:lnTo>
                <a:lnTo>
                  <a:pt x="10693908" y="2564828"/>
                </a:lnTo>
                <a:lnTo>
                  <a:pt x="10687309" y="2597480"/>
                </a:lnTo>
                <a:lnTo>
                  <a:pt x="10669317" y="2624143"/>
                </a:lnTo>
                <a:lnTo>
                  <a:pt x="10642633" y="2642120"/>
                </a:lnTo>
                <a:lnTo>
                  <a:pt x="10609961" y="2648711"/>
                </a:lnTo>
                <a:lnTo>
                  <a:pt x="83883" y="2648711"/>
                </a:lnTo>
                <a:lnTo>
                  <a:pt x="51231" y="2642120"/>
                </a:lnTo>
                <a:lnTo>
                  <a:pt x="24568" y="2624143"/>
                </a:lnTo>
                <a:lnTo>
                  <a:pt x="6591" y="2597480"/>
                </a:lnTo>
                <a:lnTo>
                  <a:pt x="0" y="2564828"/>
                </a:lnTo>
                <a:lnTo>
                  <a:pt x="0" y="83946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94789" y="3779646"/>
            <a:ext cx="9274810" cy="23304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채용지원</a:t>
            </a:r>
            <a:r>
              <a:rPr sz="1800" b="1" spc="-28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30" dirty="0">
                <a:solidFill>
                  <a:srgbClr val="E85A1A"/>
                </a:solidFill>
                <a:latin typeface="맑은 고딕"/>
                <a:cs typeface="맑은 고딕"/>
              </a:rPr>
              <a:t>단계에서는</a:t>
            </a:r>
            <a:r>
              <a:rPr sz="1800" b="1" spc="-28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40" dirty="0">
                <a:solidFill>
                  <a:srgbClr val="E85A1A"/>
                </a:solidFill>
                <a:latin typeface="맑은 고딕"/>
                <a:cs typeface="맑은 고딕"/>
              </a:rPr>
              <a:t>주민등록번호를</a:t>
            </a:r>
            <a:r>
              <a:rPr sz="1800" b="1" spc="-26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E85A1A"/>
                </a:solidFill>
                <a:latin typeface="맑은 고딕"/>
                <a:cs typeface="맑은 고딕"/>
              </a:rPr>
              <a:t>수집할</a:t>
            </a:r>
            <a:r>
              <a:rPr sz="1800" b="1" spc="-29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dirty="0">
                <a:solidFill>
                  <a:srgbClr val="E85A1A"/>
                </a:solidFill>
                <a:latin typeface="맑은 고딕"/>
                <a:cs typeface="맑은 고딕"/>
              </a:rPr>
              <a:t>수</a:t>
            </a:r>
            <a:r>
              <a:rPr sz="1800" b="1" spc="-30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30" dirty="0">
                <a:solidFill>
                  <a:srgbClr val="E85A1A"/>
                </a:solidFill>
                <a:latin typeface="맑은 고딕"/>
                <a:cs typeface="맑은 고딕"/>
              </a:rPr>
              <a:t>없습니다.</a:t>
            </a:r>
            <a:endParaRPr sz="1800" dirty="0">
              <a:latin typeface="맑은 고딕"/>
              <a:cs typeface="맑은 고딕"/>
            </a:endParaRPr>
          </a:p>
          <a:p>
            <a:pPr marL="12700" marR="5080">
              <a:lnSpc>
                <a:spcPct val="120000"/>
              </a:lnSpc>
            </a:pPr>
            <a:r>
              <a:rPr sz="1800" b="1" spc="-80" dirty="0">
                <a:latin typeface="맑은 고딕"/>
                <a:cs typeface="맑은 고딕"/>
              </a:rPr>
              <a:t>다만 </a:t>
            </a:r>
            <a:r>
              <a:rPr sz="1800" b="1" spc="-110" dirty="0">
                <a:latin typeface="맑은 고딕"/>
                <a:cs typeface="맑은 고딕"/>
              </a:rPr>
              <a:t>채용이 결정된 </a:t>
            </a:r>
            <a:r>
              <a:rPr sz="1800" b="1" dirty="0">
                <a:latin typeface="맑은 고딕"/>
                <a:cs typeface="맑은 고딕"/>
              </a:rPr>
              <a:t>후 </a:t>
            </a:r>
            <a:r>
              <a:rPr sz="1800" b="1" spc="-110" dirty="0">
                <a:latin typeface="맑은 고딕"/>
                <a:cs typeface="맑은 고딕"/>
              </a:rPr>
              <a:t>법령을 근거로 </a:t>
            </a:r>
            <a:r>
              <a:rPr sz="1800" b="1" spc="-120" dirty="0">
                <a:latin typeface="맑은 고딕"/>
                <a:cs typeface="맑은 고딕"/>
              </a:rPr>
              <a:t>주민등록 </a:t>
            </a:r>
            <a:r>
              <a:rPr sz="1800" b="1" spc="-110" dirty="0">
                <a:latin typeface="맑은 고딕"/>
                <a:cs typeface="맑은 고딕"/>
              </a:rPr>
              <a:t>처리를 </a:t>
            </a:r>
            <a:r>
              <a:rPr sz="1800" b="1" spc="-120" dirty="0">
                <a:latin typeface="맑은 고딕"/>
                <a:cs typeface="맑은 고딕"/>
              </a:rPr>
              <a:t>요구하는 </a:t>
            </a:r>
            <a:r>
              <a:rPr sz="1800" b="1" spc="-80" dirty="0">
                <a:latin typeface="맑은 고딕"/>
                <a:cs typeface="맑은 고딕"/>
              </a:rPr>
              <a:t>경우 </a:t>
            </a:r>
            <a:r>
              <a:rPr sz="1800" b="1" spc="-110" dirty="0">
                <a:latin typeface="맑은 고딕"/>
                <a:cs typeface="맑은 고딕"/>
              </a:rPr>
              <a:t>수집이 </a:t>
            </a:r>
            <a:r>
              <a:rPr sz="1800" b="1" spc="-135" dirty="0">
                <a:latin typeface="맑은 고딕"/>
                <a:cs typeface="맑은 고딕"/>
              </a:rPr>
              <a:t>가능합니다.  </a:t>
            </a:r>
            <a:r>
              <a:rPr sz="1800" b="1" spc="-125" dirty="0">
                <a:latin typeface="맑은 고딕"/>
                <a:cs typeface="맑은 고딕"/>
              </a:rPr>
              <a:t>입사지원서</a:t>
            </a:r>
            <a:r>
              <a:rPr sz="1800" b="1" spc="-285" dirty="0">
                <a:latin typeface="맑은 고딕"/>
                <a:cs typeface="맑은 고딕"/>
              </a:rPr>
              <a:t> </a:t>
            </a:r>
            <a:r>
              <a:rPr sz="1800" b="1" spc="-110" dirty="0">
                <a:latin typeface="맑은 고딕"/>
                <a:cs typeface="맑은 고딕"/>
              </a:rPr>
              <a:t>접수,</a:t>
            </a:r>
            <a:r>
              <a:rPr sz="1800" b="1" spc="-285" dirty="0">
                <a:latin typeface="맑은 고딕"/>
                <a:cs typeface="맑은 고딕"/>
              </a:rPr>
              <a:t> </a:t>
            </a:r>
            <a:r>
              <a:rPr sz="1800" b="1" spc="-130" dirty="0">
                <a:latin typeface="맑은 고딕"/>
                <a:cs typeface="맑은 고딕"/>
              </a:rPr>
              <a:t>필기시험,</a:t>
            </a:r>
            <a:r>
              <a:rPr sz="1800" b="1" spc="-270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면접</a:t>
            </a:r>
            <a:r>
              <a:rPr sz="1800" b="1" spc="-305" dirty="0">
                <a:latin typeface="맑은 고딕"/>
                <a:cs typeface="맑은 고딕"/>
              </a:rPr>
              <a:t> </a:t>
            </a:r>
            <a:r>
              <a:rPr sz="1800" b="1" dirty="0">
                <a:latin typeface="맑은 고딕"/>
                <a:cs typeface="맑은 고딕"/>
              </a:rPr>
              <a:t>등</a:t>
            </a:r>
            <a:r>
              <a:rPr sz="1800" b="1" spc="-305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채용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40" dirty="0">
                <a:latin typeface="맑은 고딕"/>
                <a:cs typeface="맑은 고딕"/>
              </a:rPr>
              <a:t>전형과정에서는</a:t>
            </a:r>
            <a:r>
              <a:rPr sz="1800" b="1" spc="-265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해당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10" dirty="0">
                <a:latin typeface="맑은 고딕"/>
                <a:cs typeface="맑은 고딕"/>
              </a:rPr>
              <a:t>전형에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10" dirty="0">
                <a:latin typeface="맑은 고딕"/>
                <a:cs typeface="맑은 고딕"/>
              </a:rPr>
              <a:t>필요한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20" dirty="0">
                <a:latin typeface="맑은 고딕"/>
                <a:cs typeface="맑은 고딕"/>
              </a:rPr>
              <a:t>최소한의</a:t>
            </a:r>
            <a:r>
              <a:rPr sz="1800" b="1" spc="-285" dirty="0">
                <a:latin typeface="맑은 고딕"/>
                <a:cs typeface="맑은 고딕"/>
              </a:rPr>
              <a:t> </a:t>
            </a:r>
            <a:r>
              <a:rPr sz="1800" b="1" spc="-160" dirty="0">
                <a:latin typeface="맑은 고딕"/>
                <a:cs typeface="맑은 고딕"/>
              </a:rPr>
              <a:t>개인정보만  </a:t>
            </a:r>
            <a:r>
              <a:rPr sz="1800" b="1" spc="-130" dirty="0">
                <a:latin typeface="맑은 고딕"/>
                <a:cs typeface="맑은 고딕"/>
              </a:rPr>
              <a:t>수집하여야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20" dirty="0">
                <a:latin typeface="맑은 고딕"/>
                <a:cs typeface="맑은 고딕"/>
              </a:rPr>
              <a:t>합니다.</a:t>
            </a:r>
            <a:r>
              <a:rPr sz="1800" b="1" spc="-285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특히</a:t>
            </a:r>
            <a:r>
              <a:rPr sz="1800" b="1" spc="-295" dirty="0">
                <a:latin typeface="맑은 고딕"/>
                <a:cs typeface="맑은 고딕"/>
              </a:rPr>
              <a:t> </a:t>
            </a:r>
            <a:r>
              <a:rPr sz="1800" b="1" spc="-135" dirty="0">
                <a:latin typeface="맑은 고딕"/>
                <a:cs typeface="맑은 고딕"/>
              </a:rPr>
              <a:t>주민등록번호는</a:t>
            </a:r>
            <a:r>
              <a:rPr sz="1800" b="1" spc="-285" dirty="0">
                <a:latin typeface="맑은 고딕"/>
                <a:cs typeface="맑은 고딕"/>
              </a:rPr>
              <a:t> </a:t>
            </a:r>
            <a:r>
              <a:rPr sz="1800" b="1" spc="-105" dirty="0">
                <a:latin typeface="맑은 고딕"/>
                <a:cs typeface="맑은 고딕"/>
              </a:rPr>
              <a:t>법령에</a:t>
            </a:r>
            <a:r>
              <a:rPr sz="1800" b="1" spc="-295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처리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근거</a:t>
            </a:r>
            <a:r>
              <a:rPr sz="1800" b="1" spc="-305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등의</a:t>
            </a:r>
            <a:r>
              <a:rPr sz="1800" b="1" spc="-295" dirty="0">
                <a:latin typeface="맑은 고딕"/>
                <a:cs typeface="맑은 고딕"/>
              </a:rPr>
              <a:t> </a:t>
            </a:r>
            <a:r>
              <a:rPr sz="1800" b="1" spc="-120" dirty="0">
                <a:latin typeface="맑은 고딕"/>
                <a:cs typeface="맑은 고딕"/>
              </a:rPr>
              <a:t>예외적인</a:t>
            </a:r>
            <a:r>
              <a:rPr sz="1800" b="1" spc="-285" dirty="0">
                <a:latin typeface="맑은 고딕"/>
                <a:cs typeface="맑은 고딕"/>
              </a:rPr>
              <a:t> </a:t>
            </a:r>
            <a:r>
              <a:rPr sz="1800" b="1" spc="-105" dirty="0">
                <a:latin typeface="맑은 고딕"/>
                <a:cs typeface="맑은 고딕"/>
              </a:rPr>
              <a:t>사유가</a:t>
            </a:r>
            <a:r>
              <a:rPr sz="1800" b="1" spc="-295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존재</a:t>
            </a:r>
            <a:r>
              <a:rPr sz="1800" b="1" spc="-305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하지</a:t>
            </a:r>
            <a:r>
              <a:rPr sz="1800" b="1" spc="-295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않은</a:t>
            </a:r>
            <a:r>
              <a:rPr sz="1800" b="1" spc="-295" dirty="0">
                <a:latin typeface="맑은 고딕"/>
                <a:cs typeface="맑은 고딕"/>
              </a:rPr>
              <a:t> </a:t>
            </a:r>
            <a:r>
              <a:rPr sz="1800" b="1" dirty="0">
                <a:latin typeface="맑은 고딕"/>
                <a:cs typeface="맑은 고딕"/>
              </a:rPr>
              <a:t>한 </a:t>
            </a:r>
            <a:r>
              <a:rPr sz="1800" b="1" spc="-125" dirty="0" err="1">
                <a:latin typeface="맑은 고딕"/>
                <a:cs typeface="맑은 고딕"/>
              </a:rPr>
              <a:t>원칙적으로</a:t>
            </a:r>
            <a:r>
              <a:rPr sz="1800" b="1" spc="-285" dirty="0">
                <a:latin typeface="맑은 고딕"/>
                <a:cs typeface="맑은 고딕"/>
              </a:rPr>
              <a:t> </a:t>
            </a:r>
            <a:r>
              <a:rPr sz="1800" b="1" spc="-110" dirty="0">
                <a:latin typeface="맑은 고딕"/>
                <a:cs typeface="맑은 고딕"/>
              </a:rPr>
              <a:t>수집이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30" dirty="0">
                <a:latin typeface="맑은 고딕"/>
                <a:cs typeface="맑은 고딕"/>
              </a:rPr>
              <a:t>금지되므로</a:t>
            </a:r>
            <a:r>
              <a:rPr sz="1800" b="1" spc="-280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채용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전형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30" dirty="0">
                <a:latin typeface="맑은 고딕"/>
                <a:cs typeface="맑은 고딕"/>
              </a:rPr>
              <a:t>과정에서는</a:t>
            </a:r>
            <a:r>
              <a:rPr sz="1800" b="1" spc="-275" dirty="0">
                <a:latin typeface="맑은 고딕"/>
                <a:cs typeface="맑은 고딕"/>
              </a:rPr>
              <a:t> </a:t>
            </a:r>
            <a:r>
              <a:rPr sz="1800" b="1" spc="-140" dirty="0">
                <a:latin typeface="맑은 고딕"/>
                <a:cs typeface="맑은 고딕"/>
              </a:rPr>
              <a:t>주민등록번호를</a:t>
            </a:r>
            <a:r>
              <a:rPr sz="1800" b="1" spc="-270" dirty="0">
                <a:latin typeface="맑은 고딕"/>
                <a:cs typeface="맑은 고딕"/>
              </a:rPr>
              <a:t> </a:t>
            </a:r>
            <a:r>
              <a:rPr sz="1800" b="1" spc="-110" dirty="0">
                <a:latin typeface="맑은 고딕"/>
                <a:cs typeface="맑은 고딕"/>
              </a:rPr>
              <a:t>처리할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dirty="0">
                <a:latin typeface="맑은 고딕"/>
                <a:cs typeface="맑은 고딕"/>
              </a:rPr>
              <a:t>수</a:t>
            </a:r>
            <a:r>
              <a:rPr sz="1800" b="1" spc="-300" dirty="0">
                <a:latin typeface="맑은 고딕"/>
                <a:cs typeface="맑은 고딕"/>
              </a:rPr>
              <a:t> </a:t>
            </a:r>
            <a:r>
              <a:rPr sz="1800" b="1" spc="-130" dirty="0">
                <a:latin typeface="맑은 고딕"/>
                <a:cs typeface="맑은 고딕"/>
              </a:rPr>
              <a:t>없습니다.</a:t>
            </a:r>
            <a:endParaRPr sz="1800" dirty="0">
              <a:latin typeface="맑은 고딕"/>
              <a:cs typeface="맑은 고딕"/>
            </a:endParaRPr>
          </a:p>
          <a:p>
            <a:pPr marL="12700" marR="69215">
              <a:lnSpc>
                <a:spcPct val="120000"/>
              </a:lnSpc>
            </a:pPr>
            <a:r>
              <a:rPr sz="1800" b="1" spc="-80" dirty="0">
                <a:solidFill>
                  <a:srgbClr val="E85A1A"/>
                </a:solidFill>
                <a:latin typeface="맑은 고딕"/>
                <a:cs typeface="맑은 고딕"/>
              </a:rPr>
              <a:t>다만</a:t>
            </a:r>
            <a:r>
              <a:rPr sz="1800" b="1" spc="-2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채용결정</a:t>
            </a:r>
            <a:r>
              <a:rPr sz="1800" b="1" spc="-2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dirty="0">
                <a:solidFill>
                  <a:srgbClr val="E85A1A"/>
                </a:solidFill>
                <a:latin typeface="맑은 고딕"/>
                <a:cs typeface="맑은 고딕"/>
              </a:rPr>
              <a:t>후</a:t>
            </a:r>
            <a:r>
              <a:rPr sz="1800" b="1" spc="-305" dirty="0">
                <a:latin typeface="맑은 고딕"/>
                <a:cs typeface="맑은 고딕"/>
              </a:rPr>
              <a:t> </a:t>
            </a:r>
            <a:r>
              <a:rPr sz="1800" b="1" spc="-120" dirty="0">
                <a:latin typeface="맑은 고딕"/>
                <a:cs typeface="맑은 고딕"/>
              </a:rPr>
              <a:t>사용자가</a:t>
            </a:r>
            <a:r>
              <a:rPr sz="1800" b="1" spc="-285" dirty="0"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E85A1A"/>
                </a:solidFill>
                <a:latin typeface="맑은 고딕"/>
                <a:cs typeface="맑은 고딕"/>
              </a:rPr>
              <a:t>근로자</a:t>
            </a:r>
            <a:r>
              <a:rPr sz="1800" b="1" spc="-2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E85A1A"/>
                </a:solidFill>
                <a:latin typeface="맑은 고딕"/>
                <a:cs typeface="맑은 고딕"/>
              </a:rPr>
              <a:t>의무</a:t>
            </a:r>
            <a:r>
              <a:rPr sz="1800" b="1" spc="-2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E85A1A"/>
                </a:solidFill>
                <a:latin typeface="맑은 고딕"/>
                <a:cs typeface="맑은 고딕"/>
              </a:rPr>
              <a:t>보험</a:t>
            </a:r>
            <a:r>
              <a:rPr sz="1800" b="1" spc="-30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또는</a:t>
            </a:r>
            <a:r>
              <a:rPr sz="1800" b="1" spc="-295" dirty="0"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국민연금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등을</a:t>
            </a:r>
            <a:r>
              <a:rPr sz="1800" b="1" spc="-305" dirty="0">
                <a:latin typeface="맑은 고딕"/>
                <a:cs typeface="맑은 고딕"/>
              </a:rPr>
              <a:t> </a:t>
            </a:r>
            <a:r>
              <a:rPr sz="1800" b="1" spc="-120" dirty="0">
                <a:latin typeface="맑은 고딕"/>
                <a:cs typeface="맑은 고딕"/>
              </a:rPr>
              <a:t>처리해야</a:t>
            </a:r>
            <a:r>
              <a:rPr sz="1800" b="1" spc="-285" dirty="0">
                <a:latin typeface="맑은 고딕"/>
                <a:cs typeface="맑은 고딕"/>
              </a:rPr>
              <a:t> </a:t>
            </a:r>
            <a:r>
              <a:rPr sz="1800" b="1" dirty="0">
                <a:latin typeface="맑은 고딕"/>
                <a:cs typeface="맑은 고딕"/>
              </a:rPr>
              <a:t>할</a:t>
            </a:r>
            <a:r>
              <a:rPr sz="1800" b="1" spc="-300" dirty="0"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법령상</a:t>
            </a:r>
            <a:r>
              <a:rPr sz="1800" b="1" spc="-120" dirty="0">
                <a:latin typeface="맑은 고딕"/>
                <a:cs typeface="맑은 고딕"/>
              </a:rPr>
              <a:t>의</a:t>
            </a:r>
            <a:r>
              <a:rPr sz="1800" b="1" spc="-28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60" dirty="0">
                <a:solidFill>
                  <a:srgbClr val="E85A1A"/>
                </a:solidFill>
                <a:latin typeface="맑은 고딕"/>
                <a:cs typeface="맑은 고딕"/>
              </a:rPr>
              <a:t>의무이행</a:t>
            </a:r>
            <a:r>
              <a:rPr sz="1800" b="1" spc="-160" dirty="0">
                <a:latin typeface="맑은 고딕"/>
                <a:cs typeface="맑은 고딕"/>
              </a:rPr>
              <a:t>을  </a:t>
            </a:r>
            <a:r>
              <a:rPr sz="1800" b="1" spc="-80" dirty="0">
                <a:latin typeface="맑은 고딕"/>
                <a:cs typeface="맑은 고딕"/>
              </a:rPr>
              <a:t>위해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관련</a:t>
            </a:r>
            <a:r>
              <a:rPr sz="1800" b="1" spc="-305" dirty="0">
                <a:latin typeface="맑은 고딕"/>
                <a:cs typeface="맑은 고딕"/>
              </a:rPr>
              <a:t> </a:t>
            </a:r>
            <a:r>
              <a:rPr sz="1800" b="1" spc="-110" dirty="0">
                <a:latin typeface="맑은 고딕"/>
                <a:cs typeface="맑은 고딕"/>
              </a:rPr>
              <a:t>법률에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따라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20" dirty="0">
                <a:latin typeface="맑은 고딕"/>
                <a:cs typeface="맑은 고딕"/>
              </a:rPr>
              <a:t>제공해야</a:t>
            </a:r>
            <a:r>
              <a:rPr sz="1800" b="1" spc="-280" dirty="0">
                <a:latin typeface="맑은 고딕"/>
                <a:cs typeface="맑은 고딕"/>
              </a:rPr>
              <a:t> </a:t>
            </a:r>
            <a:r>
              <a:rPr sz="1800" b="1" spc="-110" dirty="0">
                <a:latin typeface="맑은 고딕"/>
                <a:cs typeface="맑은 고딕"/>
              </a:rPr>
              <a:t>하므로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40" dirty="0">
                <a:solidFill>
                  <a:srgbClr val="E85A1A"/>
                </a:solidFill>
                <a:latin typeface="맑은 고딕"/>
                <a:cs typeface="맑은 고딕"/>
              </a:rPr>
              <a:t>수집가능</a:t>
            </a:r>
            <a:r>
              <a:rPr sz="1800" b="1" spc="-140" dirty="0">
                <a:latin typeface="맑은 고딕"/>
                <a:cs typeface="맑은 고딕"/>
              </a:rPr>
              <a:t>하고,</a:t>
            </a:r>
            <a:r>
              <a:rPr sz="1800" b="1" spc="-270" dirty="0">
                <a:latin typeface="맑은 고딕"/>
                <a:cs typeface="맑은 고딕"/>
              </a:rPr>
              <a:t> </a:t>
            </a:r>
            <a:r>
              <a:rPr sz="1800" b="1" spc="-110" dirty="0">
                <a:latin typeface="맑은 고딕"/>
                <a:cs typeface="맑은 고딕"/>
              </a:rPr>
              <a:t>이때는</a:t>
            </a:r>
            <a:r>
              <a:rPr sz="1800" b="1" spc="-280" dirty="0">
                <a:latin typeface="맑은 고딕"/>
                <a:cs typeface="맑은 고딕"/>
              </a:rPr>
              <a:t> </a:t>
            </a:r>
            <a:r>
              <a:rPr sz="1800" b="1" spc="-120" dirty="0">
                <a:latin typeface="맑은 고딕"/>
                <a:cs typeface="맑은 고딕"/>
              </a:rPr>
              <a:t>근로자의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E85A1A"/>
                </a:solidFill>
                <a:latin typeface="맑은 고딕"/>
                <a:cs typeface="맑은 고딕"/>
              </a:rPr>
              <a:t>동의는</a:t>
            </a:r>
            <a:r>
              <a:rPr sz="1800" b="1" spc="-29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필요하지</a:t>
            </a:r>
            <a:r>
              <a:rPr sz="1800" b="1" spc="-28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30" dirty="0">
                <a:solidFill>
                  <a:srgbClr val="E85A1A"/>
                </a:solidFill>
                <a:latin typeface="맑은 고딕"/>
                <a:cs typeface="맑은 고딕"/>
              </a:rPr>
              <a:t>않습니다.</a:t>
            </a:r>
            <a:endParaRPr sz="1800" dirty="0">
              <a:solidFill>
                <a:srgbClr val="E85A1A"/>
              </a:solidFill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3460" y="3822191"/>
            <a:ext cx="280416" cy="237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71473" y="3822903"/>
            <a:ext cx="1333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A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8768" y="6330797"/>
            <a:ext cx="3698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404040"/>
                </a:solidFill>
                <a:latin typeface="맑은 고딕"/>
                <a:cs typeface="맑은 고딕"/>
              </a:rPr>
              <a:t>(출처:</a:t>
            </a:r>
            <a:r>
              <a:rPr sz="1100" spc="-95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35" dirty="0">
                <a:solidFill>
                  <a:srgbClr val="404040"/>
                </a:solidFill>
                <a:latin typeface="맑은 고딕"/>
                <a:cs typeface="맑은 고딕"/>
              </a:rPr>
              <a:t>한국인터넷진흥원,</a:t>
            </a:r>
            <a:r>
              <a:rPr sz="1100" spc="-95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30" dirty="0">
                <a:solidFill>
                  <a:srgbClr val="404040"/>
                </a:solidFill>
                <a:latin typeface="맑은 고딕"/>
                <a:cs typeface="맑은 고딕"/>
              </a:rPr>
              <a:t>개인정보</a:t>
            </a:r>
            <a:r>
              <a:rPr sz="1100" spc="-114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맑은 고딕"/>
                <a:cs typeface="맑은 고딕"/>
              </a:rPr>
              <a:t>보호</a:t>
            </a:r>
            <a:r>
              <a:rPr sz="1100" spc="-8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맑은 고딕"/>
                <a:cs typeface="맑은 고딕"/>
              </a:rPr>
              <a:t>상담</a:t>
            </a:r>
            <a:r>
              <a:rPr sz="1100" spc="-95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30" dirty="0">
                <a:solidFill>
                  <a:srgbClr val="404040"/>
                </a:solidFill>
                <a:latin typeface="맑은 고딕"/>
                <a:cs typeface="맑은 고딕"/>
              </a:rPr>
              <a:t>사례집,</a:t>
            </a:r>
            <a:r>
              <a:rPr sz="1100" spc="-95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35" dirty="0">
                <a:solidFill>
                  <a:srgbClr val="404040"/>
                </a:solidFill>
                <a:latin typeface="맑은 고딕"/>
                <a:cs typeface="맑은 고딕"/>
              </a:rPr>
              <a:t>2017.1.)</a:t>
            </a:r>
            <a:endParaRPr sz="1100">
              <a:latin typeface="맑은 고딕"/>
              <a:cs typeface="맑은 고딕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9FB27947-4E27-0DF3-D286-AD7B9DFB84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2B1BC419-B854-7BCF-6681-3BB7D3E93B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9724" y="3247643"/>
            <a:ext cx="216407" cy="204216"/>
          </a:xfrm>
          <a:prstGeom prst="rect">
            <a:avLst/>
          </a:prstGeom>
          <a:solidFill>
            <a:srgbClr val="0880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6660" y="5820155"/>
            <a:ext cx="7435097" cy="593992"/>
          </a:xfrm>
          <a:custGeom>
            <a:avLst/>
            <a:gdLst/>
            <a:ahLst/>
            <a:cxnLst/>
            <a:rect l="l" t="t" r="r" b="b"/>
            <a:pathLst>
              <a:path w="10694035" h="727075">
                <a:moveTo>
                  <a:pt x="10670908" y="0"/>
                </a:moveTo>
                <a:lnTo>
                  <a:pt x="10666971" y="0"/>
                </a:lnTo>
                <a:lnTo>
                  <a:pt x="10666971" y="676986"/>
                </a:lnTo>
                <a:lnTo>
                  <a:pt x="10665165" y="685947"/>
                </a:lnTo>
                <a:lnTo>
                  <a:pt x="10660240" y="693266"/>
                </a:lnTo>
                <a:lnTo>
                  <a:pt x="10652933" y="698201"/>
                </a:lnTo>
                <a:lnTo>
                  <a:pt x="10643984" y="700011"/>
                </a:lnTo>
                <a:lnTo>
                  <a:pt x="0" y="700011"/>
                </a:lnTo>
                <a:lnTo>
                  <a:pt x="0" y="703922"/>
                </a:lnTo>
                <a:lnTo>
                  <a:pt x="1810" y="712883"/>
                </a:lnTo>
                <a:lnTo>
                  <a:pt x="6746" y="720202"/>
                </a:lnTo>
                <a:lnTo>
                  <a:pt x="14069" y="725138"/>
                </a:lnTo>
                <a:lnTo>
                  <a:pt x="23037" y="726948"/>
                </a:lnTo>
                <a:lnTo>
                  <a:pt x="10670908" y="726948"/>
                </a:lnTo>
                <a:lnTo>
                  <a:pt x="10679857" y="725138"/>
                </a:lnTo>
                <a:lnTo>
                  <a:pt x="10687164" y="720202"/>
                </a:lnTo>
                <a:lnTo>
                  <a:pt x="10692089" y="712883"/>
                </a:lnTo>
                <a:lnTo>
                  <a:pt x="10693895" y="703922"/>
                </a:lnTo>
                <a:lnTo>
                  <a:pt x="10693895" y="23025"/>
                </a:lnTo>
                <a:lnTo>
                  <a:pt x="10692089" y="14064"/>
                </a:lnTo>
                <a:lnTo>
                  <a:pt x="10687164" y="6745"/>
                </a:lnTo>
                <a:lnTo>
                  <a:pt x="10679857" y="1809"/>
                </a:lnTo>
                <a:lnTo>
                  <a:pt x="10670908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3486" y="5838224"/>
            <a:ext cx="7470035" cy="579098"/>
          </a:xfrm>
          <a:custGeom>
            <a:avLst/>
            <a:gdLst/>
            <a:ahLst/>
            <a:cxnLst/>
            <a:rect l="l" t="t" r="r" b="b"/>
            <a:pathLst>
              <a:path w="10700385" h="733425">
                <a:moveTo>
                  <a:pt x="6350" y="703186"/>
                </a:moveTo>
                <a:lnTo>
                  <a:pt x="0" y="703186"/>
                </a:lnTo>
                <a:lnTo>
                  <a:pt x="1" y="707339"/>
                </a:lnTo>
                <a:lnTo>
                  <a:pt x="26073" y="733298"/>
                </a:lnTo>
                <a:lnTo>
                  <a:pt x="10674337" y="733298"/>
                </a:lnTo>
                <a:lnTo>
                  <a:pt x="10679417" y="732777"/>
                </a:lnTo>
                <a:lnTo>
                  <a:pt x="10684370" y="731253"/>
                </a:lnTo>
                <a:lnTo>
                  <a:pt x="10688815" y="728853"/>
                </a:lnTo>
                <a:lnTo>
                  <a:pt x="10691056" y="726948"/>
                </a:lnTo>
                <a:lnTo>
                  <a:pt x="26390" y="726948"/>
                </a:lnTo>
                <a:lnTo>
                  <a:pt x="22199" y="726528"/>
                </a:lnTo>
                <a:lnTo>
                  <a:pt x="6384" y="707339"/>
                </a:lnTo>
                <a:lnTo>
                  <a:pt x="6350" y="703186"/>
                </a:lnTo>
                <a:close/>
              </a:path>
              <a:path w="10700385" h="733425">
                <a:moveTo>
                  <a:pt x="10674337" y="0"/>
                </a:moveTo>
                <a:lnTo>
                  <a:pt x="10670146" y="0"/>
                </a:lnTo>
                <a:lnTo>
                  <a:pt x="10670146" y="6350"/>
                </a:lnTo>
                <a:lnTo>
                  <a:pt x="10673956" y="6350"/>
                </a:lnTo>
                <a:lnTo>
                  <a:pt x="10678147" y="6781"/>
                </a:lnTo>
                <a:lnTo>
                  <a:pt x="10693866" y="26073"/>
                </a:lnTo>
                <a:lnTo>
                  <a:pt x="10693865" y="707339"/>
                </a:lnTo>
                <a:lnTo>
                  <a:pt x="10673956" y="726948"/>
                </a:lnTo>
                <a:lnTo>
                  <a:pt x="10691056" y="726948"/>
                </a:lnTo>
                <a:lnTo>
                  <a:pt x="10700245" y="707339"/>
                </a:lnTo>
                <a:lnTo>
                  <a:pt x="10700245" y="26073"/>
                </a:lnTo>
                <a:lnTo>
                  <a:pt x="10679417" y="533"/>
                </a:lnTo>
                <a:lnTo>
                  <a:pt x="10674337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8470" y="5829951"/>
            <a:ext cx="7406895" cy="527649"/>
          </a:xfrm>
          <a:custGeom>
            <a:avLst/>
            <a:gdLst/>
            <a:ahLst/>
            <a:cxnLst/>
            <a:rect l="l" t="t" r="r" b="b"/>
            <a:pathLst>
              <a:path w="10694035" h="727075">
                <a:moveTo>
                  <a:pt x="10670921" y="0"/>
                </a:moveTo>
                <a:lnTo>
                  <a:pt x="23025" y="0"/>
                </a:lnTo>
                <a:lnTo>
                  <a:pt x="14064" y="1809"/>
                </a:lnTo>
                <a:lnTo>
                  <a:pt x="6745" y="6745"/>
                </a:lnTo>
                <a:lnTo>
                  <a:pt x="1809" y="14064"/>
                </a:lnTo>
                <a:lnTo>
                  <a:pt x="0" y="23025"/>
                </a:lnTo>
                <a:lnTo>
                  <a:pt x="0" y="703922"/>
                </a:lnTo>
                <a:lnTo>
                  <a:pt x="1809" y="712883"/>
                </a:lnTo>
                <a:lnTo>
                  <a:pt x="6745" y="720202"/>
                </a:lnTo>
                <a:lnTo>
                  <a:pt x="14064" y="725138"/>
                </a:lnTo>
                <a:lnTo>
                  <a:pt x="23025" y="726947"/>
                </a:lnTo>
                <a:lnTo>
                  <a:pt x="10670921" y="726947"/>
                </a:lnTo>
                <a:lnTo>
                  <a:pt x="10679870" y="725138"/>
                </a:lnTo>
                <a:lnTo>
                  <a:pt x="10687177" y="720202"/>
                </a:lnTo>
                <a:lnTo>
                  <a:pt x="10692102" y="712883"/>
                </a:lnTo>
                <a:lnTo>
                  <a:pt x="10693908" y="703922"/>
                </a:lnTo>
                <a:lnTo>
                  <a:pt x="10693908" y="23025"/>
                </a:lnTo>
                <a:lnTo>
                  <a:pt x="10692102" y="14064"/>
                </a:lnTo>
                <a:lnTo>
                  <a:pt x="10687177" y="6745"/>
                </a:lnTo>
                <a:lnTo>
                  <a:pt x="10679870" y="1809"/>
                </a:lnTo>
                <a:lnTo>
                  <a:pt x="10670921" y="0"/>
                </a:lnTo>
                <a:close/>
              </a:path>
            </a:pathLst>
          </a:custGeom>
          <a:solidFill>
            <a:srgbClr val="FFF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9725" y="5800343"/>
            <a:ext cx="7470035" cy="586867"/>
          </a:xfrm>
          <a:custGeom>
            <a:avLst/>
            <a:gdLst/>
            <a:ahLst/>
            <a:cxnLst/>
            <a:rect l="l" t="t" r="r" b="b"/>
            <a:pathLst>
              <a:path w="10694035" h="727075">
                <a:moveTo>
                  <a:pt x="0" y="23025"/>
                </a:moveTo>
                <a:lnTo>
                  <a:pt x="1809" y="14064"/>
                </a:lnTo>
                <a:lnTo>
                  <a:pt x="6745" y="6745"/>
                </a:lnTo>
                <a:lnTo>
                  <a:pt x="14064" y="1809"/>
                </a:lnTo>
                <a:lnTo>
                  <a:pt x="23025" y="0"/>
                </a:lnTo>
                <a:lnTo>
                  <a:pt x="10670921" y="0"/>
                </a:lnTo>
                <a:lnTo>
                  <a:pt x="10679870" y="1809"/>
                </a:lnTo>
                <a:lnTo>
                  <a:pt x="10687177" y="6745"/>
                </a:lnTo>
                <a:lnTo>
                  <a:pt x="10692102" y="14064"/>
                </a:lnTo>
                <a:lnTo>
                  <a:pt x="10693908" y="23025"/>
                </a:lnTo>
                <a:lnTo>
                  <a:pt x="10693908" y="703922"/>
                </a:lnTo>
                <a:lnTo>
                  <a:pt x="10692102" y="712883"/>
                </a:lnTo>
                <a:lnTo>
                  <a:pt x="10687177" y="720202"/>
                </a:lnTo>
                <a:lnTo>
                  <a:pt x="10679870" y="725138"/>
                </a:lnTo>
                <a:lnTo>
                  <a:pt x="10670921" y="726947"/>
                </a:lnTo>
                <a:lnTo>
                  <a:pt x="23025" y="726947"/>
                </a:lnTo>
                <a:lnTo>
                  <a:pt x="14064" y="725138"/>
                </a:lnTo>
                <a:lnTo>
                  <a:pt x="6745" y="720202"/>
                </a:lnTo>
                <a:lnTo>
                  <a:pt x="1809" y="712883"/>
                </a:lnTo>
                <a:lnTo>
                  <a:pt x="0" y="703922"/>
                </a:lnTo>
                <a:lnTo>
                  <a:pt x="0" y="23025"/>
                </a:lnTo>
                <a:close/>
              </a:path>
            </a:pathLst>
          </a:custGeom>
          <a:ln w="6349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9725" y="1828800"/>
            <a:ext cx="8532876" cy="498349"/>
          </a:xfrm>
          <a:custGeom>
            <a:avLst/>
            <a:gdLst/>
            <a:ahLst/>
            <a:cxnLst/>
            <a:rect l="l" t="t" r="r" b="b"/>
            <a:pathLst>
              <a:path w="10694035" h="706119">
                <a:moveTo>
                  <a:pt x="10693908" y="0"/>
                </a:moveTo>
                <a:lnTo>
                  <a:pt x="117601" y="0"/>
                </a:lnTo>
                <a:lnTo>
                  <a:pt x="0" y="117601"/>
                </a:lnTo>
                <a:lnTo>
                  <a:pt x="0" y="705612"/>
                </a:lnTo>
                <a:lnTo>
                  <a:pt x="10576306" y="705612"/>
                </a:lnTo>
                <a:lnTo>
                  <a:pt x="10693908" y="588010"/>
                </a:lnTo>
                <a:lnTo>
                  <a:pt x="10693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9725" y="1751050"/>
            <a:ext cx="7418072" cy="527330"/>
          </a:xfrm>
          <a:custGeom>
            <a:avLst/>
            <a:gdLst/>
            <a:ahLst/>
            <a:cxnLst/>
            <a:rect l="l" t="t" r="r" b="b"/>
            <a:pathLst>
              <a:path w="10694035" h="706119">
                <a:moveTo>
                  <a:pt x="0" y="705612"/>
                </a:moveTo>
                <a:lnTo>
                  <a:pt x="10576306" y="705612"/>
                </a:lnTo>
                <a:lnTo>
                  <a:pt x="10693908" y="588010"/>
                </a:lnTo>
                <a:lnTo>
                  <a:pt x="10693908" y="0"/>
                </a:lnTo>
                <a:lnTo>
                  <a:pt x="117601" y="0"/>
                </a:lnTo>
                <a:lnTo>
                  <a:pt x="0" y="117601"/>
                </a:lnTo>
                <a:lnTo>
                  <a:pt x="0" y="705612"/>
                </a:lnTo>
                <a:close/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9724" y="2514600"/>
            <a:ext cx="216407" cy="205739"/>
          </a:xfrm>
          <a:prstGeom prst="rect">
            <a:avLst/>
          </a:prstGeom>
          <a:solidFill>
            <a:srgbClr val="E85A1A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0000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9724" y="2862072"/>
            <a:ext cx="216407" cy="204215"/>
          </a:xfrm>
          <a:prstGeom prst="rect">
            <a:avLst/>
          </a:prstGeom>
          <a:solidFill>
            <a:srgbClr val="0880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9724" y="4317491"/>
            <a:ext cx="216407" cy="204215"/>
          </a:xfrm>
          <a:prstGeom prst="rect">
            <a:avLst/>
          </a:prstGeom>
          <a:solidFill>
            <a:srgbClr val="0880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9724" y="3663695"/>
            <a:ext cx="216407" cy="204215"/>
          </a:xfrm>
          <a:prstGeom prst="rect">
            <a:avLst/>
          </a:prstGeom>
          <a:solidFill>
            <a:srgbClr val="0880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9724" y="4684776"/>
            <a:ext cx="216407" cy="204215"/>
          </a:xfrm>
          <a:prstGeom prst="rect">
            <a:avLst/>
          </a:prstGeom>
          <a:solidFill>
            <a:srgbClr val="E85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28548" y="650494"/>
            <a:ext cx="7418072" cy="5040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2. </a:t>
            </a:r>
            <a:r>
              <a:rPr lang="ko-KR" altLang="en-US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</a:t>
            </a:r>
            <a:r>
              <a:rPr lang="ko-KR" altLang="en-US" b="1" spc="-38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처리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 err="1">
                <a:solidFill>
                  <a:srgbClr val="4384D9"/>
                </a:solidFill>
                <a:latin typeface="맑은 고딕"/>
                <a:cs typeface="맑은 고딕"/>
              </a:rPr>
              <a:t>개인정보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 수집 목적 외 </a:t>
            </a:r>
            <a:r>
              <a:rPr sz="2200" b="1" spc="-5" dirty="0" err="1">
                <a:solidFill>
                  <a:srgbClr val="4384D9"/>
                </a:solidFill>
                <a:latin typeface="맑은 고딕"/>
                <a:cs typeface="맑은 고딕"/>
              </a:rPr>
              <a:t>이용</a:t>
            </a:r>
            <a:r>
              <a:rPr lang="en-US" altLang="ko-KR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및 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제3자</a:t>
            </a:r>
            <a:r>
              <a:rPr sz="2200" b="1" spc="50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제공(제18조)</a:t>
            </a:r>
            <a:endParaRPr sz="22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altLang="ko-KR"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629920" algn="ctr">
              <a:lnSpc>
                <a:spcPct val="100000"/>
              </a:lnSpc>
            </a:pPr>
            <a:r>
              <a:rPr lang="ko-KR" altLang="en-US" sz="1600" b="1" spc="-80" dirty="0">
                <a:solidFill>
                  <a:srgbClr val="E85A1A"/>
                </a:solidFill>
                <a:latin typeface="맑은 고딕"/>
                <a:cs typeface="맑은 고딕"/>
              </a:rPr>
              <a:t>목적</a:t>
            </a:r>
            <a:r>
              <a:rPr lang="ko-KR" altLang="en-US" sz="1600" b="1" spc="-30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5" dirty="0">
                <a:solidFill>
                  <a:srgbClr val="E85A1A"/>
                </a:solidFill>
                <a:latin typeface="맑은 고딕"/>
                <a:cs typeface="맑은 고딕"/>
              </a:rPr>
              <a:t>외</a:t>
            </a:r>
            <a:r>
              <a:rPr lang="ko-KR" altLang="en-US" sz="1600" b="1" spc="-30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125" dirty="0">
                <a:solidFill>
                  <a:srgbClr val="E85A1A"/>
                </a:solidFill>
                <a:latin typeface="맑은 고딕"/>
                <a:cs typeface="맑은 고딕"/>
              </a:rPr>
              <a:t>이용</a:t>
            </a:r>
            <a:r>
              <a:rPr lang="en-US" altLang="ko-KR" sz="1600" b="1" spc="-125" dirty="0">
                <a:solidFill>
                  <a:srgbClr val="E85A1A"/>
                </a:solidFill>
                <a:latin typeface="맑은 고딕"/>
                <a:cs typeface="맑은 고딕"/>
              </a:rPr>
              <a:t>·</a:t>
            </a:r>
            <a:r>
              <a:rPr lang="ko-KR" altLang="en-US" sz="1600" b="1" spc="-125" dirty="0">
                <a:solidFill>
                  <a:srgbClr val="E85A1A"/>
                </a:solidFill>
                <a:latin typeface="맑은 고딕"/>
                <a:cs typeface="맑은 고딕"/>
              </a:rPr>
              <a:t>제공은</a:t>
            </a:r>
            <a:r>
              <a:rPr lang="ko-KR" altLang="en-US" sz="1600" b="1" spc="-30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원칙적으로</a:t>
            </a:r>
            <a:r>
              <a:rPr lang="ko-KR" altLang="en-US" sz="16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100" dirty="0">
                <a:solidFill>
                  <a:srgbClr val="E85A1A"/>
                </a:solidFill>
                <a:latin typeface="맑은 고딕"/>
                <a:cs typeface="맑은 고딕"/>
              </a:rPr>
              <a:t>금지</a:t>
            </a:r>
            <a:r>
              <a:rPr lang="en-US" altLang="ko-KR" sz="1600" b="1" spc="-100" dirty="0">
                <a:solidFill>
                  <a:srgbClr val="E85A1A"/>
                </a:solidFill>
                <a:latin typeface="맑은 고딕"/>
                <a:cs typeface="맑은 고딕"/>
              </a:rPr>
              <a:t>, </a:t>
            </a:r>
            <a:r>
              <a:rPr lang="ko-KR" altLang="en-US" sz="1600" b="1" spc="-80" dirty="0">
                <a:latin typeface="맑은 고딕"/>
                <a:cs typeface="맑은 고딕"/>
              </a:rPr>
              <a:t>다만</a:t>
            </a:r>
            <a:r>
              <a:rPr lang="ko-KR" altLang="en-US" sz="1600" b="1" spc="-300" dirty="0">
                <a:latin typeface="맑은 고딕"/>
                <a:cs typeface="맑은 고딕"/>
              </a:rPr>
              <a:t> </a:t>
            </a:r>
            <a:r>
              <a:rPr lang="ko-KR" altLang="en-US" sz="1600" b="1" spc="-80" dirty="0">
                <a:latin typeface="맑은 고딕"/>
                <a:cs typeface="맑은 고딕"/>
              </a:rPr>
              <a:t>아래</a:t>
            </a:r>
            <a:r>
              <a:rPr lang="ko-KR" altLang="en-US" sz="1600" b="1" spc="-300" dirty="0">
                <a:latin typeface="맑은 고딕"/>
                <a:cs typeface="맑은 고딕"/>
              </a:rPr>
              <a:t> </a:t>
            </a:r>
            <a:r>
              <a:rPr lang="ko-KR" altLang="en-US" sz="1600" b="1" spc="-80" dirty="0">
                <a:latin typeface="맑은 고딕"/>
                <a:cs typeface="맑은 고딕"/>
              </a:rPr>
              <a:t>사항의</a:t>
            </a:r>
            <a:r>
              <a:rPr lang="ko-KR" altLang="en-US" sz="1600" b="1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없는</a:t>
            </a:r>
            <a:r>
              <a:rPr lang="ko-KR" altLang="en-US" sz="1600" b="1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80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r>
              <a:rPr lang="ko-KR" altLang="en-US" sz="1600" b="1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예외적</a:t>
            </a:r>
            <a:r>
              <a:rPr lang="ko-KR" altLang="en-US" sz="1600" b="1" spc="-3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150" dirty="0">
                <a:solidFill>
                  <a:srgbClr val="E85A1A"/>
                </a:solidFill>
                <a:latin typeface="맑은 고딕"/>
                <a:cs typeface="맑은 고딕"/>
              </a:rPr>
              <a:t>허용</a:t>
            </a:r>
            <a:endParaRPr lang="ko-KR" altLang="en-US" sz="1600" dirty="0">
              <a:solidFill>
                <a:srgbClr val="E85A1A"/>
              </a:solidFill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ko-KR" altLang="en-US" sz="1900" dirty="0">
              <a:latin typeface="Times New Roman"/>
              <a:cs typeface="Times New Roman"/>
            </a:endParaRPr>
          </a:p>
          <a:p>
            <a:pPr marL="278765" indent="-204470">
              <a:lnSpc>
                <a:spcPct val="100000"/>
              </a:lnSpc>
              <a:buClr>
                <a:srgbClr val="FFFFFF"/>
              </a:buClr>
              <a:buSzPct val="75000"/>
              <a:buAutoNum type="arabicPlain"/>
              <a:tabLst>
                <a:tab pos="279400" algn="l"/>
              </a:tabLst>
            </a:pPr>
            <a:r>
              <a:rPr sz="1600" b="1" spc="-85" dirty="0" err="1">
                <a:solidFill>
                  <a:srgbClr val="0880AF"/>
                </a:solidFill>
                <a:latin typeface="맑은 고딕"/>
                <a:cs typeface="맑은 고딕"/>
              </a:rPr>
              <a:t>정보주체의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별도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동의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를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받은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경우</a:t>
            </a:r>
            <a:endParaRPr sz="1600" dirty="0">
              <a:latin typeface="맑은 고딕"/>
              <a:cs typeface="맑은 고딕"/>
            </a:endParaRPr>
          </a:p>
          <a:p>
            <a:pPr marL="278765" indent="-204470">
              <a:lnSpc>
                <a:spcPct val="100000"/>
              </a:lnSpc>
              <a:spcBef>
                <a:spcPts val="810"/>
              </a:spcBef>
              <a:buClr>
                <a:srgbClr val="FFFFFF"/>
              </a:buClr>
              <a:buSzPct val="75000"/>
              <a:buAutoNum type="arabicPlain"/>
              <a:tabLst>
                <a:tab pos="279400" algn="l"/>
              </a:tabLst>
            </a:pP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다른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법률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의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특별한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규정이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있는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경우</a:t>
            </a:r>
            <a:endParaRPr sz="1600" dirty="0">
              <a:latin typeface="맑은 고딕"/>
              <a:cs typeface="맑은 고딕"/>
            </a:endParaRPr>
          </a:p>
          <a:p>
            <a:pPr marL="278765" indent="-204470">
              <a:lnSpc>
                <a:spcPct val="100000"/>
              </a:lnSpc>
              <a:spcBef>
                <a:spcPts val="1115"/>
              </a:spcBef>
              <a:buClr>
                <a:srgbClr val="FFFFFF"/>
              </a:buClr>
              <a:buSzPct val="75000"/>
              <a:buAutoNum type="arabicPlain"/>
              <a:tabLst>
                <a:tab pos="279400" algn="l"/>
              </a:tabLst>
            </a:pP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명백히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정보주체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또는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제3자의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생명</a:t>
            </a: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,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신체</a:t>
            </a: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,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재산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의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이익에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 err="1">
                <a:solidFill>
                  <a:srgbClr val="0880AF"/>
                </a:solidFill>
                <a:latin typeface="맑은 고딕"/>
                <a:cs typeface="맑은 고딕"/>
              </a:rPr>
              <a:t>필요한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 err="1">
                <a:solidFill>
                  <a:srgbClr val="0880AF"/>
                </a:solidFill>
                <a:latin typeface="맑은 고딕"/>
                <a:cs typeface="맑은 고딕"/>
              </a:rPr>
              <a:t>경우</a:t>
            </a:r>
            <a:r>
              <a:rPr sz="1400" b="1" spc="-130" dirty="0" err="1">
                <a:solidFill>
                  <a:srgbClr val="FFFFFF"/>
                </a:solidFill>
                <a:latin typeface="맑은 고딕"/>
                <a:cs typeface="맑은 고딕"/>
              </a:rPr>
              <a:t>공공기관만</a:t>
            </a:r>
            <a:r>
              <a:rPr sz="1400" b="1" spc="-3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 err="1">
                <a:solidFill>
                  <a:srgbClr val="FFFFFF"/>
                </a:solidFill>
                <a:latin typeface="맑은 고딕"/>
                <a:cs typeface="맑은 고딕"/>
              </a:rPr>
              <a:t>해당</a:t>
            </a:r>
            <a:r>
              <a:rPr sz="1400" b="1" spc="-105" dirty="0">
                <a:solidFill>
                  <a:srgbClr val="FFFFFF"/>
                </a:solidFill>
                <a:latin typeface="맑은 고딕"/>
                <a:cs typeface="맑은 고딕"/>
              </a:rPr>
              <a:t>]</a:t>
            </a:r>
            <a:endParaRPr sz="1400" dirty="0">
              <a:latin typeface="맑은 고딕"/>
              <a:cs typeface="맑은 고딕"/>
            </a:endParaRPr>
          </a:p>
          <a:p>
            <a:pPr marL="278765" marR="5080" indent="-204470">
              <a:lnSpc>
                <a:spcPct val="120000"/>
              </a:lnSpc>
              <a:spcBef>
                <a:spcPts val="1110"/>
              </a:spcBef>
              <a:buClr>
                <a:srgbClr val="FFFFFF"/>
              </a:buClr>
              <a:buSzPct val="75000"/>
              <a:buAutoNum type="arabicPlain" startAt="4"/>
              <a:tabLst>
                <a:tab pos="279400" algn="l"/>
              </a:tabLst>
            </a:pPr>
            <a:r>
              <a:rPr sz="1600" b="1" spc="-85" dirty="0" err="1">
                <a:solidFill>
                  <a:srgbClr val="0880AF"/>
                </a:solidFill>
                <a:latin typeface="맑은 고딕"/>
                <a:cs typeface="맑은 고딕"/>
              </a:rPr>
              <a:t>개인정보를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목적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외로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0880AF"/>
                </a:solidFill>
                <a:latin typeface="맑은 고딕"/>
                <a:cs typeface="맑은 고딕"/>
              </a:rPr>
              <a:t>이용하거나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0880AF"/>
                </a:solidFill>
                <a:latin typeface="맑은 고딕"/>
                <a:cs typeface="맑은 고딕"/>
              </a:rPr>
              <a:t>제3자에게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제공하지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않으면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 err="1">
                <a:solidFill>
                  <a:srgbClr val="0880AF"/>
                </a:solidFill>
                <a:latin typeface="맑은 고딕"/>
                <a:cs typeface="맑은 고딕"/>
              </a:rPr>
              <a:t>다른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 err="1">
                <a:solidFill>
                  <a:srgbClr val="0880AF"/>
                </a:solidFill>
                <a:latin typeface="맑은 고딕"/>
                <a:cs typeface="맑은 고딕"/>
              </a:rPr>
              <a:t>법률에서</a:t>
            </a:r>
            <a:r>
              <a:rPr lang="en-US" altLang="ko-KR"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                                                                  </a:t>
            </a:r>
            <a:r>
              <a:rPr lang="ko-KR" altLang="en-US"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정하는</a:t>
            </a:r>
            <a:r>
              <a:rPr lang="ko-KR" altLang="en-US" sz="1600" b="1" spc="-21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소관업무</a:t>
            </a:r>
            <a:r>
              <a:rPr lang="ko-KR" altLang="en-US"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수행</a:t>
            </a:r>
            <a:r>
              <a:rPr lang="ko-KR" altLang="en-US"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불가한</a:t>
            </a:r>
            <a:r>
              <a:rPr lang="ko-KR" altLang="en-US"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경우로  </a:t>
            </a:r>
            <a:r>
              <a:rPr lang="ko-KR" altLang="en-US" sz="1600" b="1" spc="-95" dirty="0">
                <a:solidFill>
                  <a:srgbClr val="0880AF"/>
                </a:solidFill>
                <a:latin typeface="맑은 고딕"/>
                <a:cs typeface="맑은 고딕"/>
              </a:rPr>
              <a:t>개인정보보호위원회의 </a:t>
            </a:r>
            <a:r>
              <a:rPr lang="ko-KR" altLang="en-US" sz="1600" b="1" spc="-90" dirty="0">
                <a:solidFill>
                  <a:srgbClr val="E85A1A"/>
                </a:solidFill>
                <a:latin typeface="맑은 고딕"/>
                <a:cs typeface="맑은 고딕"/>
              </a:rPr>
              <a:t>심의</a:t>
            </a:r>
            <a:r>
              <a:rPr lang="en-US" altLang="ko-KR" sz="1600" b="1" spc="-90" dirty="0">
                <a:solidFill>
                  <a:srgbClr val="0880AF"/>
                </a:solidFill>
                <a:latin typeface="맑은 고딕"/>
                <a:cs typeface="맑은 고딕"/>
              </a:rPr>
              <a:t>·</a:t>
            </a:r>
            <a:r>
              <a:rPr lang="ko-KR" altLang="en-US" sz="1600" b="1" spc="-90" dirty="0">
                <a:solidFill>
                  <a:srgbClr val="E85A1A"/>
                </a:solidFill>
                <a:latin typeface="맑은 고딕"/>
                <a:cs typeface="맑은 고딕"/>
              </a:rPr>
              <a:t>의결</a:t>
            </a:r>
            <a:r>
              <a:rPr lang="ko-KR" altLang="en-US" sz="1600" b="1" spc="-90" dirty="0">
                <a:solidFill>
                  <a:srgbClr val="0880AF"/>
                </a:solidFill>
                <a:latin typeface="맑은 고딕"/>
                <a:cs typeface="맑은 고딕"/>
              </a:rPr>
              <a:t>을 </a:t>
            </a:r>
            <a:r>
              <a:rPr lang="ko-KR" altLang="en-US"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거친</a:t>
            </a:r>
            <a:r>
              <a:rPr lang="ko-KR" altLang="en-US" sz="1600" b="1" spc="-409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경우</a:t>
            </a:r>
            <a:endParaRPr lang="en-US" altLang="ko-KR" sz="1600" b="1" spc="-70" dirty="0">
              <a:solidFill>
                <a:srgbClr val="E85A1A"/>
              </a:solidFill>
              <a:latin typeface="맑은 고딕"/>
              <a:cs typeface="맑은 고딕"/>
            </a:endParaRPr>
          </a:p>
          <a:p>
            <a:pPr marL="278765" indent="-204470">
              <a:lnSpc>
                <a:spcPct val="100000"/>
              </a:lnSpc>
              <a:spcBef>
                <a:spcPts val="855"/>
              </a:spcBef>
              <a:buClr>
                <a:srgbClr val="FFFFFF"/>
              </a:buClr>
              <a:buSzPct val="75000"/>
              <a:buAutoNum type="arabicPlain" startAt="4"/>
              <a:tabLst>
                <a:tab pos="279400" algn="l"/>
              </a:tabLst>
            </a:pPr>
            <a:r>
              <a:rPr sz="1600" b="1" spc="-70" dirty="0" err="1">
                <a:solidFill>
                  <a:srgbClr val="E85A1A"/>
                </a:solidFill>
                <a:latin typeface="맑은 고딕"/>
                <a:cs typeface="맑은 고딕"/>
              </a:rPr>
              <a:t>조약</a:t>
            </a: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,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국제협정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이행을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위해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외국정부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등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제공에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필요한</a:t>
            </a:r>
            <a:r>
              <a:rPr sz="1600" b="1" spc="-21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경우</a:t>
            </a:r>
            <a:endParaRPr sz="1600" dirty="0">
              <a:latin typeface="맑은 고딕"/>
              <a:cs typeface="맑은 고딕"/>
            </a:endParaRPr>
          </a:p>
          <a:p>
            <a:pPr marL="278765" indent="-20447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SzPct val="75000"/>
              <a:buAutoNum type="arabicPlain" startAt="4"/>
              <a:tabLst>
                <a:tab pos="279400" algn="l"/>
                <a:tab pos="3537585" algn="l"/>
                <a:tab pos="7000875" algn="l"/>
              </a:tabLst>
            </a:pPr>
            <a:r>
              <a:rPr sz="1600" b="1" spc="-80" dirty="0">
                <a:solidFill>
                  <a:srgbClr val="E85A1A"/>
                </a:solidFill>
                <a:latin typeface="맑은 고딕"/>
                <a:cs typeface="맑은 고딕"/>
              </a:rPr>
              <a:t>범죄수사</a:t>
            </a:r>
            <a:r>
              <a:rPr sz="1600" b="1" spc="-19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및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90" dirty="0" err="1">
                <a:solidFill>
                  <a:srgbClr val="0880AF"/>
                </a:solidFill>
                <a:latin typeface="맑은 고딕"/>
                <a:cs typeface="맑은 고딕"/>
              </a:rPr>
              <a:t>공소제기·유지</a:t>
            </a:r>
            <a:r>
              <a:rPr lang="en-US" altLang="ko-KR" sz="1600" b="1" spc="-90" dirty="0">
                <a:solidFill>
                  <a:srgbClr val="0880AF"/>
                </a:solidFill>
                <a:latin typeface="맑은 고딕"/>
                <a:cs typeface="맑은 고딕"/>
              </a:rPr>
              <a:t>,</a:t>
            </a:r>
            <a:r>
              <a:rPr lang="en-US" altLang="ko-KR"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, </a:t>
            </a:r>
            <a:endParaRPr lang="en-US" altLang="ko-KR" sz="1600" b="1" spc="-105" dirty="0">
              <a:solidFill>
                <a:srgbClr val="0880AF"/>
              </a:solidFill>
              <a:latin typeface="맑은 고딕"/>
              <a:cs typeface="맑은 고딕"/>
            </a:endParaRPr>
          </a:p>
          <a:p>
            <a:pPr marL="74295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SzPct val="75000"/>
              <a:tabLst>
                <a:tab pos="279400" algn="l"/>
                <a:tab pos="3537585" algn="l"/>
                <a:tab pos="7000875" algn="l"/>
              </a:tabLst>
            </a:pPr>
            <a:r>
              <a:rPr lang="ko-KR" altLang="en-US"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   법원의</a:t>
            </a:r>
            <a:r>
              <a:rPr lang="ko-KR" altLang="en-US" sz="1600" b="1" spc="-12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80" dirty="0">
                <a:solidFill>
                  <a:srgbClr val="E85A1A"/>
                </a:solidFill>
                <a:latin typeface="맑은 고딕"/>
                <a:cs typeface="맑은 고딕"/>
              </a:rPr>
              <a:t>재판</a:t>
            </a:r>
            <a:r>
              <a:rPr lang="ko-KR" altLang="en-US"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업무</a:t>
            </a:r>
            <a:r>
              <a:rPr lang="ko-KR" altLang="en-US"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수행</a:t>
            </a:r>
            <a:endParaRPr lang="en-US" altLang="ko-KR" sz="1600" b="1" spc="-105" dirty="0">
              <a:solidFill>
                <a:srgbClr val="0880AF"/>
              </a:solidFill>
              <a:latin typeface="맑은 고딕"/>
              <a:cs typeface="Times New Roman"/>
            </a:endParaRPr>
          </a:p>
          <a:p>
            <a:pPr marL="278765" indent="-20447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SzPct val="75000"/>
              <a:buAutoNum type="arabicPlain" startAt="4"/>
              <a:tabLst>
                <a:tab pos="279400" algn="l"/>
                <a:tab pos="3537585" algn="l"/>
                <a:tab pos="7000875" algn="l"/>
              </a:tabLst>
            </a:pPr>
            <a:r>
              <a:rPr lang="ko-KR" altLang="en-US" sz="1600" b="1" spc="-5" dirty="0">
                <a:solidFill>
                  <a:srgbClr val="E85A1A"/>
                </a:solidFill>
                <a:latin typeface="맑은 고딕"/>
                <a:cs typeface="맑은 고딕"/>
              </a:rPr>
              <a:t>형</a:t>
            </a:r>
            <a:r>
              <a:rPr lang="ko-KR" altLang="en-US"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및</a:t>
            </a:r>
            <a:r>
              <a:rPr lang="ko-KR" altLang="en-US"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감호</a:t>
            </a:r>
            <a:r>
              <a:rPr lang="en-US" altLang="ko-KR"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,</a:t>
            </a:r>
            <a:r>
              <a:rPr lang="ko-KR" altLang="en-US"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보호처분</a:t>
            </a:r>
            <a:r>
              <a:rPr lang="ko-KR" altLang="en-US"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집행</a:t>
            </a:r>
            <a:endParaRPr lang="en-US" altLang="ko-KR" sz="2000" dirty="0">
              <a:latin typeface="Times New Roman"/>
              <a:cs typeface="Times New Roman"/>
            </a:endParaRPr>
          </a:p>
        </p:txBody>
      </p:sp>
      <p:sp>
        <p:nvSpPr>
          <p:cNvPr id="29" name="object 22">
            <a:extLst>
              <a:ext uri="{FF2B5EF4-FFF2-40B4-BE49-F238E27FC236}">
                <a16:creationId xmlns:a16="http://schemas.microsoft.com/office/drawing/2014/main" id="{0C4805B6-4FF6-4970-8039-C557D11778EB}"/>
              </a:ext>
            </a:extLst>
          </p:cNvPr>
          <p:cNvSpPr/>
          <p:nvPr/>
        </p:nvSpPr>
        <p:spPr>
          <a:xfrm>
            <a:off x="838200" y="5434585"/>
            <a:ext cx="216408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altLang="ko-KR" sz="1200" dirty="0">
                <a:solidFill>
                  <a:schemeClr val="bg1"/>
                </a:solidFill>
              </a:rPr>
              <a:t>  8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30" name="object 22">
            <a:extLst>
              <a:ext uri="{FF2B5EF4-FFF2-40B4-BE49-F238E27FC236}">
                <a16:creationId xmlns:a16="http://schemas.microsoft.com/office/drawing/2014/main" id="{E523B84B-D3B4-45FD-A3E8-4694F41FCDA9}"/>
              </a:ext>
            </a:extLst>
          </p:cNvPr>
          <p:cNvSpPr/>
          <p:nvPr/>
        </p:nvSpPr>
        <p:spPr>
          <a:xfrm>
            <a:off x="838200" y="5053585"/>
            <a:ext cx="216408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altLang="ko-KR" sz="1200" dirty="0">
                <a:solidFill>
                  <a:schemeClr val="bg1"/>
                </a:solidFill>
              </a:rPr>
              <a:t>  7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31" name="object 20">
            <a:extLst>
              <a:ext uri="{FF2B5EF4-FFF2-40B4-BE49-F238E27FC236}">
                <a16:creationId xmlns:a16="http://schemas.microsoft.com/office/drawing/2014/main" id="{8216B15D-9D75-4A49-B281-C3D087E46D70}"/>
              </a:ext>
            </a:extLst>
          </p:cNvPr>
          <p:cNvSpPr/>
          <p:nvPr/>
        </p:nvSpPr>
        <p:spPr>
          <a:xfrm>
            <a:off x="8458200" y="1704044"/>
            <a:ext cx="3482259" cy="4723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C1FD8-3C48-4C99-87BD-5292C150B839}"/>
              </a:ext>
            </a:extLst>
          </p:cNvPr>
          <p:cNvSpPr txBox="1"/>
          <p:nvPr/>
        </p:nvSpPr>
        <p:spPr>
          <a:xfrm>
            <a:off x="946404" y="5943600"/>
            <a:ext cx="6978396" cy="41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E37D97-809C-463F-8CFF-805BCDC88CF2}"/>
              </a:ext>
            </a:extLst>
          </p:cNvPr>
          <p:cNvSpPr txBox="1"/>
          <p:nvPr/>
        </p:nvSpPr>
        <p:spPr>
          <a:xfrm>
            <a:off x="823333" y="5897099"/>
            <a:ext cx="751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E85A1A"/>
                </a:solidFill>
                <a:latin typeface="맑은 고딕"/>
                <a:cs typeface="맑은 고딕"/>
              </a:rPr>
              <a:t>위 사항을 위반하여 제공 시 </a:t>
            </a:r>
            <a:r>
              <a:rPr lang="en-US" altLang="ko-KR" b="1" dirty="0">
                <a:solidFill>
                  <a:srgbClr val="E85A1A"/>
                </a:solidFill>
                <a:latin typeface="맑은 고딕"/>
                <a:cs typeface="맑은 고딕"/>
              </a:rPr>
              <a:t>5</a:t>
            </a:r>
            <a:r>
              <a:rPr lang="ko-KR" altLang="en-US" b="1" dirty="0">
                <a:solidFill>
                  <a:srgbClr val="E85A1A"/>
                </a:solidFill>
                <a:latin typeface="맑은 고딕"/>
                <a:cs typeface="맑은 고딕"/>
              </a:rPr>
              <a:t>년 이하의 징역 또는 </a:t>
            </a:r>
            <a:r>
              <a:rPr lang="en-US" altLang="ko-KR" b="1" dirty="0">
                <a:solidFill>
                  <a:srgbClr val="E85A1A"/>
                </a:solidFill>
                <a:latin typeface="맑은 고딕"/>
                <a:cs typeface="맑은 고딕"/>
              </a:rPr>
              <a:t>5</a:t>
            </a:r>
            <a:r>
              <a:rPr lang="ko-KR" altLang="en-US" b="1" dirty="0">
                <a:solidFill>
                  <a:srgbClr val="E85A1A"/>
                </a:solidFill>
                <a:latin typeface="맑은 고딕"/>
                <a:cs typeface="맑은 고딕"/>
              </a:rPr>
              <a:t>천만원 이하의</a:t>
            </a:r>
            <a:r>
              <a:rPr lang="ko-KR" altLang="en-US" b="1" spc="-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lang="ko-KR" altLang="en-US" b="1" dirty="0">
                <a:solidFill>
                  <a:srgbClr val="E85A1A"/>
                </a:solidFill>
                <a:latin typeface="맑은 고딕"/>
                <a:cs typeface="맑은 고딕"/>
              </a:rPr>
              <a:t>벌금</a:t>
            </a:r>
            <a:endParaRPr lang="ko-KR" altLang="en-US" dirty="0">
              <a:latin typeface="맑은 고딕"/>
              <a:cs typeface="맑은 고딕"/>
            </a:endParaRPr>
          </a:p>
          <a:p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75A737F4-3A2C-2624-FF80-C18BBED942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C3CC763-95FE-F733-40AC-DFD1AA4807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68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72903" y="1698865"/>
            <a:ext cx="10687685" cy="1836420"/>
          </a:xfrm>
          <a:custGeom>
            <a:avLst/>
            <a:gdLst/>
            <a:ahLst/>
            <a:cxnLst/>
            <a:rect l="l" t="t" r="r" b="b"/>
            <a:pathLst>
              <a:path w="10687685" h="1836420">
                <a:moveTo>
                  <a:pt x="0" y="1803129"/>
                </a:moveTo>
                <a:lnTo>
                  <a:pt x="10853" y="1819208"/>
                </a:lnTo>
                <a:lnTo>
                  <a:pt x="29402" y="1831716"/>
                </a:lnTo>
                <a:lnTo>
                  <a:pt x="52113" y="1836306"/>
                </a:lnTo>
                <a:lnTo>
                  <a:pt x="10629359" y="1836306"/>
                </a:lnTo>
                <a:lnTo>
                  <a:pt x="10652023" y="1831716"/>
                </a:lnTo>
                <a:lnTo>
                  <a:pt x="10670555" y="1819208"/>
                </a:lnTo>
                <a:lnTo>
                  <a:pt x="10677187" y="1809382"/>
                </a:lnTo>
                <a:lnTo>
                  <a:pt x="25177" y="1809382"/>
                </a:lnTo>
                <a:lnTo>
                  <a:pt x="2460" y="1804790"/>
                </a:lnTo>
                <a:lnTo>
                  <a:pt x="0" y="1803129"/>
                </a:lnTo>
                <a:close/>
              </a:path>
              <a:path w="10687685" h="1836420">
                <a:moveTo>
                  <a:pt x="10654418" y="0"/>
                </a:moveTo>
                <a:lnTo>
                  <a:pt x="10656136" y="2549"/>
                </a:lnTo>
                <a:lnTo>
                  <a:pt x="10660728" y="25286"/>
                </a:lnTo>
                <a:lnTo>
                  <a:pt x="10660728" y="1750962"/>
                </a:lnTo>
                <a:lnTo>
                  <a:pt x="10656136" y="1773699"/>
                </a:lnTo>
                <a:lnTo>
                  <a:pt x="10643615" y="1792268"/>
                </a:lnTo>
                <a:lnTo>
                  <a:pt x="10625045" y="1804790"/>
                </a:lnTo>
                <a:lnTo>
                  <a:pt x="10602308" y="1809382"/>
                </a:lnTo>
                <a:lnTo>
                  <a:pt x="10677187" y="1809382"/>
                </a:lnTo>
                <a:lnTo>
                  <a:pt x="10683062" y="1800676"/>
                </a:lnTo>
                <a:lnTo>
                  <a:pt x="10687652" y="1778013"/>
                </a:lnTo>
                <a:lnTo>
                  <a:pt x="10687652" y="52210"/>
                </a:lnTo>
                <a:lnTo>
                  <a:pt x="10683062" y="29473"/>
                </a:lnTo>
                <a:lnTo>
                  <a:pt x="10670555" y="10903"/>
                </a:lnTo>
                <a:lnTo>
                  <a:pt x="10654418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7553" y="1693562"/>
            <a:ext cx="10696575" cy="1845310"/>
          </a:xfrm>
          <a:custGeom>
            <a:avLst/>
            <a:gdLst/>
            <a:ahLst/>
            <a:cxnLst/>
            <a:rect l="l" t="t" r="r" b="b"/>
            <a:pathLst>
              <a:path w="10696575" h="1845310">
                <a:moveTo>
                  <a:pt x="0" y="1804821"/>
                </a:moveTo>
                <a:lnTo>
                  <a:pt x="33575" y="1839958"/>
                </a:lnTo>
                <a:lnTo>
                  <a:pt x="57425" y="1844784"/>
                </a:lnTo>
                <a:lnTo>
                  <a:pt x="10634836" y="1844784"/>
                </a:lnTo>
                <a:lnTo>
                  <a:pt x="10641059" y="1844530"/>
                </a:lnTo>
                <a:lnTo>
                  <a:pt x="10647155" y="1843641"/>
                </a:lnTo>
                <a:lnTo>
                  <a:pt x="10658585" y="1839958"/>
                </a:lnTo>
                <a:lnTo>
                  <a:pt x="10661396" y="1838434"/>
                </a:lnTo>
                <a:lnTo>
                  <a:pt x="57578" y="1838434"/>
                </a:lnTo>
                <a:lnTo>
                  <a:pt x="51812" y="1838180"/>
                </a:lnTo>
                <a:lnTo>
                  <a:pt x="11756" y="1814177"/>
                </a:lnTo>
                <a:lnTo>
                  <a:pt x="9739" y="1810483"/>
                </a:lnTo>
                <a:lnTo>
                  <a:pt x="7810" y="1810093"/>
                </a:lnTo>
                <a:lnTo>
                  <a:pt x="0" y="1804821"/>
                </a:lnTo>
                <a:close/>
              </a:path>
              <a:path w="10696575" h="1845310">
                <a:moveTo>
                  <a:pt x="10656191" y="0"/>
                </a:moveTo>
                <a:lnTo>
                  <a:pt x="10661486" y="7852"/>
                </a:lnTo>
                <a:lnTo>
                  <a:pt x="10661868" y="9742"/>
                </a:lnTo>
                <a:lnTo>
                  <a:pt x="10665570" y="11793"/>
                </a:lnTo>
                <a:lnTo>
                  <a:pt x="10688811" y="46464"/>
                </a:lnTo>
                <a:lnTo>
                  <a:pt x="10689822" y="57386"/>
                </a:lnTo>
                <a:lnTo>
                  <a:pt x="10689822" y="1783443"/>
                </a:lnTo>
                <a:lnTo>
                  <a:pt x="10673698" y="1822305"/>
                </a:lnTo>
                <a:lnTo>
                  <a:pt x="10634709" y="1838434"/>
                </a:lnTo>
                <a:lnTo>
                  <a:pt x="10661396" y="1838434"/>
                </a:lnTo>
                <a:lnTo>
                  <a:pt x="10691351" y="1807192"/>
                </a:lnTo>
                <a:lnTo>
                  <a:pt x="10696177" y="1783443"/>
                </a:lnTo>
                <a:lnTo>
                  <a:pt x="10696177" y="57386"/>
                </a:lnTo>
                <a:lnTo>
                  <a:pt x="10678270" y="13952"/>
                </a:lnTo>
                <a:lnTo>
                  <a:pt x="10658585" y="744"/>
                </a:lnTo>
                <a:lnTo>
                  <a:pt x="10656191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724" y="1665732"/>
            <a:ext cx="10694035" cy="1842770"/>
          </a:xfrm>
          <a:custGeom>
            <a:avLst/>
            <a:gdLst/>
            <a:ahLst/>
            <a:cxnLst/>
            <a:rect l="l" t="t" r="r" b="b"/>
            <a:pathLst>
              <a:path w="10694035" h="1842770">
                <a:moveTo>
                  <a:pt x="10635488" y="0"/>
                </a:moveTo>
                <a:lnTo>
                  <a:pt x="58356" y="0"/>
                </a:lnTo>
                <a:lnTo>
                  <a:pt x="35640" y="4591"/>
                </a:lnTo>
                <a:lnTo>
                  <a:pt x="17091" y="17113"/>
                </a:lnTo>
                <a:lnTo>
                  <a:pt x="4585" y="35683"/>
                </a:lnTo>
                <a:lnTo>
                  <a:pt x="0" y="58419"/>
                </a:lnTo>
                <a:lnTo>
                  <a:pt x="0" y="1784095"/>
                </a:lnTo>
                <a:lnTo>
                  <a:pt x="4585" y="1806832"/>
                </a:lnTo>
                <a:lnTo>
                  <a:pt x="17091" y="1825402"/>
                </a:lnTo>
                <a:lnTo>
                  <a:pt x="35640" y="1837924"/>
                </a:lnTo>
                <a:lnTo>
                  <a:pt x="58356" y="1842515"/>
                </a:lnTo>
                <a:lnTo>
                  <a:pt x="10635488" y="1842515"/>
                </a:lnTo>
                <a:lnTo>
                  <a:pt x="10658224" y="1837924"/>
                </a:lnTo>
                <a:lnTo>
                  <a:pt x="10676794" y="1825402"/>
                </a:lnTo>
                <a:lnTo>
                  <a:pt x="10689316" y="1806832"/>
                </a:lnTo>
                <a:lnTo>
                  <a:pt x="10693908" y="1784095"/>
                </a:lnTo>
                <a:lnTo>
                  <a:pt x="10693908" y="58419"/>
                </a:lnTo>
                <a:lnTo>
                  <a:pt x="10689316" y="35683"/>
                </a:lnTo>
                <a:lnTo>
                  <a:pt x="10676794" y="17113"/>
                </a:lnTo>
                <a:lnTo>
                  <a:pt x="10658224" y="4591"/>
                </a:lnTo>
                <a:lnTo>
                  <a:pt x="1063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724" y="1665732"/>
            <a:ext cx="10694035" cy="1842770"/>
          </a:xfrm>
          <a:custGeom>
            <a:avLst/>
            <a:gdLst/>
            <a:ahLst/>
            <a:cxnLst/>
            <a:rect l="l" t="t" r="r" b="b"/>
            <a:pathLst>
              <a:path w="10694035" h="1842770">
                <a:moveTo>
                  <a:pt x="0" y="58419"/>
                </a:moveTo>
                <a:lnTo>
                  <a:pt x="4585" y="35683"/>
                </a:lnTo>
                <a:lnTo>
                  <a:pt x="17091" y="17113"/>
                </a:lnTo>
                <a:lnTo>
                  <a:pt x="35640" y="4591"/>
                </a:lnTo>
                <a:lnTo>
                  <a:pt x="58356" y="0"/>
                </a:lnTo>
                <a:lnTo>
                  <a:pt x="10635488" y="0"/>
                </a:lnTo>
                <a:lnTo>
                  <a:pt x="10658224" y="4591"/>
                </a:lnTo>
                <a:lnTo>
                  <a:pt x="10676794" y="17113"/>
                </a:lnTo>
                <a:lnTo>
                  <a:pt x="10689316" y="35683"/>
                </a:lnTo>
                <a:lnTo>
                  <a:pt x="10693908" y="58419"/>
                </a:lnTo>
                <a:lnTo>
                  <a:pt x="10693908" y="1784095"/>
                </a:lnTo>
                <a:lnTo>
                  <a:pt x="10689316" y="1806832"/>
                </a:lnTo>
                <a:lnTo>
                  <a:pt x="10676794" y="1825402"/>
                </a:lnTo>
                <a:lnTo>
                  <a:pt x="10658224" y="1837924"/>
                </a:lnTo>
                <a:lnTo>
                  <a:pt x="10635488" y="1842515"/>
                </a:lnTo>
                <a:lnTo>
                  <a:pt x="58356" y="1842515"/>
                </a:lnTo>
                <a:lnTo>
                  <a:pt x="35640" y="1837924"/>
                </a:lnTo>
                <a:lnTo>
                  <a:pt x="17091" y="1825402"/>
                </a:lnTo>
                <a:lnTo>
                  <a:pt x="4585" y="1806832"/>
                </a:lnTo>
                <a:lnTo>
                  <a:pt x="0" y="1784095"/>
                </a:lnTo>
                <a:lnTo>
                  <a:pt x="0" y="58419"/>
                </a:lnTo>
                <a:close/>
              </a:path>
            </a:pathLst>
          </a:custGeom>
          <a:ln w="6349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547" y="650494"/>
            <a:ext cx="462470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2. </a:t>
            </a:r>
            <a:r>
              <a:rPr lang="ko-KR" altLang="en-US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</a:t>
            </a:r>
            <a:r>
              <a:rPr lang="ko-KR" altLang="en-US" b="1" spc="-38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처리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10" dirty="0">
                <a:solidFill>
                  <a:srgbClr val="4384D9"/>
                </a:solidFill>
                <a:latin typeface="맑은 고딕"/>
                <a:cs typeface="맑은 고딕"/>
              </a:rPr>
              <a:t>Q&amp;A(</a:t>
            </a:r>
            <a:r>
              <a:rPr sz="2200" b="1" spc="-10" dirty="0" err="1">
                <a:solidFill>
                  <a:srgbClr val="4384D9"/>
                </a:solidFill>
                <a:latin typeface="맑은 고딕"/>
                <a:cs typeface="맑은 고딕"/>
              </a:rPr>
              <a:t>개인정보</a:t>
            </a:r>
            <a:r>
              <a:rPr sz="2200" b="1" spc="-10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lang="en-US" altLang="ko-KR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3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자 제공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)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84792" y="1712976"/>
            <a:ext cx="2119883" cy="1795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95651" y="1828317"/>
            <a:ext cx="7678065" cy="1418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42135">
              <a:lnSpc>
                <a:spcPct val="111800"/>
              </a:lnSpc>
              <a:spcBef>
                <a:spcPts val="100"/>
              </a:spcBef>
            </a:pPr>
            <a:r>
              <a:rPr lang="ko-KR" altLang="en-US" sz="2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국회 또는 감사원 등에서 개인정보가 포함된 자료 요구를 하는 경우 제공을 해도 되는지</a:t>
            </a:r>
            <a:r>
              <a:rPr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?</a:t>
            </a:r>
            <a:endParaRPr sz="28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2791" y="1853183"/>
            <a:ext cx="280416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50137" y="1849628"/>
            <a:ext cx="144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Q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80388" y="3672315"/>
            <a:ext cx="10680700" cy="2635250"/>
          </a:xfrm>
          <a:custGeom>
            <a:avLst/>
            <a:gdLst/>
            <a:ahLst/>
            <a:cxnLst/>
            <a:rect l="l" t="t" r="r" b="b"/>
            <a:pathLst>
              <a:path w="10680700" h="2635250">
                <a:moveTo>
                  <a:pt x="0" y="2594372"/>
                </a:moveTo>
                <a:lnTo>
                  <a:pt x="10846" y="2610457"/>
                </a:lnTo>
                <a:lnTo>
                  <a:pt x="37514" y="2628433"/>
                </a:lnTo>
                <a:lnTo>
                  <a:pt x="70168" y="2635025"/>
                </a:lnTo>
                <a:lnTo>
                  <a:pt x="10596347" y="2635025"/>
                </a:lnTo>
                <a:lnTo>
                  <a:pt x="10628947" y="2628433"/>
                </a:lnTo>
                <a:lnTo>
                  <a:pt x="10655593" y="2610457"/>
                </a:lnTo>
                <a:lnTo>
                  <a:pt x="10657190" y="2608088"/>
                </a:lnTo>
                <a:lnTo>
                  <a:pt x="43219" y="2608088"/>
                </a:lnTo>
                <a:lnTo>
                  <a:pt x="10567" y="2601496"/>
                </a:lnTo>
                <a:lnTo>
                  <a:pt x="0" y="2594372"/>
                </a:lnTo>
                <a:close/>
              </a:path>
              <a:path w="10680700" h="2635250">
                <a:moveTo>
                  <a:pt x="10639464" y="0"/>
                </a:moveTo>
                <a:lnTo>
                  <a:pt x="10646645" y="10650"/>
                </a:lnTo>
                <a:lnTo>
                  <a:pt x="10653243" y="43323"/>
                </a:lnTo>
                <a:lnTo>
                  <a:pt x="10653243" y="2524204"/>
                </a:lnTo>
                <a:lnTo>
                  <a:pt x="10646645" y="2556857"/>
                </a:lnTo>
                <a:lnTo>
                  <a:pt x="10628653" y="2583520"/>
                </a:lnTo>
                <a:lnTo>
                  <a:pt x="10601969" y="2601496"/>
                </a:lnTo>
                <a:lnTo>
                  <a:pt x="10569296" y="2608088"/>
                </a:lnTo>
                <a:lnTo>
                  <a:pt x="10657190" y="2608088"/>
                </a:lnTo>
                <a:lnTo>
                  <a:pt x="10673571" y="2583793"/>
                </a:lnTo>
                <a:lnTo>
                  <a:pt x="10680167" y="2551141"/>
                </a:lnTo>
                <a:lnTo>
                  <a:pt x="10680167" y="70247"/>
                </a:lnTo>
                <a:lnTo>
                  <a:pt x="10673571" y="37574"/>
                </a:lnTo>
                <a:lnTo>
                  <a:pt x="10655593" y="10890"/>
                </a:lnTo>
                <a:lnTo>
                  <a:pt x="10639464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2091" y="3664102"/>
            <a:ext cx="10692130" cy="2646680"/>
          </a:xfrm>
          <a:custGeom>
            <a:avLst/>
            <a:gdLst/>
            <a:ahLst/>
            <a:cxnLst/>
            <a:rect l="l" t="t" r="r" b="b"/>
            <a:pathLst>
              <a:path w="10692130" h="2646679">
                <a:moveTo>
                  <a:pt x="0" y="2596991"/>
                </a:moveTo>
                <a:lnTo>
                  <a:pt x="29857" y="2631592"/>
                </a:lnTo>
                <a:lnTo>
                  <a:pt x="69588" y="2645930"/>
                </a:lnTo>
                <a:lnTo>
                  <a:pt x="78401" y="2646412"/>
                </a:lnTo>
                <a:lnTo>
                  <a:pt x="10604771" y="2646412"/>
                </a:lnTo>
                <a:lnTo>
                  <a:pt x="10613534" y="2645930"/>
                </a:lnTo>
                <a:lnTo>
                  <a:pt x="10622170" y="2644647"/>
                </a:lnTo>
                <a:lnTo>
                  <a:pt x="10630552" y="2642475"/>
                </a:lnTo>
                <a:lnTo>
                  <a:pt x="10637279" y="2640062"/>
                </a:lnTo>
                <a:lnTo>
                  <a:pt x="78579" y="2640062"/>
                </a:lnTo>
                <a:lnTo>
                  <a:pt x="70235" y="2639605"/>
                </a:lnTo>
                <a:lnTo>
                  <a:pt x="33405" y="2626321"/>
                </a:lnTo>
                <a:lnTo>
                  <a:pt x="12025" y="2605099"/>
                </a:lnTo>
                <a:lnTo>
                  <a:pt x="0" y="2596991"/>
                </a:lnTo>
                <a:close/>
              </a:path>
              <a:path w="10692130" h="2646679">
                <a:moveTo>
                  <a:pt x="10642223" y="0"/>
                </a:moveTo>
                <a:lnTo>
                  <a:pt x="10650262" y="11922"/>
                </a:lnTo>
                <a:lnTo>
                  <a:pt x="10655952" y="16103"/>
                </a:lnTo>
                <a:lnTo>
                  <a:pt x="10661667" y="21310"/>
                </a:lnTo>
                <a:lnTo>
                  <a:pt x="10681606" y="54457"/>
                </a:lnTo>
                <a:lnTo>
                  <a:pt x="10685278" y="2559506"/>
                </a:lnTo>
                <a:lnTo>
                  <a:pt x="10684781" y="2567672"/>
                </a:lnTo>
                <a:lnTo>
                  <a:pt x="10671573" y="2604502"/>
                </a:lnTo>
                <a:lnTo>
                  <a:pt x="10642998" y="2630347"/>
                </a:lnTo>
                <a:lnTo>
                  <a:pt x="10604517" y="2640062"/>
                </a:lnTo>
                <a:lnTo>
                  <a:pt x="10637279" y="2640062"/>
                </a:lnTo>
                <a:lnTo>
                  <a:pt x="10671836" y="2614777"/>
                </a:lnTo>
                <a:lnTo>
                  <a:pt x="10689861" y="2576918"/>
                </a:lnTo>
                <a:lnTo>
                  <a:pt x="10691639" y="2559506"/>
                </a:lnTo>
                <a:lnTo>
                  <a:pt x="10691639" y="78333"/>
                </a:lnTo>
                <a:lnTo>
                  <a:pt x="10681225" y="36931"/>
                </a:lnTo>
                <a:lnTo>
                  <a:pt x="10653285" y="6324"/>
                </a:lnTo>
                <a:lnTo>
                  <a:pt x="10646046" y="1879"/>
                </a:lnTo>
                <a:lnTo>
                  <a:pt x="10642223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724" y="3631691"/>
            <a:ext cx="10694035" cy="2649220"/>
          </a:xfrm>
          <a:custGeom>
            <a:avLst/>
            <a:gdLst/>
            <a:ahLst/>
            <a:cxnLst/>
            <a:rect l="l" t="t" r="r" b="b"/>
            <a:pathLst>
              <a:path w="10694035" h="2649220">
                <a:moveTo>
                  <a:pt x="10609961" y="0"/>
                </a:moveTo>
                <a:lnTo>
                  <a:pt x="83883" y="0"/>
                </a:lnTo>
                <a:lnTo>
                  <a:pt x="51231" y="6598"/>
                </a:lnTo>
                <a:lnTo>
                  <a:pt x="24568" y="24590"/>
                </a:lnTo>
                <a:lnTo>
                  <a:pt x="6591" y="51274"/>
                </a:lnTo>
                <a:lnTo>
                  <a:pt x="0" y="83946"/>
                </a:lnTo>
                <a:lnTo>
                  <a:pt x="0" y="2564828"/>
                </a:lnTo>
                <a:lnTo>
                  <a:pt x="6591" y="2597480"/>
                </a:lnTo>
                <a:lnTo>
                  <a:pt x="24568" y="2624143"/>
                </a:lnTo>
                <a:lnTo>
                  <a:pt x="51231" y="2642120"/>
                </a:lnTo>
                <a:lnTo>
                  <a:pt x="83883" y="2648711"/>
                </a:lnTo>
                <a:lnTo>
                  <a:pt x="10609961" y="2648711"/>
                </a:lnTo>
                <a:lnTo>
                  <a:pt x="10642633" y="2642120"/>
                </a:lnTo>
                <a:lnTo>
                  <a:pt x="10669317" y="2624143"/>
                </a:lnTo>
                <a:lnTo>
                  <a:pt x="10687309" y="2597480"/>
                </a:lnTo>
                <a:lnTo>
                  <a:pt x="10693908" y="2564828"/>
                </a:lnTo>
                <a:lnTo>
                  <a:pt x="10693908" y="83946"/>
                </a:lnTo>
                <a:lnTo>
                  <a:pt x="10687309" y="51274"/>
                </a:lnTo>
                <a:lnTo>
                  <a:pt x="10669317" y="24590"/>
                </a:lnTo>
                <a:lnTo>
                  <a:pt x="10642633" y="6598"/>
                </a:lnTo>
                <a:lnTo>
                  <a:pt x="10609961" y="0"/>
                </a:lnTo>
                <a:close/>
              </a:path>
            </a:pathLst>
          </a:custGeom>
          <a:solidFill>
            <a:srgbClr val="FFF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724" y="3631691"/>
            <a:ext cx="10694035" cy="2649220"/>
          </a:xfrm>
          <a:custGeom>
            <a:avLst/>
            <a:gdLst/>
            <a:ahLst/>
            <a:cxnLst/>
            <a:rect l="l" t="t" r="r" b="b"/>
            <a:pathLst>
              <a:path w="10694035" h="2649220">
                <a:moveTo>
                  <a:pt x="0" y="83946"/>
                </a:moveTo>
                <a:lnTo>
                  <a:pt x="6591" y="51274"/>
                </a:lnTo>
                <a:lnTo>
                  <a:pt x="24568" y="24590"/>
                </a:lnTo>
                <a:lnTo>
                  <a:pt x="51231" y="6598"/>
                </a:lnTo>
                <a:lnTo>
                  <a:pt x="83883" y="0"/>
                </a:lnTo>
                <a:lnTo>
                  <a:pt x="10609961" y="0"/>
                </a:lnTo>
                <a:lnTo>
                  <a:pt x="10642633" y="6598"/>
                </a:lnTo>
                <a:lnTo>
                  <a:pt x="10669317" y="24590"/>
                </a:lnTo>
                <a:lnTo>
                  <a:pt x="10687309" y="51274"/>
                </a:lnTo>
                <a:lnTo>
                  <a:pt x="10693908" y="83946"/>
                </a:lnTo>
                <a:lnTo>
                  <a:pt x="10693908" y="2564828"/>
                </a:lnTo>
                <a:lnTo>
                  <a:pt x="10687309" y="2597480"/>
                </a:lnTo>
                <a:lnTo>
                  <a:pt x="10669317" y="2624143"/>
                </a:lnTo>
                <a:lnTo>
                  <a:pt x="10642633" y="2642120"/>
                </a:lnTo>
                <a:lnTo>
                  <a:pt x="10609961" y="2648711"/>
                </a:lnTo>
                <a:lnTo>
                  <a:pt x="83883" y="2648711"/>
                </a:lnTo>
                <a:lnTo>
                  <a:pt x="51231" y="2642120"/>
                </a:lnTo>
                <a:lnTo>
                  <a:pt x="24568" y="2624143"/>
                </a:lnTo>
                <a:lnTo>
                  <a:pt x="6591" y="2597480"/>
                </a:lnTo>
                <a:lnTo>
                  <a:pt x="0" y="2564828"/>
                </a:lnTo>
                <a:lnTo>
                  <a:pt x="0" y="83946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94788" y="3747071"/>
            <a:ext cx="9478012" cy="213584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lang="ko-KR" altLang="en-US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개인정보 제</a:t>
            </a:r>
            <a:r>
              <a:rPr lang="en-US" altLang="ko-KR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3</a:t>
            </a:r>
            <a:r>
              <a:rPr lang="ko-KR" altLang="en-US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자 제공은 정보주체 별도의 </a:t>
            </a:r>
            <a:r>
              <a:rPr lang="ko-KR" altLang="en-US" sz="18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동의</a:t>
            </a:r>
            <a:r>
              <a:rPr lang="ko-KR" altLang="en-US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가 있거나 다른 </a:t>
            </a:r>
            <a:r>
              <a:rPr lang="ko-KR" altLang="en-US" sz="18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법률</a:t>
            </a:r>
            <a:r>
              <a:rPr lang="ko-KR" altLang="en-US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에 특별한 규정이 있는 경우는 허용하고 있음</a:t>
            </a:r>
            <a:r>
              <a:rPr lang="en-US" altLang="ko-KR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lang="ko-KR" altLang="en-US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다만</a:t>
            </a:r>
            <a:r>
              <a:rPr lang="en-US" altLang="ko-KR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, </a:t>
            </a:r>
            <a:r>
              <a:rPr lang="ko-KR" altLang="en-US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국회법</a:t>
            </a:r>
            <a:r>
              <a:rPr lang="en-US" altLang="ko-KR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, </a:t>
            </a:r>
            <a:r>
              <a:rPr lang="ko-KR" altLang="en-US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감사원법</a:t>
            </a:r>
            <a:r>
              <a:rPr lang="en-US" altLang="ko-KR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, </a:t>
            </a:r>
            <a:r>
              <a:rPr lang="ko-KR" altLang="en-US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국회증언감정법 등 관련 법률에 따라 원칙적으로 개인정보를 포함한 자료를 제출하여야 함에도 개인정보처리자</a:t>
            </a:r>
            <a:r>
              <a:rPr lang="en-US" altLang="ko-KR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(</a:t>
            </a:r>
            <a:r>
              <a:rPr lang="ko-KR" altLang="en-US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공공기관 등</a:t>
            </a:r>
            <a:r>
              <a:rPr lang="en-US" altLang="ko-KR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)</a:t>
            </a:r>
            <a:r>
              <a:rPr lang="ko-KR" altLang="en-US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는 </a:t>
            </a:r>
            <a:r>
              <a:rPr lang="ko-KR" altLang="en-US" sz="18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정보주체의 인권이나 사생활 침해가 최소화</a:t>
            </a:r>
            <a:r>
              <a:rPr lang="ko-KR" altLang="en-US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되도록 제출 범위에 대해 개인정보처리자의 판단 과정을 반드시 거쳐야 함</a:t>
            </a:r>
            <a:r>
              <a:rPr lang="en-US" altLang="ko-KR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lang="ko-KR" altLang="en-US" b="1" spc="-105" dirty="0">
                <a:solidFill>
                  <a:srgbClr val="252525"/>
                </a:solidFill>
                <a:latin typeface="맑은 고딕"/>
                <a:cs typeface="맑은 고딕"/>
              </a:rPr>
              <a:t>그리고 공공기관이 개인정보를 개인정보 보호법 제</a:t>
            </a:r>
            <a:r>
              <a:rPr lang="en-US" altLang="ko-KR" b="1" spc="-105" dirty="0">
                <a:solidFill>
                  <a:srgbClr val="252525"/>
                </a:solidFill>
                <a:latin typeface="맑은 고딕"/>
                <a:cs typeface="맑은 고딕"/>
              </a:rPr>
              <a:t>18</a:t>
            </a:r>
            <a:r>
              <a:rPr lang="ko-KR" altLang="en-US" b="1" spc="-105" dirty="0">
                <a:solidFill>
                  <a:srgbClr val="252525"/>
                </a:solidFill>
                <a:latin typeface="맑은 고딕"/>
                <a:cs typeface="맑은 고딕"/>
              </a:rPr>
              <a:t>조에 따라 목적 외로 제공하는 경우는 </a:t>
            </a:r>
            <a:r>
              <a:rPr lang="en-US" altLang="ko-KR" b="1" spc="-105" dirty="0">
                <a:solidFill>
                  <a:srgbClr val="252525"/>
                </a:solidFill>
                <a:latin typeface="맑은 고딕"/>
                <a:cs typeface="맑은 고딕"/>
              </a:rPr>
              <a:t>‘</a:t>
            </a:r>
            <a:r>
              <a:rPr lang="ko-KR" altLang="en-US" b="1" spc="-105" dirty="0">
                <a:solidFill>
                  <a:srgbClr val="E85A1A"/>
                </a:solidFill>
                <a:latin typeface="맑은 고딕"/>
                <a:cs typeface="맑은 고딕"/>
              </a:rPr>
              <a:t>개인정보의 목적 외 이용 및 제공 대장</a:t>
            </a:r>
            <a:r>
              <a:rPr lang="en-US" altLang="ko-KR" b="1" spc="-105" dirty="0">
                <a:solidFill>
                  <a:srgbClr val="252525"/>
                </a:solidFill>
                <a:latin typeface="맑은 고딕"/>
                <a:cs typeface="맑은 고딕"/>
              </a:rPr>
              <a:t>’</a:t>
            </a:r>
            <a:r>
              <a:rPr lang="ko-KR" altLang="en-US" b="1" spc="-105" dirty="0">
                <a:solidFill>
                  <a:srgbClr val="252525"/>
                </a:solidFill>
                <a:latin typeface="맑은 고딕"/>
                <a:cs typeface="맑은 고딕"/>
              </a:rPr>
              <a:t>에 기록하고 관리하여야 함</a:t>
            </a:r>
            <a:r>
              <a:rPr lang="en-US" altLang="ko-KR" b="1" spc="-105" dirty="0">
                <a:solidFill>
                  <a:srgbClr val="252525"/>
                </a:solidFill>
                <a:latin typeface="맑은 고딕"/>
                <a:cs typeface="맑은 고딕"/>
              </a:rPr>
              <a:t>.</a:t>
            </a:r>
            <a:endParaRPr sz="18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3460" y="3822191"/>
            <a:ext cx="280416" cy="237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71473" y="3822903"/>
            <a:ext cx="1333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A</a:t>
            </a:r>
            <a:endParaRPr sz="1200">
              <a:latin typeface="맑은 고딕"/>
              <a:cs typeface="맑은 고딕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126361F0-A968-C438-1122-4AE6E9031A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BE01D48-6767-F467-70C1-245D778ED9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3" name="object 3"/>
          <p:cNvSpPr/>
          <p:nvPr/>
        </p:nvSpPr>
        <p:spPr>
          <a:xfrm>
            <a:off x="894132" y="1678685"/>
            <a:ext cx="10639628" cy="1260674"/>
          </a:xfrm>
          <a:custGeom>
            <a:avLst/>
            <a:gdLst/>
            <a:ahLst/>
            <a:cxnLst/>
            <a:rect l="l" t="t" r="r" b="b"/>
            <a:pathLst>
              <a:path w="10687685" h="1860550">
                <a:moveTo>
                  <a:pt x="0" y="1827034"/>
                </a:moveTo>
                <a:lnTo>
                  <a:pt x="10889" y="1843161"/>
                </a:lnTo>
                <a:lnTo>
                  <a:pt x="29684" y="1855811"/>
                </a:lnTo>
                <a:lnTo>
                  <a:pt x="52699" y="1860449"/>
                </a:lnTo>
                <a:lnTo>
                  <a:pt x="10628408" y="1860449"/>
                </a:lnTo>
                <a:lnTo>
                  <a:pt x="10651405" y="1855811"/>
                </a:lnTo>
                <a:lnTo>
                  <a:pt x="10670175" y="1843161"/>
                </a:lnTo>
                <a:lnTo>
                  <a:pt x="10676669" y="1833525"/>
                </a:lnTo>
                <a:lnTo>
                  <a:pt x="25762" y="1833525"/>
                </a:lnTo>
                <a:lnTo>
                  <a:pt x="2748" y="1828885"/>
                </a:lnTo>
                <a:lnTo>
                  <a:pt x="0" y="1827034"/>
                </a:lnTo>
                <a:close/>
              </a:path>
              <a:path w="10687685" h="1860550">
                <a:moveTo>
                  <a:pt x="10654056" y="0"/>
                </a:moveTo>
                <a:lnTo>
                  <a:pt x="10655899" y="2737"/>
                </a:lnTo>
                <a:lnTo>
                  <a:pt x="10660539" y="25807"/>
                </a:lnTo>
                <a:lnTo>
                  <a:pt x="10660539" y="1774343"/>
                </a:lnTo>
                <a:lnTo>
                  <a:pt x="10655899" y="1797413"/>
                </a:lnTo>
                <a:lnTo>
                  <a:pt x="10643235" y="1816221"/>
                </a:lnTo>
                <a:lnTo>
                  <a:pt x="10624427" y="1828885"/>
                </a:lnTo>
                <a:lnTo>
                  <a:pt x="10601357" y="1833525"/>
                </a:lnTo>
                <a:lnTo>
                  <a:pt x="10676669" y="1833525"/>
                </a:lnTo>
                <a:lnTo>
                  <a:pt x="10682825" y="1824391"/>
                </a:lnTo>
                <a:lnTo>
                  <a:pt x="10687463" y="1801394"/>
                </a:lnTo>
                <a:lnTo>
                  <a:pt x="10687463" y="52731"/>
                </a:lnTo>
                <a:lnTo>
                  <a:pt x="10682825" y="29714"/>
                </a:lnTo>
                <a:lnTo>
                  <a:pt x="10670175" y="10900"/>
                </a:lnTo>
                <a:lnTo>
                  <a:pt x="10654056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9687" y="1649363"/>
            <a:ext cx="10696575" cy="1286569"/>
          </a:xfrm>
          <a:custGeom>
            <a:avLst/>
            <a:gdLst/>
            <a:ahLst/>
            <a:cxnLst/>
            <a:rect l="l" t="t" r="r" b="b"/>
            <a:pathLst>
              <a:path w="10696575" h="1869439">
                <a:moveTo>
                  <a:pt x="0" y="1828777"/>
                </a:moveTo>
                <a:lnTo>
                  <a:pt x="33834" y="1864182"/>
                </a:lnTo>
                <a:lnTo>
                  <a:pt x="58053" y="1869008"/>
                </a:lnTo>
                <a:lnTo>
                  <a:pt x="10633940" y="1869008"/>
                </a:lnTo>
                <a:lnTo>
                  <a:pt x="10640163" y="1868754"/>
                </a:lnTo>
                <a:lnTo>
                  <a:pt x="10646513" y="1867738"/>
                </a:lnTo>
                <a:lnTo>
                  <a:pt x="10658070" y="1864182"/>
                </a:lnTo>
                <a:lnTo>
                  <a:pt x="10660819" y="1862658"/>
                </a:lnTo>
                <a:lnTo>
                  <a:pt x="58205" y="1862658"/>
                </a:lnTo>
                <a:lnTo>
                  <a:pt x="52452" y="1862404"/>
                </a:lnTo>
                <a:lnTo>
                  <a:pt x="11723" y="1838020"/>
                </a:lnTo>
                <a:lnTo>
                  <a:pt x="9859" y="1834614"/>
                </a:lnTo>
                <a:lnTo>
                  <a:pt x="8153" y="1834270"/>
                </a:lnTo>
                <a:lnTo>
                  <a:pt x="0" y="1828777"/>
                </a:lnTo>
                <a:close/>
              </a:path>
              <a:path w="10696575" h="1869439">
                <a:moveTo>
                  <a:pt x="10655835" y="0"/>
                </a:moveTo>
                <a:lnTo>
                  <a:pt x="10661304" y="8121"/>
                </a:lnTo>
                <a:lnTo>
                  <a:pt x="10661639" y="9787"/>
                </a:lnTo>
                <a:lnTo>
                  <a:pt x="10665055" y="11633"/>
                </a:lnTo>
                <a:lnTo>
                  <a:pt x="10688550" y="46939"/>
                </a:lnTo>
                <a:lnTo>
                  <a:pt x="10689687" y="57988"/>
                </a:lnTo>
                <a:lnTo>
                  <a:pt x="10689687" y="1806905"/>
                </a:lnTo>
                <a:lnTo>
                  <a:pt x="10673437" y="1846402"/>
                </a:lnTo>
                <a:lnTo>
                  <a:pt x="10633813" y="1862658"/>
                </a:lnTo>
                <a:lnTo>
                  <a:pt x="10660819" y="1862658"/>
                </a:lnTo>
                <a:lnTo>
                  <a:pt x="10691217" y="1831035"/>
                </a:lnTo>
                <a:lnTo>
                  <a:pt x="10696043" y="1806905"/>
                </a:lnTo>
                <a:lnTo>
                  <a:pt x="10696043" y="57988"/>
                </a:lnTo>
                <a:lnTo>
                  <a:pt x="10677882" y="14046"/>
                </a:lnTo>
                <a:lnTo>
                  <a:pt x="10658070" y="711"/>
                </a:lnTo>
                <a:lnTo>
                  <a:pt x="10655835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3869" y="1823012"/>
            <a:ext cx="8681145" cy="448098"/>
          </a:xfrm>
          <a:custGeom>
            <a:avLst/>
            <a:gdLst/>
            <a:ahLst/>
            <a:cxnLst/>
            <a:rect l="l" t="t" r="r" b="b"/>
            <a:pathLst>
              <a:path w="10694035" h="1866900">
                <a:moveTo>
                  <a:pt x="10634726" y="0"/>
                </a:moveTo>
                <a:lnTo>
                  <a:pt x="59131" y="0"/>
                </a:lnTo>
                <a:lnTo>
                  <a:pt x="36117" y="4639"/>
                </a:lnTo>
                <a:lnTo>
                  <a:pt x="17321" y="17303"/>
                </a:lnTo>
                <a:lnTo>
                  <a:pt x="4647" y="36111"/>
                </a:lnTo>
                <a:lnTo>
                  <a:pt x="0" y="59181"/>
                </a:lnTo>
                <a:lnTo>
                  <a:pt x="0" y="1807717"/>
                </a:lnTo>
                <a:lnTo>
                  <a:pt x="4647" y="1830788"/>
                </a:lnTo>
                <a:lnTo>
                  <a:pt x="17321" y="1849596"/>
                </a:lnTo>
                <a:lnTo>
                  <a:pt x="36117" y="1862260"/>
                </a:lnTo>
                <a:lnTo>
                  <a:pt x="59131" y="1866900"/>
                </a:lnTo>
                <a:lnTo>
                  <a:pt x="10634726" y="1866900"/>
                </a:lnTo>
                <a:lnTo>
                  <a:pt x="10657796" y="1862260"/>
                </a:lnTo>
                <a:lnTo>
                  <a:pt x="10676604" y="1849596"/>
                </a:lnTo>
                <a:lnTo>
                  <a:pt x="10689268" y="1830788"/>
                </a:lnTo>
                <a:lnTo>
                  <a:pt x="10693908" y="1807717"/>
                </a:lnTo>
                <a:lnTo>
                  <a:pt x="10693908" y="59181"/>
                </a:lnTo>
                <a:lnTo>
                  <a:pt x="10689268" y="36111"/>
                </a:lnTo>
                <a:lnTo>
                  <a:pt x="10676604" y="17303"/>
                </a:lnTo>
                <a:lnTo>
                  <a:pt x="10657796" y="4639"/>
                </a:lnTo>
                <a:lnTo>
                  <a:pt x="10634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180000" algn="just" fontAlgn="base">
              <a:lnSpc>
                <a:spcPct val="130000"/>
              </a:lnSpc>
              <a:spcBef>
                <a:spcPts val="200"/>
              </a:spcBef>
            </a:pPr>
            <a:r>
              <a:rPr lang="ko-KR" altLang="en-US" sz="2800" b="1" kern="0" dirty="0">
                <a:latin typeface="+mj-ea"/>
                <a:ea typeface="+mj-ea"/>
              </a:rPr>
              <a:t>동의 없이 </a:t>
            </a:r>
            <a:r>
              <a:rPr lang="ko-KR" altLang="en-US" sz="2800" b="1" kern="0" dirty="0">
                <a:latin typeface="+mj-ea"/>
              </a:rPr>
              <a:t>청각장애인 개인정보 </a:t>
            </a:r>
            <a:r>
              <a:rPr lang="ko-KR" altLang="en-US" sz="2800" b="1" kern="0" dirty="0">
                <a:latin typeface="+mj-ea"/>
                <a:ea typeface="+mj-ea"/>
              </a:rPr>
              <a:t>제공한 공무원 징계</a:t>
            </a:r>
            <a:endParaRPr lang="en-US" altLang="ko-KR" sz="2800" b="1" kern="0" dirty="0">
              <a:solidFill>
                <a:srgbClr val="28608C"/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39724" y="1665732"/>
            <a:ext cx="10694035" cy="1250554"/>
          </a:xfrm>
          <a:custGeom>
            <a:avLst/>
            <a:gdLst/>
            <a:ahLst/>
            <a:cxnLst/>
            <a:rect l="l" t="t" r="r" b="b"/>
            <a:pathLst>
              <a:path w="10694035" h="1866900">
                <a:moveTo>
                  <a:pt x="0" y="59181"/>
                </a:moveTo>
                <a:lnTo>
                  <a:pt x="4647" y="36111"/>
                </a:lnTo>
                <a:lnTo>
                  <a:pt x="17321" y="17303"/>
                </a:lnTo>
                <a:lnTo>
                  <a:pt x="36117" y="4639"/>
                </a:lnTo>
                <a:lnTo>
                  <a:pt x="59131" y="0"/>
                </a:lnTo>
                <a:lnTo>
                  <a:pt x="10634726" y="0"/>
                </a:lnTo>
                <a:lnTo>
                  <a:pt x="10657796" y="4639"/>
                </a:lnTo>
                <a:lnTo>
                  <a:pt x="10676604" y="17303"/>
                </a:lnTo>
                <a:lnTo>
                  <a:pt x="10689268" y="36111"/>
                </a:lnTo>
                <a:lnTo>
                  <a:pt x="10693908" y="59181"/>
                </a:lnTo>
                <a:lnTo>
                  <a:pt x="10693908" y="1807717"/>
                </a:lnTo>
                <a:lnTo>
                  <a:pt x="10689268" y="1830788"/>
                </a:lnTo>
                <a:lnTo>
                  <a:pt x="10676604" y="1849596"/>
                </a:lnTo>
                <a:lnTo>
                  <a:pt x="10657796" y="1862260"/>
                </a:lnTo>
                <a:lnTo>
                  <a:pt x="10634726" y="1866900"/>
                </a:lnTo>
                <a:lnTo>
                  <a:pt x="59131" y="1866900"/>
                </a:lnTo>
                <a:lnTo>
                  <a:pt x="36117" y="1862260"/>
                </a:lnTo>
                <a:lnTo>
                  <a:pt x="17321" y="1849596"/>
                </a:lnTo>
                <a:lnTo>
                  <a:pt x="4647" y="1830788"/>
                </a:lnTo>
                <a:lnTo>
                  <a:pt x="0" y="1807717"/>
                </a:lnTo>
                <a:lnTo>
                  <a:pt x="0" y="59181"/>
                </a:lnTo>
                <a:close/>
              </a:path>
            </a:pathLst>
          </a:custGeom>
          <a:ln w="6350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547" y="650494"/>
            <a:ext cx="258445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2. </a:t>
            </a:r>
            <a:r>
              <a:rPr lang="ko-KR" altLang="en-US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</a:t>
            </a:r>
            <a:r>
              <a:rPr lang="ko-KR" altLang="en-US" b="1" spc="-38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처리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lang="ko-KR" altLang="en-US" sz="2200" b="1" spc="-10" dirty="0">
                <a:solidFill>
                  <a:srgbClr val="4384D9"/>
                </a:solidFill>
                <a:latin typeface="맑은 고딕"/>
                <a:cs typeface="맑은 고딕"/>
              </a:rPr>
              <a:t>사례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9687" y="3761167"/>
            <a:ext cx="10552378" cy="2682240"/>
          </a:xfrm>
          <a:custGeom>
            <a:avLst/>
            <a:gdLst/>
            <a:ahLst/>
            <a:cxnLst/>
            <a:rect l="l" t="t" r="r" b="b"/>
            <a:pathLst>
              <a:path w="10680065" h="2682240">
                <a:moveTo>
                  <a:pt x="0" y="2640713"/>
                </a:moveTo>
                <a:lnTo>
                  <a:pt x="10847" y="2656801"/>
                </a:lnTo>
                <a:lnTo>
                  <a:pt x="37991" y="2675099"/>
                </a:lnTo>
                <a:lnTo>
                  <a:pt x="71233" y="2681809"/>
                </a:lnTo>
                <a:lnTo>
                  <a:pt x="10594389" y="2681809"/>
                </a:lnTo>
                <a:lnTo>
                  <a:pt x="10627602" y="2675099"/>
                </a:lnTo>
                <a:lnTo>
                  <a:pt x="10654730" y="2656801"/>
                </a:lnTo>
                <a:lnTo>
                  <a:pt x="10656030" y="2654872"/>
                </a:lnTo>
                <a:lnTo>
                  <a:pt x="44283" y="2654872"/>
                </a:lnTo>
                <a:lnTo>
                  <a:pt x="11049" y="2648162"/>
                </a:lnTo>
                <a:lnTo>
                  <a:pt x="0" y="2640713"/>
                </a:lnTo>
                <a:close/>
              </a:path>
              <a:path w="10680065" h="2682240">
                <a:moveTo>
                  <a:pt x="10638650" y="0"/>
                </a:moveTo>
                <a:lnTo>
                  <a:pt x="10646100" y="11048"/>
                </a:lnTo>
                <a:lnTo>
                  <a:pt x="10652809" y="44260"/>
                </a:lnTo>
                <a:lnTo>
                  <a:pt x="10652809" y="2569490"/>
                </a:lnTo>
                <a:lnTo>
                  <a:pt x="10646100" y="2602724"/>
                </a:lnTo>
                <a:lnTo>
                  <a:pt x="10627806" y="2629864"/>
                </a:lnTo>
                <a:lnTo>
                  <a:pt x="10600678" y="2648162"/>
                </a:lnTo>
                <a:lnTo>
                  <a:pt x="10567465" y="2654872"/>
                </a:lnTo>
                <a:lnTo>
                  <a:pt x="10656030" y="2654872"/>
                </a:lnTo>
                <a:lnTo>
                  <a:pt x="10673024" y="2629661"/>
                </a:lnTo>
                <a:lnTo>
                  <a:pt x="10679733" y="2596427"/>
                </a:lnTo>
                <a:lnTo>
                  <a:pt x="10679733" y="71184"/>
                </a:lnTo>
                <a:lnTo>
                  <a:pt x="10673024" y="37972"/>
                </a:lnTo>
                <a:lnTo>
                  <a:pt x="10654730" y="10843"/>
                </a:lnTo>
                <a:lnTo>
                  <a:pt x="10638650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2457" y="3135376"/>
            <a:ext cx="10691495" cy="3311075"/>
          </a:xfrm>
          <a:custGeom>
            <a:avLst/>
            <a:gdLst/>
            <a:ahLst/>
            <a:cxnLst/>
            <a:rect l="l" t="t" r="r" b="b"/>
            <a:pathLst>
              <a:path w="10691495" h="2693670">
                <a:moveTo>
                  <a:pt x="0" y="2643460"/>
                </a:moveTo>
                <a:lnTo>
                  <a:pt x="30143" y="2678257"/>
                </a:lnTo>
                <a:lnTo>
                  <a:pt x="70568" y="2692888"/>
                </a:lnTo>
                <a:lnTo>
                  <a:pt x="79559" y="2693370"/>
                </a:lnTo>
                <a:lnTo>
                  <a:pt x="10602881" y="2693370"/>
                </a:lnTo>
                <a:lnTo>
                  <a:pt x="10611898" y="2692888"/>
                </a:lnTo>
                <a:lnTo>
                  <a:pt x="10620661" y="2691605"/>
                </a:lnTo>
                <a:lnTo>
                  <a:pt x="10629170" y="2689421"/>
                </a:lnTo>
                <a:lnTo>
                  <a:pt x="10635763" y="2687020"/>
                </a:lnTo>
                <a:lnTo>
                  <a:pt x="79737" y="2687020"/>
                </a:lnTo>
                <a:lnTo>
                  <a:pt x="71203" y="2686563"/>
                </a:lnTo>
                <a:lnTo>
                  <a:pt x="33712" y="2673000"/>
                </a:lnTo>
                <a:lnTo>
                  <a:pt x="11972" y="2651532"/>
                </a:lnTo>
                <a:lnTo>
                  <a:pt x="0" y="2643460"/>
                </a:lnTo>
                <a:close/>
              </a:path>
              <a:path w="10691495" h="2693670">
                <a:moveTo>
                  <a:pt x="10641359" y="0"/>
                </a:moveTo>
                <a:lnTo>
                  <a:pt x="10649497" y="12068"/>
                </a:lnTo>
                <a:lnTo>
                  <a:pt x="10655078" y="16198"/>
                </a:lnTo>
                <a:lnTo>
                  <a:pt x="10660920" y="21532"/>
                </a:lnTo>
                <a:lnTo>
                  <a:pt x="10681240" y="55187"/>
                </a:lnTo>
                <a:lnTo>
                  <a:pt x="10684913" y="2604940"/>
                </a:lnTo>
                <a:lnTo>
                  <a:pt x="10684415" y="2613297"/>
                </a:lnTo>
                <a:lnTo>
                  <a:pt x="10670953" y="2650787"/>
                </a:lnTo>
                <a:lnTo>
                  <a:pt x="10641870" y="2677127"/>
                </a:lnTo>
                <a:lnTo>
                  <a:pt x="10602627" y="2687020"/>
                </a:lnTo>
                <a:lnTo>
                  <a:pt x="10635763" y="2687020"/>
                </a:lnTo>
                <a:lnTo>
                  <a:pt x="10671080" y="2661163"/>
                </a:lnTo>
                <a:lnTo>
                  <a:pt x="10689495" y="2622720"/>
                </a:lnTo>
                <a:lnTo>
                  <a:pt x="10691273" y="2604940"/>
                </a:lnTo>
                <a:lnTo>
                  <a:pt x="10691273" y="79571"/>
                </a:lnTo>
                <a:lnTo>
                  <a:pt x="10680605" y="37534"/>
                </a:lnTo>
                <a:lnTo>
                  <a:pt x="10652284" y="6165"/>
                </a:lnTo>
                <a:lnTo>
                  <a:pt x="10644918" y="1720"/>
                </a:lnTo>
                <a:lnTo>
                  <a:pt x="10641359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724" y="3121367"/>
            <a:ext cx="10694035" cy="3294927"/>
          </a:xfrm>
          <a:custGeom>
            <a:avLst/>
            <a:gdLst/>
            <a:ahLst/>
            <a:cxnLst/>
            <a:rect l="l" t="t" r="r" b="b"/>
            <a:pathLst>
              <a:path w="10694035" h="2696210">
                <a:moveTo>
                  <a:pt x="10608564" y="0"/>
                </a:moveTo>
                <a:lnTo>
                  <a:pt x="85382" y="0"/>
                </a:lnTo>
                <a:lnTo>
                  <a:pt x="52147" y="6709"/>
                </a:lnTo>
                <a:lnTo>
                  <a:pt x="25007" y="25003"/>
                </a:lnTo>
                <a:lnTo>
                  <a:pt x="6709" y="52131"/>
                </a:lnTo>
                <a:lnTo>
                  <a:pt x="0" y="85344"/>
                </a:lnTo>
                <a:lnTo>
                  <a:pt x="0" y="2610573"/>
                </a:lnTo>
                <a:lnTo>
                  <a:pt x="6709" y="2643808"/>
                </a:lnTo>
                <a:lnTo>
                  <a:pt x="25007" y="2670948"/>
                </a:lnTo>
                <a:lnTo>
                  <a:pt x="52147" y="2689246"/>
                </a:lnTo>
                <a:lnTo>
                  <a:pt x="85382" y="2695956"/>
                </a:lnTo>
                <a:lnTo>
                  <a:pt x="10608564" y="2695956"/>
                </a:lnTo>
                <a:lnTo>
                  <a:pt x="10641776" y="2689246"/>
                </a:lnTo>
                <a:lnTo>
                  <a:pt x="10668904" y="2670948"/>
                </a:lnTo>
                <a:lnTo>
                  <a:pt x="10687198" y="2643808"/>
                </a:lnTo>
                <a:lnTo>
                  <a:pt x="10693908" y="2610573"/>
                </a:lnTo>
                <a:lnTo>
                  <a:pt x="10693908" y="85344"/>
                </a:lnTo>
                <a:lnTo>
                  <a:pt x="10687198" y="52131"/>
                </a:lnTo>
                <a:lnTo>
                  <a:pt x="10668904" y="25003"/>
                </a:lnTo>
                <a:lnTo>
                  <a:pt x="10641776" y="6709"/>
                </a:lnTo>
                <a:lnTo>
                  <a:pt x="10608564" y="0"/>
                </a:lnTo>
                <a:close/>
              </a:path>
            </a:pathLst>
          </a:custGeom>
          <a:solidFill>
            <a:srgbClr val="FFF6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839724" y="3105219"/>
            <a:ext cx="10694035" cy="3311075"/>
          </a:xfrm>
          <a:custGeom>
            <a:avLst/>
            <a:gdLst/>
            <a:ahLst/>
            <a:cxnLst/>
            <a:rect l="l" t="t" r="r" b="b"/>
            <a:pathLst>
              <a:path w="10694035" h="2696210">
                <a:moveTo>
                  <a:pt x="0" y="85344"/>
                </a:moveTo>
                <a:lnTo>
                  <a:pt x="6709" y="52131"/>
                </a:lnTo>
                <a:lnTo>
                  <a:pt x="25007" y="25003"/>
                </a:lnTo>
                <a:lnTo>
                  <a:pt x="52147" y="6709"/>
                </a:lnTo>
                <a:lnTo>
                  <a:pt x="85382" y="0"/>
                </a:lnTo>
                <a:lnTo>
                  <a:pt x="10608564" y="0"/>
                </a:lnTo>
                <a:lnTo>
                  <a:pt x="10641776" y="6709"/>
                </a:lnTo>
                <a:lnTo>
                  <a:pt x="10668904" y="25003"/>
                </a:lnTo>
                <a:lnTo>
                  <a:pt x="10687198" y="52131"/>
                </a:lnTo>
                <a:lnTo>
                  <a:pt x="10693908" y="85344"/>
                </a:lnTo>
                <a:lnTo>
                  <a:pt x="10693908" y="2610573"/>
                </a:lnTo>
                <a:lnTo>
                  <a:pt x="10687198" y="2643808"/>
                </a:lnTo>
                <a:lnTo>
                  <a:pt x="10668904" y="2670948"/>
                </a:lnTo>
                <a:lnTo>
                  <a:pt x="10641776" y="2689246"/>
                </a:lnTo>
                <a:lnTo>
                  <a:pt x="10608564" y="2695956"/>
                </a:lnTo>
                <a:lnTo>
                  <a:pt x="85382" y="2695956"/>
                </a:lnTo>
                <a:lnTo>
                  <a:pt x="52147" y="2689246"/>
                </a:lnTo>
                <a:lnTo>
                  <a:pt x="25007" y="2670948"/>
                </a:lnTo>
                <a:lnTo>
                  <a:pt x="6709" y="2643808"/>
                </a:lnTo>
                <a:lnTo>
                  <a:pt x="0" y="2610573"/>
                </a:lnTo>
                <a:lnTo>
                  <a:pt x="0" y="85344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353869" y="3290641"/>
            <a:ext cx="9592310" cy="698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000" algn="just" fontAlgn="base">
              <a:lnSpc>
                <a:spcPct val="130000"/>
              </a:lnSpc>
              <a:spcBef>
                <a:spcPts val="200"/>
              </a:spcBef>
            </a:pP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OO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군 공무원 </a:t>
            </a: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A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씨가 보청기를 무상 지원하겠다는 </a:t>
            </a: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B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단체에게 청각장애인 </a:t>
            </a: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47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명의 인적사항을 당사자의 동의 없이 제공한 것으로 확인되어 견책</a:t>
            </a: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처분</a:t>
            </a:r>
            <a:endParaRPr lang="en-US" altLang="ko-KR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8" name="object 12">
            <a:extLst>
              <a:ext uri="{FF2B5EF4-FFF2-40B4-BE49-F238E27FC236}">
                <a16:creationId xmlns:a16="http://schemas.microsoft.com/office/drawing/2014/main" id="{8DABA665-866A-4719-93AB-F62C71092597}"/>
              </a:ext>
            </a:extLst>
          </p:cNvPr>
          <p:cNvSpPr/>
          <p:nvPr/>
        </p:nvSpPr>
        <p:spPr>
          <a:xfrm>
            <a:off x="1130809" y="1927861"/>
            <a:ext cx="164591" cy="205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5FB9DDCE-0CCF-4945-B13E-6BEBFEDD9B33}"/>
              </a:ext>
            </a:extLst>
          </p:cNvPr>
          <p:cNvGrpSpPr/>
          <p:nvPr/>
        </p:nvGrpSpPr>
        <p:grpSpPr>
          <a:xfrm>
            <a:off x="5105400" y="4238564"/>
            <a:ext cx="1833497" cy="1274684"/>
            <a:chOff x="5630628" y="3444655"/>
            <a:chExt cx="2035705" cy="1309152"/>
          </a:xfrm>
          <a:solidFill>
            <a:srgbClr val="85AFE6"/>
          </a:solidFill>
        </p:grpSpPr>
        <p:pic>
          <p:nvPicPr>
            <p:cNvPr id="57" name="그래픽 56" descr="오른쪽에서 왼쪽으로 계약">
              <a:extLst>
                <a:ext uri="{FF2B5EF4-FFF2-40B4-BE49-F238E27FC236}">
                  <a16:creationId xmlns:a16="http://schemas.microsoft.com/office/drawing/2014/main" id="{C8DDA936-D341-4061-826A-0F620690F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48481" y="3610250"/>
              <a:ext cx="803553" cy="803553"/>
            </a:xfrm>
            <a:prstGeom prst="rect">
              <a:avLst/>
            </a:prstGeom>
          </p:spPr>
        </p:pic>
        <p:pic>
          <p:nvPicPr>
            <p:cNvPr id="58" name="그래픽 57" descr="사람들 집단">
              <a:extLst>
                <a:ext uri="{FF2B5EF4-FFF2-40B4-BE49-F238E27FC236}">
                  <a16:creationId xmlns:a16="http://schemas.microsoft.com/office/drawing/2014/main" id="{D13D96FD-8F59-4F1B-BB37-5491A162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88156" y="3444655"/>
              <a:ext cx="914400" cy="91440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A03C60B-D80C-4D6E-8185-EC6AC0CAA9F3}"/>
                </a:ext>
              </a:extLst>
            </p:cNvPr>
            <p:cNvSpPr txBox="1"/>
            <p:nvPr/>
          </p:nvSpPr>
          <p:spPr>
            <a:xfrm>
              <a:off x="5630628" y="4384475"/>
              <a:ext cx="203570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28608C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정보주체 동의</a:t>
              </a:r>
            </a:p>
          </p:txBody>
        </p:sp>
      </p:grp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BDE90017-1157-40CE-A495-CEA2B1F0A9D0}"/>
              </a:ext>
            </a:extLst>
          </p:cNvPr>
          <p:cNvCxnSpPr>
            <a:cxnSpLocks/>
          </p:cNvCxnSpPr>
          <p:nvPr/>
        </p:nvCxnSpPr>
        <p:spPr>
          <a:xfrm>
            <a:off x="4739946" y="5676169"/>
            <a:ext cx="25637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7025748-CE5F-42B1-8158-DA9426D13669}"/>
              </a:ext>
            </a:extLst>
          </p:cNvPr>
          <p:cNvSpPr txBox="1"/>
          <p:nvPr/>
        </p:nvSpPr>
        <p:spPr>
          <a:xfrm>
            <a:off x="5078486" y="5851312"/>
            <a:ext cx="1833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rgbClr val="28608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제공</a:t>
            </a: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076EAFD8-674C-4B84-891D-817A908F1068}"/>
              </a:ext>
            </a:extLst>
          </p:cNvPr>
          <p:cNvGrpSpPr/>
          <p:nvPr/>
        </p:nvGrpSpPr>
        <p:grpSpPr>
          <a:xfrm>
            <a:off x="7212703" y="4637367"/>
            <a:ext cx="1833497" cy="1402501"/>
            <a:chOff x="7737931" y="3840002"/>
            <a:chExt cx="2035705" cy="1440425"/>
          </a:xfrm>
        </p:grpSpPr>
        <p:pic>
          <p:nvPicPr>
            <p:cNvPr id="101" name="그래픽 100" descr="사용자">
              <a:extLst>
                <a:ext uri="{FF2B5EF4-FFF2-40B4-BE49-F238E27FC236}">
                  <a16:creationId xmlns:a16="http://schemas.microsoft.com/office/drawing/2014/main" id="{F3116CDA-65C6-48D3-9EE6-D722739E9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35572" y="3840002"/>
              <a:ext cx="1440425" cy="1440425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785AFB7-4DD9-4E6B-B87B-902F72EFD9BD}"/>
                </a:ext>
              </a:extLst>
            </p:cNvPr>
            <p:cNvSpPr txBox="1"/>
            <p:nvPr/>
          </p:nvSpPr>
          <p:spPr>
            <a:xfrm>
              <a:off x="7737931" y="4674913"/>
              <a:ext cx="2035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28608C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제</a:t>
              </a:r>
              <a:r>
                <a:rPr lang="en-US" altLang="ko-KR" b="1" dirty="0">
                  <a:solidFill>
                    <a:srgbClr val="28608C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3</a:t>
              </a:r>
              <a:r>
                <a:rPr lang="ko-KR" altLang="en-US" b="1" dirty="0">
                  <a:solidFill>
                    <a:srgbClr val="28608C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자</a:t>
              </a:r>
            </a:p>
          </p:txBody>
        </p:sp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FA7DE29F-5C34-4F3B-985C-5084ABAF203F}"/>
              </a:ext>
            </a:extLst>
          </p:cNvPr>
          <p:cNvGrpSpPr/>
          <p:nvPr/>
        </p:nvGrpSpPr>
        <p:grpSpPr>
          <a:xfrm>
            <a:off x="3059673" y="4634259"/>
            <a:ext cx="1833497" cy="1402501"/>
            <a:chOff x="3584901" y="3836894"/>
            <a:chExt cx="2035705" cy="1440425"/>
          </a:xfrm>
        </p:grpSpPr>
        <p:pic>
          <p:nvPicPr>
            <p:cNvPr id="104" name="그래픽 103" descr="사용자">
              <a:extLst>
                <a:ext uri="{FF2B5EF4-FFF2-40B4-BE49-F238E27FC236}">
                  <a16:creationId xmlns:a16="http://schemas.microsoft.com/office/drawing/2014/main" id="{E74DE791-3BB6-4FC6-9A11-D71D7867A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883742" y="3836894"/>
              <a:ext cx="1440425" cy="1440425"/>
            </a:xfrm>
            <a:prstGeom prst="rect">
              <a:avLst/>
            </a:prstGeom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7AAEF76-6B8A-48AA-9E50-033EFDF2A298}"/>
                </a:ext>
              </a:extLst>
            </p:cNvPr>
            <p:cNvSpPr txBox="1"/>
            <p:nvPr/>
          </p:nvSpPr>
          <p:spPr>
            <a:xfrm>
              <a:off x="3584901" y="4691523"/>
              <a:ext cx="2035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28608C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취급자</a:t>
              </a: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E008A85F-F651-41B1-B990-BCC0F225D514}"/>
              </a:ext>
            </a:extLst>
          </p:cNvPr>
          <p:cNvSpPr txBox="1"/>
          <p:nvPr/>
        </p:nvSpPr>
        <p:spPr>
          <a:xfrm>
            <a:off x="5875665" y="4962604"/>
            <a:ext cx="26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X</a:t>
            </a:r>
            <a:endParaRPr lang="ko-KR" altLang="en-US" sz="4000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id="{2A6CAB73-F59C-46CD-A919-B24B09A65C9E}"/>
              </a:ext>
            </a:extLst>
          </p:cNvPr>
          <p:cNvSpPr/>
          <p:nvPr/>
        </p:nvSpPr>
        <p:spPr>
          <a:xfrm>
            <a:off x="10150651" y="1481490"/>
            <a:ext cx="1591056" cy="16550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14DD1F7-B4BF-0C6A-5A37-2B76A551421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92F1DCB-CC4F-BE9C-949C-A67D12518D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15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439" y="1674876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6903" y="2005583"/>
            <a:ext cx="10407650" cy="1762125"/>
          </a:xfrm>
          <a:custGeom>
            <a:avLst/>
            <a:gdLst/>
            <a:ahLst/>
            <a:cxnLst/>
            <a:rect l="l" t="t" r="r" b="b"/>
            <a:pathLst>
              <a:path w="10407650" h="1762125">
                <a:moveTo>
                  <a:pt x="0" y="1761744"/>
                </a:moveTo>
                <a:lnTo>
                  <a:pt x="10407396" y="1761744"/>
                </a:lnTo>
                <a:lnTo>
                  <a:pt x="10407396" y="0"/>
                </a:lnTo>
                <a:lnTo>
                  <a:pt x="0" y="0"/>
                </a:lnTo>
                <a:lnTo>
                  <a:pt x="0" y="1761744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6903" y="2005583"/>
            <a:ext cx="10407650" cy="1762125"/>
          </a:xfrm>
          <a:custGeom>
            <a:avLst/>
            <a:gdLst/>
            <a:ahLst/>
            <a:cxnLst/>
            <a:rect l="l" t="t" r="r" b="b"/>
            <a:pathLst>
              <a:path w="10407650" h="1762125">
                <a:moveTo>
                  <a:pt x="0" y="1761744"/>
                </a:moveTo>
                <a:lnTo>
                  <a:pt x="10407396" y="1761744"/>
                </a:lnTo>
                <a:lnTo>
                  <a:pt x="10407396" y="0"/>
                </a:lnTo>
                <a:lnTo>
                  <a:pt x="0" y="0"/>
                </a:lnTo>
                <a:lnTo>
                  <a:pt x="0" y="1761744"/>
                </a:lnTo>
                <a:close/>
              </a:path>
            </a:pathLst>
          </a:custGeom>
          <a:ln w="6349">
            <a:solidFill>
              <a:srgbClr val="3166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1767" y="2057400"/>
            <a:ext cx="10297795" cy="1656714"/>
          </a:xfrm>
          <a:custGeom>
            <a:avLst/>
            <a:gdLst/>
            <a:ahLst/>
            <a:cxnLst/>
            <a:rect l="l" t="t" r="r" b="b"/>
            <a:pathLst>
              <a:path w="10297795" h="1656714">
                <a:moveTo>
                  <a:pt x="0" y="1656588"/>
                </a:moveTo>
                <a:lnTo>
                  <a:pt x="10297668" y="1656588"/>
                </a:lnTo>
                <a:lnTo>
                  <a:pt x="10297668" y="0"/>
                </a:lnTo>
                <a:lnTo>
                  <a:pt x="0" y="0"/>
                </a:lnTo>
                <a:lnTo>
                  <a:pt x="0" y="16565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3227" y="2144267"/>
            <a:ext cx="164591" cy="205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3227" y="2535935"/>
            <a:ext cx="164591" cy="205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3227" y="2941320"/>
            <a:ext cx="164591" cy="205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3227" y="3343655"/>
            <a:ext cx="164591" cy="204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3439" y="3974591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3439" y="5003291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28547" y="650494"/>
            <a:ext cx="8758555" cy="5741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2. </a:t>
            </a:r>
            <a:r>
              <a:rPr lang="ko-KR" altLang="en-US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</a:t>
            </a:r>
            <a:r>
              <a:rPr lang="ko-KR" altLang="en-US" b="1" spc="-38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처리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 err="1">
                <a:solidFill>
                  <a:srgbClr val="4384D9"/>
                </a:solidFill>
                <a:latin typeface="맑은 고딕"/>
                <a:cs typeface="맑은 고딕"/>
              </a:rPr>
              <a:t>영상정보처리기기의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 설치·운영</a:t>
            </a:r>
            <a:r>
              <a:rPr sz="2200" b="1" spc="25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제한(제25조)</a:t>
            </a:r>
            <a:endParaRPr sz="2200" dirty="0">
              <a:latin typeface="맑은 고딕"/>
              <a:cs typeface="맑은 고딕"/>
            </a:endParaRPr>
          </a:p>
          <a:p>
            <a:pPr marL="278765">
              <a:lnSpc>
                <a:spcPct val="100000"/>
              </a:lnSpc>
              <a:spcBef>
                <a:spcPts val="1215"/>
              </a:spcBef>
            </a:pP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다음의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경우를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0880AF"/>
                </a:solidFill>
                <a:latin typeface="맑은 고딕"/>
                <a:cs typeface="맑은 고딕"/>
              </a:rPr>
              <a:t>제외하고는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공개된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장소에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90" dirty="0">
                <a:solidFill>
                  <a:srgbClr val="E85A1A"/>
                </a:solidFill>
                <a:latin typeface="맑은 고딕"/>
                <a:cs typeface="맑은 고딕"/>
              </a:rPr>
              <a:t>영상정보처리기기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E85A1A"/>
                </a:solidFill>
                <a:latin typeface="맑은 고딕"/>
                <a:cs typeface="맑은 고딕"/>
              </a:rPr>
              <a:t>설치·운영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금지</a:t>
            </a:r>
            <a:endParaRPr sz="1600" dirty="0">
              <a:latin typeface="맑은 고딕"/>
              <a:cs typeface="맑은 고딕"/>
            </a:endParaRPr>
          </a:p>
          <a:p>
            <a:pPr marL="889635" marR="4746625">
              <a:lnSpc>
                <a:spcPct val="186800"/>
              </a:lnSpc>
              <a:spcBef>
                <a:spcPts val="490"/>
              </a:spcBef>
            </a:pP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법령에서 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구체적으로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허용하고 </a:t>
            </a:r>
            <a:r>
              <a:rPr sz="1400" b="1" spc="-75" dirty="0">
                <a:solidFill>
                  <a:srgbClr val="252525"/>
                </a:solidFill>
                <a:latin typeface="맑은 고딕"/>
                <a:cs typeface="맑은 고딕"/>
              </a:rPr>
              <a:t>있는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경우  </a:t>
            </a:r>
            <a:r>
              <a:rPr sz="14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범죄의</a:t>
            </a:r>
            <a:r>
              <a:rPr sz="1400" b="1" spc="-3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0880AF"/>
                </a:solidFill>
                <a:latin typeface="맑은 고딕"/>
                <a:cs typeface="맑은 고딕"/>
              </a:rPr>
              <a:t>예방</a:t>
            </a:r>
            <a:r>
              <a:rPr sz="1400" b="1" spc="-32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0880AF"/>
                </a:solidFill>
                <a:latin typeface="맑은 고딕"/>
                <a:cs typeface="맑은 고딕"/>
              </a:rPr>
              <a:t>및</a:t>
            </a:r>
            <a:r>
              <a:rPr sz="1400" b="1" spc="-32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수사를</a:t>
            </a:r>
            <a:r>
              <a:rPr sz="1400" b="1" spc="-3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위하여</a:t>
            </a:r>
            <a:r>
              <a:rPr sz="1400" b="1" spc="-3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400" b="1" spc="-100" dirty="0">
                <a:solidFill>
                  <a:srgbClr val="0880AF"/>
                </a:solidFill>
                <a:latin typeface="맑은 고딕"/>
                <a:cs typeface="맑은 고딕"/>
              </a:rPr>
              <a:t>필요한</a:t>
            </a:r>
            <a:r>
              <a:rPr sz="1400" b="1" spc="-32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0880AF"/>
                </a:solidFill>
                <a:latin typeface="맑은 고딕"/>
                <a:cs typeface="맑은 고딕"/>
              </a:rPr>
              <a:t>경우  </a:t>
            </a:r>
            <a:r>
              <a:rPr sz="1400" b="1" spc="-120" dirty="0">
                <a:solidFill>
                  <a:srgbClr val="0880AF"/>
                </a:solidFill>
                <a:latin typeface="맑은 고딕"/>
                <a:cs typeface="맑은 고딕"/>
              </a:rPr>
              <a:t>시설안전</a:t>
            </a:r>
            <a:r>
              <a:rPr sz="1400" b="1" spc="-31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0880AF"/>
                </a:solidFill>
                <a:latin typeface="맑은 고딕"/>
                <a:cs typeface="맑은 고딕"/>
              </a:rPr>
              <a:t>및</a:t>
            </a:r>
            <a:r>
              <a:rPr sz="1400" b="1" spc="-32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0880AF"/>
                </a:solidFill>
                <a:latin typeface="맑은 고딕"/>
                <a:cs typeface="맑은 고딕"/>
              </a:rPr>
              <a:t>화재</a:t>
            </a:r>
            <a:r>
              <a:rPr sz="1400" b="1" spc="-31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예방을</a:t>
            </a:r>
            <a:r>
              <a:rPr sz="1400" b="1" spc="-32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위하여</a:t>
            </a:r>
            <a:r>
              <a:rPr sz="1400" b="1" spc="-3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필요한</a:t>
            </a:r>
            <a:r>
              <a:rPr sz="1400" b="1" spc="-32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0880AF"/>
                </a:solidFill>
                <a:latin typeface="맑은 고딕"/>
                <a:cs typeface="맑은 고딕"/>
              </a:rPr>
              <a:t>경우</a:t>
            </a:r>
            <a:endParaRPr sz="1400" dirty="0">
              <a:solidFill>
                <a:srgbClr val="0880AF"/>
              </a:solidFill>
              <a:latin typeface="맑은 고딕"/>
              <a:cs typeface="맑은 고딕"/>
            </a:endParaRPr>
          </a:p>
          <a:p>
            <a:pPr marL="889635">
              <a:lnSpc>
                <a:spcPct val="100000"/>
              </a:lnSpc>
              <a:spcBef>
                <a:spcPts val="1480"/>
              </a:spcBef>
            </a:pP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교통단속,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교통정보의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수집·분석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및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제공을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위하여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필요한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endParaRPr sz="14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278765">
              <a:lnSpc>
                <a:spcPct val="100000"/>
              </a:lnSpc>
              <a:spcBef>
                <a:spcPts val="1055"/>
              </a:spcBef>
            </a:pP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목욕실,</a:t>
            </a:r>
            <a:r>
              <a:rPr sz="1600" b="1" spc="-19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화장실,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발한실(發汗室</a:t>
            </a:r>
            <a:r>
              <a:rPr sz="1600" b="1" spc="-50" dirty="0">
                <a:solidFill>
                  <a:srgbClr val="0880AF"/>
                </a:solidFill>
                <a:latin typeface="맑은 고딕"/>
                <a:cs typeface="맑은 고딕"/>
              </a:rPr>
              <a:t>),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탈의실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등의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내부</a:t>
            </a: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를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볼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수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있도록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90" dirty="0">
                <a:solidFill>
                  <a:srgbClr val="E85A1A"/>
                </a:solidFill>
                <a:latin typeface="맑은 고딕"/>
                <a:cs typeface="맑은 고딕"/>
              </a:rPr>
              <a:t>영상정보처리기기</a:t>
            </a:r>
            <a:r>
              <a:rPr sz="1600" b="1" spc="-1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설치</a:t>
            </a:r>
            <a:r>
              <a:rPr sz="1600" b="1" spc="-204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·운영</a:t>
            </a:r>
            <a:r>
              <a:rPr sz="1600" b="1" spc="-1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금지</a:t>
            </a:r>
            <a:endParaRPr sz="1600" dirty="0">
              <a:latin typeface="맑은 고딕"/>
              <a:cs typeface="맑은 고딕"/>
            </a:endParaRPr>
          </a:p>
          <a:p>
            <a:pPr marL="278765">
              <a:lnSpc>
                <a:spcPct val="100000"/>
              </a:lnSpc>
              <a:spcBef>
                <a:spcPts val="385"/>
              </a:spcBef>
            </a:pP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(위반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E85A1A"/>
                </a:solidFill>
                <a:latin typeface="맑은 고딕"/>
                <a:cs typeface="맑은 고딕"/>
              </a:rPr>
              <a:t>시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5천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만원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이하의</a:t>
            </a:r>
            <a:r>
              <a:rPr sz="1600" b="1" spc="-1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E85A1A"/>
                </a:solidFill>
                <a:latin typeface="맑은 고딕"/>
                <a:cs typeface="맑은 고딕"/>
              </a:rPr>
              <a:t>과태료)</a:t>
            </a:r>
            <a:endParaRPr sz="1600" dirty="0">
              <a:latin typeface="맑은 고딕"/>
              <a:cs typeface="맑은 고딕"/>
            </a:endParaRPr>
          </a:p>
          <a:p>
            <a:pPr marL="318135">
              <a:lnSpc>
                <a:spcPct val="100000"/>
              </a:lnSpc>
              <a:spcBef>
                <a:spcPts val="635"/>
              </a:spcBef>
            </a:pPr>
            <a:r>
              <a:rPr sz="1300" spc="-5" dirty="0">
                <a:solidFill>
                  <a:srgbClr val="252525"/>
                </a:solidFill>
                <a:latin typeface="맑은 고딕"/>
                <a:cs typeface="맑은 고딕"/>
              </a:rPr>
              <a:t>※</a:t>
            </a:r>
            <a:r>
              <a:rPr sz="1300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300" spc="-114" dirty="0">
                <a:solidFill>
                  <a:srgbClr val="252525"/>
                </a:solidFill>
                <a:latin typeface="맑은 고딕"/>
                <a:cs typeface="맑은 고딕"/>
              </a:rPr>
              <a:t>교도소,</a:t>
            </a:r>
            <a:r>
              <a:rPr sz="1300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300" spc="-114" dirty="0">
                <a:solidFill>
                  <a:srgbClr val="252525"/>
                </a:solidFill>
                <a:latin typeface="맑은 고딕"/>
                <a:cs typeface="맑은 고딕"/>
              </a:rPr>
              <a:t>정신보건</a:t>
            </a:r>
            <a:r>
              <a:rPr sz="13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300" spc="-80" dirty="0">
                <a:solidFill>
                  <a:srgbClr val="252525"/>
                </a:solidFill>
                <a:latin typeface="맑은 고딕"/>
                <a:cs typeface="맑은 고딕"/>
              </a:rPr>
              <a:t>시설</a:t>
            </a:r>
            <a:r>
              <a:rPr sz="1300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맑은 고딕"/>
                <a:cs typeface="맑은 고딕"/>
              </a:rPr>
              <a:t>등</a:t>
            </a:r>
            <a:r>
              <a:rPr sz="1300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300" spc="-105" dirty="0">
                <a:solidFill>
                  <a:srgbClr val="252525"/>
                </a:solidFill>
                <a:latin typeface="맑은 고딕"/>
                <a:cs typeface="맑은 고딕"/>
              </a:rPr>
              <a:t>법령에</a:t>
            </a:r>
            <a:r>
              <a:rPr sz="1300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300" spc="-114" dirty="0">
                <a:solidFill>
                  <a:srgbClr val="252525"/>
                </a:solidFill>
                <a:latin typeface="맑은 고딕"/>
                <a:cs typeface="맑은 고딕"/>
              </a:rPr>
              <a:t>근거하여</a:t>
            </a:r>
            <a:r>
              <a:rPr sz="13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300" spc="-105" dirty="0">
                <a:solidFill>
                  <a:srgbClr val="252525"/>
                </a:solidFill>
                <a:latin typeface="맑은 고딕"/>
                <a:cs typeface="맑은 고딕"/>
              </a:rPr>
              <a:t>사람을</a:t>
            </a:r>
            <a:r>
              <a:rPr sz="13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300" spc="-80" dirty="0">
                <a:solidFill>
                  <a:srgbClr val="252525"/>
                </a:solidFill>
                <a:latin typeface="맑은 고딕"/>
                <a:cs typeface="맑은 고딕"/>
              </a:rPr>
              <a:t>구금</a:t>
            </a:r>
            <a:r>
              <a:rPr sz="1300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300" spc="-80" dirty="0">
                <a:solidFill>
                  <a:srgbClr val="252525"/>
                </a:solidFill>
                <a:latin typeface="맑은 고딕"/>
                <a:cs typeface="맑은 고딕"/>
              </a:rPr>
              <a:t>또는</a:t>
            </a:r>
            <a:r>
              <a:rPr sz="1300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300" spc="-114" dirty="0">
                <a:solidFill>
                  <a:srgbClr val="252525"/>
                </a:solidFill>
                <a:latin typeface="맑은 고딕"/>
                <a:cs typeface="맑은 고딕"/>
              </a:rPr>
              <a:t>보호하는</a:t>
            </a:r>
            <a:r>
              <a:rPr sz="13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300" spc="-114" dirty="0">
                <a:solidFill>
                  <a:srgbClr val="252525"/>
                </a:solidFill>
                <a:latin typeface="맑은 고딕"/>
                <a:cs typeface="맑은 고딕"/>
              </a:rPr>
              <a:t>시설에는</a:t>
            </a:r>
            <a:r>
              <a:rPr sz="1300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300" spc="-80" dirty="0">
                <a:solidFill>
                  <a:srgbClr val="252525"/>
                </a:solidFill>
                <a:latin typeface="맑은 고딕"/>
                <a:cs typeface="맑은 고딕"/>
              </a:rPr>
              <a:t>적용</a:t>
            </a:r>
            <a:r>
              <a:rPr sz="13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300" spc="-150" dirty="0">
                <a:solidFill>
                  <a:srgbClr val="252525"/>
                </a:solidFill>
                <a:latin typeface="맑은 고딕"/>
                <a:cs typeface="맑은 고딕"/>
              </a:rPr>
              <a:t>제외</a:t>
            </a:r>
            <a:endParaRPr sz="13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278765">
              <a:lnSpc>
                <a:spcPct val="100000"/>
              </a:lnSpc>
            </a:pP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설치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목적과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다른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목적으로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95" dirty="0">
                <a:solidFill>
                  <a:srgbClr val="0880AF"/>
                </a:solidFill>
                <a:latin typeface="맑은 고딕"/>
                <a:cs typeface="맑은 고딕"/>
              </a:rPr>
              <a:t>영상정보처리기기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임의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조작,</a:t>
            </a:r>
            <a:r>
              <a:rPr sz="1600" b="1" spc="-1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다른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곳을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비추는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행위,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E85A1A"/>
                </a:solidFill>
                <a:latin typeface="맑은 고딕"/>
                <a:cs typeface="맑은 고딕"/>
              </a:rPr>
              <a:t>녹음기능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사용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금지</a:t>
            </a:r>
            <a:endParaRPr sz="1600" dirty="0">
              <a:latin typeface="맑은 고딕"/>
              <a:cs typeface="맑은 고딕"/>
            </a:endParaRPr>
          </a:p>
          <a:p>
            <a:pPr marL="278765">
              <a:lnSpc>
                <a:spcPct val="100000"/>
              </a:lnSpc>
              <a:spcBef>
                <a:spcPts val="385"/>
              </a:spcBef>
            </a:pP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(위반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E85A1A"/>
                </a:solidFill>
                <a:latin typeface="맑은 고딕"/>
                <a:cs typeface="맑은 고딕"/>
              </a:rPr>
              <a:t>시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3년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이하의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징역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또는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3천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만원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이하의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벌금)</a:t>
            </a:r>
            <a:endParaRPr sz="1600" dirty="0">
              <a:latin typeface="맑은 고딕"/>
              <a:cs typeface="맑은 고딕"/>
            </a:endParaRPr>
          </a:p>
          <a:p>
            <a:pPr marL="278765" marR="30480">
              <a:lnSpc>
                <a:spcPct val="120000"/>
              </a:lnSpc>
              <a:spcBef>
                <a:spcPts val="1625"/>
              </a:spcBef>
            </a:pPr>
            <a:r>
              <a:rPr sz="1600" b="1" spc="-95" dirty="0">
                <a:solidFill>
                  <a:srgbClr val="0880AF"/>
                </a:solidFill>
                <a:latin typeface="맑은 고딕"/>
                <a:cs typeface="맑은 고딕"/>
              </a:rPr>
              <a:t>영상정보처리기기를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90" dirty="0">
                <a:solidFill>
                  <a:srgbClr val="0880AF"/>
                </a:solidFill>
                <a:latin typeface="맑은 고딕"/>
                <a:cs typeface="맑은 고딕"/>
              </a:rPr>
              <a:t>설치·운영하는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자는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0880AF"/>
                </a:solidFill>
                <a:latin typeface="맑은 고딕"/>
                <a:cs typeface="맑은 고딕"/>
              </a:rPr>
              <a:t>정보주체가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쉽게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인식할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있도록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안내판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설치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및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개인정보가  </a:t>
            </a:r>
            <a:r>
              <a:rPr sz="1600" b="1" spc="-100" dirty="0">
                <a:solidFill>
                  <a:srgbClr val="0880AF"/>
                </a:solidFill>
                <a:latin typeface="맑은 고딕"/>
                <a:cs typeface="맑은 고딕"/>
              </a:rPr>
              <a:t>분실·도난·유출·위조·변조·훼손되지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않도록 </a:t>
            </a:r>
            <a:r>
              <a:rPr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안전성</a:t>
            </a:r>
            <a:r>
              <a:rPr sz="1600" b="1" spc="-4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확보조치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3439" y="5794247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61576" y="2106167"/>
            <a:ext cx="2066544" cy="1391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DC30145-C293-4493-6109-A9A0343931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5C90C5F-4349-A354-2D91-F45209A7F6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76202" y="1702185"/>
            <a:ext cx="10684510" cy="2188210"/>
          </a:xfrm>
          <a:custGeom>
            <a:avLst/>
            <a:gdLst/>
            <a:ahLst/>
            <a:cxnLst/>
            <a:rect l="l" t="t" r="r" b="b"/>
            <a:pathLst>
              <a:path w="10684510" h="2188210">
                <a:moveTo>
                  <a:pt x="0" y="2151628"/>
                </a:moveTo>
                <a:lnTo>
                  <a:pt x="10845" y="2167711"/>
                </a:lnTo>
                <a:lnTo>
                  <a:pt x="32967" y="2182615"/>
                </a:lnTo>
                <a:lnTo>
                  <a:pt x="60054" y="2188078"/>
                </a:lnTo>
                <a:lnTo>
                  <a:pt x="10614757" y="2188078"/>
                </a:lnTo>
                <a:lnTo>
                  <a:pt x="10641866" y="2182615"/>
                </a:lnTo>
                <a:lnTo>
                  <a:pt x="10663986" y="2167711"/>
                </a:lnTo>
                <a:lnTo>
                  <a:pt x="10668404" y="2161154"/>
                </a:lnTo>
                <a:lnTo>
                  <a:pt x="33117" y="2161154"/>
                </a:lnTo>
                <a:lnTo>
                  <a:pt x="6030" y="2155691"/>
                </a:lnTo>
                <a:lnTo>
                  <a:pt x="0" y="2151628"/>
                </a:lnTo>
                <a:close/>
              </a:path>
              <a:path w="10684510" h="2188210">
                <a:moveTo>
                  <a:pt x="10647900" y="0"/>
                </a:moveTo>
                <a:lnTo>
                  <a:pt x="10651966" y="6034"/>
                </a:lnTo>
                <a:lnTo>
                  <a:pt x="10657392" y="32958"/>
                </a:lnTo>
                <a:lnTo>
                  <a:pt x="10657429" y="2091558"/>
                </a:lnTo>
                <a:lnTo>
                  <a:pt x="10651966" y="2118667"/>
                </a:lnTo>
                <a:lnTo>
                  <a:pt x="10637062" y="2140787"/>
                </a:lnTo>
                <a:lnTo>
                  <a:pt x="10614942" y="2155691"/>
                </a:lnTo>
                <a:lnTo>
                  <a:pt x="10587833" y="2161154"/>
                </a:lnTo>
                <a:lnTo>
                  <a:pt x="10668404" y="2161154"/>
                </a:lnTo>
                <a:lnTo>
                  <a:pt x="10678890" y="2145591"/>
                </a:lnTo>
                <a:lnTo>
                  <a:pt x="10684316" y="2118667"/>
                </a:lnTo>
                <a:lnTo>
                  <a:pt x="10684353" y="60066"/>
                </a:lnTo>
                <a:lnTo>
                  <a:pt x="10678890" y="32958"/>
                </a:lnTo>
                <a:lnTo>
                  <a:pt x="10663986" y="10838"/>
                </a:lnTo>
                <a:lnTo>
                  <a:pt x="1064790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9364" y="1695451"/>
            <a:ext cx="10694670" cy="2198370"/>
          </a:xfrm>
          <a:custGeom>
            <a:avLst/>
            <a:gdLst/>
            <a:ahLst/>
            <a:cxnLst/>
            <a:rect l="l" t="t" r="r" b="b"/>
            <a:pathLst>
              <a:path w="10694670" h="2198370">
                <a:moveTo>
                  <a:pt x="0" y="2153755"/>
                </a:moveTo>
                <a:lnTo>
                  <a:pt x="26226" y="2185541"/>
                </a:lnTo>
                <a:lnTo>
                  <a:pt x="66841" y="2197987"/>
                </a:lnTo>
                <a:lnTo>
                  <a:pt x="10621722" y="2197987"/>
                </a:lnTo>
                <a:lnTo>
                  <a:pt x="10651265" y="2191637"/>
                </a:lnTo>
                <a:lnTo>
                  <a:pt x="67018" y="2191637"/>
                </a:lnTo>
                <a:lnTo>
                  <a:pt x="60110" y="2191256"/>
                </a:lnTo>
                <a:lnTo>
                  <a:pt x="19940" y="2172206"/>
                </a:lnTo>
                <a:lnTo>
                  <a:pt x="11163" y="2161276"/>
                </a:lnTo>
                <a:lnTo>
                  <a:pt x="0" y="2153755"/>
                </a:lnTo>
                <a:close/>
              </a:path>
              <a:path w="10694670" h="2198370">
                <a:moveTo>
                  <a:pt x="10650200" y="0"/>
                </a:moveTo>
                <a:lnTo>
                  <a:pt x="10657638" y="11038"/>
                </a:lnTo>
                <a:lnTo>
                  <a:pt x="10658679" y="11682"/>
                </a:lnTo>
                <a:lnTo>
                  <a:pt x="10668585" y="19810"/>
                </a:lnTo>
                <a:lnTo>
                  <a:pt x="10686619" y="53465"/>
                </a:lnTo>
                <a:lnTo>
                  <a:pt x="10688009" y="66800"/>
                </a:lnTo>
                <a:lnTo>
                  <a:pt x="10688005" y="2125401"/>
                </a:lnTo>
                <a:lnTo>
                  <a:pt x="10676713" y="2162300"/>
                </a:lnTo>
                <a:lnTo>
                  <a:pt x="10641407" y="2188589"/>
                </a:lnTo>
                <a:lnTo>
                  <a:pt x="10621595" y="2191637"/>
                </a:lnTo>
                <a:lnTo>
                  <a:pt x="10651265" y="2191637"/>
                </a:lnTo>
                <a:lnTo>
                  <a:pt x="10681920" y="2165983"/>
                </a:lnTo>
                <a:lnTo>
                  <a:pt x="10694363" y="2125401"/>
                </a:lnTo>
                <a:lnTo>
                  <a:pt x="10694366" y="66800"/>
                </a:lnTo>
                <a:lnTo>
                  <a:pt x="10693985" y="59434"/>
                </a:lnTo>
                <a:lnTo>
                  <a:pt x="10673030" y="15365"/>
                </a:lnTo>
                <a:lnTo>
                  <a:pt x="10656393" y="2792"/>
                </a:lnTo>
                <a:lnTo>
                  <a:pt x="1065020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724" y="1665732"/>
            <a:ext cx="10694035" cy="2197735"/>
          </a:xfrm>
          <a:custGeom>
            <a:avLst/>
            <a:gdLst/>
            <a:ahLst/>
            <a:cxnLst/>
            <a:rect l="l" t="t" r="r" b="b"/>
            <a:pathLst>
              <a:path w="10694035" h="2197735">
                <a:moveTo>
                  <a:pt x="10624312" y="0"/>
                </a:moveTo>
                <a:lnTo>
                  <a:pt x="69595" y="0"/>
                </a:lnTo>
                <a:lnTo>
                  <a:pt x="42508" y="5462"/>
                </a:lnTo>
                <a:lnTo>
                  <a:pt x="20386" y="20367"/>
                </a:lnTo>
                <a:lnTo>
                  <a:pt x="5470" y="42487"/>
                </a:lnTo>
                <a:lnTo>
                  <a:pt x="0" y="69595"/>
                </a:lnTo>
                <a:lnTo>
                  <a:pt x="0" y="2128011"/>
                </a:lnTo>
                <a:lnTo>
                  <a:pt x="5470" y="2155120"/>
                </a:lnTo>
                <a:lnTo>
                  <a:pt x="20386" y="2177240"/>
                </a:lnTo>
                <a:lnTo>
                  <a:pt x="42508" y="2192145"/>
                </a:lnTo>
                <a:lnTo>
                  <a:pt x="69595" y="2197607"/>
                </a:lnTo>
                <a:lnTo>
                  <a:pt x="10624312" y="2197607"/>
                </a:lnTo>
                <a:lnTo>
                  <a:pt x="10651420" y="2192145"/>
                </a:lnTo>
                <a:lnTo>
                  <a:pt x="10673540" y="2177240"/>
                </a:lnTo>
                <a:lnTo>
                  <a:pt x="10688445" y="2155120"/>
                </a:lnTo>
                <a:lnTo>
                  <a:pt x="10693908" y="2128011"/>
                </a:lnTo>
                <a:lnTo>
                  <a:pt x="10693908" y="69595"/>
                </a:lnTo>
                <a:lnTo>
                  <a:pt x="10688445" y="42487"/>
                </a:lnTo>
                <a:lnTo>
                  <a:pt x="10673540" y="20367"/>
                </a:lnTo>
                <a:lnTo>
                  <a:pt x="10651420" y="5462"/>
                </a:lnTo>
                <a:lnTo>
                  <a:pt x="10624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724" y="1665732"/>
            <a:ext cx="10694035" cy="2197735"/>
          </a:xfrm>
          <a:custGeom>
            <a:avLst/>
            <a:gdLst/>
            <a:ahLst/>
            <a:cxnLst/>
            <a:rect l="l" t="t" r="r" b="b"/>
            <a:pathLst>
              <a:path w="10694035" h="2197735">
                <a:moveTo>
                  <a:pt x="0" y="69595"/>
                </a:moveTo>
                <a:lnTo>
                  <a:pt x="5470" y="42487"/>
                </a:lnTo>
                <a:lnTo>
                  <a:pt x="20386" y="20367"/>
                </a:lnTo>
                <a:lnTo>
                  <a:pt x="42508" y="5462"/>
                </a:lnTo>
                <a:lnTo>
                  <a:pt x="69595" y="0"/>
                </a:lnTo>
                <a:lnTo>
                  <a:pt x="10624312" y="0"/>
                </a:lnTo>
                <a:lnTo>
                  <a:pt x="10651420" y="5462"/>
                </a:lnTo>
                <a:lnTo>
                  <a:pt x="10673540" y="20367"/>
                </a:lnTo>
                <a:lnTo>
                  <a:pt x="10688445" y="42487"/>
                </a:lnTo>
                <a:lnTo>
                  <a:pt x="10693908" y="69595"/>
                </a:lnTo>
                <a:lnTo>
                  <a:pt x="10693908" y="2128011"/>
                </a:lnTo>
                <a:lnTo>
                  <a:pt x="10688445" y="2155120"/>
                </a:lnTo>
                <a:lnTo>
                  <a:pt x="10673540" y="2177240"/>
                </a:lnTo>
                <a:lnTo>
                  <a:pt x="10651420" y="2192145"/>
                </a:lnTo>
                <a:lnTo>
                  <a:pt x="10624312" y="2197607"/>
                </a:lnTo>
                <a:lnTo>
                  <a:pt x="69595" y="2197607"/>
                </a:lnTo>
                <a:lnTo>
                  <a:pt x="42508" y="2192145"/>
                </a:lnTo>
                <a:lnTo>
                  <a:pt x="20386" y="2177240"/>
                </a:lnTo>
                <a:lnTo>
                  <a:pt x="5470" y="2155120"/>
                </a:lnTo>
                <a:lnTo>
                  <a:pt x="0" y="2128011"/>
                </a:lnTo>
                <a:lnTo>
                  <a:pt x="0" y="69595"/>
                </a:lnTo>
                <a:close/>
              </a:path>
            </a:pathLst>
          </a:custGeom>
          <a:ln w="6349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547" y="650494"/>
            <a:ext cx="533971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2. </a:t>
            </a:r>
            <a:r>
              <a:rPr lang="ko-KR" altLang="en-US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</a:t>
            </a:r>
            <a:r>
              <a:rPr lang="ko-KR" altLang="en-US" b="1" spc="-38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처리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Q&amp;A(영상정보처리기기의 설치·운영 제한)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64168" y="1712976"/>
            <a:ext cx="2540507" cy="2150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01495" y="2233160"/>
            <a:ext cx="4882515" cy="9804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안내판은</a:t>
            </a:r>
            <a:r>
              <a:rPr sz="28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155" dirty="0">
                <a:solidFill>
                  <a:srgbClr val="252525"/>
                </a:solidFill>
                <a:latin typeface="맑은 고딕"/>
                <a:cs typeface="맑은 고딕"/>
              </a:rPr>
              <a:t>영상정보처리기기가</a:t>
            </a:r>
            <a:endParaRPr sz="28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설치된 곳마다 </a:t>
            </a:r>
            <a:r>
              <a:rPr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설치해야</a:t>
            </a:r>
            <a:r>
              <a:rPr sz="2800" b="1" spc="-73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하나요?</a:t>
            </a:r>
            <a:endParaRPr sz="28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2791" y="1853183"/>
            <a:ext cx="280416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50137" y="1849628"/>
            <a:ext cx="144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Q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7550" y="4109964"/>
            <a:ext cx="10683240" cy="2333625"/>
          </a:xfrm>
          <a:custGeom>
            <a:avLst/>
            <a:gdLst/>
            <a:ahLst/>
            <a:cxnLst/>
            <a:rect l="l" t="t" r="r" b="b"/>
            <a:pathLst>
              <a:path w="10683240" h="2333625">
                <a:moveTo>
                  <a:pt x="0" y="2295177"/>
                </a:moveTo>
                <a:lnTo>
                  <a:pt x="10852" y="2311271"/>
                </a:lnTo>
                <a:lnTo>
                  <a:pt x="34448" y="2327178"/>
                </a:lnTo>
                <a:lnTo>
                  <a:pt x="63341" y="2333012"/>
                </a:lnTo>
                <a:lnTo>
                  <a:pt x="10608837" y="2333012"/>
                </a:lnTo>
                <a:lnTo>
                  <a:pt x="10637678" y="2327178"/>
                </a:lnTo>
                <a:lnTo>
                  <a:pt x="10661256" y="2311271"/>
                </a:lnTo>
                <a:lnTo>
                  <a:pt x="10664761" y="2306075"/>
                </a:lnTo>
                <a:lnTo>
                  <a:pt x="36405" y="2306075"/>
                </a:lnTo>
                <a:lnTo>
                  <a:pt x="7511" y="2300241"/>
                </a:lnTo>
                <a:lnTo>
                  <a:pt x="0" y="2295177"/>
                </a:lnTo>
                <a:close/>
              </a:path>
              <a:path w="10683240" h="2333625">
                <a:moveTo>
                  <a:pt x="10645188" y="0"/>
                </a:moveTo>
                <a:lnTo>
                  <a:pt x="10650243" y="7490"/>
                </a:lnTo>
                <a:lnTo>
                  <a:pt x="10656081" y="36331"/>
                </a:lnTo>
                <a:lnTo>
                  <a:pt x="10656081" y="2231844"/>
                </a:lnTo>
                <a:lnTo>
                  <a:pt x="10650243" y="2260737"/>
                </a:lnTo>
                <a:lnTo>
                  <a:pt x="10634332" y="2284333"/>
                </a:lnTo>
                <a:lnTo>
                  <a:pt x="10610754" y="2300241"/>
                </a:lnTo>
                <a:lnTo>
                  <a:pt x="10581913" y="2306075"/>
                </a:lnTo>
                <a:lnTo>
                  <a:pt x="10664761" y="2306075"/>
                </a:lnTo>
                <a:lnTo>
                  <a:pt x="10677167" y="2287679"/>
                </a:lnTo>
                <a:lnTo>
                  <a:pt x="10683005" y="2258793"/>
                </a:lnTo>
                <a:lnTo>
                  <a:pt x="10683005" y="63382"/>
                </a:lnTo>
                <a:lnTo>
                  <a:pt x="10677167" y="34468"/>
                </a:lnTo>
                <a:lnTo>
                  <a:pt x="10661256" y="10852"/>
                </a:lnTo>
                <a:lnTo>
                  <a:pt x="10645188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0101" y="4102510"/>
            <a:ext cx="10694035" cy="2343785"/>
          </a:xfrm>
          <a:custGeom>
            <a:avLst/>
            <a:gdLst/>
            <a:ahLst/>
            <a:cxnLst/>
            <a:rect l="l" t="t" r="r" b="b"/>
            <a:pathLst>
              <a:path w="10694035" h="2343785">
                <a:moveTo>
                  <a:pt x="0" y="2297609"/>
                </a:moveTo>
                <a:lnTo>
                  <a:pt x="27483" y="2330395"/>
                </a:lnTo>
                <a:lnTo>
                  <a:pt x="70777" y="2343641"/>
                </a:lnTo>
                <a:lnTo>
                  <a:pt x="10616286" y="2343641"/>
                </a:lnTo>
                <a:lnTo>
                  <a:pt x="10647112" y="2337291"/>
                </a:lnTo>
                <a:lnTo>
                  <a:pt x="70942" y="2337291"/>
                </a:lnTo>
                <a:lnTo>
                  <a:pt x="63564" y="2336923"/>
                </a:lnTo>
                <a:lnTo>
                  <a:pt x="20536" y="2316488"/>
                </a:lnTo>
                <a:lnTo>
                  <a:pt x="11445" y="2305326"/>
                </a:lnTo>
                <a:lnTo>
                  <a:pt x="0" y="2297609"/>
                </a:lnTo>
                <a:close/>
              </a:path>
              <a:path w="10694035" h="2343785">
                <a:moveTo>
                  <a:pt x="10647607" y="0"/>
                </a:moveTo>
                <a:lnTo>
                  <a:pt x="10655317" y="11426"/>
                </a:lnTo>
                <a:lnTo>
                  <a:pt x="10655910" y="11781"/>
                </a:lnTo>
                <a:lnTo>
                  <a:pt x="10666451" y="20544"/>
                </a:lnTo>
                <a:lnTo>
                  <a:pt x="10685882" y="56485"/>
                </a:lnTo>
                <a:lnTo>
                  <a:pt x="10687272" y="70836"/>
                </a:lnTo>
                <a:lnTo>
                  <a:pt x="10687176" y="2268191"/>
                </a:lnTo>
                <a:lnTo>
                  <a:pt x="10675214" y="2305947"/>
                </a:lnTo>
                <a:lnTo>
                  <a:pt x="10643972" y="2331728"/>
                </a:lnTo>
                <a:lnTo>
                  <a:pt x="10616159" y="2337291"/>
                </a:lnTo>
                <a:lnTo>
                  <a:pt x="10647112" y="2337291"/>
                </a:lnTo>
                <a:lnTo>
                  <a:pt x="10680421" y="2309643"/>
                </a:lnTo>
                <a:lnTo>
                  <a:pt x="10693539" y="2268191"/>
                </a:lnTo>
                <a:lnTo>
                  <a:pt x="10693629" y="70836"/>
                </a:lnTo>
                <a:lnTo>
                  <a:pt x="10693248" y="62962"/>
                </a:lnTo>
                <a:lnTo>
                  <a:pt x="10671023" y="15972"/>
                </a:lnTo>
                <a:lnTo>
                  <a:pt x="10653243" y="2764"/>
                </a:lnTo>
                <a:lnTo>
                  <a:pt x="10647607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724" y="4072128"/>
            <a:ext cx="10694035" cy="2344420"/>
          </a:xfrm>
          <a:custGeom>
            <a:avLst/>
            <a:gdLst/>
            <a:ahLst/>
            <a:cxnLst/>
            <a:rect l="l" t="t" r="r" b="b"/>
            <a:pathLst>
              <a:path w="10694035" h="2344420">
                <a:moveTo>
                  <a:pt x="10619740" y="0"/>
                </a:moveTo>
                <a:lnTo>
                  <a:pt x="74231" y="0"/>
                </a:lnTo>
                <a:lnTo>
                  <a:pt x="45337" y="5838"/>
                </a:lnTo>
                <a:lnTo>
                  <a:pt x="21742" y="21748"/>
                </a:lnTo>
                <a:lnTo>
                  <a:pt x="5833" y="45327"/>
                </a:lnTo>
                <a:lnTo>
                  <a:pt x="0" y="74168"/>
                </a:lnTo>
                <a:lnTo>
                  <a:pt x="0" y="2269680"/>
                </a:lnTo>
                <a:lnTo>
                  <a:pt x="5833" y="2298574"/>
                </a:lnTo>
                <a:lnTo>
                  <a:pt x="21742" y="2322169"/>
                </a:lnTo>
                <a:lnTo>
                  <a:pt x="45337" y="2338078"/>
                </a:lnTo>
                <a:lnTo>
                  <a:pt x="74231" y="2343912"/>
                </a:lnTo>
                <a:lnTo>
                  <a:pt x="10619740" y="2343912"/>
                </a:lnTo>
                <a:lnTo>
                  <a:pt x="10648580" y="2338078"/>
                </a:lnTo>
                <a:lnTo>
                  <a:pt x="10672159" y="2322169"/>
                </a:lnTo>
                <a:lnTo>
                  <a:pt x="10688069" y="2298574"/>
                </a:lnTo>
                <a:lnTo>
                  <a:pt x="10693908" y="2269680"/>
                </a:lnTo>
                <a:lnTo>
                  <a:pt x="10693908" y="74168"/>
                </a:lnTo>
                <a:lnTo>
                  <a:pt x="10688069" y="45327"/>
                </a:lnTo>
                <a:lnTo>
                  <a:pt x="10672159" y="21748"/>
                </a:lnTo>
                <a:lnTo>
                  <a:pt x="10648580" y="5838"/>
                </a:lnTo>
                <a:lnTo>
                  <a:pt x="10619740" y="0"/>
                </a:lnTo>
                <a:close/>
              </a:path>
            </a:pathLst>
          </a:custGeom>
          <a:solidFill>
            <a:srgbClr val="FFF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724" y="4072128"/>
            <a:ext cx="10694035" cy="2344420"/>
          </a:xfrm>
          <a:custGeom>
            <a:avLst/>
            <a:gdLst/>
            <a:ahLst/>
            <a:cxnLst/>
            <a:rect l="l" t="t" r="r" b="b"/>
            <a:pathLst>
              <a:path w="10694035" h="2344420">
                <a:moveTo>
                  <a:pt x="0" y="74168"/>
                </a:moveTo>
                <a:lnTo>
                  <a:pt x="5833" y="45327"/>
                </a:lnTo>
                <a:lnTo>
                  <a:pt x="21742" y="21748"/>
                </a:lnTo>
                <a:lnTo>
                  <a:pt x="45337" y="5838"/>
                </a:lnTo>
                <a:lnTo>
                  <a:pt x="74231" y="0"/>
                </a:lnTo>
                <a:lnTo>
                  <a:pt x="10619740" y="0"/>
                </a:lnTo>
                <a:lnTo>
                  <a:pt x="10648580" y="5838"/>
                </a:lnTo>
                <a:lnTo>
                  <a:pt x="10672159" y="21748"/>
                </a:lnTo>
                <a:lnTo>
                  <a:pt x="10688069" y="45327"/>
                </a:lnTo>
                <a:lnTo>
                  <a:pt x="10693908" y="74168"/>
                </a:lnTo>
                <a:lnTo>
                  <a:pt x="10693908" y="2269680"/>
                </a:lnTo>
                <a:lnTo>
                  <a:pt x="10688069" y="2298574"/>
                </a:lnTo>
                <a:lnTo>
                  <a:pt x="10672159" y="2322169"/>
                </a:lnTo>
                <a:lnTo>
                  <a:pt x="10648580" y="2338078"/>
                </a:lnTo>
                <a:lnTo>
                  <a:pt x="10619740" y="2343912"/>
                </a:lnTo>
                <a:lnTo>
                  <a:pt x="74231" y="2343912"/>
                </a:lnTo>
                <a:lnTo>
                  <a:pt x="45337" y="2338078"/>
                </a:lnTo>
                <a:lnTo>
                  <a:pt x="21742" y="2322169"/>
                </a:lnTo>
                <a:lnTo>
                  <a:pt x="5833" y="2298574"/>
                </a:lnTo>
                <a:lnTo>
                  <a:pt x="0" y="2269680"/>
                </a:lnTo>
                <a:lnTo>
                  <a:pt x="0" y="74168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94789" y="4488179"/>
            <a:ext cx="9377045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공개된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장소에 설치된 </a:t>
            </a:r>
            <a:r>
              <a:rPr sz="1800" b="1" spc="-145" dirty="0">
                <a:solidFill>
                  <a:srgbClr val="E85A1A"/>
                </a:solidFill>
                <a:latin typeface="맑은 고딕"/>
                <a:cs typeface="맑은 고딕"/>
              </a:rPr>
              <a:t>영상정보처리기기마다</a:t>
            </a:r>
            <a:r>
              <a:rPr sz="1800" b="1" spc="-14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안내판</a:t>
            </a:r>
            <a:r>
              <a:rPr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을 </a:t>
            </a:r>
            <a:r>
              <a:rPr sz="1800" b="1" spc="-120" dirty="0">
                <a:latin typeface="맑은 고딕"/>
                <a:cs typeface="맑은 고딕"/>
              </a:rPr>
              <a:t>설치하</a:t>
            </a:r>
            <a:r>
              <a:rPr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는 </a:t>
            </a:r>
            <a:r>
              <a:rPr sz="1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것이 </a:t>
            </a:r>
            <a:r>
              <a:rPr sz="1800" b="1" spc="-130" dirty="0">
                <a:solidFill>
                  <a:srgbClr val="E85A1A"/>
                </a:solidFill>
                <a:latin typeface="맑은 고딕"/>
                <a:cs typeface="맑은 고딕"/>
              </a:rPr>
              <a:t>원칙</a:t>
            </a:r>
            <a:r>
              <a:rPr sz="1800" b="1" spc="-130" dirty="0">
                <a:solidFill>
                  <a:srgbClr val="252525"/>
                </a:solidFill>
                <a:latin typeface="맑은 고딕"/>
                <a:cs typeface="맑은 고딕"/>
              </a:rPr>
              <a:t>이나, </a:t>
            </a:r>
            <a:r>
              <a:rPr sz="1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건물 안에 </a:t>
            </a:r>
            <a:r>
              <a:rPr sz="18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다수의  </a:t>
            </a:r>
            <a:r>
              <a:rPr sz="1800" b="1" spc="-140" dirty="0">
                <a:solidFill>
                  <a:srgbClr val="252525"/>
                </a:solidFill>
                <a:latin typeface="맑은 고딕"/>
                <a:cs typeface="맑은 고딕"/>
              </a:rPr>
              <a:t>영상정보처리기기를</a:t>
            </a:r>
            <a:r>
              <a:rPr sz="1800" b="1" spc="-27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운영하는</a:t>
            </a:r>
            <a:r>
              <a:rPr sz="1800" b="1" spc="-28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r>
              <a:rPr sz="18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E85A1A"/>
                </a:solidFill>
                <a:latin typeface="맑은 고딕"/>
                <a:cs typeface="맑은 고딕"/>
              </a:rPr>
              <a:t>출입구</a:t>
            </a:r>
            <a:r>
              <a:rPr sz="1800" b="1" spc="-28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dirty="0">
                <a:solidFill>
                  <a:srgbClr val="E85A1A"/>
                </a:solidFill>
                <a:latin typeface="맑은 고딕"/>
                <a:cs typeface="맑은 고딕"/>
              </a:rPr>
              <a:t>등</a:t>
            </a:r>
            <a:r>
              <a:rPr sz="1800" b="1" spc="-30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30" dirty="0">
                <a:solidFill>
                  <a:srgbClr val="E85A1A"/>
                </a:solidFill>
                <a:latin typeface="맑은 고딕"/>
                <a:cs typeface="맑은 고딕"/>
              </a:rPr>
              <a:t>정보주체가</a:t>
            </a:r>
            <a:r>
              <a:rPr sz="1800" b="1" spc="-27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130" dirty="0">
                <a:solidFill>
                  <a:srgbClr val="E85A1A"/>
                </a:solidFill>
                <a:latin typeface="맑은 고딕"/>
                <a:cs typeface="맑은 고딕"/>
              </a:rPr>
              <a:t>출입하면서</a:t>
            </a:r>
            <a:r>
              <a:rPr sz="1800" b="1" spc="-28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dirty="0">
                <a:solidFill>
                  <a:srgbClr val="E85A1A"/>
                </a:solidFill>
                <a:latin typeface="맑은 고딕"/>
                <a:cs typeface="맑은 고딕"/>
              </a:rPr>
              <a:t>잘</a:t>
            </a:r>
            <a:r>
              <a:rPr sz="1800" b="1" spc="-30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dirty="0">
                <a:solidFill>
                  <a:srgbClr val="E85A1A"/>
                </a:solidFill>
                <a:latin typeface="맑은 고딕"/>
                <a:cs typeface="맑은 고딕"/>
              </a:rPr>
              <a:t>볼</a:t>
            </a:r>
            <a:r>
              <a:rPr sz="1800" b="1" spc="-30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dirty="0">
                <a:solidFill>
                  <a:srgbClr val="E85A1A"/>
                </a:solidFill>
                <a:latin typeface="맑은 고딕"/>
                <a:cs typeface="맑은 고딕"/>
              </a:rPr>
              <a:t>수</a:t>
            </a:r>
            <a:r>
              <a:rPr sz="1800" b="1" spc="-3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E85A1A"/>
                </a:solidFill>
                <a:latin typeface="맑은 고딕"/>
                <a:cs typeface="맑은 고딕"/>
              </a:rPr>
              <a:t>있는</a:t>
            </a:r>
            <a:r>
              <a:rPr sz="1800" b="1" spc="-29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E85A1A"/>
                </a:solidFill>
                <a:latin typeface="맑은 고딕"/>
                <a:cs typeface="맑은 고딕"/>
              </a:rPr>
              <a:t>곳</a:t>
            </a:r>
            <a:r>
              <a:rPr sz="1800" b="1" spc="-80" dirty="0">
                <a:latin typeface="맑은 고딕"/>
                <a:cs typeface="맑은 고딕"/>
              </a:rPr>
              <a:t>에</a:t>
            </a:r>
            <a:r>
              <a:rPr sz="1800" b="1" spc="-29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시설</a:t>
            </a:r>
            <a:r>
              <a:rPr sz="1800" b="1" spc="-305" dirty="0">
                <a:latin typeface="맑은 고딕"/>
                <a:cs typeface="맑은 고딕"/>
              </a:rPr>
              <a:t> </a:t>
            </a:r>
            <a:r>
              <a:rPr sz="1800" b="1" spc="-160" dirty="0">
                <a:latin typeface="맑은 고딕"/>
                <a:cs typeface="맑은 고딕"/>
              </a:rPr>
              <a:t>또는  </a:t>
            </a:r>
            <a:r>
              <a:rPr sz="1800" b="1" spc="-80" dirty="0">
                <a:latin typeface="맑은 고딕"/>
                <a:cs typeface="맑은 고딕"/>
              </a:rPr>
              <a:t>장소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10" dirty="0">
                <a:latin typeface="맑은 고딕"/>
                <a:cs typeface="맑은 고딕"/>
              </a:rPr>
              <a:t>전체가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40" dirty="0">
                <a:latin typeface="맑은 고딕"/>
                <a:cs typeface="맑은 고딕"/>
              </a:rPr>
              <a:t>영상정보처리기기</a:t>
            </a:r>
            <a:r>
              <a:rPr sz="1800" b="1" spc="-265" dirty="0">
                <a:latin typeface="맑은 고딕"/>
                <a:cs typeface="맑은 고딕"/>
              </a:rPr>
              <a:t> </a:t>
            </a:r>
            <a:r>
              <a:rPr sz="1800" b="1" spc="-80" dirty="0">
                <a:latin typeface="맑은 고딕"/>
                <a:cs typeface="맑은 고딕"/>
              </a:rPr>
              <a:t>설치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20" dirty="0">
                <a:latin typeface="맑은 고딕"/>
                <a:cs typeface="맑은 고딕"/>
              </a:rPr>
              <a:t>지역임을</a:t>
            </a:r>
            <a:r>
              <a:rPr sz="1800" b="1" spc="-280" dirty="0">
                <a:latin typeface="맑은 고딕"/>
                <a:cs typeface="맑은 고딕"/>
              </a:rPr>
              <a:t> </a:t>
            </a:r>
            <a:r>
              <a:rPr sz="1800" b="1" spc="-120" dirty="0">
                <a:latin typeface="맑은 고딕"/>
                <a:cs typeface="맑은 고딕"/>
              </a:rPr>
              <a:t>표시하는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spc="-135" dirty="0">
                <a:solidFill>
                  <a:srgbClr val="E85A1A"/>
                </a:solidFill>
                <a:latin typeface="맑은 고딕"/>
                <a:cs typeface="맑은 고딕"/>
              </a:rPr>
              <a:t>안내판</a:t>
            </a:r>
            <a:r>
              <a:rPr sz="1800" b="1" spc="-135" dirty="0">
                <a:solidFill>
                  <a:srgbClr val="252525"/>
                </a:solidFill>
                <a:latin typeface="맑은 고딕"/>
                <a:cs typeface="맑은 고딕"/>
              </a:rPr>
              <a:t>(설치</a:t>
            </a:r>
            <a:r>
              <a:rPr sz="1800" b="1" spc="-27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목적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dirty="0">
                <a:solidFill>
                  <a:srgbClr val="252525"/>
                </a:solidFill>
                <a:latin typeface="맑은 고딕"/>
                <a:cs typeface="맑은 고딕"/>
              </a:rPr>
              <a:t>및</a:t>
            </a:r>
            <a:r>
              <a:rPr sz="18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장소,</a:t>
            </a:r>
            <a:r>
              <a:rPr sz="1800" b="1" spc="-28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촬영</a:t>
            </a:r>
            <a:r>
              <a:rPr sz="18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범위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dirty="0">
                <a:solidFill>
                  <a:srgbClr val="252525"/>
                </a:solidFill>
                <a:latin typeface="맑은 고딕"/>
                <a:cs typeface="맑은 고딕"/>
              </a:rPr>
              <a:t>및</a:t>
            </a:r>
            <a:r>
              <a:rPr sz="18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시간,  </a:t>
            </a:r>
            <a:r>
              <a:rPr sz="18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관리책임자</a:t>
            </a:r>
            <a:r>
              <a:rPr sz="1800" b="1" spc="-28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성명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dirty="0">
                <a:solidFill>
                  <a:srgbClr val="252525"/>
                </a:solidFill>
                <a:latin typeface="맑은 고딕"/>
                <a:cs typeface="맑은 고딕"/>
              </a:rPr>
              <a:t>및</a:t>
            </a:r>
            <a:r>
              <a:rPr sz="18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연락처</a:t>
            </a:r>
            <a:r>
              <a:rPr sz="18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dirty="0">
                <a:solidFill>
                  <a:srgbClr val="252525"/>
                </a:solidFill>
                <a:latin typeface="맑은 고딕"/>
                <a:cs typeface="맑은 고딕"/>
              </a:rPr>
              <a:t>등</a:t>
            </a:r>
            <a:r>
              <a:rPr sz="18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표기)을</a:t>
            </a:r>
            <a:r>
              <a:rPr sz="1800" b="1" spc="-28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800" b="1" spc="-110" dirty="0">
                <a:latin typeface="맑은 고딕"/>
                <a:cs typeface="맑은 고딕"/>
              </a:rPr>
              <a:t>설치할</a:t>
            </a:r>
            <a:r>
              <a:rPr sz="1800" b="1" spc="-290" dirty="0">
                <a:latin typeface="맑은 고딕"/>
                <a:cs typeface="맑은 고딕"/>
              </a:rPr>
              <a:t> </a:t>
            </a:r>
            <a:r>
              <a:rPr sz="1800" b="1" dirty="0">
                <a:latin typeface="맑은 고딕"/>
                <a:cs typeface="맑은 고딕"/>
              </a:rPr>
              <a:t>수</a:t>
            </a:r>
            <a:r>
              <a:rPr sz="1800" b="1" spc="-305" dirty="0">
                <a:latin typeface="맑은 고딕"/>
                <a:cs typeface="맑은 고딕"/>
              </a:rPr>
              <a:t> </a:t>
            </a:r>
            <a:r>
              <a:rPr sz="1800" b="1" spc="-130" dirty="0">
                <a:solidFill>
                  <a:srgbClr val="252525"/>
                </a:solidFill>
                <a:latin typeface="맑은 고딕"/>
                <a:cs typeface="맑은 고딕"/>
              </a:rPr>
              <a:t>있습니다.</a:t>
            </a:r>
            <a:endParaRPr sz="18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3460" y="4376928"/>
            <a:ext cx="280416" cy="237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71473" y="4379214"/>
            <a:ext cx="132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A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8768" y="6173294"/>
            <a:ext cx="3353435" cy="2127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100" spc="-30" dirty="0">
                <a:solidFill>
                  <a:srgbClr val="404040"/>
                </a:solidFill>
                <a:latin typeface="맑은 고딕"/>
                <a:cs typeface="맑은 고딕"/>
              </a:rPr>
              <a:t>(출처:</a:t>
            </a:r>
            <a:r>
              <a:rPr sz="1100" spc="-95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맑은 고딕"/>
                <a:cs typeface="맑은 고딕"/>
              </a:rPr>
              <a:t>개인정보</a:t>
            </a:r>
            <a:r>
              <a:rPr sz="1100" spc="-95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맑은 고딕"/>
                <a:cs typeface="맑은 고딕"/>
              </a:rPr>
              <a:t>보호</a:t>
            </a:r>
            <a:r>
              <a:rPr sz="1100" spc="-95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맑은 고딕"/>
                <a:cs typeface="맑은 고딕"/>
              </a:rPr>
              <a:t>법령</a:t>
            </a:r>
            <a:r>
              <a:rPr sz="1100" spc="-95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0" dirty="0">
                <a:solidFill>
                  <a:srgbClr val="404040"/>
                </a:solidFill>
                <a:latin typeface="맑은 고딕"/>
                <a:cs typeface="맑은 고딕"/>
              </a:rPr>
              <a:t>및</a:t>
            </a:r>
            <a:r>
              <a:rPr sz="1100" spc="-85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맑은 고딕"/>
                <a:cs typeface="맑은 고딕"/>
              </a:rPr>
              <a:t>지침</a:t>
            </a:r>
            <a:r>
              <a:rPr sz="1100" spc="-85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dirty="0">
                <a:solidFill>
                  <a:srgbClr val="404040"/>
                </a:solidFill>
                <a:latin typeface="맑은 고딕"/>
                <a:cs typeface="맑은 고딕"/>
              </a:rPr>
              <a:t>∙</a:t>
            </a:r>
            <a:r>
              <a:rPr sz="1100" spc="-8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맑은 고딕"/>
                <a:cs typeface="맑은 고딕"/>
              </a:rPr>
              <a:t>고시</a:t>
            </a:r>
            <a:r>
              <a:rPr sz="1100" spc="-95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맑은 고딕"/>
                <a:cs typeface="맑은 고딕"/>
              </a:rPr>
              <a:t>해설,</a:t>
            </a:r>
            <a:r>
              <a:rPr sz="1100" spc="-95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100" spc="-35" dirty="0">
                <a:solidFill>
                  <a:srgbClr val="404040"/>
                </a:solidFill>
                <a:latin typeface="맑은 고딕"/>
                <a:cs typeface="맑은 고딕"/>
              </a:rPr>
              <a:t>2016.12)</a:t>
            </a:r>
            <a:endParaRPr sz="1100">
              <a:latin typeface="맑은 고딕"/>
              <a:cs typeface="맑은 고딕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E231E276-8F78-5202-4C7D-0CC9479986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A3E27E26-EA07-0D8D-104C-F441A3588A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76202" y="1702185"/>
            <a:ext cx="10684510" cy="2188210"/>
          </a:xfrm>
          <a:custGeom>
            <a:avLst/>
            <a:gdLst/>
            <a:ahLst/>
            <a:cxnLst/>
            <a:rect l="l" t="t" r="r" b="b"/>
            <a:pathLst>
              <a:path w="10684510" h="2188210">
                <a:moveTo>
                  <a:pt x="0" y="2151628"/>
                </a:moveTo>
                <a:lnTo>
                  <a:pt x="10845" y="2167711"/>
                </a:lnTo>
                <a:lnTo>
                  <a:pt x="32967" y="2182615"/>
                </a:lnTo>
                <a:lnTo>
                  <a:pt x="60054" y="2188078"/>
                </a:lnTo>
                <a:lnTo>
                  <a:pt x="10614757" y="2188078"/>
                </a:lnTo>
                <a:lnTo>
                  <a:pt x="10641866" y="2182615"/>
                </a:lnTo>
                <a:lnTo>
                  <a:pt x="10663986" y="2167711"/>
                </a:lnTo>
                <a:lnTo>
                  <a:pt x="10668404" y="2161154"/>
                </a:lnTo>
                <a:lnTo>
                  <a:pt x="33117" y="2161154"/>
                </a:lnTo>
                <a:lnTo>
                  <a:pt x="6030" y="2155691"/>
                </a:lnTo>
                <a:lnTo>
                  <a:pt x="0" y="2151628"/>
                </a:lnTo>
                <a:close/>
              </a:path>
              <a:path w="10684510" h="2188210">
                <a:moveTo>
                  <a:pt x="10647900" y="0"/>
                </a:moveTo>
                <a:lnTo>
                  <a:pt x="10651966" y="6034"/>
                </a:lnTo>
                <a:lnTo>
                  <a:pt x="10657392" y="32958"/>
                </a:lnTo>
                <a:lnTo>
                  <a:pt x="10657429" y="2091558"/>
                </a:lnTo>
                <a:lnTo>
                  <a:pt x="10651966" y="2118667"/>
                </a:lnTo>
                <a:lnTo>
                  <a:pt x="10637062" y="2140787"/>
                </a:lnTo>
                <a:lnTo>
                  <a:pt x="10614942" y="2155691"/>
                </a:lnTo>
                <a:lnTo>
                  <a:pt x="10587833" y="2161154"/>
                </a:lnTo>
                <a:lnTo>
                  <a:pt x="10668404" y="2161154"/>
                </a:lnTo>
                <a:lnTo>
                  <a:pt x="10678890" y="2145591"/>
                </a:lnTo>
                <a:lnTo>
                  <a:pt x="10684316" y="2118667"/>
                </a:lnTo>
                <a:lnTo>
                  <a:pt x="10684353" y="60066"/>
                </a:lnTo>
                <a:lnTo>
                  <a:pt x="10678890" y="32958"/>
                </a:lnTo>
                <a:lnTo>
                  <a:pt x="10663986" y="10838"/>
                </a:lnTo>
                <a:lnTo>
                  <a:pt x="1064790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9364" y="1695451"/>
            <a:ext cx="10694670" cy="2198370"/>
          </a:xfrm>
          <a:custGeom>
            <a:avLst/>
            <a:gdLst/>
            <a:ahLst/>
            <a:cxnLst/>
            <a:rect l="l" t="t" r="r" b="b"/>
            <a:pathLst>
              <a:path w="10694670" h="2198370">
                <a:moveTo>
                  <a:pt x="0" y="2153755"/>
                </a:moveTo>
                <a:lnTo>
                  <a:pt x="26226" y="2185541"/>
                </a:lnTo>
                <a:lnTo>
                  <a:pt x="66841" y="2197987"/>
                </a:lnTo>
                <a:lnTo>
                  <a:pt x="10621722" y="2197987"/>
                </a:lnTo>
                <a:lnTo>
                  <a:pt x="10651265" y="2191637"/>
                </a:lnTo>
                <a:lnTo>
                  <a:pt x="67018" y="2191637"/>
                </a:lnTo>
                <a:lnTo>
                  <a:pt x="60110" y="2191256"/>
                </a:lnTo>
                <a:lnTo>
                  <a:pt x="19940" y="2172206"/>
                </a:lnTo>
                <a:lnTo>
                  <a:pt x="11163" y="2161276"/>
                </a:lnTo>
                <a:lnTo>
                  <a:pt x="0" y="2153755"/>
                </a:lnTo>
                <a:close/>
              </a:path>
              <a:path w="10694670" h="2198370">
                <a:moveTo>
                  <a:pt x="10650200" y="0"/>
                </a:moveTo>
                <a:lnTo>
                  <a:pt x="10657638" y="11038"/>
                </a:lnTo>
                <a:lnTo>
                  <a:pt x="10658679" y="11682"/>
                </a:lnTo>
                <a:lnTo>
                  <a:pt x="10668585" y="19810"/>
                </a:lnTo>
                <a:lnTo>
                  <a:pt x="10686619" y="53465"/>
                </a:lnTo>
                <a:lnTo>
                  <a:pt x="10688009" y="66800"/>
                </a:lnTo>
                <a:lnTo>
                  <a:pt x="10688005" y="2125401"/>
                </a:lnTo>
                <a:lnTo>
                  <a:pt x="10676713" y="2162300"/>
                </a:lnTo>
                <a:lnTo>
                  <a:pt x="10641407" y="2188589"/>
                </a:lnTo>
                <a:lnTo>
                  <a:pt x="10621595" y="2191637"/>
                </a:lnTo>
                <a:lnTo>
                  <a:pt x="10651265" y="2191637"/>
                </a:lnTo>
                <a:lnTo>
                  <a:pt x="10681920" y="2165983"/>
                </a:lnTo>
                <a:lnTo>
                  <a:pt x="10694363" y="2125401"/>
                </a:lnTo>
                <a:lnTo>
                  <a:pt x="10694366" y="66800"/>
                </a:lnTo>
                <a:lnTo>
                  <a:pt x="10693985" y="59434"/>
                </a:lnTo>
                <a:lnTo>
                  <a:pt x="10673030" y="15365"/>
                </a:lnTo>
                <a:lnTo>
                  <a:pt x="10656393" y="2792"/>
                </a:lnTo>
                <a:lnTo>
                  <a:pt x="1065020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724" y="1665732"/>
            <a:ext cx="10694035" cy="2197735"/>
          </a:xfrm>
          <a:custGeom>
            <a:avLst/>
            <a:gdLst/>
            <a:ahLst/>
            <a:cxnLst/>
            <a:rect l="l" t="t" r="r" b="b"/>
            <a:pathLst>
              <a:path w="10694035" h="2197735">
                <a:moveTo>
                  <a:pt x="10624312" y="0"/>
                </a:moveTo>
                <a:lnTo>
                  <a:pt x="69595" y="0"/>
                </a:lnTo>
                <a:lnTo>
                  <a:pt x="42508" y="5462"/>
                </a:lnTo>
                <a:lnTo>
                  <a:pt x="20386" y="20367"/>
                </a:lnTo>
                <a:lnTo>
                  <a:pt x="5470" y="42487"/>
                </a:lnTo>
                <a:lnTo>
                  <a:pt x="0" y="69595"/>
                </a:lnTo>
                <a:lnTo>
                  <a:pt x="0" y="2128011"/>
                </a:lnTo>
                <a:lnTo>
                  <a:pt x="5470" y="2155120"/>
                </a:lnTo>
                <a:lnTo>
                  <a:pt x="20386" y="2177240"/>
                </a:lnTo>
                <a:lnTo>
                  <a:pt x="42508" y="2192145"/>
                </a:lnTo>
                <a:lnTo>
                  <a:pt x="69595" y="2197607"/>
                </a:lnTo>
                <a:lnTo>
                  <a:pt x="10624312" y="2197607"/>
                </a:lnTo>
                <a:lnTo>
                  <a:pt x="10651420" y="2192145"/>
                </a:lnTo>
                <a:lnTo>
                  <a:pt x="10673540" y="2177240"/>
                </a:lnTo>
                <a:lnTo>
                  <a:pt x="10688445" y="2155120"/>
                </a:lnTo>
                <a:lnTo>
                  <a:pt x="10693908" y="2128011"/>
                </a:lnTo>
                <a:lnTo>
                  <a:pt x="10693908" y="69595"/>
                </a:lnTo>
                <a:lnTo>
                  <a:pt x="10688445" y="42487"/>
                </a:lnTo>
                <a:lnTo>
                  <a:pt x="10673540" y="20367"/>
                </a:lnTo>
                <a:lnTo>
                  <a:pt x="10651420" y="5462"/>
                </a:lnTo>
                <a:lnTo>
                  <a:pt x="10624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724" y="1665732"/>
            <a:ext cx="10694035" cy="2197735"/>
          </a:xfrm>
          <a:custGeom>
            <a:avLst/>
            <a:gdLst/>
            <a:ahLst/>
            <a:cxnLst/>
            <a:rect l="l" t="t" r="r" b="b"/>
            <a:pathLst>
              <a:path w="10694035" h="2197735">
                <a:moveTo>
                  <a:pt x="0" y="69595"/>
                </a:moveTo>
                <a:lnTo>
                  <a:pt x="5470" y="42487"/>
                </a:lnTo>
                <a:lnTo>
                  <a:pt x="20386" y="20367"/>
                </a:lnTo>
                <a:lnTo>
                  <a:pt x="42508" y="5462"/>
                </a:lnTo>
                <a:lnTo>
                  <a:pt x="69595" y="0"/>
                </a:lnTo>
                <a:lnTo>
                  <a:pt x="10624312" y="0"/>
                </a:lnTo>
                <a:lnTo>
                  <a:pt x="10651420" y="5462"/>
                </a:lnTo>
                <a:lnTo>
                  <a:pt x="10673540" y="20367"/>
                </a:lnTo>
                <a:lnTo>
                  <a:pt x="10688445" y="42487"/>
                </a:lnTo>
                <a:lnTo>
                  <a:pt x="10693908" y="69595"/>
                </a:lnTo>
                <a:lnTo>
                  <a:pt x="10693908" y="2128011"/>
                </a:lnTo>
                <a:lnTo>
                  <a:pt x="10688445" y="2155120"/>
                </a:lnTo>
                <a:lnTo>
                  <a:pt x="10673540" y="2177240"/>
                </a:lnTo>
                <a:lnTo>
                  <a:pt x="10651420" y="2192145"/>
                </a:lnTo>
                <a:lnTo>
                  <a:pt x="10624312" y="2197607"/>
                </a:lnTo>
                <a:lnTo>
                  <a:pt x="69595" y="2197607"/>
                </a:lnTo>
                <a:lnTo>
                  <a:pt x="42508" y="2192145"/>
                </a:lnTo>
                <a:lnTo>
                  <a:pt x="20386" y="2177240"/>
                </a:lnTo>
                <a:lnTo>
                  <a:pt x="5470" y="2155120"/>
                </a:lnTo>
                <a:lnTo>
                  <a:pt x="0" y="2128011"/>
                </a:lnTo>
                <a:lnTo>
                  <a:pt x="0" y="69595"/>
                </a:lnTo>
                <a:close/>
              </a:path>
            </a:pathLst>
          </a:custGeom>
          <a:ln w="6349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547" y="650494"/>
            <a:ext cx="533971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2. </a:t>
            </a:r>
            <a:r>
              <a:rPr lang="ko-KR" altLang="en-US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</a:t>
            </a:r>
            <a:r>
              <a:rPr lang="ko-KR" altLang="en-US" b="1" spc="-38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처리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Q&amp;A(</a:t>
            </a:r>
            <a:r>
              <a:rPr sz="2200" b="1" spc="-5" dirty="0" err="1">
                <a:solidFill>
                  <a:srgbClr val="4384D9"/>
                </a:solidFill>
                <a:latin typeface="맑은 고딕"/>
                <a:cs typeface="맑은 고딕"/>
              </a:rPr>
              <a:t>영상정보처리기기의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열람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)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64168" y="1712976"/>
            <a:ext cx="2540507" cy="2150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01495" y="2233160"/>
            <a:ext cx="7132398" cy="92589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학부모가 본인 자녀 외 다른 아이가 포함된 </a:t>
            </a:r>
            <a:r>
              <a:rPr lang="en-US" altLang="ko-KR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CCTV </a:t>
            </a: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영상에 대해 열람 청구를 하는 경우는</a:t>
            </a:r>
            <a:r>
              <a:rPr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?</a:t>
            </a:r>
            <a:endParaRPr sz="28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2791" y="1853183"/>
            <a:ext cx="280416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50137" y="1849628"/>
            <a:ext cx="144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Q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7550" y="4109964"/>
            <a:ext cx="10683240" cy="2333625"/>
          </a:xfrm>
          <a:custGeom>
            <a:avLst/>
            <a:gdLst/>
            <a:ahLst/>
            <a:cxnLst/>
            <a:rect l="l" t="t" r="r" b="b"/>
            <a:pathLst>
              <a:path w="10683240" h="2333625">
                <a:moveTo>
                  <a:pt x="0" y="2295177"/>
                </a:moveTo>
                <a:lnTo>
                  <a:pt x="10852" y="2311271"/>
                </a:lnTo>
                <a:lnTo>
                  <a:pt x="34448" y="2327178"/>
                </a:lnTo>
                <a:lnTo>
                  <a:pt x="63341" y="2333012"/>
                </a:lnTo>
                <a:lnTo>
                  <a:pt x="10608837" y="2333012"/>
                </a:lnTo>
                <a:lnTo>
                  <a:pt x="10637678" y="2327178"/>
                </a:lnTo>
                <a:lnTo>
                  <a:pt x="10661256" y="2311271"/>
                </a:lnTo>
                <a:lnTo>
                  <a:pt x="10664761" y="2306075"/>
                </a:lnTo>
                <a:lnTo>
                  <a:pt x="36405" y="2306075"/>
                </a:lnTo>
                <a:lnTo>
                  <a:pt x="7511" y="2300241"/>
                </a:lnTo>
                <a:lnTo>
                  <a:pt x="0" y="2295177"/>
                </a:lnTo>
                <a:close/>
              </a:path>
              <a:path w="10683240" h="2333625">
                <a:moveTo>
                  <a:pt x="10645188" y="0"/>
                </a:moveTo>
                <a:lnTo>
                  <a:pt x="10650243" y="7490"/>
                </a:lnTo>
                <a:lnTo>
                  <a:pt x="10656081" y="36331"/>
                </a:lnTo>
                <a:lnTo>
                  <a:pt x="10656081" y="2231844"/>
                </a:lnTo>
                <a:lnTo>
                  <a:pt x="10650243" y="2260737"/>
                </a:lnTo>
                <a:lnTo>
                  <a:pt x="10634332" y="2284333"/>
                </a:lnTo>
                <a:lnTo>
                  <a:pt x="10610754" y="2300241"/>
                </a:lnTo>
                <a:lnTo>
                  <a:pt x="10581913" y="2306075"/>
                </a:lnTo>
                <a:lnTo>
                  <a:pt x="10664761" y="2306075"/>
                </a:lnTo>
                <a:lnTo>
                  <a:pt x="10677167" y="2287679"/>
                </a:lnTo>
                <a:lnTo>
                  <a:pt x="10683005" y="2258793"/>
                </a:lnTo>
                <a:lnTo>
                  <a:pt x="10683005" y="63382"/>
                </a:lnTo>
                <a:lnTo>
                  <a:pt x="10677167" y="34468"/>
                </a:lnTo>
                <a:lnTo>
                  <a:pt x="10661256" y="10852"/>
                </a:lnTo>
                <a:lnTo>
                  <a:pt x="10645188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0101" y="4102510"/>
            <a:ext cx="10694035" cy="2343785"/>
          </a:xfrm>
          <a:custGeom>
            <a:avLst/>
            <a:gdLst/>
            <a:ahLst/>
            <a:cxnLst/>
            <a:rect l="l" t="t" r="r" b="b"/>
            <a:pathLst>
              <a:path w="10694035" h="2343785">
                <a:moveTo>
                  <a:pt x="0" y="2297609"/>
                </a:moveTo>
                <a:lnTo>
                  <a:pt x="27483" y="2330395"/>
                </a:lnTo>
                <a:lnTo>
                  <a:pt x="70777" y="2343641"/>
                </a:lnTo>
                <a:lnTo>
                  <a:pt x="10616286" y="2343641"/>
                </a:lnTo>
                <a:lnTo>
                  <a:pt x="10647112" y="2337291"/>
                </a:lnTo>
                <a:lnTo>
                  <a:pt x="70942" y="2337291"/>
                </a:lnTo>
                <a:lnTo>
                  <a:pt x="63564" y="2336923"/>
                </a:lnTo>
                <a:lnTo>
                  <a:pt x="20536" y="2316488"/>
                </a:lnTo>
                <a:lnTo>
                  <a:pt x="11445" y="2305326"/>
                </a:lnTo>
                <a:lnTo>
                  <a:pt x="0" y="2297609"/>
                </a:lnTo>
                <a:close/>
              </a:path>
              <a:path w="10694035" h="2343785">
                <a:moveTo>
                  <a:pt x="10647607" y="0"/>
                </a:moveTo>
                <a:lnTo>
                  <a:pt x="10655317" y="11426"/>
                </a:lnTo>
                <a:lnTo>
                  <a:pt x="10655910" y="11781"/>
                </a:lnTo>
                <a:lnTo>
                  <a:pt x="10666451" y="20544"/>
                </a:lnTo>
                <a:lnTo>
                  <a:pt x="10685882" y="56485"/>
                </a:lnTo>
                <a:lnTo>
                  <a:pt x="10687272" y="70836"/>
                </a:lnTo>
                <a:lnTo>
                  <a:pt x="10687176" y="2268191"/>
                </a:lnTo>
                <a:lnTo>
                  <a:pt x="10675214" y="2305947"/>
                </a:lnTo>
                <a:lnTo>
                  <a:pt x="10643972" y="2331728"/>
                </a:lnTo>
                <a:lnTo>
                  <a:pt x="10616159" y="2337291"/>
                </a:lnTo>
                <a:lnTo>
                  <a:pt x="10647112" y="2337291"/>
                </a:lnTo>
                <a:lnTo>
                  <a:pt x="10680421" y="2309643"/>
                </a:lnTo>
                <a:lnTo>
                  <a:pt x="10693539" y="2268191"/>
                </a:lnTo>
                <a:lnTo>
                  <a:pt x="10693629" y="70836"/>
                </a:lnTo>
                <a:lnTo>
                  <a:pt x="10693248" y="62962"/>
                </a:lnTo>
                <a:lnTo>
                  <a:pt x="10671023" y="15972"/>
                </a:lnTo>
                <a:lnTo>
                  <a:pt x="10653243" y="2764"/>
                </a:lnTo>
                <a:lnTo>
                  <a:pt x="10647607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724" y="4072128"/>
            <a:ext cx="10694035" cy="2344420"/>
          </a:xfrm>
          <a:custGeom>
            <a:avLst/>
            <a:gdLst/>
            <a:ahLst/>
            <a:cxnLst/>
            <a:rect l="l" t="t" r="r" b="b"/>
            <a:pathLst>
              <a:path w="10694035" h="2344420">
                <a:moveTo>
                  <a:pt x="10619740" y="0"/>
                </a:moveTo>
                <a:lnTo>
                  <a:pt x="74231" y="0"/>
                </a:lnTo>
                <a:lnTo>
                  <a:pt x="45337" y="5838"/>
                </a:lnTo>
                <a:lnTo>
                  <a:pt x="21742" y="21748"/>
                </a:lnTo>
                <a:lnTo>
                  <a:pt x="5833" y="45327"/>
                </a:lnTo>
                <a:lnTo>
                  <a:pt x="0" y="74168"/>
                </a:lnTo>
                <a:lnTo>
                  <a:pt x="0" y="2269680"/>
                </a:lnTo>
                <a:lnTo>
                  <a:pt x="5833" y="2298574"/>
                </a:lnTo>
                <a:lnTo>
                  <a:pt x="21742" y="2322169"/>
                </a:lnTo>
                <a:lnTo>
                  <a:pt x="45337" y="2338078"/>
                </a:lnTo>
                <a:lnTo>
                  <a:pt x="74231" y="2343912"/>
                </a:lnTo>
                <a:lnTo>
                  <a:pt x="10619740" y="2343912"/>
                </a:lnTo>
                <a:lnTo>
                  <a:pt x="10648580" y="2338078"/>
                </a:lnTo>
                <a:lnTo>
                  <a:pt x="10672159" y="2322169"/>
                </a:lnTo>
                <a:lnTo>
                  <a:pt x="10688069" y="2298574"/>
                </a:lnTo>
                <a:lnTo>
                  <a:pt x="10693908" y="2269680"/>
                </a:lnTo>
                <a:lnTo>
                  <a:pt x="10693908" y="74168"/>
                </a:lnTo>
                <a:lnTo>
                  <a:pt x="10688069" y="45327"/>
                </a:lnTo>
                <a:lnTo>
                  <a:pt x="10672159" y="21748"/>
                </a:lnTo>
                <a:lnTo>
                  <a:pt x="10648580" y="5838"/>
                </a:lnTo>
                <a:lnTo>
                  <a:pt x="10619740" y="0"/>
                </a:lnTo>
                <a:close/>
              </a:path>
            </a:pathLst>
          </a:custGeom>
          <a:solidFill>
            <a:srgbClr val="FFF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724" y="4072128"/>
            <a:ext cx="10694035" cy="2344420"/>
          </a:xfrm>
          <a:custGeom>
            <a:avLst/>
            <a:gdLst/>
            <a:ahLst/>
            <a:cxnLst/>
            <a:rect l="l" t="t" r="r" b="b"/>
            <a:pathLst>
              <a:path w="10694035" h="2344420">
                <a:moveTo>
                  <a:pt x="0" y="74168"/>
                </a:moveTo>
                <a:lnTo>
                  <a:pt x="5833" y="45327"/>
                </a:lnTo>
                <a:lnTo>
                  <a:pt x="21742" y="21748"/>
                </a:lnTo>
                <a:lnTo>
                  <a:pt x="45337" y="5838"/>
                </a:lnTo>
                <a:lnTo>
                  <a:pt x="74231" y="0"/>
                </a:lnTo>
                <a:lnTo>
                  <a:pt x="10619740" y="0"/>
                </a:lnTo>
                <a:lnTo>
                  <a:pt x="10648580" y="5838"/>
                </a:lnTo>
                <a:lnTo>
                  <a:pt x="10672159" y="21748"/>
                </a:lnTo>
                <a:lnTo>
                  <a:pt x="10688069" y="45327"/>
                </a:lnTo>
                <a:lnTo>
                  <a:pt x="10693908" y="74168"/>
                </a:lnTo>
                <a:lnTo>
                  <a:pt x="10693908" y="2269680"/>
                </a:lnTo>
                <a:lnTo>
                  <a:pt x="10688069" y="2298574"/>
                </a:lnTo>
                <a:lnTo>
                  <a:pt x="10672159" y="2322169"/>
                </a:lnTo>
                <a:lnTo>
                  <a:pt x="10648580" y="2338078"/>
                </a:lnTo>
                <a:lnTo>
                  <a:pt x="10619740" y="2343912"/>
                </a:lnTo>
                <a:lnTo>
                  <a:pt x="74231" y="2343912"/>
                </a:lnTo>
                <a:lnTo>
                  <a:pt x="45337" y="2338078"/>
                </a:lnTo>
                <a:lnTo>
                  <a:pt x="21742" y="2322169"/>
                </a:lnTo>
                <a:lnTo>
                  <a:pt x="5833" y="2298574"/>
                </a:lnTo>
                <a:lnTo>
                  <a:pt x="0" y="2269680"/>
                </a:lnTo>
                <a:lnTo>
                  <a:pt x="0" y="74168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94789" y="4488179"/>
            <a:ext cx="9625738" cy="1654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ko-KR" altLang="en-US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열람은 </a:t>
            </a:r>
            <a:r>
              <a:rPr lang="en-US" altLang="ko-KR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‘</a:t>
            </a:r>
            <a:r>
              <a:rPr lang="ko-KR" altLang="en-US" sz="1800" b="1" spc="-145" dirty="0">
                <a:solidFill>
                  <a:srgbClr val="E85A1A"/>
                </a:solidFill>
                <a:latin typeface="맑은 고딕"/>
                <a:cs typeface="맑은 고딕"/>
              </a:rPr>
              <a:t>개인영상정보 열람 존재 확인 청구서</a:t>
            </a:r>
            <a:r>
              <a:rPr lang="en-US" altLang="ko-KR" b="1" spc="-105" dirty="0">
                <a:solidFill>
                  <a:srgbClr val="252525"/>
                </a:solidFill>
                <a:latin typeface="맑은 고딕"/>
                <a:cs typeface="맑은 고딕"/>
              </a:rPr>
              <a:t>’</a:t>
            </a:r>
            <a:r>
              <a:rPr lang="ko-KR" altLang="en-US"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를</a:t>
            </a:r>
            <a:r>
              <a:rPr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lang="ko-KR" altLang="en-US"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작성하여 운영자에게 요구해야 하며 </a:t>
            </a:r>
            <a:r>
              <a:rPr lang="en-US" altLang="ko-KR"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10</a:t>
            </a:r>
            <a:r>
              <a:rPr lang="ko-KR" altLang="en-US"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일 이내에 열람 할 수 있도록 해야 함</a:t>
            </a:r>
            <a:r>
              <a:rPr lang="en-US" altLang="ko-KR" sz="18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.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ko-KR" altLang="en-US" sz="1800" b="1" spc="-120" dirty="0">
                <a:latin typeface="맑은 고딕"/>
                <a:cs typeface="맑은 고딕"/>
              </a:rPr>
              <a:t>학부모의 본인 자녀 외의 다른 아이가 포함된 </a:t>
            </a:r>
            <a:r>
              <a:rPr lang="en-US" altLang="ko-KR" sz="1800" b="1" spc="-120" dirty="0">
                <a:latin typeface="맑은 고딕"/>
                <a:cs typeface="맑은 고딕"/>
              </a:rPr>
              <a:t>CCTV </a:t>
            </a:r>
            <a:r>
              <a:rPr lang="ko-KR" altLang="en-US" sz="1800" b="1" spc="-120" dirty="0">
                <a:latin typeface="맑은 고딕"/>
                <a:cs typeface="맑은 고딕"/>
              </a:rPr>
              <a:t>열람을 요구한 경우에는 다른 아이와 법정대리인</a:t>
            </a:r>
            <a:r>
              <a:rPr lang="en-US" altLang="ko-KR" sz="1800" b="1" spc="-120" dirty="0">
                <a:latin typeface="맑은 고딕"/>
                <a:cs typeface="맑은 고딕"/>
              </a:rPr>
              <a:t>(</a:t>
            </a:r>
            <a:r>
              <a:rPr lang="ko-KR" altLang="en-US" sz="1800" b="1" spc="-120" dirty="0">
                <a:latin typeface="맑은 고딕"/>
                <a:cs typeface="맑은 고딕"/>
              </a:rPr>
              <a:t>만 </a:t>
            </a:r>
            <a:r>
              <a:rPr lang="en-US" altLang="ko-KR" sz="1800" b="1" spc="-120" dirty="0">
                <a:latin typeface="맑은 고딕"/>
                <a:cs typeface="맑은 고딕"/>
              </a:rPr>
              <a:t>14</a:t>
            </a:r>
            <a:r>
              <a:rPr lang="ko-KR" altLang="en-US" sz="1800" b="1" spc="-120" dirty="0">
                <a:latin typeface="맑은 고딕"/>
                <a:cs typeface="맑은 고딕"/>
              </a:rPr>
              <a:t>세 미만인 경우</a:t>
            </a:r>
            <a:r>
              <a:rPr lang="en-US" altLang="ko-KR" sz="1800" b="1" spc="-120" dirty="0">
                <a:latin typeface="맑은 고딕"/>
                <a:cs typeface="맑은 고딕"/>
              </a:rPr>
              <a:t>)</a:t>
            </a:r>
            <a:r>
              <a:rPr lang="ko-KR" altLang="en-US" sz="1800" b="1" spc="-120" dirty="0">
                <a:latin typeface="맑은 고딕"/>
                <a:cs typeface="맑은 고딕"/>
              </a:rPr>
              <a:t>의 </a:t>
            </a:r>
            <a:r>
              <a:rPr lang="ko-KR" altLang="en-US" sz="18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동의</a:t>
            </a:r>
            <a:r>
              <a:rPr lang="ko-KR" altLang="en-US" sz="1800" b="1" spc="-120" dirty="0">
                <a:latin typeface="맑은 고딕"/>
                <a:cs typeface="맑은 고딕"/>
              </a:rPr>
              <a:t>를 받아 열람하게 하거나</a:t>
            </a:r>
            <a:r>
              <a:rPr lang="en-US" altLang="ko-KR" sz="1800" b="1" spc="-120" dirty="0">
                <a:latin typeface="맑은 고딕"/>
                <a:cs typeface="맑은 고딕"/>
              </a:rPr>
              <a:t>, </a:t>
            </a:r>
            <a:r>
              <a:rPr lang="ko-KR" altLang="en-US" sz="1800" b="1" spc="-120" dirty="0">
                <a:latin typeface="맑은 고딕"/>
                <a:cs typeface="맑은 고딕"/>
              </a:rPr>
              <a:t>동의하지 않은 경우에는 다른 아이를 </a:t>
            </a:r>
            <a:r>
              <a:rPr lang="ko-KR" altLang="en-US" sz="18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식별할 수 없도록 필요한 보호조치</a:t>
            </a:r>
            <a:r>
              <a:rPr lang="ko-KR" altLang="en-US" sz="1800" b="1" spc="-120" dirty="0">
                <a:latin typeface="맑은 고딕"/>
                <a:cs typeface="맑은 고딕"/>
              </a:rPr>
              <a:t>를 취해 열람하게 해야 함</a:t>
            </a:r>
            <a:r>
              <a:rPr lang="en-US" altLang="ko-KR" sz="1800" b="1" spc="-120" dirty="0">
                <a:latin typeface="맑은 고딕"/>
                <a:cs typeface="맑은 고딕"/>
              </a:rPr>
              <a:t>.</a:t>
            </a:r>
            <a:endParaRPr sz="18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3460" y="4376928"/>
            <a:ext cx="280416" cy="237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71473" y="4379214"/>
            <a:ext cx="132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A</a:t>
            </a:r>
            <a:endParaRPr sz="1200">
              <a:latin typeface="맑은 고딕"/>
              <a:cs typeface="맑은 고딕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E404AD49-D772-AEAE-286E-0ACF8BEA91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80A28C9-3D8D-0ED2-4424-A14F500FE2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4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2674" y="2675382"/>
            <a:ext cx="379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5255C8"/>
                </a:solidFill>
                <a:latin typeface="맑은 고딕"/>
                <a:cs typeface="맑은 고딕"/>
              </a:rPr>
              <a:t>1</a:t>
            </a:r>
            <a:endParaRPr sz="48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4073" y="2488729"/>
            <a:ext cx="4857115" cy="1314450"/>
          </a:xfrm>
          <a:prstGeom prst="rect">
            <a:avLst/>
          </a:prstGeom>
        </p:spPr>
        <p:txBody>
          <a:bodyPr vert="horz" wrap="square" lIns="0" tIns="260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55"/>
              </a:spcBef>
            </a:pPr>
            <a:r>
              <a:rPr spc="-60" dirty="0"/>
              <a:t>개인정보 </a:t>
            </a:r>
            <a:r>
              <a:rPr spc="-55" dirty="0"/>
              <a:t>보호법</a:t>
            </a:r>
            <a:r>
              <a:rPr spc="-254" dirty="0"/>
              <a:t> </a:t>
            </a:r>
            <a:r>
              <a:rPr spc="-80" dirty="0"/>
              <a:t>개요</a:t>
            </a:r>
          </a:p>
          <a:p>
            <a:pPr marL="2019300">
              <a:lnSpc>
                <a:spcPct val="100000"/>
              </a:lnSpc>
              <a:spcBef>
                <a:spcPts val="990"/>
              </a:spcBef>
            </a:pPr>
            <a:r>
              <a:rPr sz="2000" dirty="0">
                <a:solidFill>
                  <a:srgbClr val="5B5ED5"/>
                </a:solidFill>
              </a:rPr>
              <a:t>(개인정보 보호법</a:t>
            </a:r>
            <a:r>
              <a:rPr sz="2000" spc="-90" dirty="0">
                <a:solidFill>
                  <a:srgbClr val="5B5ED5"/>
                </a:solidFill>
              </a:rPr>
              <a:t> </a:t>
            </a:r>
            <a:r>
              <a:rPr sz="2000" dirty="0">
                <a:solidFill>
                  <a:srgbClr val="5B5ED5"/>
                </a:solidFill>
              </a:rPr>
              <a:t>제1장)</a:t>
            </a:r>
            <a:endParaRPr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E05B7C4-43BF-8351-4A26-AC3530156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6102852-0D08-746E-52D9-18E1A8357F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3" name="object 3"/>
          <p:cNvSpPr/>
          <p:nvPr/>
        </p:nvSpPr>
        <p:spPr>
          <a:xfrm>
            <a:off x="894132" y="1678685"/>
            <a:ext cx="10639628" cy="1260674"/>
          </a:xfrm>
          <a:custGeom>
            <a:avLst/>
            <a:gdLst/>
            <a:ahLst/>
            <a:cxnLst/>
            <a:rect l="l" t="t" r="r" b="b"/>
            <a:pathLst>
              <a:path w="10687685" h="1860550">
                <a:moveTo>
                  <a:pt x="0" y="1827034"/>
                </a:moveTo>
                <a:lnTo>
                  <a:pt x="10889" y="1843161"/>
                </a:lnTo>
                <a:lnTo>
                  <a:pt x="29684" y="1855811"/>
                </a:lnTo>
                <a:lnTo>
                  <a:pt x="52699" y="1860449"/>
                </a:lnTo>
                <a:lnTo>
                  <a:pt x="10628408" y="1860449"/>
                </a:lnTo>
                <a:lnTo>
                  <a:pt x="10651405" y="1855811"/>
                </a:lnTo>
                <a:lnTo>
                  <a:pt x="10670175" y="1843161"/>
                </a:lnTo>
                <a:lnTo>
                  <a:pt x="10676669" y="1833525"/>
                </a:lnTo>
                <a:lnTo>
                  <a:pt x="25762" y="1833525"/>
                </a:lnTo>
                <a:lnTo>
                  <a:pt x="2748" y="1828885"/>
                </a:lnTo>
                <a:lnTo>
                  <a:pt x="0" y="1827034"/>
                </a:lnTo>
                <a:close/>
              </a:path>
              <a:path w="10687685" h="1860550">
                <a:moveTo>
                  <a:pt x="10654056" y="0"/>
                </a:moveTo>
                <a:lnTo>
                  <a:pt x="10655899" y="2737"/>
                </a:lnTo>
                <a:lnTo>
                  <a:pt x="10660539" y="25807"/>
                </a:lnTo>
                <a:lnTo>
                  <a:pt x="10660539" y="1774343"/>
                </a:lnTo>
                <a:lnTo>
                  <a:pt x="10655899" y="1797413"/>
                </a:lnTo>
                <a:lnTo>
                  <a:pt x="10643235" y="1816221"/>
                </a:lnTo>
                <a:lnTo>
                  <a:pt x="10624427" y="1828885"/>
                </a:lnTo>
                <a:lnTo>
                  <a:pt x="10601357" y="1833525"/>
                </a:lnTo>
                <a:lnTo>
                  <a:pt x="10676669" y="1833525"/>
                </a:lnTo>
                <a:lnTo>
                  <a:pt x="10682825" y="1824391"/>
                </a:lnTo>
                <a:lnTo>
                  <a:pt x="10687463" y="1801394"/>
                </a:lnTo>
                <a:lnTo>
                  <a:pt x="10687463" y="52731"/>
                </a:lnTo>
                <a:lnTo>
                  <a:pt x="10682825" y="29714"/>
                </a:lnTo>
                <a:lnTo>
                  <a:pt x="10670175" y="10900"/>
                </a:lnTo>
                <a:lnTo>
                  <a:pt x="10654056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9687" y="1649363"/>
            <a:ext cx="10696575" cy="1286569"/>
          </a:xfrm>
          <a:custGeom>
            <a:avLst/>
            <a:gdLst/>
            <a:ahLst/>
            <a:cxnLst/>
            <a:rect l="l" t="t" r="r" b="b"/>
            <a:pathLst>
              <a:path w="10696575" h="1869439">
                <a:moveTo>
                  <a:pt x="0" y="1828777"/>
                </a:moveTo>
                <a:lnTo>
                  <a:pt x="33834" y="1864182"/>
                </a:lnTo>
                <a:lnTo>
                  <a:pt x="58053" y="1869008"/>
                </a:lnTo>
                <a:lnTo>
                  <a:pt x="10633940" y="1869008"/>
                </a:lnTo>
                <a:lnTo>
                  <a:pt x="10640163" y="1868754"/>
                </a:lnTo>
                <a:lnTo>
                  <a:pt x="10646513" y="1867738"/>
                </a:lnTo>
                <a:lnTo>
                  <a:pt x="10658070" y="1864182"/>
                </a:lnTo>
                <a:lnTo>
                  <a:pt x="10660819" y="1862658"/>
                </a:lnTo>
                <a:lnTo>
                  <a:pt x="58205" y="1862658"/>
                </a:lnTo>
                <a:lnTo>
                  <a:pt x="52452" y="1862404"/>
                </a:lnTo>
                <a:lnTo>
                  <a:pt x="11723" y="1838020"/>
                </a:lnTo>
                <a:lnTo>
                  <a:pt x="9859" y="1834614"/>
                </a:lnTo>
                <a:lnTo>
                  <a:pt x="8153" y="1834270"/>
                </a:lnTo>
                <a:lnTo>
                  <a:pt x="0" y="1828777"/>
                </a:lnTo>
                <a:close/>
              </a:path>
              <a:path w="10696575" h="1869439">
                <a:moveTo>
                  <a:pt x="10655835" y="0"/>
                </a:moveTo>
                <a:lnTo>
                  <a:pt x="10661304" y="8121"/>
                </a:lnTo>
                <a:lnTo>
                  <a:pt x="10661639" y="9787"/>
                </a:lnTo>
                <a:lnTo>
                  <a:pt x="10665055" y="11633"/>
                </a:lnTo>
                <a:lnTo>
                  <a:pt x="10688550" y="46939"/>
                </a:lnTo>
                <a:lnTo>
                  <a:pt x="10689687" y="57988"/>
                </a:lnTo>
                <a:lnTo>
                  <a:pt x="10689687" y="1806905"/>
                </a:lnTo>
                <a:lnTo>
                  <a:pt x="10673437" y="1846402"/>
                </a:lnTo>
                <a:lnTo>
                  <a:pt x="10633813" y="1862658"/>
                </a:lnTo>
                <a:lnTo>
                  <a:pt x="10660819" y="1862658"/>
                </a:lnTo>
                <a:lnTo>
                  <a:pt x="10691217" y="1831035"/>
                </a:lnTo>
                <a:lnTo>
                  <a:pt x="10696043" y="1806905"/>
                </a:lnTo>
                <a:lnTo>
                  <a:pt x="10696043" y="57988"/>
                </a:lnTo>
                <a:lnTo>
                  <a:pt x="10677882" y="14046"/>
                </a:lnTo>
                <a:lnTo>
                  <a:pt x="10658070" y="711"/>
                </a:lnTo>
                <a:lnTo>
                  <a:pt x="10655835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3869" y="1823012"/>
            <a:ext cx="8681145" cy="448098"/>
          </a:xfrm>
          <a:custGeom>
            <a:avLst/>
            <a:gdLst/>
            <a:ahLst/>
            <a:cxnLst/>
            <a:rect l="l" t="t" r="r" b="b"/>
            <a:pathLst>
              <a:path w="10694035" h="1866900">
                <a:moveTo>
                  <a:pt x="10634726" y="0"/>
                </a:moveTo>
                <a:lnTo>
                  <a:pt x="59131" y="0"/>
                </a:lnTo>
                <a:lnTo>
                  <a:pt x="36117" y="4639"/>
                </a:lnTo>
                <a:lnTo>
                  <a:pt x="17321" y="17303"/>
                </a:lnTo>
                <a:lnTo>
                  <a:pt x="4647" y="36111"/>
                </a:lnTo>
                <a:lnTo>
                  <a:pt x="0" y="59181"/>
                </a:lnTo>
                <a:lnTo>
                  <a:pt x="0" y="1807717"/>
                </a:lnTo>
                <a:lnTo>
                  <a:pt x="4647" y="1830788"/>
                </a:lnTo>
                <a:lnTo>
                  <a:pt x="17321" y="1849596"/>
                </a:lnTo>
                <a:lnTo>
                  <a:pt x="36117" y="1862260"/>
                </a:lnTo>
                <a:lnTo>
                  <a:pt x="59131" y="1866900"/>
                </a:lnTo>
                <a:lnTo>
                  <a:pt x="10634726" y="1866900"/>
                </a:lnTo>
                <a:lnTo>
                  <a:pt x="10657796" y="1862260"/>
                </a:lnTo>
                <a:lnTo>
                  <a:pt x="10676604" y="1849596"/>
                </a:lnTo>
                <a:lnTo>
                  <a:pt x="10689268" y="1830788"/>
                </a:lnTo>
                <a:lnTo>
                  <a:pt x="10693908" y="1807717"/>
                </a:lnTo>
                <a:lnTo>
                  <a:pt x="10693908" y="59181"/>
                </a:lnTo>
                <a:lnTo>
                  <a:pt x="10689268" y="36111"/>
                </a:lnTo>
                <a:lnTo>
                  <a:pt x="10676604" y="17303"/>
                </a:lnTo>
                <a:lnTo>
                  <a:pt x="10657796" y="4639"/>
                </a:lnTo>
                <a:lnTo>
                  <a:pt x="10634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180000" algn="just" fontAlgn="base">
              <a:lnSpc>
                <a:spcPct val="130000"/>
              </a:lnSpc>
              <a:spcBef>
                <a:spcPts val="200"/>
              </a:spcBef>
            </a:pPr>
            <a:r>
              <a:rPr lang="ko-KR" altLang="en-US" sz="2800" b="1" kern="0" dirty="0">
                <a:latin typeface="+mj-ea"/>
                <a:ea typeface="+mj-ea"/>
              </a:rPr>
              <a:t>학교 화장실 영상정보처리기기</a:t>
            </a:r>
            <a:r>
              <a:rPr lang="en-US" altLang="ko-KR" sz="2800" b="1" kern="0" dirty="0">
                <a:latin typeface="+mj-ea"/>
                <a:ea typeface="+mj-ea"/>
              </a:rPr>
              <a:t>(CCTV) </a:t>
            </a:r>
            <a:r>
              <a:rPr lang="ko-KR" altLang="en-US" sz="2800" b="1" kern="0" dirty="0">
                <a:latin typeface="+mj-ea"/>
                <a:ea typeface="+mj-ea"/>
              </a:rPr>
              <a:t>설치로 과태료 부과 처분 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39724" y="1665732"/>
            <a:ext cx="10694035" cy="1250554"/>
          </a:xfrm>
          <a:custGeom>
            <a:avLst/>
            <a:gdLst/>
            <a:ahLst/>
            <a:cxnLst/>
            <a:rect l="l" t="t" r="r" b="b"/>
            <a:pathLst>
              <a:path w="10694035" h="1866900">
                <a:moveTo>
                  <a:pt x="0" y="59181"/>
                </a:moveTo>
                <a:lnTo>
                  <a:pt x="4647" y="36111"/>
                </a:lnTo>
                <a:lnTo>
                  <a:pt x="17321" y="17303"/>
                </a:lnTo>
                <a:lnTo>
                  <a:pt x="36117" y="4639"/>
                </a:lnTo>
                <a:lnTo>
                  <a:pt x="59131" y="0"/>
                </a:lnTo>
                <a:lnTo>
                  <a:pt x="10634726" y="0"/>
                </a:lnTo>
                <a:lnTo>
                  <a:pt x="10657796" y="4639"/>
                </a:lnTo>
                <a:lnTo>
                  <a:pt x="10676604" y="17303"/>
                </a:lnTo>
                <a:lnTo>
                  <a:pt x="10689268" y="36111"/>
                </a:lnTo>
                <a:lnTo>
                  <a:pt x="10693908" y="59181"/>
                </a:lnTo>
                <a:lnTo>
                  <a:pt x="10693908" y="1807717"/>
                </a:lnTo>
                <a:lnTo>
                  <a:pt x="10689268" y="1830788"/>
                </a:lnTo>
                <a:lnTo>
                  <a:pt x="10676604" y="1849596"/>
                </a:lnTo>
                <a:lnTo>
                  <a:pt x="10657796" y="1862260"/>
                </a:lnTo>
                <a:lnTo>
                  <a:pt x="10634726" y="1866900"/>
                </a:lnTo>
                <a:lnTo>
                  <a:pt x="59131" y="1866900"/>
                </a:lnTo>
                <a:lnTo>
                  <a:pt x="36117" y="1862260"/>
                </a:lnTo>
                <a:lnTo>
                  <a:pt x="17321" y="1849596"/>
                </a:lnTo>
                <a:lnTo>
                  <a:pt x="4647" y="1830788"/>
                </a:lnTo>
                <a:lnTo>
                  <a:pt x="0" y="1807717"/>
                </a:lnTo>
                <a:lnTo>
                  <a:pt x="0" y="59181"/>
                </a:lnTo>
                <a:close/>
              </a:path>
            </a:pathLst>
          </a:custGeom>
          <a:ln w="6350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547" y="650494"/>
            <a:ext cx="258445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2. </a:t>
            </a:r>
            <a:r>
              <a:rPr lang="ko-KR" altLang="en-US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</a:t>
            </a:r>
            <a:r>
              <a:rPr lang="ko-KR" altLang="en-US" b="1" spc="-38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처리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lang="ko-KR" altLang="en-US" sz="2200" b="1" spc="-10" dirty="0">
                <a:solidFill>
                  <a:srgbClr val="4384D9"/>
                </a:solidFill>
                <a:latin typeface="맑은 고딕"/>
                <a:cs typeface="맑은 고딕"/>
              </a:rPr>
              <a:t>사례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0" y="3761167"/>
            <a:ext cx="10680065" cy="2682240"/>
          </a:xfrm>
          <a:custGeom>
            <a:avLst/>
            <a:gdLst/>
            <a:ahLst/>
            <a:cxnLst/>
            <a:rect l="l" t="t" r="r" b="b"/>
            <a:pathLst>
              <a:path w="10680065" h="2682240">
                <a:moveTo>
                  <a:pt x="0" y="2640713"/>
                </a:moveTo>
                <a:lnTo>
                  <a:pt x="10847" y="2656801"/>
                </a:lnTo>
                <a:lnTo>
                  <a:pt x="37991" y="2675099"/>
                </a:lnTo>
                <a:lnTo>
                  <a:pt x="71233" y="2681809"/>
                </a:lnTo>
                <a:lnTo>
                  <a:pt x="10594389" y="2681809"/>
                </a:lnTo>
                <a:lnTo>
                  <a:pt x="10627602" y="2675099"/>
                </a:lnTo>
                <a:lnTo>
                  <a:pt x="10654730" y="2656801"/>
                </a:lnTo>
                <a:lnTo>
                  <a:pt x="10656030" y="2654872"/>
                </a:lnTo>
                <a:lnTo>
                  <a:pt x="44283" y="2654872"/>
                </a:lnTo>
                <a:lnTo>
                  <a:pt x="11049" y="2648162"/>
                </a:lnTo>
                <a:lnTo>
                  <a:pt x="0" y="2640713"/>
                </a:lnTo>
                <a:close/>
              </a:path>
              <a:path w="10680065" h="2682240">
                <a:moveTo>
                  <a:pt x="10638650" y="0"/>
                </a:moveTo>
                <a:lnTo>
                  <a:pt x="10646100" y="11048"/>
                </a:lnTo>
                <a:lnTo>
                  <a:pt x="10652809" y="44260"/>
                </a:lnTo>
                <a:lnTo>
                  <a:pt x="10652809" y="2569490"/>
                </a:lnTo>
                <a:lnTo>
                  <a:pt x="10646100" y="2602724"/>
                </a:lnTo>
                <a:lnTo>
                  <a:pt x="10627806" y="2629864"/>
                </a:lnTo>
                <a:lnTo>
                  <a:pt x="10600678" y="2648162"/>
                </a:lnTo>
                <a:lnTo>
                  <a:pt x="10567465" y="2654872"/>
                </a:lnTo>
                <a:lnTo>
                  <a:pt x="10656030" y="2654872"/>
                </a:lnTo>
                <a:lnTo>
                  <a:pt x="10673024" y="2629661"/>
                </a:lnTo>
                <a:lnTo>
                  <a:pt x="10679733" y="2596427"/>
                </a:lnTo>
                <a:lnTo>
                  <a:pt x="10679733" y="71184"/>
                </a:lnTo>
                <a:lnTo>
                  <a:pt x="10673024" y="37972"/>
                </a:lnTo>
                <a:lnTo>
                  <a:pt x="10654730" y="10843"/>
                </a:lnTo>
                <a:lnTo>
                  <a:pt x="10638650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2457" y="3135376"/>
            <a:ext cx="10691495" cy="3311075"/>
          </a:xfrm>
          <a:custGeom>
            <a:avLst/>
            <a:gdLst/>
            <a:ahLst/>
            <a:cxnLst/>
            <a:rect l="l" t="t" r="r" b="b"/>
            <a:pathLst>
              <a:path w="10691495" h="2693670">
                <a:moveTo>
                  <a:pt x="0" y="2643460"/>
                </a:moveTo>
                <a:lnTo>
                  <a:pt x="30143" y="2678257"/>
                </a:lnTo>
                <a:lnTo>
                  <a:pt x="70568" y="2692888"/>
                </a:lnTo>
                <a:lnTo>
                  <a:pt x="79559" y="2693370"/>
                </a:lnTo>
                <a:lnTo>
                  <a:pt x="10602881" y="2693370"/>
                </a:lnTo>
                <a:lnTo>
                  <a:pt x="10611898" y="2692888"/>
                </a:lnTo>
                <a:lnTo>
                  <a:pt x="10620661" y="2691605"/>
                </a:lnTo>
                <a:lnTo>
                  <a:pt x="10629170" y="2689421"/>
                </a:lnTo>
                <a:lnTo>
                  <a:pt x="10635763" y="2687020"/>
                </a:lnTo>
                <a:lnTo>
                  <a:pt x="79737" y="2687020"/>
                </a:lnTo>
                <a:lnTo>
                  <a:pt x="71203" y="2686563"/>
                </a:lnTo>
                <a:lnTo>
                  <a:pt x="33712" y="2673000"/>
                </a:lnTo>
                <a:lnTo>
                  <a:pt x="11972" y="2651532"/>
                </a:lnTo>
                <a:lnTo>
                  <a:pt x="0" y="2643460"/>
                </a:lnTo>
                <a:close/>
              </a:path>
              <a:path w="10691495" h="2693670">
                <a:moveTo>
                  <a:pt x="10641359" y="0"/>
                </a:moveTo>
                <a:lnTo>
                  <a:pt x="10649497" y="12068"/>
                </a:lnTo>
                <a:lnTo>
                  <a:pt x="10655078" y="16198"/>
                </a:lnTo>
                <a:lnTo>
                  <a:pt x="10660920" y="21532"/>
                </a:lnTo>
                <a:lnTo>
                  <a:pt x="10681240" y="55187"/>
                </a:lnTo>
                <a:lnTo>
                  <a:pt x="10684913" y="2604940"/>
                </a:lnTo>
                <a:lnTo>
                  <a:pt x="10684415" y="2613297"/>
                </a:lnTo>
                <a:lnTo>
                  <a:pt x="10670953" y="2650787"/>
                </a:lnTo>
                <a:lnTo>
                  <a:pt x="10641870" y="2677127"/>
                </a:lnTo>
                <a:lnTo>
                  <a:pt x="10602627" y="2687020"/>
                </a:lnTo>
                <a:lnTo>
                  <a:pt x="10635763" y="2687020"/>
                </a:lnTo>
                <a:lnTo>
                  <a:pt x="10671080" y="2661163"/>
                </a:lnTo>
                <a:lnTo>
                  <a:pt x="10689495" y="2622720"/>
                </a:lnTo>
                <a:lnTo>
                  <a:pt x="10691273" y="2604940"/>
                </a:lnTo>
                <a:lnTo>
                  <a:pt x="10691273" y="79571"/>
                </a:lnTo>
                <a:lnTo>
                  <a:pt x="10680605" y="37534"/>
                </a:lnTo>
                <a:lnTo>
                  <a:pt x="10652284" y="6165"/>
                </a:lnTo>
                <a:lnTo>
                  <a:pt x="10644918" y="1720"/>
                </a:lnTo>
                <a:lnTo>
                  <a:pt x="10641359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724" y="3121367"/>
            <a:ext cx="10694035" cy="3294927"/>
          </a:xfrm>
          <a:custGeom>
            <a:avLst/>
            <a:gdLst/>
            <a:ahLst/>
            <a:cxnLst/>
            <a:rect l="l" t="t" r="r" b="b"/>
            <a:pathLst>
              <a:path w="10694035" h="2696210">
                <a:moveTo>
                  <a:pt x="10608564" y="0"/>
                </a:moveTo>
                <a:lnTo>
                  <a:pt x="85382" y="0"/>
                </a:lnTo>
                <a:lnTo>
                  <a:pt x="52147" y="6709"/>
                </a:lnTo>
                <a:lnTo>
                  <a:pt x="25007" y="25003"/>
                </a:lnTo>
                <a:lnTo>
                  <a:pt x="6709" y="52131"/>
                </a:lnTo>
                <a:lnTo>
                  <a:pt x="0" y="85344"/>
                </a:lnTo>
                <a:lnTo>
                  <a:pt x="0" y="2610573"/>
                </a:lnTo>
                <a:lnTo>
                  <a:pt x="6709" y="2643808"/>
                </a:lnTo>
                <a:lnTo>
                  <a:pt x="25007" y="2670948"/>
                </a:lnTo>
                <a:lnTo>
                  <a:pt x="52147" y="2689246"/>
                </a:lnTo>
                <a:lnTo>
                  <a:pt x="85382" y="2695956"/>
                </a:lnTo>
                <a:lnTo>
                  <a:pt x="10608564" y="2695956"/>
                </a:lnTo>
                <a:lnTo>
                  <a:pt x="10641776" y="2689246"/>
                </a:lnTo>
                <a:lnTo>
                  <a:pt x="10668904" y="2670948"/>
                </a:lnTo>
                <a:lnTo>
                  <a:pt x="10687198" y="2643808"/>
                </a:lnTo>
                <a:lnTo>
                  <a:pt x="10693908" y="2610573"/>
                </a:lnTo>
                <a:lnTo>
                  <a:pt x="10693908" y="85344"/>
                </a:lnTo>
                <a:lnTo>
                  <a:pt x="10687198" y="52131"/>
                </a:lnTo>
                <a:lnTo>
                  <a:pt x="10668904" y="25003"/>
                </a:lnTo>
                <a:lnTo>
                  <a:pt x="10641776" y="6709"/>
                </a:lnTo>
                <a:lnTo>
                  <a:pt x="10608564" y="0"/>
                </a:lnTo>
                <a:close/>
              </a:path>
            </a:pathLst>
          </a:custGeom>
          <a:solidFill>
            <a:srgbClr val="FFF6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839724" y="3105219"/>
            <a:ext cx="10694035" cy="3311075"/>
          </a:xfrm>
          <a:custGeom>
            <a:avLst/>
            <a:gdLst/>
            <a:ahLst/>
            <a:cxnLst/>
            <a:rect l="l" t="t" r="r" b="b"/>
            <a:pathLst>
              <a:path w="10694035" h="2696210">
                <a:moveTo>
                  <a:pt x="0" y="85344"/>
                </a:moveTo>
                <a:lnTo>
                  <a:pt x="6709" y="52131"/>
                </a:lnTo>
                <a:lnTo>
                  <a:pt x="25007" y="25003"/>
                </a:lnTo>
                <a:lnTo>
                  <a:pt x="52147" y="6709"/>
                </a:lnTo>
                <a:lnTo>
                  <a:pt x="85382" y="0"/>
                </a:lnTo>
                <a:lnTo>
                  <a:pt x="10608564" y="0"/>
                </a:lnTo>
                <a:lnTo>
                  <a:pt x="10641776" y="6709"/>
                </a:lnTo>
                <a:lnTo>
                  <a:pt x="10668904" y="25003"/>
                </a:lnTo>
                <a:lnTo>
                  <a:pt x="10687198" y="52131"/>
                </a:lnTo>
                <a:lnTo>
                  <a:pt x="10693908" y="85344"/>
                </a:lnTo>
                <a:lnTo>
                  <a:pt x="10693908" y="2610573"/>
                </a:lnTo>
                <a:lnTo>
                  <a:pt x="10687198" y="2643808"/>
                </a:lnTo>
                <a:lnTo>
                  <a:pt x="10668904" y="2670948"/>
                </a:lnTo>
                <a:lnTo>
                  <a:pt x="10641776" y="2689246"/>
                </a:lnTo>
                <a:lnTo>
                  <a:pt x="10608564" y="2695956"/>
                </a:lnTo>
                <a:lnTo>
                  <a:pt x="85382" y="2695956"/>
                </a:lnTo>
                <a:lnTo>
                  <a:pt x="52147" y="2689246"/>
                </a:lnTo>
                <a:lnTo>
                  <a:pt x="25007" y="2670948"/>
                </a:lnTo>
                <a:lnTo>
                  <a:pt x="6709" y="2643808"/>
                </a:lnTo>
                <a:lnTo>
                  <a:pt x="0" y="2610573"/>
                </a:lnTo>
                <a:lnTo>
                  <a:pt x="0" y="85344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353869" y="3396164"/>
            <a:ext cx="9771331" cy="3321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000" algn="just" fontAlgn="base">
              <a:lnSpc>
                <a:spcPct val="130000"/>
              </a:lnSpc>
              <a:spcBef>
                <a:spcPts val="200"/>
              </a:spcBef>
            </a:pP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00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고등학교는 </a:t>
            </a: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‘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학생 흡연이나 학교 폭력 방지를 위해 학부모 요청으로 화장실에 영상정보처리기기</a:t>
            </a: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(CCTV)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를</a:t>
            </a: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설치했다</a:t>
            </a: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’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고 주장했으나</a:t>
            </a:r>
            <a:r>
              <a:rPr lang="en-US" altLang="ko-KR" b="1" kern="0" dirty="0">
                <a:latin typeface="나눔고딕" panose="020B0600000101010101" charset="-127"/>
                <a:ea typeface="나눔고딕" panose="020B0600000101010101" charset="-127"/>
              </a:rPr>
              <a:t>, 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개인정보보호위원회는 이를 인정하지 않고 법에 정한 대로 </a:t>
            </a:r>
            <a:r>
              <a:rPr lang="ko-KR" altLang="en-US" b="1" kern="0" dirty="0">
                <a:solidFill>
                  <a:srgbClr val="E85A1A"/>
                </a:solidFill>
                <a:latin typeface="나눔고딕" panose="020B0600000101010101" charset="-127"/>
                <a:ea typeface="나눔고딕" panose="020B0600000101010101" charset="-127"/>
              </a:rPr>
              <a:t>과태료 </a:t>
            </a:r>
            <a:r>
              <a:rPr lang="en-US" altLang="ko-KR" b="1" kern="0" dirty="0">
                <a:solidFill>
                  <a:srgbClr val="E85A1A"/>
                </a:solidFill>
                <a:latin typeface="나눔고딕" panose="020B0600000101010101" charset="-127"/>
                <a:ea typeface="나눔고딕" panose="020B0600000101010101" charset="-127"/>
              </a:rPr>
              <a:t>500</a:t>
            </a:r>
            <a:r>
              <a:rPr lang="ko-KR" altLang="en-US" b="1" kern="0" dirty="0">
                <a:solidFill>
                  <a:srgbClr val="E85A1A"/>
                </a:solidFill>
                <a:latin typeface="나눔고딕" panose="020B0600000101010101" charset="-127"/>
                <a:ea typeface="나눔고딕" panose="020B0600000101010101" charset="-127"/>
              </a:rPr>
              <a:t>만원</a:t>
            </a:r>
            <a:r>
              <a:rPr lang="ko-KR" altLang="en-US" b="1" kern="0" dirty="0">
                <a:latin typeface="나눔고딕" panose="020B0600000101010101" charset="-127"/>
                <a:ea typeface="나눔고딕" panose="020B0600000101010101" charset="-127"/>
              </a:rPr>
              <a:t> 부과 처분 함</a:t>
            </a:r>
            <a:r>
              <a:rPr lang="en-US" altLang="ko-KR" b="1" kern="0">
                <a:latin typeface="나눔고딕" panose="020B0600000101010101" charset="-127"/>
                <a:ea typeface="나눔고딕" panose="020B0600000101010101" charset="-127"/>
              </a:rPr>
              <a:t>.(2022.08.)</a:t>
            </a:r>
            <a:endParaRPr lang="en-US" altLang="ko-KR" b="1" kern="0" dirty="0">
              <a:latin typeface="나눔고딕" panose="020B0600000101010101" charset="-127"/>
              <a:ea typeface="나눔고딕" panose="020B0600000101010101" charset="-127"/>
            </a:endParaRPr>
          </a:p>
          <a:p>
            <a:pPr marL="180000" algn="just" fontAlgn="base">
              <a:lnSpc>
                <a:spcPct val="130000"/>
              </a:lnSpc>
              <a:spcBef>
                <a:spcPts val="200"/>
              </a:spcBef>
            </a:pPr>
            <a:endParaRPr lang="en-US" altLang="ko-KR" b="1" kern="0" dirty="0">
              <a:latin typeface="나눔고딕" panose="020B0600000101010101" charset="-127"/>
              <a:ea typeface="나눔고딕" panose="020B0600000101010101" charset="-127"/>
            </a:endParaRPr>
          </a:p>
          <a:p>
            <a:pPr marL="180000" algn="just" fontAlgn="base">
              <a:lnSpc>
                <a:spcPct val="130000"/>
              </a:lnSpc>
              <a:spcBef>
                <a:spcPts val="200"/>
              </a:spcBef>
            </a:pPr>
            <a:r>
              <a:rPr lang="ko-KR" altLang="en-US" dirty="0"/>
              <a:t>* 개인정보 보호법 제</a:t>
            </a:r>
            <a:r>
              <a:rPr lang="en-US" altLang="ko-KR" dirty="0"/>
              <a:t>25</a:t>
            </a:r>
            <a:r>
              <a:rPr lang="ko-KR" altLang="en-US" dirty="0"/>
              <a:t>조 ②누구든지 불특정 다수가 이용하는 </a:t>
            </a:r>
            <a:r>
              <a:rPr lang="ko-KR" altLang="en-US" dirty="0">
                <a:solidFill>
                  <a:srgbClr val="E85A1A"/>
                </a:solidFill>
              </a:rPr>
              <a:t>목욕실</a:t>
            </a:r>
            <a:r>
              <a:rPr lang="en-US" altLang="ko-KR" dirty="0">
                <a:solidFill>
                  <a:srgbClr val="E85A1A"/>
                </a:solidFill>
              </a:rPr>
              <a:t>, </a:t>
            </a:r>
            <a:r>
              <a:rPr lang="ko-KR" altLang="en-US" dirty="0">
                <a:solidFill>
                  <a:srgbClr val="E85A1A"/>
                </a:solidFill>
              </a:rPr>
              <a:t>화장실</a:t>
            </a:r>
            <a:r>
              <a:rPr lang="en-US" altLang="ko-KR" dirty="0">
                <a:solidFill>
                  <a:srgbClr val="E85A1A"/>
                </a:solidFill>
              </a:rPr>
              <a:t>,</a:t>
            </a:r>
            <a:r>
              <a:rPr lang="ko-KR" altLang="en-US" dirty="0">
                <a:solidFill>
                  <a:srgbClr val="E85A1A"/>
                </a:solidFill>
              </a:rPr>
              <a:t> </a:t>
            </a:r>
            <a:r>
              <a:rPr lang="ko-KR" altLang="en-US" dirty="0" err="1">
                <a:solidFill>
                  <a:srgbClr val="E85A1A"/>
                </a:solidFill>
              </a:rPr>
              <a:t>발한실</a:t>
            </a:r>
            <a:r>
              <a:rPr lang="en-US" altLang="ko-KR" dirty="0">
                <a:solidFill>
                  <a:srgbClr val="E85A1A"/>
                </a:solidFill>
              </a:rPr>
              <a:t>, </a:t>
            </a:r>
            <a:r>
              <a:rPr lang="ko-KR" altLang="en-US" dirty="0">
                <a:solidFill>
                  <a:srgbClr val="E85A1A"/>
                </a:solidFill>
              </a:rPr>
              <a:t>탈의실 </a:t>
            </a:r>
            <a:r>
              <a:rPr lang="ko-KR" altLang="en-US" dirty="0"/>
              <a:t>등 개인의 </a:t>
            </a:r>
            <a:r>
              <a:rPr lang="ko-KR" altLang="en-US" dirty="0">
                <a:solidFill>
                  <a:srgbClr val="E85A1A"/>
                </a:solidFill>
              </a:rPr>
              <a:t>사생활</a:t>
            </a:r>
            <a:r>
              <a:rPr lang="ko-KR" altLang="en-US" dirty="0"/>
              <a:t>을 현저히 </a:t>
            </a:r>
            <a:r>
              <a:rPr lang="ko-KR" altLang="en-US" dirty="0">
                <a:solidFill>
                  <a:srgbClr val="E85A1A"/>
                </a:solidFill>
              </a:rPr>
              <a:t>침해</a:t>
            </a:r>
            <a:r>
              <a:rPr lang="ko-KR" altLang="en-US" dirty="0"/>
              <a:t>할 우려가 있는 장소의 내부를 볼 수 있도록 영상정보처리기기를 설치</a:t>
            </a:r>
            <a:r>
              <a:rPr lang="en-US" altLang="ko-KR" dirty="0"/>
              <a:t>‧</a:t>
            </a:r>
            <a:r>
              <a:rPr lang="ko-KR" altLang="en-US" dirty="0"/>
              <a:t>운영하여서는 아니 된다</a:t>
            </a:r>
            <a:r>
              <a:rPr lang="en-US" altLang="ko-KR" dirty="0"/>
              <a:t>.</a:t>
            </a:r>
            <a:endParaRPr lang="en-US" altLang="ko-KR" b="1" kern="0" dirty="0">
              <a:latin typeface="나눔고딕" panose="020B0600000101010101" charset="-127"/>
              <a:ea typeface="나눔고딕" panose="020B0600000101010101" charset="-127"/>
            </a:endParaRPr>
          </a:p>
          <a:p>
            <a:pPr marL="180000" algn="just" fontAlgn="base">
              <a:lnSpc>
                <a:spcPct val="130000"/>
              </a:lnSpc>
              <a:spcBef>
                <a:spcPts val="200"/>
              </a:spcBef>
            </a:pPr>
            <a:endParaRPr lang="en-US" altLang="ko-KR" b="1" kern="0" dirty="0">
              <a:latin typeface="나눔고딕" panose="020B0600000101010101" charset="-127"/>
              <a:ea typeface="나눔고딕" panose="020B0600000101010101" charset="-127"/>
            </a:endParaRPr>
          </a:p>
          <a:p>
            <a:pPr marL="180000" algn="just" fontAlgn="base">
              <a:lnSpc>
                <a:spcPct val="130000"/>
              </a:lnSpc>
              <a:spcBef>
                <a:spcPts val="200"/>
              </a:spcBef>
            </a:pPr>
            <a:endParaRPr lang="en-US" altLang="ko-KR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8" name="object 12">
            <a:extLst>
              <a:ext uri="{FF2B5EF4-FFF2-40B4-BE49-F238E27FC236}">
                <a16:creationId xmlns:a16="http://schemas.microsoft.com/office/drawing/2014/main" id="{8DABA665-866A-4719-93AB-F62C71092597}"/>
              </a:ext>
            </a:extLst>
          </p:cNvPr>
          <p:cNvSpPr/>
          <p:nvPr/>
        </p:nvSpPr>
        <p:spPr>
          <a:xfrm>
            <a:off x="1130809" y="1927861"/>
            <a:ext cx="164591" cy="205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01E95B36-D4E0-45A0-B2E3-E85405685DA4}"/>
              </a:ext>
            </a:extLst>
          </p:cNvPr>
          <p:cNvSpPr/>
          <p:nvPr/>
        </p:nvSpPr>
        <p:spPr>
          <a:xfrm>
            <a:off x="10179380" y="1481490"/>
            <a:ext cx="1591056" cy="1655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07320B0-88E4-59FB-D03A-A24DFFB09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567B2CC-9C9F-303A-4A8B-239C879137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2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061972" y="4120087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7439" y="4635200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77439" y="5645612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8547" y="650494"/>
            <a:ext cx="8313420" cy="3064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2. </a:t>
            </a:r>
            <a:r>
              <a:rPr lang="ko-KR" altLang="en-US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</a:t>
            </a:r>
            <a:r>
              <a:rPr lang="ko-KR" altLang="en-US" b="1" spc="-38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처리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 err="1">
                <a:solidFill>
                  <a:srgbClr val="4384D9"/>
                </a:solidFill>
                <a:latin typeface="맑은 고딕"/>
                <a:cs typeface="맑은 고딕"/>
              </a:rPr>
              <a:t>개인정보의</a:t>
            </a:r>
            <a:r>
              <a:rPr sz="2200" b="1" spc="0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파기(제21조)</a:t>
            </a:r>
            <a:endParaRPr sz="2200" dirty="0">
              <a:latin typeface="맑은 고딕"/>
              <a:cs typeface="맑은 고딕"/>
            </a:endParaRPr>
          </a:p>
          <a:p>
            <a:pPr marL="278765">
              <a:lnSpc>
                <a:spcPct val="100000"/>
              </a:lnSpc>
              <a:spcBef>
                <a:spcPts val="1215"/>
              </a:spcBef>
            </a:pPr>
            <a:r>
              <a:rPr sz="1600" b="1" spc="-85" dirty="0">
                <a:solidFill>
                  <a:srgbClr val="0880AF"/>
                </a:solidFill>
                <a:latin typeface="맑은 고딕"/>
                <a:cs typeface="맑은 고딕"/>
              </a:rPr>
              <a:t>보유기간의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경과,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처리목적</a:t>
            </a:r>
            <a:r>
              <a:rPr sz="1600" b="1" spc="-19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달성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등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0880AF"/>
                </a:solidFill>
                <a:latin typeface="맑은 고딕"/>
                <a:cs typeface="맑은 고딕"/>
              </a:rPr>
              <a:t>개인정보가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E85A1A"/>
                </a:solidFill>
                <a:latin typeface="맑은 고딕"/>
                <a:cs typeface="맑은 고딕"/>
              </a:rPr>
              <a:t>불필요하게</a:t>
            </a:r>
            <a:r>
              <a:rPr sz="1600" b="1" spc="-1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되었을</a:t>
            </a:r>
            <a:r>
              <a:rPr sz="1600" b="1" spc="-204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E85A1A"/>
                </a:solidFill>
                <a:latin typeface="맑은 고딕"/>
                <a:cs typeface="맑은 고딕"/>
              </a:rPr>
              <a:t>때</a:t>
            </a:r>
            <a:r>
              <a:rPr sz="1600" b="1" spc="-1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지체</a:t>
            </a:r>
            <a:r>
              <a:rPr sz="1600" b="1" spc="-1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E85A1A"/>
                </a:solidFill>
                <a:latin typeface="맑은 고딕"/>
                <a:cs typeface="맑은 고딕"/>
              </a:rPr>
              <a:t>없이(5일</a:t>
            </a:r>
            <a:r>
              <a:rPr sz="1600" b="1" spc="-2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이내)</a:t>
            </a:r>
            <a:r>
              <a:rPr sz="1600" b="1" spc="-19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파기</a:t>
            </a:r>
            <a:endParaRPr sz="1600" dirty="0">
              <a:latin typeface="맑은 고딕"/>
              <a:cs typeface="맑은 고딕"/>
            </a:endParaRPr>
          </a:p>
          <a:p>
            <a:pPr marL="278765">
              <a:lnSpc>
                <a:spcPct val="100000"/>
              </a:lnSpc>
              <a:spcBef>
                <a:spcPts val="390"/>
              </a:spcBef>
            </a:pP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(위반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E85A1A"/>
                </a:solidFill>
                <a:latin typeface="맑은 고딕"/>
                <a:cs typeface="맑은 고딕"/>
              </a:rPr>
              <a:t>시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E85A1A"/>
                </a:solidFill>
                <a:latin typeface="맑은 고딕"/>
                <a:cs typeface="맑은 고딕"/>
              </a:rPr>
              <a:t>3천만원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이하의</a:t>
            </a:r>
            <a:r>
              <a:rPr sz="1600" b="1" spc="-1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E85A1A"/>
                </a:solidFill>
                <a:latin typeface="맑은 고딕"/>
                <a:cs typeface="맑은 고딕"/>
              </a:rPr>
              <a:t>과태료)</a:t>
            </a:r>
            <a:endParaRPr sz="1600" dirty="0">
              <a:latin typeface="맑은 고딕"/>
              <a:cs typeface="맑은 고딕"/>
            </a:endParaRPr>
          </a:p>
          <a:p>
            <a:pPr marL="320675">
              <a:lnSpc>
                <a:spcPct val="100000"/>
              </a:lnSpc>
              <a:spcBef>
                <a:spcPts val="455"/>
              </a:spcBef>
            </a:pPr>
            <a:r>
              <a:rPr sz="1300" spc="-5" dirty="0">
                <a:solidFill>
                  <a:srgbClr val="252525"/>
                </a:solidFill>
                <a:latin typeface="맑은 고딕"/>
                <a:cs typeface="맑은 고딕"/>
              </a:rPr>
              <a:t>※</a:t>
            </a:r>
            <a:r>
              <a:rPr sz="1300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300" spc="-80" dirty="0">
                <a:solidFill>
                  <a:srgbClr val="252525"/>
                </a:solidFill>
                <a:latin typeface="맑은 고딕"/>
                <a:cs typeface="맑은 고딕"/>
              </a:rPr>
              <a:t>다른</a:t>
            </a:r>
            <a:r>
              <a:rPr sz="1300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300" spc="-105" dirty="0">
                <a:solidFill>
                  <a:srgbClr val="252525"/>
                </a:solidFill>
                <a:latin typeface="맑은 고딕"/>
                <a:cs typeface="맑은 고딕"/>
              </a:rPr>
              <a:t>법령에</a:t>
            </a:r>
            <a:r>
              <a:rPr sz="13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300" spc="-80" dirty="0">
                <a:solidFill>
                  <a:srgbClr val="252525"/>
                </a:solidFill>
                <a:latin typeface="맑은 고딕"/>
                <a:cs typeface="맑은 고딕"/>
              </a:rPr>
              <a:t>따라</a:t>
            </a:r>
            <a:r>
              <a:rPr sz="1300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300" spc="-125" dirty="0">
                <a:solidFill>
                  <a:srgbClr val="252525"/>
                </a:solidFill>
                <a:latin typeface="맑은 고딕"/>
                <a:cs typeface="맑은 고딕"/>
              </a:rPr>
              <a:t>보존하여야</a:t>
            </a:r>
            <a:r>
              <a:rPr sz="13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300" spc="-80" dirty="0">
                <a:solidFill>
                  <a:srgbClr val="252525"/>
                </a:solidFill>
                <a:latin typeface="맑은 고딕"/>
                <a:cs typeface="맑은 고딕"/>
              </a:rPr>
              <a:t>하는</a:t>
            </a:r>
            <a:r>
              <a:rPr sz="1300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300" spc="-80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r>
              <a:rPr sz="1300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300" spc="-80" dirty="0">
                <a:solidFill>
                  <a:srgbClr val="252525"/>
                </a:solidFill>
                <a:latin typeface="맑은 고딕"/>
                <a:cs typeface="맑은 고딕"/>
              </a:rPr>
              <a:t>보존</a:t>
            </a:r>
            <a:r>
              <a:rPr sz="13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300" spc="-150" dirty="0">
                <a:solidFill>
                  <a:srgbClr val="252525"/>
                </a:solidFill>
                <a:latin typeface="맑은 고딕"/>
                <a:cs typeface="맑은 고딕"/>
              </a:rPr>
              <a:t>가능</a:t>
            </a:r>
            <a:endParaRPr sz="13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</a:pPr>
            <a:endParaRPr sz="1450" dirty="0">
              <a:latin typeface="Times New Roman"/>
              <a:cs typeface="Times New Roman"/>
            </a:endParaRPr>
          </a:p>
          <a:p>
            <a:pPr marL="278765">
              <a:lnSpc>
                <a:spcPct val="100000"/>
              </a:lnSpc>
            </a:pP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개인정보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파기할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때에는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90" dirty="0">
                <a:solidFill>
                  <a:srgbClr val="E85A1A"/>
                </a:solidFill>
                <a:latin typeface="맑은 고딕"/>
                <a:cs typeface="맑은 고딕"/>
              </a:rPr>
              <a:t>복구·재생되지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않도록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조치</a:t>
            </a:r>
            <a:endParaRPr sz="1600" dirty="0">
              <a:latin typeface="맑은 고딕"/>
              <a:cs typeface="맑은 고딕"/>
            </a:endParaRPr>
          </a:p>
          <a:p>
            <a:pPr marL="281305">
              <a:lnSpc>
                <a:spcPct val="100000"/>
              </a:lnSpc>
              <a:spcBef>
                <a:spcPts val="1780"/>
              </a:spcBef>
            </a:pP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다른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법령에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따라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0880AF"/>
                </a:solidFill>
                <a:latin typeface="맑은 고딕"/>
                <a:cs typeface="맑은 고딕"/>
              </a:rPr>
              <a:t>보존하여야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하는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경우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다른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E85A1A"/>
                </a:solidFill>
                <a:latin typeface="맑은 고딕"/>
                <a:cs typeface="맑은 고딕"/>
              </a:rPr>
              <a:t>개인정보와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E85A1A"/>
                </a:solidFill>
                <a:latin typeface="맑은 고딕"/>
                <a:cs typeface="맑은 고딕"/>
              </a:rPr>
              <a:t>분리하여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저장</a:t>
            </a: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·관리</a:t>
            </a:r>
            <a:endParaRPr sz="1600" dirty="0">
              <a:latin typeface="맑은 고딕"/>
              <a:cs typeface="맑은 고딕"/>
            </a:endParaRPr>
          </a:p>
          <a:p>
            <a:pPr marL="281305">
              <a:lnSpc>
                <a:spcPct val="100000"/>
              </a:lnSpc>
              <a:spcBef>
                <a:spcPts val="384"/>
              </a:spcBef>
            </a:pP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(위반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E85A1A"/>
                </a:solidFill>
                <a:latin typeface="맑은 고딕"/>
                <a:cs typeface="맑은 고딕"/>
              </a:rPr>
              <a:t>시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E85A1A"/>
                </a:solidFill>
                <a:latin typeface="맑은 고딕"/>
                <a:cs typeface="맑은 고딕"/>
              </a:rPr>
              <a:t>1천만원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이하의</a:t>
            </a:r>
            <a:r>
              <a:rPr sz="1600" b="1" spc="-1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E85A1A"/>
                </a:solidFill>
                <a:latin typeface="맑은 고딕"/>
                <a:cs typeface="맑은 고딕"/>
              </a:rPr>
              <a:t>과태료)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80488" y="6118051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94045" y="4049186"/>
            <a:ext cx="4062095" cy="2282190"/>
          </a:xfrm>
          <a:custGeom>
            <a:avLst/>
            <a:gdLst/>
            <a:ahLst/>
            <a:cxnLst/>
            <a:rect l="l" t="t" r="r" b="b"/>
            <a:pathLst>
              <a:path w="4062095" h="2282190">
                <a:moveTo>
                  <a:pt x="0" y="2244339"/>
                </a:moveTo>
                <a:lnTo>
                  <a:pt x="10883" y="2260470"/>
                </a:lnTo>
                <a:lnTo>
                  <a:pt x="33973" y="2276025"/>
                </a:lnTo>
                <a:lnTo>
                  <a:pt x="62254" y="2281729"/>
                </a:lnTo>
                <a:lnTo>
                  <a:pt x="3989221" y="2281729"/>
                </a:lnTo>
                <a:lnTo>
                  <a:pt x="4017429" y="2276025"/>
                </a:lnTo>
                <a:lnTo>
                  <a:pt x="4040482" y="2260470"/>
                </a:lnTo>
                <a:lnTo>
                  <a:pt x="4044308" y="2254793"/>
                </a:lnTo>
                <a:lnTo>
                  <a:pt x="35330" y="2254793"/>
                </a:lnTo>
                <a:lnTo>
                  <a:pt x="7049" y="2249088"/>
                </a:lnTo>
                <a:lnTo>
                  <a:pt x="0" y="2244339"/>
                </a:lnTo>
                <a:close/>
              </a:path>
              <a:path w="4062095" h="2282190">
                <a:moveTo>
                  <a:pt x="4024348" y="0"/>
                </a:moveTo>
                <a:lnTo>
                  <a:pt x="4029107" y="7059"/>
                </a:lnTo>
                <a:lnTo>
                  <a:pt x="4034814" y="35341"/>
                </a:lnTo>
                <a:lnTo>
                  <a:pt x="4034814" y="2182199"/>
                </a:lnTo>
                <a:lnTo>
                  <a:pt x="4029107" y="2210457"/>
                </a:lnTo>
                <a:lnTo>
                  <a:pt x="4013542" y="2233531"/>
                </a:lnTo>
                <a:lnTo>
                  <a:pt x="3990452" y="2249088"/>
                </a:lnTo>
                <a:lnTo>
                  <a:pt x="3962170" y="2254793"/>
                </a:lnTo>
                <a:lnTo>
                  <a:pt x="4044308" y="2254793"/>
                </a:lnTo>
                <a:lnTo>
                  <a:pt x="4056033" y="2237399"/>
                </a:lnTo>
                <a:lnTo>
                  <a:pt x="4061738" y="2209149"/>
                </a:lnTo>
                <a:lnTo>
                  <a:pt x="4061738" y="62265"/>
                </a:lnTo>
                <a:lnTo>
                  <a:pt x="4056033" y="33983"/>
                </a:lnTo>
                <a:lnTo>
                  <a:pt x="4040482" y="10893"/>
                </a:lnTo>
                <a:lnTo>
                  <a:pt x="4024348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86832" y="4041993"/>
            <a:ext cx="4072254" cy="2292350"/>
          </a:xfrm>
          <a:custGeom>
            <a:avLst/>
            <a:gdLst/>
            <a:ahLst/>
            <a:cxnLst/>
            <a:rect l="l" t="t" r="r" b="b"/>
            <a:pathLst>
              <a:path w="4072254" h="2292350">
                <a:moveTo>
                  <a:pt x="0" y="2246673"/>
                </a:moveTo>
                <a:lnTo>
                  <a:pt x="27069" y="2279144"/>
                </a:lnTo>
                <a:lnTo>
                  <a:pt x="69467" y="2292098"/>
                </a:lnTo>
                <a:lnTo>
                  <a:pt x="3996434" y="2292098"/>
                </a:lnTo>
                <a:lnTo>
                  <a:pt x="4026690" y="2285748"/>
                </a:lnTo>
                <a:lnTo>
                  <a:pt x="69594" y="2285748"/>
                </a:lnTo>
                <a:lnTo>
                  <a:pt x="62355" y="2285380"/>
                </a:lnTo>
                <a:lnTo>
                  <a:pt x="20445" y="2265428"/>
                </a:lnTo>
                <a:lnTo>
                  <a:pt x="11350" y="2254321"/>
                </a:lnTo>
                <a:lnTo>
                  <a:pt x="0" y="2246673"/>
                </a:lnTo>
                <a:close/>
              </a:path>
              <a:path w="4072254" h="2292350">
                <a:moveTo>
                  <a:pt x="4026711" y="0"/>
                </a:moveTo>
                <a:lnTo>
                  <a:pt x="4034325" y="11294"/>
                </a:lnTo>
                <a:lnTo>
                  <a:pt x="4035169" y="11800"/>
                </a:lnTo>
                <a:lnTo>
                  <a:pt x="4045456" y="20436"/>
                </a:lnTo>
                <a:lnTo>
                  <a:pt x="4064379" y="55488"/>
                </a:lnTo>
                <a:lnTo>
                  <a:pt x="4065769" y="69458"/>
                </a:lnTo>
                <a:lnTo>
                  <a:pt x="4065702" y="2217651"/>
                </a:lnTo>
                <a:lnTo>
                  <a:pt x="4053965" y="2255090"/>
                </a:lnTo>
                <a:lnTo>
                  <a:pt x="4023485" y="2280287"/>
                </a:lnTo>
                <a:lnTo>
                  <a:pt x="3996307" y="2285748"/>
                </a:lnTo>
                <a:lnTo>
                  <a:pt x="4026690" y="2285748"/>
                </a:lnTo>
                <a:lnTo>
                  <a:pt x="4059172" y="2258761"/>
                </a:lnTo>
                <a:lnTo>
                  <a:pt x="4072065" y="2217651"/>
                </a:lnTo>
                <a:lnTo>
                  <a:pt x="4072126" y="69458"/>
                </a:lnTo>
                <a:lnTo>
                  <a:pt x="4071745" y="61711"/>
                </a:lnTo>
                <a:lnTo>
                  <a:pt x="4050028" y="15864"/>
                </a:lnTo>
                <a:lnTo>
                  <a:pt x="4032502" y="2783"/>
                </a:lnTo>
                <a:lnTo>
                  <a:pt x="4026711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56731" y="4011884"/>
            <a:ext cx="4072254" cy="2292350"/>
          </a:xfrm>
          <a:custGeom>
            <a:avLst/>
            <a:gdLst/>
            <a:ahLst/>
            <a:cxnLst/>
            <a:rect l="l" t="t" r="r" b="b"/>
            <a:pathLst>
              <a:path w="4072254" h="2292350">
                <a:moveTo>
                  <a:pt x="3999483" y="0"/>
                </a:moveTo>
                <a:lnTo>
                  <a:pt x="72643" y="0"/>
                </a:lnTo>
                <a:lnTo>
                  <a:pt x="44362" y="5707"/>
                </a:lnTo>
                <a:lnTo>
                  <a:pt x="21272" y="21272"/>
                </a:lnTo>
                <a:lnTo>
                  <a:pt x="5707" y="44362"/>
                </a:lnTo>
                <a:lnTo>
                  <a:pt x="0" y="72644"/>
                </a:lnTo>
                <a:lnTo>
                  <a:pt x="0" y="2219502"/>
                </a:lnTo>
                <a:lnTo>
                  <a:pt x="5707" y="2247760"/>
                </a:lnTo>
                <a:lnTo>
                  <a:pt x="21272" y="2270834"/>
                </a:lnTo>
                <a:lnTo>
                  <a:pt x="44362" y="2286391"/>
                </a:lnTo>
                <a:lnTo>
                  <a:pt x="72643" y="2292096"/>
                </a:lnTo>
                <a:lnTo>
                  <a:pt x="3999483" y="2292096"/>
                </a:lnTo>
                <a:lnTo>
                  <a:pt x="4027765" y="2286391"/>
                </a:lnTo>
                <a:lnTo>
                  <a:pt x="4050855" y="2270834"/>
                </a:lnTo>
                <a:lnTo>
                  <a:pt x="4066420" y="2247760"/>
                </a:lnTo>
                <a:lnTo>
                  <a:pt x="4072128" y="2219502"/>
                </a:lnTo>
                <a:lnTo>
                  <a:pt x="4072128" y="72644"/>
                </a:lnTo>
                <a:lnTo>
                  <a:pt x="4066420" y="44362"/>
                </a:lnTo>
                <a:lnTo>
                  <a:pt x="4050855" y="21272"/>
                </a:lnTo>
                <a:lnTo>
                  <a:pt x="4027765" y="5707"/>
                </a:lnTo>
                <a:lnTo>
                  <a:pt x="3999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56731" y="4011884"/>
            <a:ext cx="4072254" cy="2292350"/>
          </a:xfrm>
          <a:custGeom>
            <a:avLst/>
            <a:gdLst/>
            <a:ahLst/>
            <a:cxnLst/>
            <a:rect l="l" t="t" r="r" b="b"/>
            <a:pathLst>
              <a:path w="4072254" h="2292350">
                <a:moveTo>
                  <a:pt x="0" y="72644"/>
                </a:moveTo>
                <a:lnTo>
                  <a:pt x="5707" y="44362"/>
                </a:lnTo>
                <a:lnTo>
                  <a:pt x="21272" y="21272"/>
                </a:lnTo>
                <a:lnTo>
                  <a:pt x="44362" y="5707"/>
                </a:lnTo>
                <a:lnTo>
                  <a:pt x="72643" y="0"/>
                </a:lnTo>
                <a:lnTo>
                  <a:pt x="3999483" y="0"/>
                </a:lnTo>
                <a:lnTo>
                  <a:pt x="4027765" y="5707"/>
                </a:lnTo>
                <a:lnTo>
                  <a:pt x="4050855" y="21272"/>
                </a:lnTo>
                <a:lnTo>
                  <a:pt x="4066420" y="44362"/>
                </a:lnTo>
                <a:lnTo>
                  <a:pt x="4072128" y="72644"/>
                </a:lnTo>
                <a:lnTo>
                  <a:pt x="4072128" y="2219502"/>
                </a:lnTo>
                <a:lnTo>
                  <a:pt x="4066420" y="2247760"/>
                </a:lnTo>
                <a:lnTo>
                  <a:pt x="4050855" y="2270834"/>
                </a:lnTo>
                <a:lnTo>
                  <a:pt x="4027765" y="2286391"/>
                </a:lnTo>
                <a:lnTo>
                  <a:pt x="3999483" y="2292096"/>
                </a:lnTo>
                <a:lnTo>
                  <a:pt x="72643" y="2292096"/>
                </a:lnTo>
                <a:lnTo>
                  <a:pt x="44362" y="2286391"/>
                </a:lnTo>
                <a:lnTo>
                  <a:pt x="21272" y="2270834"/>
                </a:lnTo>
                <a:lnTo>
                  <a:pt x="5707" y="2247760"/>
                </a:lnTo>
                <a:lnTo>
                  <a:pt x="0" y="2219502"/>
                </a:lnTo>
                <a:lnTo>
                  <a:pt x="0" y="72644"/>
                </a:lnTo>
                <a:close/>
              </a:path>
            </a:pathLst>
          </a:custGeom>
          <a:ln w="6349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49696" y="4120087"/>
            <a:ext cx="3883152" cy="467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10018" y="4221941"/>
            <a:ext cx="768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0" dirty="0">
                <a:solidFill>
                  <a:srgbClr val="FFFFFF"/>
                </a:solidFill>
                <a:latin typeface="맑은 고딕"/>
                <a:cs typeface="맑은 고딕"/>
              </a:rPr>
              <a:t>파기방법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29325" y="4841676"/>
            <a:ext cx="2793365" cy="109093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265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기록물,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인쇄물,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서면,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기록매체</a:t>
            </a:r>
            <a:endParaRPr sz="1400">
              <a:latin typeface="맑은 고딕"/>
              <a:cs typeface="맑은 고딕"/>
            </a:endParaRPr>
          </a:p>
          <a:p>
            <a:pPr marL="157480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solidFill>
                  <a:srgbClr val="252525"/>
                </a:solidFill>
                <a:latin typeface="맑은 고딕"/>
                <a:cs typeface="맑은 고딕"/>
              </a:rPr>
              <a:t>: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파쇄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또는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E85A1A"/>
                </a:solidFill>
                <a:latin typeface="맑은 고딕"/>
                <a:cs typeface="맑은 고딕"/>
              </a:rPr>
              <a:t>소각</a:t>
            </a:r>
            <a:endParaRPr sz="1400"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1160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전자적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파일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형태</a:t>
            </a:r>
            <a:endParaRPr sz="1400">
              <a:latin typeface="맑은 고딕"/>
              <a:cs typeface="맑은 고딕"/>
            </a:endParaRPr>
          </a:p>
          <a:p>
            <a:pPr marL="157480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solidFill>
                  <a:srgbClr val="252525"/>
                </a:solidFill>
                <a:latin typeface="맑은 고딕"/>
                <a:cs typeface="맑은 고딕"/>
              </a:rPr>
              <a:t>: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복원이</a:t>
            </a:r>
            <a:r>
              <a:rPr sz="1400" b="1" spc="-33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14" dirty="0">
                <a:solidFill>
                  <a:srgbClr val="E85A1A"/>
                </a:solidFill>
                <a:latin typeface="맑은 고딕"/>
                <a:cs typeface="맑은 고딕"/>
              </a:rPr>
              <a:t>불가능한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14" dirty="0">
                <a:solidFill>
                  <a:srgbClr val="E85A1A"/>
                </a:solidFill>
                <a:latin typeface="맑은 고딕"/>
                <a:cs typeface="맑은 고딕"/>
              </a:rPr>
              <a:t>방법으로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영구</a:t>
            </a:r>
            <a:r>
              <a:rPr sz="1400" b="1" spc="-33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55" dirty="0">
                <a:solidFill>
                  <a:srgbClr val="E85A1A"/>
                </a:solidFill>
                <a:latin typeface="맑은 고딕"/>
                <a:cs typeface="맑은 고딕"/>
              </a:rPr>
              <a:t>삭제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84306" y="4044613"/>
            <a:ext cx="4069715" cy="2282190"/>
          </a:xfrm>
          <a:custGeom>
            <a:avLst/>
            <a:gdLst/>
            <a:ahLst/>
            <a:cxnLst/>
            <a:rect l="l" t="t" r="r" b="b"/>
            <a:pathLst>
              <a:path w="4069715" h="2282190">
                <a:moveTo>
                  <a:pt x="0" y="2244342"/>
                </a:moveTo>
                <a:lnTo>
                  <a:pt x="10878" y="2260468"/>
                </a:lnTo>
                <a:lnTo>
                  <a:pt x="33968" y="2276025"/>
                </a:lnTo>
                <a:lnTo>
                  <a:pt x="62249" y="2281729"/>
                </a:lnTo>
                <a:lnTo>
                  <a:pt x="3996836" y="2281729"/>
                </a:lnTo>
                <a:lnTo>
                  <a:pt x="4025044" y="2276025"/>
                </a:lnTo>
                <a:lnTo>
                  <a:pt x="4048096" y="2260468"/>
                </a:lnTo>
                <a:lnTo>
                  <a:pt x="4051921" y="2254793"/>
                </a:lnTo>
                <a:lnTo>
                  <a:pt x="35325" y="2254793"/>
                </a:lnTo>
                <a:lnTo>
                  <a:pt x="7044" y="2249088"/>
                </a:lnTo>
                <a:lnTo>
                  <a:pt x="0" y="2244342"/>
                </a:lnTo>
                <a:close/>
              </a:path>
              <a:path w="4069715" h="2282190">
                <a:moveTo>
                  <a:pt x="4031963" y="0"/>
                </a:moveTo>
                <a:lnTo>
                  <a:pt x="4036722" y="7059"/>
                </a:lnTo>
                <a:lnTo>
                  <a:pt x="4042429" y="35341"/>
                </a:lnTo>
                <a:lnTo>
                  <a:pt x="4042429" y="2182199"/>
                </a:lnTo>
                <a:lnTo>
                  <a:pt x="4036722" y="2210457"/>
                </a:lnTo>
                <a:lnTo>
                  <a:pt x="4021157" y="2233531"/>
                </a:lnTo>
                <a:lnTo>
                  <a:pt x="3998066" y="2249088"/>
                </a:lnTo>
                <a:lnTo>
                  <a:pt x="3969785" y="2254793"/>
                </a:lnTo>
                <a:lnTo>
                  <a:pt x="4051921" y="2254793"/>
                </a:lnTo>
                <a:lnTo>
                  <a:pt x="4063648" y="2237393"/>
                </a:lnTo>
                <a:lnTo>
                  <a:pt x="4069353" y="2209136"/>
                </a:lnTo>
                <a:lnTo>
                  <a:pt x="4069353" y="62265"/>
                </a:lnTo>
                <a:lnTo>
                  <a:pt x="4063648" y="33983"/>
                </a:lnTo>
                <a:lnTo>
                  <a:pt x="4048096" y="10893"/>
                </a:lnTo>
                <a:lnTo>
                  <a:pt x="4031963" y="0"/>
                </a:lnTo>
                <a:close/>
              </a:path>
            </a:pathLst>
          </a:custGeom>
          <a:solidFill>
            <a:srgbClr val="9BD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7089" y="4037420"/>
            <a:ext cx="4079875" cy="2292350"/>
          </a:xfrm>
          <a:custGeom>
            <a:avLst/>
            <a:gdLst/>
            <a:ahLst/>
            <a:cxnLst/>
            <a:rect l="l" t="t" r="r" b="b"/>
            <a:pathLst>
              <a:path w="4079875" h="2292350">
                <a:moveTo>
                  <a:pt x="0" y="2246673"/>
                </a:moveTo>
                <a:lnTo>
                  <a:pt x="27069" y="2279144"/>
                </a:lnTo>
                <a:lnTo>
                  <a:pt x="69467" y="2292098"/>
                </a:lnTo>
                <a:lnTo>
                  <a:pt x="4004054" y="2292098"/>
                </a:lnTo>
                <a:lnTo>
                  <a:pt x="4034310" y="2285748"/>
                </a:lnTo>
                <a:lnTo>
                  <a:pt x="69594" y="2285748"/>
                </a:lnTo>
                <a:lnTo>
                  <a:pt x="62355" y="2285380"/>
                </a:lnTo>
                <a:lnTo>
                  <a:pt x="20445" y="2265428"/>
                </a:lnTo>
                <a:lnTo>
                  <a:pt x="11350" y="2254321"/>
                </a:lnTo>
                <a:lnTo>
                  <a:pt x="0" y="2246673"/>
                </a:lnTo>
                <a:close/>
              </a:path>
              <a:path w="4079875" h="2292350">
                <a:moveTo>
                  <a:pt x="4034331" y="0"/>
                </a:moveTo>
                <a:lnTo>
                  <a:pt x="4041945" y="11294"/>
                </a:lnTo>
                <a:lnTo>
                  <a:pt x="4042789" y="11800"/>
                </a:lnTo>
                <a:lnTo>
                  <a:pt x="4053076" y="20436"/>
                </a:lnTo>
                <a:lnTo>
                  <a:pt x="4071999" y="55488"/>
                </a:lnTo>
                <a:lnTo>
                  <a:pt x="4073389" y="69458"/>
                </a:lnTo>
                <a:lnTo>
                  <a:pt x="4073322" y="2217651"/>
                </a:lnTo>
                <a:lnTo>
                  <a:pt x="4061585" y="2255090"/>
                </a:lnTo>
                <a:lnTo>
                  <a:pt x="4031105" y="2280287"/>
                </a:lnTo>
                <a:lnTo>
                  <a:pt x="4003927" y="2285748"/>
                </a:lnTo>
                <a:lnTo>
                  <a:pt x="4034310" y="2285748"/>
                </a:lnTo>
                <a:lnTo>
                  <a:pt x="4066792" y="2258761"/>
                </a:lnTo>
                <a:lnTo>
                  <a:pt x="4079685" y="2217651"/>
                </a:lnTo>
                <a:lnTo>
                  <a:pt x="4079746" y="69458"/>
                </a:lnTo>
                <a:lnTo>
                  <a:pt x="4079365" y="61711"/>
                </a:lnTo>
                <a:lnTo>
                  <a:pt x="4057648" y="15864"/>
                </a:lnTo>
                <a:lnTo>
                  <a:pt x="4040122" y="2783"/>
                </a:lnTo>
                <a:lnTo>
                  <a:pt x="4034331" y="0"/>
                </a:lnTo>
                <a:close/>
              </a:path>
            </a:pathLst>
          </a:custGeom>
          <a:solidFill>
            <a:srgbClr val="9BD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6987" y="4007311"/>
            <a:ext cx="4079875" cy="2292350"/>
          </a:xfrm>
          <a:custGeom>
            <a:avLst/>
            <a:gdLst/>
            <a:ahLst/>
            <a:cxnLst/>
            <a:rect l="l" t="t" r="r" b="b"/>
            <a:pathLst>
              <a:path w="4079875" h="2292350">
                <a:moveTo>
                  <a:pt x="4007104" y="0"/>
                </a:moveTo>
                <a:lnTo>
                  <a:pt x="72644" y="0"/>
                </a:lnTo>
                <a:lnTo>
                  <a:pt x="44362" y="5707"/>
                </a:lnTo>
                <a:lnTo>
                  <a:pt x="21272" y="21272"/>
                </a:lnTo>
                <a:lnTo>
                  <a:pt x="5707" y="44362"/>
                </a:lnTo>
                <a:lnTo>
                  <a:pt x="0" y="72644"/>
                </a:lnTo>
                <a:lnTo>
                  <a:pt x="0" y="2219502"/>
                </a:lnTo>
                <a:lnTo>
                  <a:pt x="5707" y="2247760"/>
                </a:lnTo>
                <a:lnTo>
                  <a:pt x="21272" y="2270834"/>
                </a:lnTo>
                <a:lnTo>
                  <a:pt x="44362" y="2286391"/>
                </a:lnTo>
                <a:lnTo>
                  <a:pt x="72644" y="2292096"/>
                </a:lnTo>
                <a:lnTo>
                  <a:pt x="4007104" y="2292096"/>
                </a:lnTo>
                <a:lnTo>
                  <a:pt x="4035385" y="2286391"/>
                </a:lnTo>
                <a:lnTo>
                  <a:pt x="4058475" y="2270834"/>
                </a:lnTo>
                <a:lnTo>
                  <a:pt x="4074040" y="2247760"/>
                </a:lnTo>
                <a:lnTo>
                  <a:pt x="4079748" y="2219502"/>
                </a:lnTo>
                <a:lnTo>
                  <a:pt x="4079748" y="72644"/>
                </a:lnTo>
                <a:lnTo>
                  <a:pt x="4074040" y="44362"/>
                </a:lnTo>
                <a:lnTo>
                  <a:pt x="4058475" y="21272"/>
                </a:lnTo>
                <a:lnTo>
                  <a:pt x="4035385" y="5707"/>
                </a:lnTo>
                <a:lnTo>
                  <a:pt x="40071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6987" y="4007311"/>
            <a:ext cx="4079875" cy="2292350"/>
          </a:xfrm>
          <a:custGeom>
            <a:avLst/>
            <a:gdLst/>
            <a:ahLst/>
            <a:cxnLst/>
            <a:rect l="l" t="t" r="r" b="b"/>
            <a:pathLst>
              <a:path w="4079875" h="2292350">
                <a:moveTo>
                  <a:pt x="0" y="72644"/>
                </a:moveTo>
                <a:lnTo>
                  <a:pt x="5707" y="44362"/>
                </a:lnTo>
                <a:lnTo>
                  <a:pt x="21272" y="21272"/>
                </a:lnTo>
                <a:lnTo>
                  <a:pt x="44362" y="5707"/>
                </a:lnTo>
                <a:lnTo>
                  <a:pt x="72644" y="0"/>
                </a:lnTo>
                <a:lnTo>
                  <a:pt x="4007104" y="0"/>
                </a:lnTo>
                <a:lnTo>
                  <a:pt x="4035385" y="5707"/>
                </a:lnTo>
                <a:lnTo>
                  <a:pt x="4058475" y="21272"/>
                </a:lnTo>
                <a:lnTo>
                  <a:pt x="4074040" y="44362"/>
                </a:lnTo>
                <a:lnTo>
                  <a:pt x="4079748" y="72644"/>
                </a:lnTo>
                <a:lnTo>
                  <a:pt x="4079748" y="2219502"/>
                </a:lnTo>
                <a:lnTo>
                  <a:pt x="4074040" y="2247760"/>
                </a:lnTo>
                <a:lnTo>
                  <a:pt x="4058475" y="2270834"/>
                </a:lnTo>
                <a:lnTo>
                  <a:pt x="4035385" y="2286391"/>
                </a:lnTo>
                <a:lnTo>
                  <a:pt x="4007104" y="2292096"/>
                </a:lnTo>
                <a:lnTo>
                  <a:pt x="72644" y="2292096"/>
                </a:lnTo>
                <a:lnTo>
                  <a:pt x="44362" y="2286391"/>
                </a:lnTo>
                <a:lnTo>
                  <a:pt x="21272" y="2270834"/>
                </a:lnTo>
                <a:lnTo>
                  <a:pt x="5707" y="2247760"/>
                </a:lnTo>
                <a:lnTo>
                  <a:pt x="0" y="2219502"/>
                </a:lnTo>
                <a:lnTo>
                  <a:pt x="0" y="72644"/>
                </a:lnTo>
                <a:close/>
              </a:path>
            </a:pathLst>
          </a:custGeom>
          <a:ln w="6349">
            <a:solidFill>
              <a:srgbClr val="17A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3000" y="4120087"/>
            <a:ext cx="3887724" cy="467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73806" y="4213178"/>
            <a:ext cx="768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0" dirty="0">
                <a:solidFill>
                  <a:srgbClr val="FFFFFF"/>
                </a:solidFill>
                <a:latin typeface="맑은 고딕"/>
                <a:cs typeface="맑은 고딕"/>
              </a:rPr>
              <a:t>파기절차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72031" y="4837103"/>
            <a:ext cx="3355340" cy="109093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265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개인정보처리자</a:t>
            </a:r>
            <a:endParaRPr sz="1400">
              <a:latin typeface="맑은 고딕"/>
              <a:cs typeface="맑은 고딕"/>
            </a:endParaRPr>
          </a:p>
          <a:p>
            <a:pPr marL="157480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solidFill>
                  <a:srgbClr val="252525"/>
                </a:solidFill>
                <a:latin typeface="맑은 고딕"/>
                <a:cs typeface="맑은 고딕"/>
              </a:rPr>
              <a:t>:</a:t>
            </a:r>
            <a:r>
              <a:rPr sz="14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E85A1A"/>
                </a:solidFill>
                <a:latin typeface="맑은 고딕"/>
                <a:cs typeface="맑은 고딕"/>
              </a:rPr>
              <a:t>개인정보의</a:t>
            </a:r>
            <a:r>
              <a:rPr sz="1400" b="1" spc="-31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파기에</a:t>
            </a:r>
            <a:r>
              <a:rPr sz="1400" b="1" spc="-32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E85A1A"/>
                </a:solidFill>
                <a:latin typeface="맑은 고딕"/>
                <a:cs typeface="맑은 고딕"/>
              </a:rPr>
              <a:t>관한</a:t>
            </a:r>
            <a:r>
              <a:rPr sz="1400" b="1" spc="-31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사항을</a:t>
            </a:r>
            <a:r>
              <a:rPr sz="1400" b="1" spc="-32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기록</a:t>
            </a:r>
            <a:r>
              <a:rPr sz="1400" b="1" spc="-31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E85A1A"/>
                </a:solidFill>
                <a:latin typeface="맑은 고딕"/>
                <a:cs typeface="맑은 고딕"/>
              </a:rPr>
              <a:t>및</a:t>
            </a:r>
            <a:r>
              <a:rPr sz="1400" b="1" spc="-32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E85A1A"/>
                </a:solidFill>
                <a:latin typeface="맑은 고딕"/>
                <a:cs typeface="맑은 고딕"/>
              </a:rPr>
              <a:t>관리</a:t>
            </a:r>
            <a:endParaRPr sz="1400"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1160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개인정보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보호책임자</a:t>
            </a:r>
            <a:endParaRPr sz="1400">
              <a:latin typeface="맑은 고딕"/>
              <a:cs typeface="맑은 고딕"/>
            </a:endParaRPr>
          </a:p>
          <a:p>
            <a:pPr marL="157480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solidFill>
                  <a:srgbClr val="252525"/>
                </a:solidFill>
                <a:latin typeface="맑은 고딕"/>
                <a:cs typeface="맑은 고딕"/>
              </a:rPr>
              <a:t>: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14" dirty="0">
                <a:solidFill>
                  <a:srgbClr val="E85A1A"/>
                </a:solidFill>
                <a:latin typeface="맑은 고딕"/>
                <a:cs typeface="맑은 고딕"/>
              </a:rPr>
              <a:t>개인정보</a:t>
            </a:r>
            <a:r>
              <a:rPr sz="1400" b="1" spc="-32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E85A1A"/>
                </a:solidFill>
                <a:latin typeface="맑은 고딕"/>
                <a:cs typeface="맑은 고딕"/>
              </a:rPr>
              <a:t>파기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시행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0" dirty="0">
                <a:solidFill>
                  <a:srgbClr val="E85A1A"/>
                </a:solidFill>
                <a:latin typeface="맑은 고딕"/>
                <a:cs typeface="맑은 고딕"/>
              </a:rPr>
              <a:t>후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E85A1A"/>
                </a:solidFill>
                <a:latin typeface="맑은 고딕"/>
                <a:cs typeface="맑은 고딕"/>
              </a:rPr>
              <a:t>파기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결과를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55" dirty="0">
                <a:solidFill>
                  <a:srgbClr val="E85A1A"/>
                </a:solidFill>
                <a:latin typeface="맑은 고딕"/>
                <a:cs typeface="맑은 고딕"/>
              </a:rPr>
              <a:t>확인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162288" y="1837944"/>
            <a:ext cx="1950720" cy="2124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46107" y="1923288"/>
            <a:ext cx="1382268" cy="18577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32264" y="1956816"/>
            <a:ext cx="1301495" cy="19248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5BB36AC3-83BD-7F70-490E-DCB73B585F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E2F504A-B026-2382-3763-B6B61B4C9E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28547" y="650494"/>
            <a:ext cx="833755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2. </a:t>
            </a:r>
            <a:r>
              <a:rPr lang="ko-KR" altLang="en-US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</a:t>
            </a:r>
            <a:r>
              <a:rPr lang="ko-KR" altLang="en-US" b="1" spc="-38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처리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보유 기간 경과 된 개인정보 파기 내부결재 </a:t>
            </a:r>
            <a:endParaRPr lang="ko-KR" altLang="en-US" sz="2200" dirty="0">
              <a:latin typeface="맑은 고딕"/>
              <a:cs typeface="맑은 고딕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246BD239-8500-411D-BE72-57B6320CB2C1}"/>
              </a:ext>
            </a:extLst>
          </p:cNvPr>
          <p:cNvSpPr/>
          <p:nvPr/>
        </p:nvSpPr>
        <p:spPr>
          <a:xfrm>
            <a:off x="1136903" y="1615039"/>
            <a:ext cx="10407650" cy="4861961"/>
          </a:xfrm>
          <a:custGeom>
            <a:avLst/>
            <a:gdLst/>
            <a:ahLst/>
            <a:cxnLst/>
            <a:rect l="l" t="t" r="r" b="b"/>
            <a:pathLst>
              <a:path w="10407650" h="1324610">
                <a:moveTo>
                  <a:pt x="0" y="1324356"/>
                </a:moveTo>
                <a:lnTo>
                  <a:pt x="10407396" y="1324356"/>
                </a:lnTo>
                <a:lnTo>
                  <a:pt x="10407396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D642C562-3403-4F79-AF1B-F176A8C48FB9}"/>
              </a:ext>
            </a:extLst>
          </p:cNvPr>
          <p:cNvSpPr/>
          <p:nvPr/>
        </p:nvSpPr>
        <p:spPr>
          <a:xfrm>
            <a:off x="1136903" y="1615039"/>
            <a:ext cx="10407650" cy="4861961"/>
          </a:xfrm>
          <a:custGeom>
            <a:avLst/>
            <a:gdLst/>
            <a:ahLst/>
            <a:cxnLst/>
            <a:rect l="l" t="t" r="r" b="b"/>
            <a:pathLst>
              <a:path w="10407650" h="1324610">
                <a:moveTo>
                  <a:pt x="0" y="1324356"/>
                </a:moveTo>
                <a:lnTo>
                  <a:pt x="10407396" y="1324356"/>
                </a:lnTo>
                <a:lnTo>
                  <a:pt x="10407396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ln w="6350">
            <a:solidFill>
              <a:srgbClr val="3166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622F35D3-33F1-4BB4-A352-C59725A67170}"/>
              </a:ext>
            </a:extLst>
          </p:cNvPr>
          <p:cNvSpPr/>
          <p:nvPr/>
        </p:nvSpPr>
        <p:spPr>
          <a:xfrm>
            <a:off x="1295400" y="1752600"/>
            <a:ext cx="10058400" cy="3886200"/>
          </a:xfrm>
          <a:custGeom>
            <a:avLst/>
            <a:gdLst/>
            <a:ahLst/>
            <a:cxnLst/>
            <a:rect l="l" t="t" r="r" b="b"/>
            <a:pathLst>
              <a:path w="10297795" h="1224279">
                <a:moveTo>
                  <a:pt x="0" y="1223772"/>
                </a:moveTo>
                <a:lnTo>
                  <a:pt x="10297668" y="1223772"/>
                </a:lnTo>
                <a:lnTo>
                  <a:pt x="10297668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lnSpc>
                <a:spcPct val="200000"/>
              </a:lnSpc>
            </a:pPr>
            <a:r>
              <a:rPr lang="ko-KR" altLang="en-US" sz="2400" dirty="0"/>
              <a:t> 주문서 등 보존 기한이 경과된 각종 개인 정보는 </a:t>
            </a:r>
            <a:endParaRPr lang="en-US" altLang="ko-KR" sz="2400" dirty="0"/>
          </a:p>
          <a:p>
            <a:pPr>
              <a:lnSpc>
                <a:spcPct val="200000"/>
              </a:lnSpc>
            </a:pPr>
            <a:r>
              <a:rPr lang="ko-KR" altLang="en-US" sz="2400" dirty="0"/>
              <a:t> 적법한 절차를 거쳐 폐기 한다</a:t>
            </a:r>
            <a:r>
              <a:rPr lang="en-US" altLang="ko-KR" sz="2400" dirty="0"/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sz="2400" dirty="0"/>
              <a:t> 폐기하기 전  기안 문서를 통해 폐기하는 문서의 종류 수량 등 을 </a:t>
            </a:r>
            <a:endParaRPr lang="en-US" altLang="ko-KR" sz="2400" dirty="0"/>
          </a:p>
          <a:p>
            <a:pPr>
              <a:lnSpc>
                <a:spcPct val="200000"/>
              </a:lnSpc>
            </a:pPr>
            <a:r>
              <a:rPr lang="ko-KR" altLang="en-US" sz="2400" dirty="0"/>
              <a:t> 상세히 기록하여 결재권자의 결재를 득한 후 폐기하여야 한다</a:t>
            </a:r>
            <a:r>
              <a:rPr lang="en-US" altLang="ko-KR" sz="2400" dirty="0"/>
              <a:t>.</a:t>
            </a:r>
            <a:endParaRPr sz="2400" dirty="0"/>
          </a:p>
        </p:txBody>
      </p:sp>
      <p:sp>
        <p:nvSpPr>
          <p:cNvPr id="21" name="object 21"/>
          <p:cNvSpPr/>
          <p:nvPr/>
        </p:nvSpPr>
        <p:spPr>
          <a:xfrm>
            <a:off x="9780970" y="4443844"/>
            <a:ext cx="1718450" cy="1895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0E56565-7D14-7EE7-600C-D10F2BC109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199315B-0084-3B2F-3DCC-613C445C59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07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4073" y="2488729"/>
            <a:ext cx="5357495" cy="1314450"/>
          </a:xfrm>
          <a:prstGeom prst="rect">
            <a:avLst/>
          </a:prstGeom>
        </p:spPr>
        <p:txBody>
          <a:bodyPr vert="horz" wrap="square" lIns="0" tIns="260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55"/>
              </a:spcBef>
            </a:pPr>
            <a:r>
              <a:rPr spc="-65" dirty="0"/>
              <a:t>개인정보의 </a:t>
            </a:r>
            <a:r>
              <a:rPr spc="-55" dirty="0"/>
              <a:t>안전한</a:t>
            </a:r>
            <a:r>
              <a:rPr spc="-235" dirty="0"/>
              <a:t> </a:t>
            </a:r>
            <a:r>
              <a:rPr spc="-80" dirty="0"/>
              <a:t>관리</a:t>
            </a:r>
          </a:p>
          <a:p>
            <a:pPr marL="2510790">
              <a:lnSpc>
                <a:spcPct val="100000"/>
              </a:lnSpc>
              <a:spcBef>
                <a:spcPts val="990"/>
              </a:spcBef>
            </a:pPr>
            <a:r>
              <a:rPr sz="2000" dirty="0">
                <a:solidFill>
                  <a:srgbClr val="5B5ED5"/>
                </a:solidFill>
              </a:rPr>
              <a:t>(개인정보 보호법</a:t>
            </a:r>
            <a:r>
              <a:rPr sz="2000" spc="-90" dirty="0">
                <a:solidFill>
                  <a:srgbClr val="5B5ED5"/>
                </a:solidFill>
              </a:rPr>
              <a:t> </a:t>
            </a:r>
            <a:r>
              <a:rPr sz="2000" dirty="0">
                <a:solidFill>
                  <a:srgbClr val="5B5ED5"/>
                </a:solidFill>
              </a:rPr>
              <a:t>제4장)</a:t>
            </a:r>
            <a:endParaRPr sz="2000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ADE4B21-7E7A-465D-9BAF-B949ED143D30}"/>
              </a:ext>
            </a:extLst>
          </p:cNvPr>
          <p:cNvSpPr txBox="1"/>
          <p:nvPr/>
        </p:nvSpPr>
        <p:spPr>
          <a:xfrm>
            <a:off x="1582674" y="2675382"/>
            <a:ext cx="379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4800" b="1" dirty="0">
                <a:solidFill>
                  <a:srgbClr val="5255C8"/>
                </a:solidFill>
                <a:latin typeface="맑은 고딕"/>
                <a:cs typeface="맑은 고딕"/>
              </a:rPr>
              <a:t>3</a:t>
            </a:r>
            <a:endParaRPr sz="4800" dirty="0">
              <a:latin typeface="맑은 고딕"/>
              <a:cs typeface="맑은 고딕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5F57C73-9DEC-C835-2C35-420059392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80DE81E-6DC2-5861-C523-6660BE711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14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439" y="1674876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8680" y="4453128"/>
            <a:ext cx="5177155" cy="1964689"/>
          </a:xfrm>
          <a:custGeom>
            <a:avLst/>
            <a:gdLst/>
            <a:ahLst/>
            <a:cxnLst/>
            <a:rect l="l" t="t" r="r" b="b"/>
            <a:pathLst>
              <a:path w="5177155" h="1964689">
                <a:moveTo>
                  <a:pt x="0" y="1964436"/>
                </a:moveTo>
                <a:lnTo>
                  <a:pt x="5177028" y="1964436"/>
                </a:lnTo>
                <a:lnTo>
                  <a:pt x="5177028" y="0"/>
                </a:lnTo>
                <a:lnTo>
                  <a:pt x="0" y="0"/>
                </a:lnTo>
                <a:lnTo>
                  <a:pt x="0" y="1964436"/>
                </a:lnTo>
                <a:close/>
              </a:path>
            </a:pathLst>
          </a:custGeom>
          <a:ln w="12700">
            <a:solidFill>
              <a:srgbClr val="6A7B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7155" y="4011155"/>
            <a:ext cx="5178552" cy="458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8680" y="4012691"/>
            <a:ext cx="5177155" cy="457200"/>
          </a:xfrm>
          <a:custGeom>
            <a:avLst/>
            <a:gdLst/>
            <a:ahLst/>
            <a:cxnLst/>
            <a:rect l="l" t="t" r="r" b="b"/>
            <a:pathLst>
              <a:path w="5177155" h="457200">
                <a:moveTo>
                  <a:pt x="171450" y="0"/>
                </a:moveTo>
                <a:lnTo>
                  <a:pt x="5005578" y="0"/>
                </a:lnTo>
                <a:lnTo>
                  <a:pt x="5051174" y="6120"/>
                </a:lnTo>
                <a:lnTo>
                  <a:pt x="5092135" y="23396"/>
                </a:lnTo>
                <a:lnTo>
                  <a:pt x="5126831" y="50196"/>
                </a:lnTo>
                <a:lnTo>
                  <a:pt x="5153631" y="84892"/>
                </a:lnTo>
                <a:lnTo>
                  <a:pt x="5170907" y="125853"/>
                </a:lnTo>
                <a:lnTo>
                  <a:pt x="5177028" y="171449"/>
                </a:lnTo>
                <a:lnTo>
                  <a:pt x="5177028" y="457199"/>
                </a:lnTo>
                <a:lnTo>
                  <a:pt x="0" y="457199"/>
                </a:lnTo>
                <a:lnTo>
                  <a:pt x="0" y="171449"/>
                </a:lnTo>
                <a:lnTo>
                  <a:pt x="6124" y="125853"/>
                </a:lnTo>
                <a:lnTo>
                  <a:pt x="23407" y="84892"/>
                </a:lnTo>
                <a:lnTo>
                  <a:pt x="50215" y="50196"/>
                </a:lnTo>
                <a:lnTo>
                  <a:pt x="84915" y="23396"/>
                </a:lnTo>
                <a:lnTo>
                  <a:pt x="125871" y="6120"/>
                </a:lnTo>
                <a:lnTo>
                  <a:pt x="171450" y="0"/>
                </a:lnTo>
                <a:close/>
              </a:path>
            </a:pathLst>
          </a:custGeom>
          <a:ln w="12700">
            <a:solidFill>
              <a:srgbClr val="6A7B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4600" y="4460747"/>
            <a:ext cx="5177155" cy="1965960"/>
          </a:xfrm>
          <a:custGeom>
            <a:avLst/>
            <a:gdLst/>
            <a:ahLst/>
            <a:cxnLst/>
            <a:rect l="l" t="t" r="r" b="b"/>
            <a:pathLst>
              <a:path w="5177155" h="1965960">
                <a:moveTo>
                  <a:pt x="0" y="1965959"/>
                </a:moveTo>
                <a:lnTo>
                  <a:pt x="5177028" y="1965959"/>
                </a:lnTo>
                <a:lnTo>
                  <a:pt x="5177028" y="0"/>
                </a:lnTo>
                <a:lnTo>
                  <a:pt x="0" y="0"/>
                </a:lnTo>
                <a:lnTo>
                  <a:pt x="0" y="1965959"/>
                </a:lnTo>
                <a:close/>
              </a:path>
            </a:pathLst>
          </a:custGeom>
          <a:ln w="12700">
            <a:solidFill>
              <a:srgbClr val="706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3076" y="4011155"/>
            <a:ext cx="5178552" cy="458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24600" y="4012691"/>
            <a:ext cx="5177155" cy="457200"/>
          </a:xfrm>
          <a:custGeom>
            <a:avLst/>
            <a:gdLst/>
            <a:ahLst/>
            <a:cxnLst/>
            <a:rect l="l" t="t" r="r" b="b"/>
            <a:pathLst>
              <a:path w="5177155" h="457200">
                <a:moveTo>
                  <a:pt x="171450" y="0"/>
                </a:moveTo>
                <a:lnTo>
                  <a:pt x="5005578" y="0"/>
                </a:lnTo>
                <a:lnTo>
                  <a:pt x="5051174" y="6120"/>
                </a:lnTo>
                <a:lnTo>
                  <a:pt x="5092135" y="23396"/>
                </a:lnTo>
                <a:lnTo>
                  <a:pt x="5126831" y="50196"/>
                </a:lnTo>
                <a:lnTo>
                  <a:pt x="5153631" y="84892"/>
                </a:lnTo>
                <a:lnTo>
                  <a:pt x="5170907" y="125853"/>
                </a:lnTo>
                <a:lnTo>
                  <a:pt x="5177028" y="171449"/>
                </a:lnTo>
                <a:lnTo>
                  <a:pt x="5177028" y="457199"/>
                </a:lnTo>
                <a:lnTo>
                  <a:pt x="0" y="457199"/>
                </a:lnTo>
                <a:lnTo>
                  <a:pt x="0" y="171449"/>
                </a:lnTo>
                <a:lnTo>
                  <a:pt x="6120" y="125853"/>
                </a:lnTo>
                <a:lnTo>
                  <a:pt x="23396" y="84892"/>
                </a:lnTo>
                <a:lnTo>
                  <a:pt x="50196" y="50196"/>
                </a:lnTo>
                <a:lnTo>
                  <a:pt x="84892" y="23396"/>
                </a:lnTo>
                <a:lnTo>
                  <a:pt x="125853" y="6120"/>
                </a:lnTo>
                <a:lnTo>
                  <a:pt x="171450" y="0"/>
                </a:lnTo>
                <a:close/>
              </a:path>
            </a:pathLst>
          </a:custGeom>
          <a:ln w="12700">
            <a:solidFill>
              <a:srgbClr val="706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5104" y="4046220"/>
            <a:ext cx="2105406" cy="4640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5532" y="4046220"/>
            <a:ext cx="686562" cy="4640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52544" y="4046220"/>
            <a:ext cx="686562" cy="4640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96911" y="4046220"/>
            <a:ext cx="1091946" cy="4640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80831" y="4046220"/>
            <a:ext cx="889253" cy="4640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88907" y="4046220"/>
            <a:ext cx="409194" cy="46405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16923" y="4046220"/>
            <a:ext cx="1091946" cy="4640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00843" y="4046220"/>
            <a:ext cx="686561" cy="46405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77856" y="4046220"/>
            <a:ext cx="483857" cy="46405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4775" y="2420111"/>
            <a:ext cx="5179060" cy="1445260"/>
          </a:xfrm>
          <a:custGeom>
            <a:avLst/>
            <a:gdLst/>
            <a:ahLst/>
            <a:cxnLst/>
            <a:rect l="l" t="t" r="r" b="b"/>
            <a:pathLst>
              <a:path w="5179060" h="1445260">
                <a:moveTo>
                  <a:pt x="0" y="1444752"/>
                </a:moveTo>
                <a:lnTo>
                  <a:pt x="5178552" y="1444752"/>
                </a:lnTo>
                <a:lnTo>
                  <a:pt x="5178552" y="0"/>
                </a:lnTo>
                <a:lnTo>
                  <a:pt x="0" y="0"/>
                </a:lnTo>
                <a:lnTo>
                  <a:pt x="0" y="1444752"/>
                </a:lnTo>
                <a:close/>
              </a:path>
            </a:pathLst>
          </a:custGeom>
          <a:ln w="12700">
            <a:solidFill>
              <a:srgbClr val="2BB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3252" y="1993379"/>
            <a:ext cx="5180076" cy="4404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4775" y="1994916"/>
            <a:ext cx="5179060" cy="439420"/>
          </a:xfrm>
          <a:custGeom>
            <a:avLst/>
            <a:gdLst/>
            <a:ahLst/>
            <a:cxnLst/>
            <a:rect l="l" t="t" r="r" b="b"/>
            <a:pathLst>
              <a:path w="5179060" h="439419">
                <a:moveTo>
                  <a:pt x="164592" y="0"/>
                </a:moveTo>
                <a:lnTo>
                  <a:pt x="5013960" y="0"/>
                </a:lnTo>
                <a:lnTo>
                  <a:pt x="5057725" y="5877"/>
                </a:lnTo>
                <a:lnTo>
                  <a:pt x="5097046" y="22464"/>
                </a:lnTo>
                <a:lnTo>
                  <a:pt x="5130355" y="48196"/>
                </a:lnTo>
                <a:lnTo>
                  <a:pt x="5156087" y="81505"/>
                </a:lnTo>
                <a:lnTo>
                  <a:pt x="5172674" y="120826"/>
                </a:lnTo>
                <a:lnTo>
                  <a:pt x="5178552" y="164592"/>
                </a:lnTo>
                <a:lnTo>
                  <a:pt x="5178552" y="438912"/>
                </a:lnTo>
                <a:lnTo>
                  <a:pt x="0" y="438912"/>
                </a:lnTo>
                <a:lnTo>
                  <a:pt x="0" y="164592"/>
                </a:lnTo>
                <a:lnTo>
                  <a:pt x="5879" y="120826"/>
                </a:lnTo>
                <a:lnTo>
                  <a:pt x="22470" y="81505"/>
                </a:lnTo>
                <a:lnTo>
                  <a:pt x="48206" y="48196"/>
                </a:lnTo>
                <a:lnTo>
                  <a:pt x="81517" y="22464"/>
                </a:lnTo>
                <a:lnTo>
                  <a:pt x="120835" y="5877"/>
                </a:lnTo>
                <a:lnTo>
                  <a:pt x="164592" y="0"/>
                </a:lnTo>
                <a:close/>
              </a:path>
            </a:pathLst>
          </a:custGeom>
          <a:ln w="12700">
            <a:solidFill>
              <a:srgbClr val="2BB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4600" y="2417064"/>
            <a:ext cx="5177155" cy="1445260"/>
          </a:xfrm>
          <a:custGeom>
            <a:avLst/>
            <a:gdLst/>
            <a:ahLst/>
            <a:cxnLst/>
            <a:rect l="l" t="t" r="r" b="b"/>
            <a:pathLst>
              <a:path w="5177155" h="1445260">
                <a:moveTo>
                  <a:pt x="0" y="1444752"/>
                </a:moveTo>
                <a:lnTo>
                  <a:pt x="5177028" y="1444752"/>
                </a:lnTo>
                <a:lnTo>
                  <a:pt x="5177028" y="0"/>
                </a:lnTo>
                <a:lnTo>
                  <a:pt x="0" y="0"/>
                </a:lnTo>
                <a:lnTo>
                  <a:pt x="0" y="1444752"/>
                </a:lnTo>
                <a:close/>
              </a:path>
            </a:pathLst>
          </a:custGeom>
          <a:ln w="12700">
            <a:solidFill>
              <a:srgbClr val="438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40279" y="2037588"/>
            <a:ext cx="686562" cy="4640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18816" y="2037588"/>
            <a:ext cx="1091945" cy="46405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02735" y="2037588"/>
            <a:ext cx="686562" cy="4640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08120" y="2037588"/>
            <a:ext cx="334530" cy="46405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61459" y="2037588"/>
            <a:ext cx="686562" cy="46405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24600" y="1993379"/>
            <a:ext cx="5178552" cy="4404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26123" y="1994916"/>
            <a:ext cx="5177155" cy="439420"/>
          </a:xfrm>
          <a:custGeom>
            <a:avLst/>
            <a:gdLst/>
            <a:ahLst/>
            <a:cxnLst/>
            <a:rect l="l" t="t" r="r" b="b"/>
            <a:pathLst>
              <a:path w="5177155" h="439419">
                <a:moveTo>
                  <a:pt x="164591" y="0"/>
                </a:moveTo>
                <a:lnTo>
                  <a:pt x="5012435" y="0"/>
                </a:lnTo>
                <a:lnTo>
                  <a:pt x="5056201" y="5877"/>
                </a:lnTo>
                <a:lnTo>
                  <a:pt x="5095522" y="22464"/>
                </a:lnTo>
                <a:lnTo>
                  <a:pt x="5128831" y="48196"/>
                </a:lnTo>
                <a:lnTo>
                  <a:pt x="5154563" y="81505"/>
                </a:lnTo>
                <a:lnTo>
                  <a:pt x="5171150" y="120826"/>
                </a:lnTo>
                <a:lnTo>
                  <a:pt x="5177028" y="164592"/>
                </a:lnTo>
                <a:lnTo>
                  <a:pt x="5177028" y="438912"/>
                </a:lnTo>
                <a:lnTo>
                  <a:pt x="0" y="438912"/>
                </a:lnTo>
                <a:lnTo>
                  <a:pt x="0" y="164592"/>
                </a:lnTo>
                <a:lnTo>
                  <a:pt x="5877" y="120826"/>
                </a:lnTo>
                <a:lnTo>
                  <a:pt x="22464" y="81505"/>
                </a:lnTo>
                <a:lnTo>
                  <a:pt x="48196" y="48196"/>
                </a:lnTo>
                <a:lnTo>
                  <a:pt x="81505" y="22464"/>
                </a:lnTo>
                <a:lnTo>
                  <a:pt x="120826" y="5877"/>
                </a:lnTo>
                <a:lnTo>
                  <a:pt x="164591" y="0"/>
                </a:lnTo>
                <a:close/>
              </a:path>
            </a:pathLst>
          </a:custGeom>
          <a:ln w="12700">
            <a:solidFill>
              <a:srgbClr val="438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94804" y="2037588"/>
            <a:ext cx="2105405" cy="46405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95231" y="2037588"/>
            <a:ext cx="686562" cy="46405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72243" y="2037588"/>
            <a:ext cx="686561" cy="46405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50780" y="2037588"/>
            <a:ext cx="686562" cy="46405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28547" y="650494"/>
            <a:ext cx="4146550" cy="2517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sz="1800" b="1" spc="-50" dirty="0">
                <a:solidFill>
                  <a:srgbClr val="2260B3"/>
                </a:solidFill>
                <a:latin typeface="맑은 고딕"/>
                <a:cs typeface="맑은 고딕"/>
              </a:rPr>
              <a:t>3</a:t>
            </a:r>
            <a:r>
              <a:rPr sz="1800" b="1" spc="-50" dirty="0">
                <a:solidFill>
                  <a:srgbClr val="2260B3"/>
                </a:solidFill>
                <a:latin typeface="맑은 고딕"/>
                <a:cs typeface="맑은 고딕"/>
              </a:rPr>
              <a:t>.</a:t>
            </a:r>
            <a:r>
              <a:rPr sz="1800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</a:t>
            </a:r>
            <a:r>
              <a:rPr sz="1800" b="1" spc="-24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70" dirty="0">
                <a:solidFill>
                  <a:srgbClr val="2260B3"/>
                </a:solidFill>
                <a:latin typeface="맑은 고딕"/>
                <a:cs typeface="맑은 고딕"/>
              </a:rPr>
              <a:t>안전한</a:t>
            </a:r>
            <a:r>
              <a:rPr sz="1800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100" dirty="0">
                <a:solidFill>
                  <a:srgbClr val="2260B3"/>
                </a:solidFill>
                <a:latin typeface="맑은 고딕"/>
                <a:cs typeface="맑은 고딕"/>
              </a:rPr>
              <a:t>관리</a:t>
            </a:r>
            <a:endParaRPr sz="18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10" dirty="0">
                <a:solidFill>
                  <a:srgbClr val="4384D9"/>
                </a:solidFill>
                <a:latin typeface="맑은 고딕"/>
                <a:cs typeface="맑은 고딕"/>
              </a:rPr>
              <a:t>안전조치의무(제29조)</a:t>
            </a:r>
            <a:endParaRPr sz="2200" dirty="0">
              <a:latin typeface="맑은 고딕"/>
              <a:cs typeface="맑은 고딕"/>
            </a:endParaRPr>
          </a:p>
          <a:p>
            <a:pPr marL="278765">
              <a:lnSpc>
                <a:spcPct val="100000"/>
              </a:lnSpc>
              <a:spcBef>
                <a:spcPts val="1100"/>
              </a:spcBef>
            </a:pPr>
            <a:r>
              <a:rPr sz="1600" b="1" spc="-85" dirty="0">
                <a:solidFill>
                  <a:srgbClr val="0880AF"/>
                </a:solidFill>
                <a:latin typeface="맑은 고딕"/>
                <a:cs typeface="맑은 고딕"/>
              </a:rPr>
              <a:t>개인정보의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안전성</a:t>
            </a:r>
            <a:r>
              <a:rPr sz="1600" b="1" spc="-22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확보조치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기준의</a:t>
            </a:r>
            <a:r>
              <a:rPr sz="1600" b="1" spc="-22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주요내용</a:t>
            </a:r>
            <a:endParaRPr sz="1600" dirty="0">
              <a:latin typeface="맑은 고딕"/>
              <a:cs typeface="맑은 고딕"/>
            </a:endParaRPr>
          </a:p>
          <a:p>
            <a:pPr marL="1553845">
              <a:lnSpc>
                <a:spcPct val="100000"/>
              </a:lnSpc>
              <a:spcBef>
                <a:spcPts val="1760"/>
              </a:spcBef>
            </a:pPr>
            <a:r>
              <a:rPr sz="1600" b="1" spc="-5" dirty="0">
                <a:solidFill>
                  <a:srgbClr val="FFC000"/>
                </a:solidFill>
                <a:latin typeface="맑은 고딕"/>
                <a:cs typeface="맑은 고딕"/>
              </a:rPr>
              <a:t>내부 관리계획</a:t>
            </a:r>
            <a:r>
              <a:rPr sz="1600" b="1" spc="0" dirty="0">
                <a:solidFill>
                  <a:srgbClr val="FFC000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맑은 고딕"/>
                <a:cs typeface="맑은 고딕"/>
              </a:rPr>
              <a:t>수립·시행</a:t>
            </a:r>
            <a:endParaRPr sz="1600" dirty="0">
              <a:latin typeface="맑은 고딕"/>
              <a:cs typeface="맑은 고딕"/>
            </a:endParaRPr>
          </a:p>
          <a:p>
            <a:pPr marL="541020" indent="-144780">
              <a:lnSpc>
                <a:spcPct val="100000"/>
              </a:lnSpc>
              <a:spcBef>
                <a:spcPts val="1770"/>
              </a:spcBef>
              <a:buClr>
                <a:srgbClr val="126A7E"/>
              </a:buClr>
              <a:buFont typeface="MS UI Gothic"/>
              <a:buChar char="▪"/>
              <a:tabLst>
                <a:tab pos="541655" algn="l"/>
              </a:tabLst>
            </a:pP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내부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관리계획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수립</a:t>
            </a:r>
            <a:endParaRPr sz="1400" dirty="0">
              <a:latin typeface="맑은 고딕"/>
              <a:cs typeface="맑은 고딕"/>
            </a:endParaRPr>
          </a:p>
          <a:p>
            <a:pPr marL="541020" indent="-144780">
              <a:lnSpc>
                <a:spcPct val="100000"/>
              </a:lnSpc>
              <a:spcBef>
                <a:spcPts val="1165"/>
              </a:spcBef>
              <a:buClr>
                <a:srgbClr val="126A7E"/>
              </a:buClr>
              <a:buFont typeface="MS UI Gothic"/>
              <a:buChar char="▪"/>
              <a:tabLst>
                <a:tab pos="541655" algn="l"/>
              </a:tabLst>
            </a:pPr>
            <a:r>
              <a:rPr sz="14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이행실태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0" dirty="0">
                <a:solidFill>
                  <a:srgbClr val="252525"/>
                </a:solidFill>
                <a:latin typeface="맑은 고딕"/>
                <a:cs typeface="맑은 고딕"/>
              </a:rPr>
              <a:t>연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252525"/>
                </a:solidFill>
                <a:latin typeface="맑은 고딕"/>
                <a:cs typeface="맑은 고딕"/>
              </a:rPr>
              <a:t>1회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252525"/>
                </a:solidFill>
                <a:latin typeface="맑은 고딕"/>
                <a:cs typeface="맑은 고딕"/>
              </a:rPr>
              <a:t>이상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55" dirty="0">
                <a:solidFill>
                  <a:srgbClr val="252525"/>
                </a:solidFill>
                <a:latin typeface="맑은 고딕"/>
                <a:cs typeface="맑은 고딕"/>
              </a:rPr>
              <a:t>점검·관리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96202" y="2098929"/>
            <a:ext cx="3915410" cy="1426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0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맑은 고딕"/>
                <a:cs typeface="맑은 고딕"/>
              </a:rPr>
              <a:t>개인정보처리시스템 </a:t>
            </a:r>
            <a:r>
              <a:rPr sz="1600" b="1" spc="-5" dirty="0">
                <a:solidFill>
                  <a:srgbClr val="FFC000"/>
                </a:solidFill>
                <a:latin typeface="맑은 고딕"/>
                <a:cs typeface="맑은 고딕"/>
              </a:rPr>
              <a:t>접근 권한</a:t>
            </a:r>
            <a:r>
              <a:rPr sz="1600" b="1" spc="-25" dirty="0">
                <a:solidFill>
                  <a:srgbClr val="FFC000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맑은 고딕"/>
                <a:cs typeface="맑은 고딕"/>
              </a:rPr>
              <a:t>관리</a:t>
            </a:r>
            <a:endParaRPr sz="1600" dirty="0"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1739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인사이동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시</a:t>
            </a:r>
            <a:r>
              <a:rPr sz="1400" b="1" spc="-32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접근권한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지체없이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변경·말소</a:t>
            </a:r>
            <a:endParaRPr sz="1400" dirty="0"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1170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권한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40" dirty="0">
                <a:solidFill>
                  <a:srgbClr val="252525"/>
                </a:solidFill>
                <a:latin typeface="맑은 고딕"/>
                <a:cs typeface="맑은 고딕"/>
              </a:rPr>
              <a:t>부여·변경·말소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기록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내역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3년간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보관</a:t>
            </a:r>
            <a:endParaRPr sz="1400" dirty="0"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1165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개인별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사용자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계정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발급,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계정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공유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금지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등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12291" y="4107560"/>
            <a:ext cx="3701415" cy="170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487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맑은 고딕"/>
                <a:cs typeface="맑은 고딕"/>
              </a:rPr>
              <a:t>개인정보처리시스템 </a:t>
            </a:r>
            <a:r>
              <a:rPr sz="1600" b="1" spc="-5" dirty="0">
                <a:solidFill>
                  <a:srgbClr val="FFC000"/>
                </a:solidFill>
                <a:latin typeface="맑은 고딕"/>
                <a:cs typeface="맑은 고딕"/>
              </a:rPr>
              <a:t>접근</a:t>
            </a:r>
            <a:r>
              <a:rPr sz="1600" b="1" spc="-40" dirty="0">
                <a:solidFill>
                  <a:srgbClr val="FFC000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FFC000"/>
                </a:solidFill>
                <a:latin typeface="맑은 고딕"/>
                <a:cs typeface="맑은 고딕"/>
              </a:rPr>
              <a:t>통제</a:t>
            </a:r>
            <a:endParaRPr sz="16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marL="157480" indent="-144780">
              <a:lnSpc>
                <a:spcPct val="100000"/>
              </a:lnSpc>
              <a:buClr>
                <a:srgbClr val="126A7E"/>
              </a:buClr>
              <a:buFont typeface="MS UI Gothic"/>
              <a:buChar char="▪"/>
              <a:tabLst>
                <a:tab pos="158115" algn="l"/>
              </a:tabLst>
            </a:pPr>
            <a:r>
              <a:rPr sz="14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침입차단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0" dirty="0">
                <a:solidFill>
                  <a:srgbClr val="252525"/>
                </a:solidFill>
                <a:latin typeface="맑은 고딕"/>
                <a:cs typeface="맑은 고딕"/>
              </a:rPr>
              <a:t>및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침입탐지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252525"/>
                </a:solidFill>
                <a:latin typeface="맑은 고딕"/>
                <a:cs typeface="맑은 고딕"/>
              </a:rPr>
              <a:t>장비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55" dirty="0">
                <a:solidFill>
                  <a:srgbClr val="252525"/>
                </a:solidFill>
                <a:latin typeface="맑은 고딕"/>
                <a:cs typeface="맑은 고딕"/>
              </a:rPr>
              <a:t>설치·운영</a:t>
            </a:r>
            <a:endParaRPr sz="1400"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1170"/>
              </a:spcBef>
              <a:buClr>
                <a:srgbClr val="126A7E"/>
              </a:buClr>
              <a:buFont typeface="MS UI Gothic"/>
              <a:buChar char="▪"/>
              <a:tabLst>
                <a:tab pos="158115" algn="l"/>
              </a:tabLst>
            </a:pP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인터넷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등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외부에서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접속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시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안전한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수단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적용</a:t>
            </a:r>
            <a:endParaRPr sz="1400">
              <a:latin typeface="맑은 고딕"/>
              <a:cs typeface="맑은 고딕"/>
            </a:endParaRPr>
          </a:p>
          <a:p>
            <a:pPr marL="157480">
              <a:lnSpc>
                <a:spcPct val="100000"/>
              </a:lnSpc>
              <a:spcBef>
                <a:spcPts val="165"/>
              </a:spcBef>
            </a:pP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-</a:t>
            </a:r>
            <a:r>
              <a:rPr sz="1200" b="1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145" dirty="0">
                <a:solidFill>
                  <a:srgbClr val="252525"/>
                </a:solidFill>
                <a:latin typeface="맑은 고딕"/>
                <a:cs typeface="맑은 고딕"/>
              </a:rPr>
              <a:t>가상사설망(VPN),</a:t>
            </a:r>
            <a:r>
              <a:rPr sz="1200" b="1" spc="-25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145" dirty="0">
                <a:solidFill>
                  <a:srgbClr val="252525"/>
                </a:solidFill>
                <a:latin typeface="맑은 고딕"/>
                <a:cs typeface="맑은 고딕"/>
              </a:rPr>
              <a:t>인증서(PKI),</a:t>
            </a:r>
            <a:r>
              <a:rPr sz="1200" b="1" spc="-27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150" dirty="0">
                <a:solidFill>
                  <a:srgbClr val="252525"/>
                </a:solidFill>
                <a:latin typeface="맑은 고딕"/>
                <a:cs typeface="맑은 고딕"/>
              </a:rPr>
              <a:t>일회용비밀번호(OTP)</a:t>
            </a:r>
            <a:r>
              <a:rPr sz="1200" b="1" spc="-24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등</a:t>
            </a:r>
            <a:endParaRPr sz="1200"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1140"/>
              </a:spcBef>
              <a:buClr>
                <a:srgbClr val="126A7E"/>
              </a:buClr>
              <a:buFont typeface="MS UI Gothic"/>
              <a:buChar char="▪"/>
              <a:tabLst>
                <a:tab pos="158115" algn="l"/>
              </a:tabLst>
            </a:pP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미이용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시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시스템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자동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45" dirty="0">
                <a:solidFill>
                  <a:srgbClr val="252525"/>
                </a:solidFill>
                <a:latin typeface="맑은 고딕"/>
                <a:cs typeface="맑은 고딕"/>
              </a:rPr>
              <a:t>접속차단(로그아웃)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96202" y="4107560"/>
            <a:ext cx="4626610" cy="210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295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맑은 고딕"/>
                <a:cs typeface="맑은 고딕"/>
              </a:rPr>
              <a:t>개인정보 </a:t>
            </a:r>
            <a:r>
              <a:rPr sz="1600" b="1" spc="-5" dirty="0">
                <a:solidFill>
                  <a:srgbClr val="FFC000"/>
                </a:solidFill>
                <a:latin typeface="맑은 고딕"/>
                <a:cs typeface="맑은 고딕"/>
              </a:rPr>
              <a:t>암호화, 접속기록 관리</a:t>
            </a:r>
            <a:r>
              <a:rPr sz="1600" b="1" spc="35" dirty="0">
                <a:solidFill>
                  <a:srgbClr val="FFC000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맑은 고딕"/>
                <a:cs typeface="맑은 고딕"/>
              </a:rPr>
              <a:t>등</a:t>
            </a:r>
            <a:endParaRPr sz="16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57480" indent="-144780">
              <a:lnSpc>
                <a:spcPct val="100000"/>
              </a:lnSpc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b="1" spc="-135" dirty="0">
                <a:solidFill>
                  <a:srgbClr val="252525"/>
                </a:solidFill>
                <a:latin typeface="맑은 고딕"/>
                <a:cs typeface="맑은 고딕"/>
              </a:rPr>
              <a:t>고유식별정보,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비밀번호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0" dirty="0">
                <a:solidFill>
                  <a:srgbClr val="252525"/>
                </a:solidFill>
                <a:latin typeface="맑은 고딕"/>
                <a:cs typeface="맑은 고딕"/>
              </a:rPr>
              <a:t>등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55" dirty="0">
                <a:solidFill>
                  <a:srgbClr val="E85A1A"/>
                </a:solidFill>
                <a:latin typeface="맑은 고딕"/>
                <a:cs typeface="맑은 고딕"/>
              </a:rPr>
              <a:t>암호화</a:t>
            </a:r>
            <a:endParaRPr sz="1400" dirty="0">
              <a:solidFill>
                <a:srgbClr val="E85A1A"/>
              </a:solidFill>
              <a:latin typeface="맑은 고딕"/>
              <a:cs typeface="맑은 고딕"/>
            </a:endParaRPr>
          </a:p>
          <a:p>
            <a:pPr marL="156845">
              <a:lnSpc>
                <a:spcPct val="100000"/>
              </a:lnSpc>
              <a:spcBef>
                <a:spcPts val="165"/>
              </a:spcBef>
            </a:pP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-</a:t>
            </a:r>
            <a:r>
              <a:rPr sz="1200" b="1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130" dirty="0">
                <a:solidFill>
                  <a:srgbClr val="252525"/>
                </a:solidFill>
                <a:latin typeface="맑은 고딕"/>
                <a:cs typeface="맑은 고딕"/>
              </a:rPr>
              <a:t>전송·저장</a:t>
            </a:r>
            <a:r>
              <a:rPr sz="1200" b="1" spc="-27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시</a:t>
            </a:r>
            <a:r>
              <a:rPr sz="12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암호화,</a:t>
            </a:r>
            <a:r>
              <a:rPr sz="1200" b="1" spc="-28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비밀번호</a:t>
            </a:r>
            <a:r>
              <a:rPr sz="1200" b="1" spc="-28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일방향</a:t>
            </a:r>
            <a:r>
              <a:rPr sz="1200" b="1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암호화</a:t>
            </a:r>
            <a:r>
              <a:rPr sz="1200" b="1" spc="-28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등</a:t>
            </a:r>
            <a:endParaRPr sz="1200" dirty="0"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1145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접속기록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252525"/>
                </a:solidFill>
                <a:latin typeface="맑은 고딕"/>
                <a:cs typeface="맑은 고딕"/>
              </a:rPr>
              <a:t>1년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이상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보관,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월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252525"/>
                </a:solidFill>
                <a:latin typeface="맑은 고딕"/>
                <a:cs typeface="맑은 고딕"/>
              </a:rPr>
              <a:t>1회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이상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점검</a:t>
            </a:r>
            <a:endParaRPr sz="1400" dirty="0">
              <a:latin typeface="맑은 고딕"/>
              <a:cs typeface="맑은 고딕"/>
            </a:endParaRPr>
          </a:p>
          <a:p>
            <a:pPr marL="156845" marR="11430">
              <a:lnSpc>
                <a:spcPct val="110000"/>
              </a:lnSpc>
              <a:spcBef>
                <a:spcPts val="20"/>
              </a:spcBef>
            </a:pP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-</a:t>
            </a:r>
            <a:r>
              <a:rPr sz="1200" b="1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80" dirty="0">
                <a:solidFill>
                  <a:srgbClr val="252525"/>
                </a:solidFill>
                <a:latin typeface="맑은 고딕"/>
                <a:cs typeface="맑은 고딕"/>
              </a:rPr>
              <a:t>5만</a:t>
            </a:r>
            <a:r>
              <a:rPr sz="1200" b="1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252525"/>
                </a:solidFill>
                <a:latin typeface="맑은 고딕"/>
                <a:cs typeface="맑은 고딕"/>
              </a:rPr>
              <a:t>명</a:t>
            </a:r>
            <a:r>
              <a:rPr sz="1200" b="1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이상의</a:t>
            </a:r>
            <a:r>
              <a:rPr sz="1200" b="1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130" dirty="0">
                <a:solidFill>
                  <a:srgbClr val="252525"/>
                </a:solidFill>
                <a:latin typeface="맑은 고딕"/>
                <a:cs typeface="맑은 고딕"/>
              </a:rPr>
              <a:t>정보주체에</a:t>
            </a:r>
            <a:r>
              <a:rPr sz="1200" b="1" spc="-28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110" dirty="0">
                <a:solidFill>
                  <a:srgbClr val="252525"/>
                </a:solidFill>
                <a:latin typeface="맑은 고딕"/>
                <a:cs typeface="맑은 고딕"/>
              </a:rPr>
              <a:t>관하여</a:t>
            </a:r>
            <a:r>
              <a:rPr sz="1200" b="1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개인정보</a:t>
            </a:r>
            <a:r>
              <a:rPr sz="12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135" dirty="0">
                <a:solidFill>
                  <a:srgbClr val="252525"/>
                </a:solidFill>
                <a:latin typeface="맑은 고딕"/>
                <a:cs typeface="맑은 고딕"/>
              </a:rPr>
              <a:t>처리하거나,</a:t>
            </a:r>
            <a:r>
              <a:rPr sz="1200" b="1" spc="-28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135" dirty="0">
                <a:solidFill>
                  <a:srgbClr val="252525"/>
                </a:solidFill>
                <a:latin typeface="맑은 고딕"/>
                <a:cs typeface="맑은 고딕"/>
              </a:rPr>
              <a:t>고유식별정보</a:t>
            </a:r>
            <a:r>
              <a:rPr sz="1200" b="1" spc="-28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155" dirty="0">
                <a:solidFill>
                  <a:srgbClr val="252525"/>
                </a:solidFill>
                <a:latin typeface="맑은 고딕"/>
                <a:cs typeface="맑은 고딕"/>
              </a:rPr>
              <a:t>또는  </a:t>
            </a:r>
            <a:r>
              <a:rPr sz="1200" b="1" spc="-130" dirty="0">
                <a:solidFill>
                  <a:srgbClr val="252525"/>
                </a:solidFill>
                <a:latin typeface="맑은 고딕"/>
                <a:cs typeface="맑은 고딕"/>
              </a:rPr>
              <a:t>민감정보를</a:t>
            </a:r>
            <a:r>
              <a:rPr sz="12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120" dirty="0" err="1">
                <a:solidFill>
                  <a:srgbClr val="252525"/>
                </a:solidFill>
                <a:latin typeface="맑은 고딕"/>
                <a:cs typeface="맑은 고딕"/>
              </a:rPr>
              <a:t>처리하는</a:t>
            </a:r>
            <a:r>
              <a:rPr sz="12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145" dirty="0" err="1">
                <a:solidFill>
                  <a:srgbClr val="252525"/>
                </a:solidFill>
                <a:latin typeface="맑은 고딕"/>
                <a:cs typeface="맑은 고딕"/>
              </a:rPr>
              <a:t>개인정보처리시스템의</a:t>
            </a:r>
            <a:r>
              <a:rPr sz="1200" b="1" spc="-25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경우에는</a:t>
            </a:r>
            <a:r>
              <a:rPr sz="12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80" dirty="0">
                <a:solidFill>
                  <a:srgbClr val="252525"/>
                </a:solidFill>
                <a:latin typeface="맑은 고딕"/>
                <a:cs typeface="맑은 고딕"/>
              </a:rPr>
              <a:t>2년</a:t>
            </a:r>
            <a:r>
              <a:rPr sz="1200" b="1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이상</a:t>
            </a:r>
            <a:r>
              <a:rPr sz="1200" b="1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2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보관·관리</a:t>
            </a:r>
            <a:endParaRPr sz="1200" dirty="0"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1145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물리적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E85A1A"/>
                </a:solidFill>
                <a:latin typeface="맑은 고딕"/>
                <a:cs typeface="맑은 고딕"/>
              </a:rPr>
              <a:t>안전조치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,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 err="1">
                <a:solidFill>
                  <a:srgbClr val="252525"/>
                </a:solidFill>
                <a:latin typeface="맑은 고딕"/>
                <a:cs typeface="맑은 고딕"/>
              </a:rPr>
              <a:t>개인정보의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 err="1">
                <a:solidFill>
                  <a:srgbClr val="E85A1A"/>
                </a:solidFill>
                <a:latin typeface="맑은 고딕"/>
                <a:cs typeface="맑은 고딕"/>
              </a:rPr>
              <a:t>파기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등</a:t>
            </a:r>
            <a:endParaRPr sz="1400" dirty="0">
              <a:latin typeface="맑은 고딕"/>
              <a:cs typeface="맑은 고딕"/>
            </a:endParaRP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34E20118-802C-000A-2747-467DFF13016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470CA5C6-3F64-29EA-0A2E-0084EBF7E6D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439" y="1674876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6903" y="2005583"/>
            <a:ext cx="10407650" cy="847725"/>
          </a:xfrm>
          <a:custGeom>
            <a:avLst/>
            <a:gdLst/>
            <a:ahLst/>
            <a:cxnLst/>
            <a:rect l="l" t="t" r="r" b="b"/>
            <a:pathLst>
              <a:path w="10407650" h="847725">
                <a:moveTo>
                  <a:pt x="0" y="847344"/>
                </a:moveTo>
                <a:lnTo>
                  <a:pt x="10407396" y="847344"/>
                </a:lnTo>
                <a:lnTo>
                  <a:pt x="10407396" y="0"/>
                </a:lnTo>
                <a:lnTo>
                  <a:pt x="0" y="0"/>
                </a:lnTo>
                <a:lnTo>
                  <a:pt x="0" y="847344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6903" y="2005583"/>
            <a:ext cx="10407650" cy="847725"/>
          </a:xfrm>
          <a:custGeom>
            <a:avLst/>
            <a:gdLst/>
            <a:ahLst/>
            <a:cxnLst/>
            <a:rect l="l" t="t" r="r" b="b"/>
            <a:pathLst>
              <a:path w="10407650" h="847725">
                <a:moveTo>
                  <a:pt x="0" y="847344"/>
                </a:moveTo>
                <a:lnTo>
                  <a:pt x="10407396" y="847344"/>
                </a:lnTo>
                <a:lnTo>
                  <a:pt x="10407396" y="0"/>
                </a:lnTo>
                <a:lnTo>
                  <a:pt x="0" y="0"/>
                </a:lnTo>
                <a:lnTo>
                  <a:pt x="0" y="847344"/>
                </a:lnTo>
                <a:close/>
              </a:path>
            </a:pathLst>
          </a:custGeom>
          <a:ln w="6350">
            <a:solidFill>
              <a:srgbClr val="3166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1767" y="2051304"/>
            <a:ext cx="10297795" cy="756285"/>
          </a:xfrm>
          <a:custGeom>
            <a:avLst/>
            <a:gdLst/>
            <a:ahLst/>
            <a:cxnLst/>
            <a:rect l="l" t="t" r="r" b="b"/>
            <a:pathLst>
              <a:path w="10297795" h="756285">
                <a:moveTo>
                  <a:pt x="0" y="755903"/>
                </a:moveTo>
                <a:lnTo>
                  <a:pt x="10297668" y="755903"/>
                </a:lnTo>
                <a:lnTo>
                  <a:pt x="10297668" y="0"/>
                </a:lnTo>
                <a:lnTo>
                  <a:pt x="0" y="0"/>
                </a:lnTo>
                <a:lnTo>
                  <a:pt x="0" y="7559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3227" y="2144267"/>
            <a:ext cx="164591" cy="205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7760" y="2945892"/>
            <a:ext cx="10406380" cy="3048000"/>
          </a:xfrm>
          <a:custGeom>
            <a:avLst/>
            <a:gdLst/>
            <a:ahLst/>
            <a:cxnLst/>
            <a:rect l="l" t="t" r="r" b="b"/>
            <a:pathLst>
              <a:path w="10406380" h="3048000">
                <a:moveTo>
                  <a:pt x="0" y="3048000"/>
                </a:moveTo>
                <a:lnTo>
                  <a:pt x="10405872" y="3048000"/>
                </a:lnTo>
                <a:lnTo>
                  <a:pt x="10405872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7760" y="2945892"/>
            <a:ext cx="10406380" cy="3048000"/>
          </a:xfrm>
          <a:custGeom>
            <a:avLst/>
            <a:gdLst/>
            <a:ahLst/>
            <a:cxnLst/>
            <a:rect l="l" t="t" r="r" b="b"/>
            <a:pathLst>
              <a:path w="10406380" h="3048000">
                <a:moveTo>
                  <a:pt x="0" y="3048000"/>
                </a:moveTo>
                <a:lnTo>
                  <a:pt x="10405872" y="3048000"/>
                </a:lnTo>
                <a:lnTo>
                  <a:pt x="10405872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ln w="6350">
            <a:solidFill>
              <a:srgbClr val="3166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1100" y="3006851"/>
            <a:ext cx="10297795" cy="2926080"/>
          </a:xfrm>
          <a:custGeom>
            <a:avLst/>
            <a:gdLst/>
            <a:ahLst/>
            <a:cxnLst/>
            <a:rect l="l" t="t" r="r" b="b"/>
            <a:pathLst>
              <a:path w="10297795" h="2926079">
                <a:moveTo>
                  <a:pt x="0" y="2926080"/>
                </a:moveTo>
                <a:lnTo>
                  <a:pt x="10297668" y="2926080"/>
                </a:lnTo>
                <a:lnTo>
                  <a:pt x="10297668" y="0"/>
                </a:lnTo>
                <a:lnTo>
                  <a:pt x="0" y="0"/>
                </a:lnTo>
                <a:lnTo>
                  <a:pt x="0" y="29260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32560" y="3142488"/>
            <a:ext cx="164591" cy="205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8547" y="650494"/>
            <a:ext cx="5281295" cy="5201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  <a:tabLst>
                <a:tab pos="491490" algn="l"/>
              </a:tabLst>
            </a:pPr>
            <a:r>
              <a:rPr lang="en-US" altLang="ko-KR" sz="1800" b="1" spc="-80" dirty="0">
                <a:solidFill>
                  <a:srgbClr val="2260B3"/>
                </a:solidFill>
                <a:latin typeface="맑은 고딕"/>
                <a:cs typeface="맑은 고딕"/>
              </a:rPr>
              <a:t>3. </a:t>
            </a:r>
            <a:r>
              <a:rPr sz="1800" b="1" spc="-80" dirty="0" err="1">
                <a:solidFill>
                  <a:srgbClr val="2260B3"/>
                </a:solidFill>
                <a:latin typeface="맑은 고딕"/>
                <a:cs typeface="맑은 고딕"/>
              </a:rPr>
              <a:t>개인정보의</a:t>
            </a:r>
            <a:r>
              <a:rPr sz="1800" b="1" spc="-8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70" dirty="0">
                <a:solidFill>
                  <a:srgbClr val="2260B3"/>
                </a:solidFill>
                <a:latin typeface="맑은 고딕"/>
                <a:cs typeface="맑은 고딕"/>
              </a:rPr>
              <a:t>안전한</a:t>
            </a:r>
            <a:r>
              <a:rPr sz="1800" b="1" spc="-34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100" dirty="0">
                <a:solidFill>
                  <a:srgbClr val="2260B3"/>
                </a:solidFill>
                <a:latin typeface="맑은 고딕"/>
                <a:cs typeface="맑은 고딕"/>
              </a:rPr>
              <a:t>관리</a:t>
            </a:r>
            <a:endParaRPr sz="1800" dirty="0">
              <a:latin typeface="맑은 고딕"/>
              <a:cs typeface="맑은 고딕"/>
            </a:endParaRPr>
          </a:p>
          <a:p>
            <a:pPr marR="617855" algn="ctr">
              <a:lnSpc>
                <a:spcPct val="100000"/>
              </a:lnSpc>
              <a:spcBef>
                <a:spcPts val="1820"/>
              </a:spcBef>
            </a:pP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개인정보 보호책임자의 </a:t>
            </a:r>
            <a:r>
              <a:rPr sz="2200" b="1" spc="-10" dirty="0">
                <a:solidFill>
                  <a:srgbClr val="4384D9"/>
                </a:solidFill>
                <a:latin typeface="맑은 고딕"/>
                <a:cs typeface="맑은 고딕"/>
              </a:rPr>
              <a:t>지정(제31조)</a:t>
            </a:r>
            <a:endParaRPr sz="2200" dirty="0">
              <a:latin typeface="맑은 고딕"/>
              <a:cs typeface="맑은 고딕"/>
            </a:endParaRPr>
          </a:p>
          <a:p>
            <a:pPr marL="278765">
              <a:lnSpc>
                <a:spcPct val="100000"/>
              </a:lnSpc>
              <a:spcBef>
                <a:spcPts val="1215"/>
              </a:spcBef>
            </a:pP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개인정보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보호책임자</a:t>
            </a:r>
            <a:endParaRPr sz="16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889635">
              <a:lnSpc>
                <a:spcPct val="100000"/>
              </a:lnSpc>
              <a:spcBef>
                <a:spcPts val="5"/>
              </a:spcBef>
            </a:pP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역할</a:t>
            </a:r>
            <a:endParaRPr sz="1400" dirty="0">
              <a:latin typeface="맑은 고딕"/>
              <a:cs typeface="맑은 고딕"/>
            </a:endParaRPr>
          </a:p>
          <a:p>
            <a:pPr marL="1034415" lvl="1" indent="-144780">
              <a:lnSpc>
                <a:spcPct val="100000"/>
              </a:lnSpc>
              <a:spcBef>
                <a:spcPts val="740"/>
              </a:spcBef>
              <a:buClr>
                <a:srgbClr val="126A7E"/>
              </a:buClr>
              <a:buFont typeface="MS UI Gothic"/>
              <a:buChar char="▪"/>
              <a:tabLst>
                <a:tab pos="1035050" algn="l"/>
              </a:tabLst>
            </a:pP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개인정보의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처리에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관한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업무를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총괄,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책임</a:t>
            </a:r>
            <a:endParaRPr sz="1400" b="1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878840">
              <a:lnSpc>
                <a:spcPct val="100000"/>
              </a:lnSpc>
            </a:pP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업무</a:t>
            </a:r>
            <a:endParaRPr sz="1400" dirty="0">
              <a:latin typeface="맑은 고딕"/>
              <a:cs typeface="맑은 고딕"/>
            </a:endParaRPr>
          </a:p>
          <a:p>
            <a:pPr marL="878840">
              <a:lnSpc>
                <a:spcPct val="100000"/>
              </a:lnSpc>
              <a:spcBef>
                <a:spcPts val="745"/>
              </a:spcBef>
            </a:pPr>
            <a:r>
              <a:rPr sz="1400" b="1" dirty="0">
                <a:solidFill>
                  <a:srgbClr val="126A7E"/>
                </a:solidFill>
                <a:latin typeface="맑은 고딕"/>
                <a:cs typeface="맑은 고딕"/>
              </a:rPr>
              <a:t>①</a:t>
            </a:r>
            <a:r>
              <a:rPr sz="1400" b="1" spc="75" dirty="0">
                <a:solidFill>
                  <a:srgbClr val="126A7E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개인정보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보호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계획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의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수립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및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시행</a:t>
            </a:r>
            <a:endParaRPr sz="1400" b="1" dirty="0">
              <a:latin typeface="맑은 고딕"/>
              <a:cs typeface="맑은 고딕"/>
            </a:endParaRPr>
          </a:p>
          <a:p>
            <a:pPr marL="878840">
              <a:lnSpc>
                <a:spcPct val="100000"/>
              </a:lnSpc>
              <a:spcBef>
                <a:spcPts val="395"/>
              </a:spcBef>
            </a:pPr>
            <a:r>
              <a:rPr sz="1400" b="1" dirty="0">
                <a:solidFill>
                  <a:srgbClr val="126A7E"/>
                </a:solidFill>
                <a:latin typeface="맑은 고딕"/>
                <a:cs typeface="맑은 고딕"/>
              </a:rPr>
              <a:t>②</a:t>
            </a:r>
            <a:r>
              <a:rPr sz="1400" b="1" spc="75" dirty="0">
                <a:solidFill>
                  <a:srgbClr val="126A7E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개인정보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처리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실태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및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관행의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정기적인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조사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E85A1A"/>
                </a:solidFill>
                <a:latin typeface="맑은 고딕"/>
                <a:cs typeface="맑은 고딕"/>
              </a:rPr>
              <a:t>및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E85A1A"/>
                </a:solidFill>
                <a:latin typeface="맑은 고딕"/>
                <a:cs typeface="맑은 고딕"/>
              </a:rPr>
              <a:t>개선</a:t>
            </a:r>
            <a:endParaRPr sz="1400" b="1" dirty="0">
              <a:latin typeface="맑은 고딕"/>
              <a:cs typeface="맑은 고딕"/>
            </a:endParaRPr>
          </a:p>
          <a:p>
            <a:pPr marL="878840">
              <a:lnSpc>
                <a:spcPct val="100000"/>
              </a:lnSpc>
              <a:spcBef>
                <a:spcPts val="395"/>
              </a:spcBef>
            </a:pPr>
            <a:r>
              <a:rPr sz="1400" b="1" dirty="0">
                <a:solidFill>
                  <a:srgbClr val="126A7E"/>
                </a:solidFill>
                <a:latin typeface="맑은 고딕"/>
                <a:cs typeface="맑은 고딕"/>
              </a:rPr>
              <a:t>③</a:t>
            </a:r>
            <a:r>
              <a:rPr sz="1400" b="1" spc="75" dirty="0">
                <a:solidFill>
                  <a:srgbClr val="126A7E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개인정보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처리와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관련한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불만의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처리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E85A1A"/>
                </a:solidFill>
                <a:latin typeface="맑은 고딕"/>
                <a:cs typeface="맑은 고딕"/>
              </a:rPr>
              <a:t>및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피해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E85A1A"/>
                </a:solidFill>
                <a:latin typeface="맑은 고딕"/>
                <a:cs typeface="맑은 고딕"/>
              </a:rPr>
              <a:t>구제</a:t>
            </a:r>
            <a:endParaRPr sz="1400" b="1" dirty="0">
              <a:latin typeface="맑은 고딕"/>
              <a:cs typeface="맑은 고딕"/>
            </a:endParaRPr>
          </a:p>
          <a:p>
            <a:pPr marL="878840">
              <a:lnSpc>
                <a:spcPct val="100000"/>
              </a:lnSpc>
              <a:spcBef>
                <a:spcPts val="409"/>
              </a:spcBef>
            </a:pPr>
            <a:r>
              <a:rPr sz="1400" b="1" dirty="0">
                <a:solidFill>
                  <a:srgbClr val="126A7E"/>
                </a:solidFill>
                <a:latin typeface="맑은 고딕"/>
                <a:cs typeface="맑은 고딕"/>
              </a:rPr>
              <a:t>④</a:t>
            </a:r>
            <a:r>
              <a:rPr sz="1400" b="1" spc="75" dirty="0">
                <a:solidFill>
                  <a:srgbClr val="126A7E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개인정보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유출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및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오·남용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방지를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252525"/>
                </a:solidFill>
                <a:latin typeface="맑은 고딕"/>
                <a:cs typeface="맑은 고딕"/>
              </a:rPr>
              <a:t>위한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35" dirty="0">
                <a:solidFill>
                  <a:srgbClr val="E85A1A"/>
                </a:solidFill>
                <a:latin typeface="맑은 고딕"/>
                <a:cs typeface="맑은 고딕"/>
              </a:rPr>
              <a:t>내부통제시스템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E85A1A"/>
                </a:solidFill>
                <a:latin typeface="맑은 고딕"/>
                <a:cs typeface="맑은 고딕"/>
              </a:rPr>
              <a:t>구축</a:t>
            </a:r>
            <a:endParaRPr sz="1400" b="1" dirty="0">
              <a:latin typeface="맑은 고딕"/>
              <a:cs typeface="맑은 고딕"/>
            </a:endParaRPr>
          </a:p>
          <a:p>
            <a:pPr marL="878840">
              <a:lnSpc>
                <a:spcPct val="100000"/>
              </a:lnSpc>
              <a:spcBef>
                <a:spcPts val="395"/>
              </a:spcBef>
            </a:pPr>
            <a:r>
              <a:rPr sz="1400" b="1" spc="0" dirty="0">
                <a:solidFill>
                  <a:srgbClr val="126A7E"/>
                </a:solidFill>
                <a:latin typeface="맑은 고딕"/>
                <a:cs typeface="맑은 고딕"/>
              </a:rPr>
              <a:t>⑤</a:t>
            </a:r>
            <a:r>
              <a:rPr sz="1400" b="1" spc="75" dirty="0">
                <a:solidFill>
                  <a:srgbClr val="126A7E"/>
                </a:solidFill>
                <a:latin typeface="맑은 고딕"/>
                <a:cs typeface="맑은 고딕"/>
              </a:rPr>
              <a:t> </a:t>
            </a:r>
            <a:r>
              <a:rPr sz="1400" b="1" spc="-114" dirty="0">
                <a:solidFill>
                  <a:srgbClr val="E85A1A"/>
                </a:solidFill>
                <a:latin typeface="맑은 고딕"/>
                <a:cs typeface="맑은 고딕"/>
              </a:rPr>
              <a:t>개인정보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E85A1A"/>
                </a:solidFill>
                <a:latin typeface="맑은 고딕"/>
                <a:cs typeface="맑은 고딕"/>
              </a:rPr>
              <a:t>보호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E85A1A"/>
                </a:solidFill>
                <a:latin typeface="맑은 고딕"/>
                <a:cs typeface="맑은 고딕"/>
              </a:rPr>
              <a:t>교육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계획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의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252525"/>
                </a:solidFill>
                <a:latin typeface="맑은 고딕"/>
                <a:cs typeface="맑은 고딕"/>
              </a:rPr>
              <a:t>수립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0" dirty="0">
                <a:solidFill>
                  <a:srgbClr val="252525"/>
                </a:solidFill>
                <a:latin typeface="맑은 고딕"/>
                <a:cs typeface="맑은 고딕"/>
              </a:rPr>
              <a:t>및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55" dirty="0">
                <a:solidFill>
                  <a:srgbClr val="252525"/>
                </a:solidFill>
                <a:latin typeface="맑은 고딕"/>
                <a:cs typeface="맑은 고딕"/>
              </a:rPr>
              <a:t>시행</a:t>
            </a:r>
            <a:endParaRPr sz="1400" b="1" dirty="0">
              <a:latin typeface="맑은 고딕"/>
              <a:cs typeface="맑은 고딕"/>
            </a:endParaRPr>
          </a:p>
          <a:p>
            <a:pPr marL="878840">
              <a:lnSpc>
                <a:spcPct val="100000"/>
              </a:lnSpc>
              <a:spcBef>
                <a:spcPts val="400"/>
              </a:spcBef>
            </a:pPr>
            <a:r>
              <a:rPr sz="1400" b="1" dirty="0">
                <a:solidFill>
                  <a:srgbClr val="126A7E"/>
                </a:solidFill>
                <a:latin typeface="맑은 고딕"/>
                <a:cs typeface="맑은 고딕"/>
              </a:rPr>
              <a:t>⑥</a:t>
            </a:r>
            <a:r>
              <a:rPr sz="1400" b="1" spc="75" dirty="0">
                <a:solidFill>
                  <a:srgbClr val="126A7E"/>
                </a:solidFill>
                <a:latin typeface="맑은 고딕"/>
                <a:cs typeface="맑은 고딕"/>
              </a:rPr>
              <a:t> </a:t>
            </a:r>
            <a:r>
              <a:rPr sz="1400" b="1" spc="-135" dirty="0">
                <a:latin typeface="맑은 고딕"/>
                <a:cs typeface="맑은 고딕"/>
              </a:rPr>
              <a:t>개인정보파일의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보호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및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E85A1A"/>
                </a:solidFill>
                <a:latin typeface="맑은 고딕"/>
                <a:cs typeface="맑은 고딕"/>
              </a:rPr>
              <a:t>관리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·</a:t>
            </a:r>
            <a:r>
              <a:rPr sz="1400" b="1" spc="-160" dirty="0">
                <a:solidFill>
                  <a:srgbClr val="E85A1A"/>
                </a:solidFill>
                <a:latin typeface="맑은 고딕"/>
                <a:cs typeface="맑은 고딕"/>
              </a:rPr>
              <a:t>감독</a:t>
            </a:r>
            <a:endParaRPr sz="1400" b="1" dirty="0">
              <a:solidFill>
                <a:srgbClr val="E85A1A"/>
              </a:solidFill>
              <a:latin typeface="맑은 고딕"/>
              <a:cs typeface="맑은 고딕"/>
            </a:endParaRPr>
          </a:p>
          <a:p>
            <a:pPr marL="878840">
              <a:lnSpc>
                <a:spcPct val="100000"/>
              </a:lnSpc>
              <a:spcBef>
                <a:spcPts val="405"/>
              </a:spcBef>
            </a:pPr>
            <a:r>
              <a:rPr sz="1400" b="1" dirty="0">
                <a:solidFill>
                  <a:srgbClr val="126A7E"/>
                </a:solidFill>
                <a:latin typeface="맑은 고딕"/>
                <a:cs typeface="맑은 고딕"/>
              </a:rPr>
              <a:t>⑦</a:t>
            </a:r>
            <a:r>
              <a:rPr sz="1400" b="1" spc="75" dirty="0">
                <a:solidFill>
                  <a:srgbClr val="126A7E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개인정보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E85A1A"/>
                </a:solidFill>
                <a:latin typeface="맑은 고딕"/>
                <a:cs typeface="맑은 고딕"/>
              </a:rPr>
              <a:t>처리방침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의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수립·변경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및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시행</a:t>
            </a:r>
            <a:endParaRPr sz="1400" b="1" dirty="0">
              <a:latin typeface="맑은 고딕"/>
              <a:cs typeface="맑은 고딕"/>
            </a:endParaRPr>
          </a:p>
          <a:p>
            <a:pPr marL="878840">
              <a:lnSpc>
                <a:spcPct val="100000"/>
              </a:lnSpc>
              <a:spcBef>
                <a:spcPts val="400"/>
              </a:spcBef>
            </a:pPr>
            <a:r>
              <a:rPr sz="1400" b="1" dirty="0">
                <a:solidFill>
                  <a:srgbClr val="126A7E"/>
                </a:solidFill>
                <a:latin typeface="맑은 고딕"/>
                <a:cs typeface="맑은 고딕"/>
              </a:rPr>
              <a:t>⑧</a:t>
            </a:r>
            <a:r>
              <a:rPr sz="1400" b="1" spc="75" dirty="0">
                <a:solidFill>
                  <a:srgbClr val="126A7E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개인정보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보호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관련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자료의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E85A1A"/>
                </a:solidFill>
                <a:latin typeface="맑은 고딕"/>
                <a:cs typeface="맑은 고딕"/>
              </a:rPr>
              <a:t>관리</a:t>
            </a:r>
            <a:endParaRPr sz="1400" b="1" dirty="0">
              <a:latin typeface="맑은 고딕"/>
              <a:cs typeface="맑은 고딕"/>
            </a:endParaRPr>
          </a:p>
          <a:p>
            <a:pPr marL="878840">
              <a:lnSpc>
                <a:spcPct val="100000"/>
              </a:lnSpc>
              <a:spcBef>
                <a:spcPts val="395"/>
              </a:spcBef>
            </a:pPr>
            <a:r>
              <a:rPr sz="1400" b="1" dirty="0">
                <a:solidFill>
                  <a:srgbClr val="126A7E"/>
                </a:solidFill>
                <a:latin typeface="맑은 고딕"/>
                <a:cs typeface="맑은 고딕"/>
              </a:rPr>
              <a:t>⑨</a:t>
            </a:r>
            <a:r>
              <a:rPr sz="1400" b="1" spc="75" dirty="0">
                <a:solidFill>
                  <a:srgbClr val="126A7E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처리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목적이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달성,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보유기간이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지난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E85A1A"/>
                </a:solidFill>
                <a:latin typeface="맑은 고딕"/>
                <a:cs typeface="맑은 고딕"/>
              </a:rPr>
              <a:t>개인정보의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E85A1A"/>
                </a:solidFill>
                <a:latin typeface="맑은 고딕"/>
                <a:cs typeface="맑은 고딕"/>
              </a:rPr>
              <a:t>파기</a:t>
            </a:r>
            <a:endParaRPr sz="1400" b="1" dirty="0">
              <a:latin typeface="맑은 고딕"/>
              <a:cs typeface="맑은 고딕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28688" y="2360678"/>
            <a:ext cx="4538472" cy="4463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36892" y="2468879"/>
            <a:ext cx="4326636" cy="4251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6EA41A74-7FD2-0A33-BE58-AC5DB98DEC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3834F23-CF62-1195-0B3B-10615E1EE2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8547" y="650494"/>
            <a:ext cx="5312410" cy="126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3</a:t>
            </a:r>
            <a:r>
              <a:rPr sz="1800" b="1" spc="-50" dirty="0">
                <a:solidFill>
                  <a:srgbClr val="2260B3"/>
                </a:solidFill>
                <a:latin typeface="맑은 고딕"/>
                <a:cs typeface="맑은 고딕"/>
              </a:rPr>
              <a:t>. </a:t>
            </a:r>
            <a:r>
              <a:rPr sz="1800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 </a:t>
            </a:r>
            <a:r>
              <a:rPr sz="1800" b="1" spc="-70" dirty="0">
                <a:solidFill>
                  <a:srgbClr val="2260B3"/>
                </a:solidFill>
                <a:latin typeface="맑은 고딕"/>
                <a:cs typeface="맑은 고딕"/>
              </a:rPr>
              <a:t>안전한</a:t>
            </a:r>
            <a:r>
              <a:rPr sz="1800" b="1" spc="-50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100" dirty="0">
                <a:solidFill>
                  <a:srgbClr val="2260B3"/>
                </a:solidFill>
                <a:latin typeface="맑은 고딕"/>
                <a:cs typeface="맑은 고딕"/>
              </a:rPr>
              <a:t>관리</a:t>
            </a:r>
            <a:endParaRPr sz="18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개인정보 보호책임자의 지정</a:t>
            </a:r>
            <a:r>
              <a:rPr sz="2200" b="1" spc="0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sz="2200" b="1" spc="-10" dirty="0">
                <a:solidFill>
                  <a:srgbClr val="4384D9"/>
                </a:solidFill>
                <a:latin typeface="맑은 고딕"/>
                <a:cs typeface="맑은 고딕"/>
              </a:rPr>
              <a:t>요건(제31조)</a:t>
            </a:r>
            <a:endParaRPr sz="2200" dirty="0">
              <a:latin typeface="맑은 고딕"/>
              <a:cs typeface="맑은 고딕"/>
            </a:endParaRPr>
          </a:p>
          <a:p>
            <a:pPr marL="278765">
              <a:lnSpc>
                <a:spcPct val="100000"/>
              </a:lnSpc>
              <a:spcBef>
                <a:spcPts val="1215"/>
              </a:spcBef>
            </a:pP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공공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3439" y="1674876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7760" y="1932208"/>
            <a:ext cx="10406380" cy="2728565"/>
          </a:xfrm>
          <a:custGeom>
            <a:avLst/>
            <a:gdLst/>
            <a:ahLst/>
            <a:cxnLst/>
            <a:rect l="l" t="t" r="r" b="b"/>
            <a:pathLst>
              <a:path w="10406380" h="2954020">
                <a:moveTo>
                  <a:pt x="0" y="2953512"/>
                </a:moveTo>
                <a:lnTo>
                  <a:pt x="10405872" y="2953512"/>
                </a:lnTo>
                <a:lnTo>
                  <a:pt x="10405872" y="0"/>
                </a:lnTo>
                <a:lnTo>
                  <a:pt x="0" y="0"/>
                </a:lnTo>
                <a:lnTo>
                  <a:pt x="0" y="295351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9444" y="2197607"/>
            <a:ext cx="260985" cy="193675"/>
          </a:xfrm>
          <a:custGeom>
            <a:avLst/>
            <a:gdLst/>
            <a:ahLst/>
            <a:cxnLst/>
            <a:rect l="l" t="t" r="r" b="b"/>
            <a:pathLst>
              <a:path w="260985" h="193675">
                <a:moveTo>
                  <a:pt x="163829" y="0"/>
                </a:moveTo>
                <a:lnTo>
                  <a:pt x="0" y="0"/>
                </a:lnTo>
                <a:lnTo>
                  <a:pt x="96773" y="96774"/>
                </a:lnTo>
                <a:lnTo>
                  <a:pt x="0" y="193547"/>
                </a:lnTo>
                <a:lnTo>
                  <a:pt x="163829" y="193547"/>
                </a:lnTo>
                <a:lnTo>
                  <a:pt x="260603" y="96774"/>
                </a:lnTo>
                <a:lnTo>
                  <a:pt x="163829" y="0"/>
                </a:lnTo>
                <a:close/>
              </a:path>
            </a:pathLst>
          </a:custGeom>
          <a:solidFill>
            <a:srgbClr val="006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62861" y="2071877"/>
            <a:ext cx="4506595" cy="447040"/>
          </a:xfrm>
          <a:prstGeom prst="rect">
            <a:avLst/>
          </a:prstGeom>
          <a:solidFill>
            <a:srgbClr val="FFFFFF"/>
          </a:solidFill>
          <a:ln w="28575">
            <a:solidFill>
              <a:srgbClr val="0067B6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745490" marR="657225" indent="-81280">
              <a:lnSpc>
                <a:spcPct val="100000"/>
              </a:lnSpc>
              <a:spcBef>
                <a:spcPts val="340"/>
              </a:spcBef>
            </a:pPr>
            <a:r>
              <a:rPr sz="1200" b="1" dirty="0">
                <a:solidFill>
                  <a:srgbClr val="404040"/>
                </a:solidFill>
                <a:latin typeface="맑은 고딕"/>
                <a:cs typeface="맑은 고딕"/>
              </a:rPr>
              <a:t>국회, 법원, 헌법재판소,</a:t>
            </a:r>
            <a:r>
              <a:rPr sz="1200" b="1" spc="-10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404040"/>
                </a:solidFill>
                <a:latin typeface="맑은 고딕"/>
                <a:cs typeface="맑은 고딕"/>
              </a:rPr>
              <a:t>중앙선거관리위원회의  행정사무를 처리하는 기관 및 중앙</a:t>
            </a:r>
            <a:r>
              <a:rPr sz="1200" b="1" spc="-7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404040"/>
                </a:solidFill>
                <a:latin typeface="맑은 고딕"/>
                <a:cs typeface="맑은 고딕"/>
              </a:rPr>
              <a:t>행정기관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29400" y="2071116"/>
            <a:ext cx="4485640" cy="447040"/>
          </a:xfrm>
          <a:prstGeom prst="rect">
            <a:avLst/>
          </a:prstGeom>
          <a:solidFill>
            <a:srgbClr val="0067B6"/>
          </a:solidFill>
        </p:spPr>
        <p:txBody>
          <a:bodyPr vert="horz" wrap="square" lIns="0" tIns="135255" rIns="0" bIns="0" rtlCol="0">
            <a:spAutoFit/>
          </a:bodyPr>
          <a:lstStyle/>
          <a:p>
            <a:pPr marL="1193165">
              <a:lnSpc>
                <a:spcPct val="100000"/>
              </a:lnSpc>
              <a:spcBef>
                <a:spcPts val="1065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고위공무원단에 속하는 공무원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19444" y="2688335"/>
            <a:ext cx="260985" cy="192405"/>
          </a:xfrm>
          <a:custGeom>
            <a:avLst/>
            <a:gdLst/>
            <a:ahLst/>
            <a:cxnLst/>
            <a:rect l="l" t="t" r="r" b="b"/>
            <a:pathLst>
              <a:path w="260985" h="192405">
                <a:moveTo>
                  <a:pt x="164591" y="0"/>
                </a:moveTo>
                <a:lnTo>
                  <a:pt x="0" y="0"/>
                </a:lnTo>
                <a:lnTo>
                  <a:pt x="96011" y="96012"/>
                </a:lnTo>
                <a:lnTo>
                  <a:pt x="0" y="192024"/>
                </a:lnTo>
                <a:lnTo>
                  <a:pt x="164591" y="192024"/>
                </a:lnTo>
                <a:lnTo>
                  <a:pt x="260603" y="96012"/>
                </a:lnTo>
                <a:lnTo>
                  <a:pt x="16459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62861" y="2646426"/>
            <a:ext cx="4506595" cy="277495"/>
          </a:xfrm>
          <a:prstGeom prst="rect">
            <a:avLst/>
          </a:prstGeom>
          <a:solidFill>
            <a:srgbClr val="FFFFFF"/>
          </a:solidFill>
          <a:ln w="28575">
            <a:solidFill>
              <a:srgbClr val="001F5F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794385">
              <a:lnSpc>
                <a:spcPct val="100000"/>
              </a:lnSpc>
              <a:spcBef>
                <a:spcPts val="380"/>
              </a:spcBef>
            </a:pPr>
            <a:r>
              <a:rPr sz="1200" b="1" dirty="0">
                <a:solidFill>
                  <a:srgbClr val="404040"/>
                </a:solidFill>
                <a:latin typeface="맑은 고딕"/>
                <a:cs typeface="맑은 고딕"/>
              </a:rPr>
              <a:t>정무직공무원을</a:t>
            </a:r>
            <a:r>
              <a:rPr sz="1200" b="1" spc="-1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404040"/>
                </a:solidFill>
                <a:latin typeface="맑은 고딕"/>
                <a:cs typeface="맑은 고딕"/>
              </a:rPr>
              <a:t>장 (長)으로</a:t>
            </a:r>
            <a:r>
              <a:rPr sz="1200" b="1" spc="-25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404040"/>
                </a:solidFill>
                <a:latin typeface="맑은 고딕"/>
                <a:cs typeface="맑은 고딕"/>
              </a:rPr>
              <a:t>하는 국가기관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29400" y="2645664"/>
            <a:ext cx="4485640" cy="27749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889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385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3급 이상</a:t>
            </a:r>
            <a:r>
              <a:rPr sz="1200" b="1" spc="-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공무원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19444" y="3080004"/>
            <a:ext cx="260985" cy="192405"/>
          </a:xfrm>
          <a:custGeom>
            <a:avLst/>
            <a:gdLst/>
            <a:ahLst/>
            <a:cxnLst/>
            <a:rect l="l" t="t" r="r" b="b"/>
            <a:pathLst>
              <a:path w="260985" h="192404">
                <a:moveTo>
                  <a:pt x="164591" y="0"/>
                </a:moveTo>
                <a:lnTo>
                  <a:pt x="0" y="0"/>
                </a:lnTo>
                <a:lnTo>
                  <a:pt x="96011" y="96012"/>
                </a:lnTo>
                <a:lnTo>
                  <a:pt x="0" y="192024"/>
                </a:lnTo>
                <a:lnTo>
                  <a:pt x="164591" y="192024"/>
                </a:lnTo>
                <a:lnTo>
                  <a:pt x="260603" y="96012"/>
                </a:lnTo>
                <a:lnTo>
                  <a:pt x="164591" y="0"/>
                </a:lnTo>
                <a:close/>
              </a:path>
            </a:pathLst>
          </a:custGeom>
          <a:solidFill>
            <a:srgbClr val="006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62861" y="3038094"/>
            <a:ext cx="4506595" cy="277495"/>
          </a:xfrm>
          <a:prstGeom prst="rect">
            <a:avLst/>
          </a:prstGeom>
          <a:solidFill>
            <a:srgbClr val="FFFFFF"/>
          </a:solidFill>
          <a:ln w="28575">
            <a:solidFill>
              <a:srgbClr val="001F5F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606425">
              <a:lnSpc>
                <a:spcPct val="100000"/>
              </a:lnSpc>
              <a:spcBef>
                <a:spcPts val="380"/>
              </a:spcBef>
            </a:pPr>
            <a:r>
              <a:rPr sz="1200" b="1" spc="-5" dirty="0">
                <a:solidFill>
                  <a:srgbClr val="404040"/>
                </a:solidFill>
                <a:latin typeface="맑은 고딕"/>
                <a:cs typeface="맑은 고딕"/>
              </a:rPr>
              <a:t>고위공무원, 3급 공무원을 장으로 하는</a:t>
            </a:r>
            <a:r>
              <a:rPr sz="1200" b="1" spc="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맑은 고딕"/>
                <a:cs typeface="맑은 고딕"/>
              </a:rPr>
              <a:t>국가기관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29400" y="3037332"/>
            <a:ext cx="4485640" cy="277495"/>
          </a:xfrm>
          <a:prstGeom prst="rect">
            <a:avLst/>
          </a:prstGeom>
          <a:solidFill>
            <a:srgbClr val="0067B6"/>
          </a:solidFill>
        </p:spPr>
        <p:txBody>
          <a:bodyPr vert="horz" wrap="square" lIns="0" tIns="4889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385"/>
              </a:spcBef>
            </a:pPr>
            <a:r>
              <a:rPr sz="1200" b="1" spc="-5" dirty="0">
                <a:solidFill>
                  <a:srgbClr val="FFFFFF"/>
                </a:solidFill>
                <a:latin typeface="맑은 고딕"/>
                <a:cs typeface="맑은 고딕"/>
              </a:rPr>
              <a:t>4급 </a:t>
            </a: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이상 </a:t>
            </a:r>
            <a:r>
              <a:rPr sz="1200" b="1" spc="-5" dirty="0">
                <a:solidFill>
                  <a:srgbClr val="FFFFFF"/>
                </a:solidFill>
                <a:latin typeface="맑은 고딕"/>
                <a:cs typeface="맑은 고딕"/>
              </a:rPr>
              <a:t>공무원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19444" y="3471671"/>
            <a:ext cx="260985" cy="192405"/>
          </a:xfrm>
          <a:custGeom>
            <a:avLst/>
            <a:gdLst/>
            <a:ahLst/>
            <a:cxnLst/>
            <a:rect l="l" t="t" r="r" b="b"/>
            <a:pathLst>
              <a:path w="260985" h="192404">
                <a:moveTo>
                  <a:pt x="164591" y="0"/>
                </a:moveTo>
                <a:lnTo>
                  <a:pt x="0" y="0"/>
                </a:lnTo>
                <a:lnTo>
                  <a:pt x="96011" y="96012"/>
                </a:lnTo>
                <a:lnTo>
                  <a:pt x="0" y="192023"/>
                </a:lnTo>
                <a:lnTo>
                  <a:pt x="164591" y="192023"/>
                </a:lnTo>
                <a:lnTo>
                  <a:pt x="260603" y="96012"/>
                </a:lnTo>
                <a:lnTo>
                  <a:pt x="16459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62861" y="3429761"/>
            <a:ext cx="4506595" cy="277495"/>
          </a:xfrm>
          <a:prstGeom prst="rect">
            <a:avLst/>
          </a:prstGeom>
          <a:solidFill>
            <a:srgbClr val="FFFFFF"/>
          </a:solidFill>
          <a:ln w="28575">
            <a:solidFill>
              <a:srgbClr val="00AFE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202690">
              <a:lnSpc>
                <a:spcPct val="100000"/>
              </a:lnSpc>
              <a:spcBef>
                <a:spcPts val="385"/>
              </a:spcBef>
            </a:pPr>
            <a:r>
              <a:rPr sz="1200" b="1" dirty="0">
                <a:solidFill>
                  <a:srgbClr val="404040"/>
                </a:solidFill>
                <a:latin typeface="맑은 고딕"/>
                <a:cs typeface="맑은 고딕"/>
              </a:rPr>
              <a:t>기타 </a:t>
            </a:r>
            <a:r>
              <a:rPr sz="1200" b="1" spc="-5" dirty="0">
                <a:solidFill>
                  <a:srgbClr val="404040"/>
                </a:solidFill>
                <a:latin typeface="맑은 고딕"/>
                <a:cs typeface="맑은 고딕"/>
              </a:rPr>
              <a:t>국가기관(소속 </a:t>
            </a:r>
            <a:r>
              <a:rPr sz="1200" b="1" dirty="0">
                <a:solidFill>
                  <a:srgbClr val="404040"/>
                </a:solidFill>
                <a:latin typeface="맑은 고딕"/>
                <a:cs typeface="맑은 고딕"/>
              </a:rPr>
              <a:t>기관</a:t>
            </a:r>
            <a:r>
              <a:rPr sz="1200" b="1" spc="-5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404040"/>
                </a:solidFill>
                <a:latin typeface="맑은 고딕"/>
                <a:cs typeface="맑은 고딕"/>
              </a:rPr>
              <a:t>포함)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29400" y="3429000"/>
            <a:ext cx="4485640" cy="27749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49530" rIns="0" bIns="0" rtlCol="0">
            <a:spAutoFit/>
          </a:bodyPr>
          <a:lstStyle/>
          <a:p>
            <a:pPr marL="1319530">
              <a:lnSpc>
                <a:spcPct val="100000"/>
              </a:lnSpc>
              <a:spcBef>
                <a:spcPts val="39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개인정보 처리 업무</a:t>
            </a:r>
            <a:r>
              <a:rPr sz="1200" b="1" spc="-1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부서장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19444" y="3863340"/>
            <a:ext cx="260985" cy="192405"/>
          </a:xfrm>
          <a:custGeom>
            <a:avLst/>
            <a:gdLst/>
            <a:ahLst/>
            <a:cxnLst/>
            <a:rect l="l" t="t" r="r" b="b"/>
            <a:pathLst>
              <a:path w="260985" h="192404">
                <a:moveTo>
                  <a:pt x="164591" y="0"/>
                </a:moveTo>
                <a:lnTo>
                  <a:pt x="0" y="0"/>
                </a:lnTo>
                <a:lnTo>
                  <a:pt x="96011" y="96012"/>
                </a:lnTo>
                <a:lnTo>
                  <a:pt x="0" y="192024"/>
                </a:lnTo>
                <a:lnTo>
                  <a:pt x="164591" y="192024"/>
                </a:lnTo>
                <a:lnTo>
                  <a:pt x="260603" y="96012"/>
                </a:lnTo>
                <a:lnTo>
                  <a:pt x="164591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62861" y="3821429"/>
            <a:ext cx="4506595" cy="277495"/>
          </a:xfrm>
          <a:prstGeom prst="rect">
            <a:avLst/>
          </a:prstGeom>
          <a:solidFill>
            <a:srgbClr val="FFFFFF"/>
          </a:solidFill>
          <a:ln w="28575">
            <a:solidFill>
              <a:srgbClr val="385622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414780">
              <a:lnSpc>
                <a:spcPct val="100000"/>
              </a:lnSpc>
              <a:spcBef>
                <a:spcPts val="385"/>
              </a:spcBef>
            </a:pPr>
            <a:r>
              <a:rPr sz="1200" b="1" dirty="0">
                <a:solidFill>
                  <a:srgbClr val="404040"/>
                </a:solidFill>
                <a:latin typeface="맑은 고딕"/>
                <a:cs typeface="맑은 고딕"/>
              </a:rPr>
              <a:t>시 · 도 및 시 · 도</a:t>
            </a:r>
            <a:r>
              <a:rPr sz="1200" b="1" spc="-2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404040"/>
                </a:solidFill>
                <a:latin typeface="맑은 고딕"/>
                <a:cs typeface="맑은 고딕"/>
              </a:rPr>
              <a:t>교육청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29400" y="3820667"/>
            <a:ext cx="4485640" cy="277495"/>
          </a:xfrm>
          <a:prstGeom prst="rect">
            <a:avLst/>
          </a:prstGeom>
          <a:solidFill>
            <a:srgbClr val="385622"/>
          </a:solidFill>
        </p:spPr>
        <p:txBody>
          <a:bodyPr vert="horz" wrap="square" lIns="0" tIns="49530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39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3급 이상</a:t>
            </a:r>
            <a:r>
              <a:rPr sz="1200" b="1" spc="-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공무원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14962" y="4252500"/>
            <a:ext cx="260985" cy="193675"/>
          </a:xfrm>
          <a:custGeom>
            <a:avLst/>
            <a:gdLst/>
            <a:ahLst/>
            <a:cxnLst/>
            <a:rect l="l" t="t" r="r" b="b"/>
            <a:pathLst>
              <a:path w="260985" h="193675">
                <a:moveTo>
                  <a:pt x="163829" y="0"/>
                </a:moveTo>
                <a:lnTo>
                  <a:pt x="0" y="0"/>
                </a:lnTo>
                <a:lnTo>
                  <a:pt x="96773" y="96774"/>
                </a:lnTo>
                <a:lnTo>
                  <a:pt x="0" y="193548"/>
                </a:lnTo>
                <a:lnTo>
                  <a:pt x="163829" y="193548"/>
                </a:lnTo>
                <a:lnTo>
                  <a:pt x="260603" y="96774"/>
                </a:lnTo>
                <a:lnTo>
                  <a:pt x="16382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558379" y="4210589"/>
            <a:ext cx="4506595" cy="277495"/>
          </a:xfrm>
          <a:prstGeom prst="rect">
            <a:avLst/>
          </a:prstGeom>
          <a:solidFill>
            <a:srgbClr val="FFFFFF"/>
          </a:solidFill>
          <a:ln w="28575">
            <a:solidFill>
              <a:srgbClr val="6FAC46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200" b="1" dirty="0">
                <a:solidFill>
                  <a:srgbClr val="404040"/>
                </a:solidFill>
                <a:latin typeface="맑은 고딕"/>
                <a:cs typeface="맑은 고딕"/>
              </a:rPr>
              <a:t>기타</a:t>
            </a:r>
            <a:r>
              <a:rPr sz="1200" b="1" spc="-1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404040"/>
                </a:solidFill>
                <a:latin typeface="맑은 고딕"/>
                <a:cs typeface="맑은 고딕"/>
              </a:rPr>
              <a:t>공공기관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24918" y="4209827"/>
            <a:ext cx="4485640" cy="277495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50165" rIns="0" bIns="0" rtlCol="0">
            <a:spAutoFit/>
          </a:bodyPr>
          <a:lstStyle/>
          <a:p>
            <a:pPr marL="1319530">
              <a:lnSpc>
                <a:spcPct val="100000"/>
              </a:lnSpc>
              <a:spcBef>
                <a:spcPts val="395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개인정보 처리 업무</a:t>
            </a:r>
            <a:r>
              <a:rPr sz="1200" b="1" spc="-1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부서장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53439" y="4956584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27760" y="5385357"/>
            <a:ext cx="10406380" cy="847725"/>
          </a:xfrm>
          <a:custGeom>
            <a:avLst/>
            <a:gdLst/>
            <a:ahLst/>
            <a:cxnLst/>
            <a:rect l="l" t="t" r="r" b="b"/>
            <a:pathLst>
              <a:path w="10406380" h="847725">
                <a:moveTo>
                  <a:pt x="0" y="847344"/>
                </a:moveTo>
                <a:lnTo>
                  <a:pt x="10405872" y="847344"/>
                </a:lnTo>
                <a:lnTo>
                  <a:pt x="10405872" y="0"/>
                </a:lnTo>
                <a:lnTo>
                  <a:pt x="0" y="0"/>
                </a:lnTo>
                <a:lnTo>
                  <a:pt x="0" y="847344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27760" y="5314725"/>
            <a:ext cx="10406380" cy="847725"/>
          </a:xfrm>
          <a:custGeom>
            <a:avLst/>
            <a:gdLst/>
            <a:ahLst/>
            <a:cxnLst/>
            <a:rect l="l" t="t" r="r" b="b"/>
            <a:pathLst>
              <a:path w="10406380" h="847725">
                <a:moveTo>
                  <a:pt x="0" y="847344"/>
                </a:moveTo>
                <a:lnTo>
                  <a:pt x="10405872" y="847344"/>
                </a:lnTo>
                <a:lnTo>
                  <a:pt x="10405872" y="0"/>
                </a:lnTo>
                <a:lnTo>
                  <a:pt x="0" y="0"/>
                </a:lnTo>
                <a:lnTo>
                  <a:pt x="0" y="847344"/>
                </a:lnTo>
                <a:close/>
              </a:path>
            </a:pathLst>
          </a:custGeom>
          <a:ln w="6350">
            <a:solidFill>
              <a:srgbClr val="3166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37919" y="5369273"/>
            <a:ext cx="10297795" cy="756285"/>
          </a:xfrm>
          <a:custGeom>
            <a:avLst/>
            <a:gdLst/>
            <a:ahLst/>
            <a:cxnLst/>
            <a:rect l="l" t="t" r="r" b="b"/>
            <a:pathLst>
              <a:path w="10297795" h="756285">
                <a:moveTo>
                  <a:pt x="0" y="755903"/>
                </a:moveTo>
                <a:lnTo>
                  <a:pt x="10297668" y="755903"/>
                </a:lnTo>
                <a:lnTo>
                  <a:pt x="10297668" y="0"/>
                </a:lnTo>
                <a:lnTo>
                  <a:pt x="0" y="0"/>
                </a:lnTo>
                <a:lnTo>
                  <a:pt x="0" y="7559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32560" y="5660135"/>
            <a:ext cx="164591" cy="205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2560" y="6010655"/>
            <a:ext cx="164591" cy="205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94740" y="4938998"/>
            <a:ext cx="10384155" cy="1106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민간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: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95" dirty="0">
                <a:solidFill>
                  <a:srgbClr val="0880AF"/>
                </a:solidFill>
                <a:latin typeface="맑은 고딕"/>
                <a:cs typeface="맑은 고딕"/>
              </a:rPr>
              <a:t>사업주(대표자)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또는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90" dirty="0">
                <a:solidFill>
                  <a:srgbClr val="0880AF"/>
                </a:solidFill>
                <a:latin typeface="맑은 고딕"/>
                <a:cs typeface="맑은 고딕"/>
              </a:rPr>
              <a:t>임원(임원이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없는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경우,</a:t>
            </a:r>
            <a:r>
              <a:rPr sz="1600" b="1" spc="-19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개인정보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처리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업무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90" dirty="0">
                <a:solidFill>
                  <a:srgbClr val="0880AF"/>
                </a:solidFill>
                <a:latin typeface="맑은 고딕"/>
                <a:cs typeface="맑은 고딕"/>
              </a:rPr>
              <a:t>담당부서장)</a:t>
            </a:r>
            <a:endParaRPr sz="16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612775">
              <a:lnSpc>
                <a:spcPct val="100000"/>
              </a:lnSpc>
            </a:pP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개인정보</a:t>
            </a:r>
            <a:r>
              <a:rPr sz="1400" b="1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보호와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관련하여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이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법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및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다른</a:t>
            </a:r>
            <a:r>
              <a:rPr sz="1400" b="1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법령의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위반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사실을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알게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된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경우,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즉시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개선조치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시행,</a:t>
            </a:r>
            <a:r>
              <a:rPr sz="1400" b="1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필요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시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소속</a:t>
            </a:r>
            <a:r>
              <a:rPr sz="1400" b="1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기관의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장에게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보고</a:t>
            </a:r>
            <a:endParaRPr sz="1400" dirty="0">
              <a:latin typeface="맑은 고딕"/>
              <a:cs typeface="맑은 고딕"/>
            </a:endParaRPr>
          </a:p>
          <a:p>
            <a:pPr marL="612775">
              <a:lnSpc>
                <a:spcPct val="100000"/>
              </a:lnSpc>
              <a:spcBef>
                <a:spcPts val="1080"/>
              </a:spcBef>
            </a:pPr>
            <a:r>
              <a:rPr sz="1400" b="1" spc="-135" dirty="0">
                <a:solidFill>
                  <a:srgbClr val="252525"/>
                </a:solidFill>
                <a:latin typeface="맑은 고딕"/>
                <a:cs typeface="맑은 고딕"/>
              </a:rPr>
              <a:t>개인정보처리자는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30" dirty="0">
                <a:solidFill>
                  <a:srgbClr val="252525"/>
                </a:solidFill>
                <a:latin typeface="맑은 고딕"/>
                <a:cs typeface="맑은 고딕"/>
              </a:rPr>
              <a:t>보호책임자가</a:t>
            </a:r>
            <a:r>
              <a:rPr sz="1400" b="1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업무를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수행함에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있어서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정당한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252525"/>
                </a:solidFill>
                <a:latin typeface="맑은 고딕"/>
                <a:cs typeface="맑은 고딕"/>
              </a:rPr>
              <a:t>이유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252525"/>
                </a:solidFill>
                <a:latin typeface="맑은 고딕"/>
                <a:cs typeface="맑은 고딕"/>
              </a:rPr>
              <a:t>없이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불이익을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줘서는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55" dirty="0">
                <a:solidFill>
                  <a:srgbClr val="252525"/>
                </a:solidFill>
                <a:latin typeface="맑은 고딕"/>
                <a:cs typeface="맑은 고딕"/>
              </a:rPr>
              <a:t>안됨</a:t>
            </a:r>
            <a:endParaRPr sz="1400" dirty="0">
              <a:latin typeface="맑은 고딕"/>
              <a:cs typeface="맑은 고딕"/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10A702DC-109E-C060-7D4B-57CD2800E4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AF2902BF-BAE4-B430-5ECA-799C35BE93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76202" y="1702185"/>
            <a:ext cx="10684510" cy="2188210"/>
          </a:xfrm>
          <a:custGeom>
            <a:avLst/>
            <a:gdLst/>
            <a:ahLst/>
            <a:cxnLst/>
            <a:rect l="l" t="t" r="r" b="b"/>
            <a:pathLst>
              <a:path w="10684510" h="2188210">
                <a:moveTo>
                  <a:pt x="0" y="2151628"/>
                </a:moveTo>
                <a:lnTo>
                  <a:pt x="10845" y="2167711"/>
                </a:lnTo>
                <a:lnTo>
                  <a:pt x="32967" y="2182615"/>
                </a:lnTo>
                <a:lnTo>
                  <a:pt x="60054" y="2188078"/>
                </a:lnTo>
                <a:lnTo>
                  <a:pt x="10614757" y="2188078"/>
                </a:lnTo>
                <a:lnTo>
                  <a:pt x="10641866" y="2182615"/>
                </a:lnTo>
                <a:lnTo>
                  <a:pt x="10663986" y="2167711"/>
                </a:lnTo>
                <a:lnTo>
                  <a:pt x="10668404" y="2161154"/>
                </a:lnTo>
                <a:lnTo>
                  <a:pt x="33117" y="2161154"/>
                </a:lnTo>
                <a:lnTo>
                  <a:pt x="6030" y="2155691"/>
                </a:lnTo>
                <a:lnTo>
                  <a:pt x="0" y="2151628"/>
                </a:lnTo>
                <a:close/>
              </a:path>
              <a:path w="10684510" h="2188210">
                <a:moveTo>
                  <a:pt x="10647900" y="0"/>
                </a:moveTo>
                <a:lnTo>
                  <a:pt x="10651966" y="6034"/>
                </a:lnTo>
                <a:lnTo>
                  <a:pt x="10657392" y="32958"/>
                </a:lnTo>
                <a:lnTo>
                  <a:pt x="10657429" y="2091558"/>
                </a:lnTo>
                <a:lnTo>
                  <a:pt x="10651966" y="2118667"/>
                </a:lnTo>
                <a:lnTo>
                  <a:pt x="10637062" y="2140787"/>
                </a:lnTo>
                <a:lnTo>
                  <a:pt x="10614942" y="2155691"/>
                </a:lnTo>
                <a:lnTo>
                  <a:pt x="10587833" y="2161154"/>
                </a:lnTo>
                <a:lnTo>
                  <a:pt x="10668404" y="2161154"/>
                </a:lnTo>
                <a:lnTo>
                  <a:pt x="10678890" y="2145591"/>
                </a:lnTo>
                <a:lnTo>
                  <a:pt x="10684316" y="2118667"/>
                </a:lnTo>
                <a:lnTo>
                  <a:pt x="10684353" y="60066"/>
                </a:lnTo>
                <a:lnTo>
                  <a:pt x="10678890" y="32958"/>
                </a:lnTo>
                <a:lnTo>
                  <a:pt x="10663986" y="10838"/>
                </a:lnTo>
                <a:lnTo>
                  <a:pt x="1064790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9364" y="1695451"/>
            <a:ext cx="10694670" cy="2198370"/>
          </a:xfrm>
          <a:custGeom>
            <a:avLst/>
            <a:gdLst/>
            <a:ahLst/>
            <a:cxnLst/>
            <a:rect l="l" t="t" r="r" b="b"/>
            <a:pathLst>
              <a:path w="10694670" h="2198370">
                <a:moveTo>
                  <a:pt x="0" y="2153755"/>
                </a:moveTo>
                <a:lnTo>
                  <a:pt x="26226" y="2185541"/>
                </a:lnTo>
                <a:lnTo>
                  <a:pt x="66841" y="2197987"/>
                </a:lnTo>
                <a:lnTo>
                  <a:pt x="10621722" y="2197987"/>
                </a:lnTo>
                <a:lnTo>
                  <a:pt x="10651265" y="2191637"/>
                </a:lnTo>
                <a:lnTo>
                  <a:pt x="67018" y="2191637"/>
                </a:lnTo>
                <a:lnTo>
                  <a:pt x="60110" y="2191256"/>
                </a:lnTo>
                <a:lnTo>
                  <a:pt x="19940" y="2172206"/>
                </a:lnTo>
                <a:lnTo>
                  <a:pt x="11163" y="2161276"/>
                </a:lnTo>
                <a:lnTo>
                  <a:pt x="0" y="2153755"/>
                </a:lnTo>
                <a:close/>
              </a:path>
              <a:path w="10694670" h="2198370">
                <a:moveTo>
                  <a:pt x="10650200" y="0"/>
                </a:moveTo>
                <a:lnTo>
                  <a:pt x="10657638" y="11038"/>
                </a:lnTo>
                <a:lnTo>
                  <a:pt x="10658679" y="11682"/>
                </a:lnTo>
                <a:lnTo>
                  <a:pt x="10668585" y="19810"/>
                </a:lnTo>
                <a:lnTo>
                  <a:pt x="10686619" y="53465"/>
                </a:lnTo>
                <a:lnTo>
                  <a:pt x="10688009" y="66800"/>
                </a:lnTo>
                <a:lnTo>
                  <a:pt x="10688005" y="2125401"/>
                </a:lnTo>
                <a:lnTo>
                  <a:pt x="10676713" y="2162300"/>
                </a:lnTo>
                <a:lnTo>
                  <a:pt x="10641407" y="2188589"/>
                </a:lnTo>
                <a:lnTo>
                  <a:pt x="10621595" y="2191637"/>
                </a:lnTo>
                <a:lnTo>
                  <a:pt x="10651265" y="2191637"/>
                </a:lnTo>
                <a:lnTo>
                  <a:pt x="10681920" y="2165983"/>
                </a:lnTo>
                <a:lnTo>
                  <a:pt x="10694363" y="2125401"/>
                </a:lnTo>
                <a:lnTo>
                  <a:pt x="10694366" y="66800"/>
                </a:lnTo>
                <a:lnTo>
                  <a:pt x="10693985" y="59434"/>
                </a:lnTo>
                <a:lnTo>
                  <a:pt x="10673030" y="15365"/>
                </a:lnTo>
                <a:lnTo>
                  <a:pt x="10656393" y="2792"/>
                </a:lnTo>
                <a:lnTo>
                  <a:pt x="1065020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724" y="1665732"/>
            <a:ext cx="10694035" cy="2197735"/>
          </a:xfrm>
          <a:custGeom>
            <a:avLst/>
            <a:gdLst/>
            <a:ahLst/>
            <a:cxnLst/>
            <a:rect l="l" t="t" r="r" b="b"/>
            <a:pathLst>
              <a:path w="10694035" h="2197735">
                <a:moveTo>
                  <a:pt x="10624312" y="0"/>
                </a:moveTo>
                <a:lnTo>
                  <a:pt x="69595" y="0"/>
                </a:lnTo>
                <a:lnTo>
                  <a:pt x="42508" y="5462"/>
                </a:lnTo>
                <a:lnTo>
                  <a:pt x="20386" y="20367"/>
                </a:lnTo>
                <a:lnTo>
                  <a:pt x="5470" y="42487"/>
                </a:lnTo>
                <a:lnTo>
                  <a:pt x="0" y="69595"/>
                </a:lnTo>
                <a:lnTo>
                  <a:pt x="0" y="2128011"/>
                </a:lnTo>
                <a:lnTo>
                  <a:pt x="5470" y="2155120"/>
                </a:lnTo>
                <a:lnTo>
                  <a:pt x="20386" y="2177240"/>
                </a:lnTo>
                <a:lnTo>
                  <a:pt x="42508" y="2192145"/>
                </a:lnTo>
                <a:lnTo>
                  <a:pt x="69595" y="2197607"/>
                </a:lnTo>
                <a:lnTo>
                  <a:pt x="10624312" y="2197607"/>
                </a:lnTo>
                <a:lnTo>
                  <a:pt x="10651420" y="2192145"/>
                </a:lnTo>
                <a:lnTo>
                  <a:pt x="10673540" y="2177240"/>
                </a:lnTo>
                <a:lnTo>
                  <a:pt x="10688445" y="2155120"/>
                </a:lnTo>
                <a:lnTo>
                  <a:pt x="10693908" y="2128011"/>
                </a:lnTo>
                <a:lnTo>
                  <a:pt x="10693908" y="69595"/>
                </a:lnTo>
                <a:lnTo>
                  <a:pt x="10688445" y="42487"/>
                </a:lnTo>
                <a:lnTo>
                  <a:pt x="10673540" y="20367"/>
                </a:lnTo>
                <a:lnTo>
                  <a:pt x="10651420" y="5462"/>
                </a:lnTo>
                <a:lnTo>
                  <a:pt x="10624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724" y="1665732"/>
            <a:ext cx="10694035" cy="2197735"/>
          </a:xfrm>
          <a:custGeom>
            <a:avLst/>
            <a:gdLst/>
            <a:ahLst/>
            <a:cxnLst/>
            <a:rect l="l" t="t" r="r" b="b"/>
            <a:pathLst>
              <a:path w="10694035" h="2197735">
                <a:moveTo>
                  <a:pt x="0" y="69595"/>
                </a:moveTo>
                <a:lnTo>
                  <a:pt x="5470" y="42487"/>
                </a:lnTo>
                <a:lnTo>
                  <a:pt x="20386" y="20367"/>
                </a:lnTo>
                <a:lnTo>
                  <a:pt x="42508" y="5462"/>
                </a:lnTo>
                <a:lnTo>
                  <a:pt x="69595" y="0"/>
                </a:lnTo>
                <a:lnTo>
                  <a:pt x="10624312" y="0"/>
                </a:lnTo>
                <a:lnTo>
                  <a:pt x="10651420" y="5462"/>
                </a:lnTo>
                <a:lnTo>
                  <a:pt x="10673540" y="20367"/>
                </a:lnTo>
                <a:lnTo>
                  <a:pt x="10688445" y="42487"/>
                </a:lnTo>
                <a:lnTo>
                  <a:pt x="10693908" y="69595"/>
                </a:lnTo>
                <a:lnTo>
                  <a:pt x="10693908" y="2128011"/>
                </a:lnTo>
                <a:lnTo>
                  <a:pt x="10688445" y="2155120"/>
                </a:lnTo>
                <a:lnTo>
                  <a:pt x="10673540" y="2177240"/>
                </a:lnTo>
                <a:lnTo>
                  <a:pt x="10651420" y="2192145"/>
                </a:lnTo>
                <a:lnTo>
                  <a:pt x="10624312" y="2197607"/>
                </a:lnTo>
                <a:lnTo>
                  <a:pt x="69595" y="2197607"/>
                </a:lnTo>
                <a:lnTo>
                  <a:pt x="42508" y="2192145"/>
                </a:lnTo>
                <a:lnTo>
                  <a:pt x="20386" y="2177240"/>
                </a:lnTo>
                <a:lnTo>
                  <a:pt x="5470" y="2155120"/>
                </a:lnTo>
                <a:lnTo>
                  <a:pt x="0" y="2128011"/>
                </a:lnTo>
                <a:lnTo>
                  <a:pt x="0" y="69595"/>
                </a:lnTo>
                <a:close/>
              </a:path>
            </a:pathLst>
          </a:custGeom>
          <a:ln w="6349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547" y="650494"/>
            <a:ext cx="533971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3. </a:t>
            </a:r>
            <a:r>
              <a:rPr lang="ko-KR" altLang="en-US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 </a:t>
            </a:r>
            <a:r>
              <a:rPr lang="ko-KR" altLang="en-US" b="1" spc="-70" dirty="0">
                <a:solidFill>
                  <a:srgbClr val="2260B3"/>
                </a:solidFill>
                <a:latin typeface="맑은 고딕"/>
                <a:cs typeface="맑은 고딕"/>
              </a:rPr>
              <a:t>안전한</a:t>
            </a:r>
            <a:r>
              <a:rPr lang="ko-KR" altLang="en-US" b="1" spc="-500" dirty="0">
                <a:solidFill>
                  <a:srgbClr val="2260B3"/>
                </a:solidFill>
                <a:latin typeface="맑은 고딕"/>
                <a:cs typeface="맑은 고딕"/>
              </a:rPr>
              <a:t> 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관리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Q&amp;A(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인사발령 사항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)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64168" y="1712976"/>
            <a:ext cx="2540507" cy="2150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47799" y="2133600"/>
            <a:ext cx="7486093" cy="135678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직원의 전출 시 인사발령 사항을 홈페이지에 공개하는 경우 개별 직원의 동의를 받아 처리해야 하나요</a:t>
            </a:r>
            <a:r>
              <a:rPr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?</a:t>
            </a:r>
            <a:endParaRPr sz="28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2791" y="1853183"/>
            <a:ext cx="280416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50137" y="1849628"/>
            <a:ext cx="144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Q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7550" y="4109964"/>
            <a:ext cx="10683240" cy="2333625"/>
          </a:xfrm>
          <a:custGeom>
            <a:avLst/>
            <a:gdLst/>
            <a:ahLst/>
            <a:cxnLst/>
            <a:rect l="l" t="t" r="r" b="b"/>
            <a:pathLst>
              <a:path w="10683240" h="2333625">
                <a:moveTo>
                  <a:pt x="0" y="2295177"/>
                </a:moveTo>
                <a:lnTo>
                  <a:pt x="10852" y="2311271"/>
                </a:lnTo>
                <a:lnTo>
                  <a:pt x="34448" y="2327178"/>
                </a:lnTo>
                <a:lnTo>
                  <a:pt x="63341" y="2333012"/>
                </a:lnTo>
                <a:lnTo>
                  <a:pt x="10608837" y="2333012"/>
                </a:lnTo>
                <a:lnTo>
                  <a:pt x="10637678" y="2327178"/>
                </a:lnTo>
                <a:lnTo>
                  <a:pt x="10661256" y="2311271"/>
                </a:lnTo>
                <a:lnTo>
                  <a:pt x="10664761" y="2306075"/>
                </a:lnTo>
                <a:lnTo>
                  <a:pt x="36405" y="2306075"/>
                </a:lnTo>
                <a:lnTo>
                  <a:pt x="7511" y="2300241"/>
                </a:lnTo>
                <a:lnTo>
                  <a:pt x="0" y="2295177"/>
                </a:lnTo>
                <a:close/>
              </a:path>
              <a:path w="10683240" h="2333625">
                <a:moveTo>
                  <a:pt x="10645188" y="0"/>
                </a:moveTo>
                <a:lnTo>
                  <a:pt x="10650243" y="7490"/>
                </a:lnTo>
                <a:lnTo>
                  <a:pt x="10656081" y="36331"/>
                </a:lnTo>
                <a:lnTo>
                  <a:pt x="10656081" y="2231844"/>
                </a:lnTo>
                <a:lnTo>
                  <a:pt x="10650243" y="2260737"/>
                </a:lnTo>
                <a:lnTo>
                  <a:pt x="10634332" y="2284333"/>
                </a:lnTo>
                <a:lnTo>
                  <a:pt x="10610754" y="2300241"/>
                </a:lnTo>
                <a:lnTo>
                  <a:pt x="10581913" y="2306075"/>
                </a:lnTo>
                <a:lnTo>
                  <a:pt x="10664761" y="2306075"/>
                </a:lnTo>
                <a:lnTo>
                  <a:pt x="10677167" y="2287679"/>
                </a:lnTo>
                <a:lnTo>
                  <a:pt x="10683005" y="2258793"/>
                </a:lnTo>
                <a:lnTo>
                  <a:pt x="10683005" y="63382"/>
                </a:lnTo>
                <a:lnTo>
                  <a:pt x="10677167" y="34468"/>
                </a:lnTo>
                <a:lnTo>
                  <a:pt x="10661256" y="10852"/>
                </a:lnTo>
                <a:lnTo>
                  <a:pt x="10645188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0101" y="4102510"/>
            <a:ext cx="10694035" cy="2343785"/>
          </a:xfrm>
          <a:custGeom>
            <a:avLst/>
            <a:gdLst/>
            <a:ahLst/>
            <a:cxnLst/>
            <a:rect l="l" t="t" r="r" b="b"/>
            <a:pathLst>
              <a:path w="10694035" h="2343785">
                <a:moveTo>
                  <a:pt x="0" y="2297609"/>
                </a:moveTo>
                <a:lnTo>
                  <a:pt x="27483" y="2330395"/>
                </a:lnTo>
                <a:lnTo>
                  <a:pt x="70777" y="2343641"/>
                </a:lnTo>
                <a:lnTo>
                  <a:pt x="10616286" y="2343641"/>
                </a:lnTo>
                <a:lnTo>
                  <a:pt x="10647112" y="2337291"/>
                </a:lnTo>
                <a:lnTo>
                  <a:pt x="70942" y="2337291"/>
                </a:lnTo>
                <a:lnTo>
                  <a:pt x="63564" y="2336923"/>
                </a:lnTo>
                <a:lnTo>
                  <a:pt x="20536" y="2316488"/>
                </a:lnTo>
                <a:lnTo>
                  <a:pt x="11445" y="2305326"/>
                </a:lnTo>
                <a:lnTo>
                  <a:pt x="0" y="2297609"/>
                </a:lnTo>
                <a:close/>
              </a:path>
              <a:path w="10694035" h="2343785">
                <a:moveTo>
                  <a:pt x="10647607" y="0"/>
                </a:moveTo>
                <a:lnTo>
                  <a:pt x="10655317" y="11426"/>
                </a:lnTo>
                <a:lnTo>
                  <a:pt x="10655910" y="11781"/>
                </a:lnTo>
                <a:lnTo>
                  <a:pt x="10666451" y="20544"/>
                </a:lnTo>
                <a:lnTo>
                  <a:pt x="10685882" y="56485"/>
                </a:lnTo>
                <a:lnTo>
                  <a:pt x="10687272" y="70836"/>
                </a:lnTo>
                <a:lnTo>
                  <a:pt x="10687176" y="2268191"/>
                </a:lnTo>
                <a:lnTo>
                  <a:pt x="10675214" y="2305947"/>
                </a:lnTo>
                <a:lnTo>
                  <a:pt x="10643972" y="2331728"/>
                </a:lnTo>
                <a:lnTo>
                  <a:pt x="10616159" y="2337291"/>
                </a:lnTo>
                <a:lnTo>
                  <a:pt x="10647112" y="2337291"/>
                </a:lnTo>
                <a:lnTo>
                  <a:pt x="10680421" y="2309643"/>
                </a:lnTo>
                <a:lnTo>
                  <a:pt x="10693539" y="2268191"/>
                </a:lnTo>
                <a:lnTo>
                  <a:pt x="10693629" y="70836"/>
                </a:lnTo>
                <a:lnTo>
                  <a:pt x="10693248" y="62962"/>
                </a:lnTo>
                <a:lnTo>
                  <a:pt x="10671023" y="15972"/>
                </a:lnTo>
                <a:lnTo>
                  <a:pt x="10653243" y="2764"/>
                </a:lnTo>
                <a:lnTo>
                  <a:pt x="10647607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724" y="4072128"/>
            <a:ext cx="10694035" cy="2344420"/>
          </a:xfrm>
          <a:custGeom>
            <a:avLst/>
            <a:gdLst/>
            <a:ahLst/>
            <a:cxnLst/>
            <a:rect l="l" t="t" r="r" b="b"/>
            <a:pathLst>
              <a:path w="10694035" h="2344420">
                <a:moveTo>
                  <a:pt x="10619740" y="0"/>
                </a:moveTo>
                <a:lnTo>
                  <a:pt x="74231" y="0"/>
                </a:lnTo>
                <a:lnTo>
                  <a:pt x="45337" y="5838"/>
                </a:lnTo>
                <a:lnTo>
                  <a:pt x="21742" y="21748"/>
                </a:lnTo>
                <a:lnTo>
                  <a:pt x="5833" y="45327"/>
                </a:lnTo>
                <a:lnTo>
                  <a:pt x="0" y="74168"/>
                </a:lnTo>
                <a:lnTo>
                  <a:pt x="0" y="2269680"/>
                </a:lnTo>
                <a:lnTo>
                  <a:pt x="5833" y="2298574"/>
                </a:lnTo>
                <a:lnTo>
                  <a:pt x="21742" y="2322169"/>
                </a:lnTo>
                <a:lnTo>
                  <a:pt x="45337" y="2338078"/>
                </a:lnTo>
                <a:lnTo>
                  <a:pt x="74231" y="2343912"/>
                </a:lnTo>
                <a:lnTo>
                  <a:pt x="10619740" y="2343912"/>
                </a:lnTo>
                <a:lnTo>
                  <a:pt x="10648580" y="2338078"/>
                </a:lnTo>
                <a:lnTo>
                  <a:pt x="10672159" y="2322169"/>
                </a:lnTo>
                <a:lnTo>
                  <a:pt x="10688069" y="2298574"/>
                </a:lnTo>
                <a:lnTo>
                  <a:pt x="10693908" y="2269680"/>
                </a:lnTo>
                <a:lnTo>
                  <a:pt x="10693908" y="74168"/>
                </a:lnTo>
                <a:lnTo>
                  <a:pt x="10688069" y="45327"/>
                </a:lnTo>
                <a:lnTo>
                  <a:pt x="10672159" y="21748"/>
                </a:lnTo>
                <a:lnTo>
                  <a:pt x="10648580" y="5838"/>
                </a:lnTo>
                <a:lnTo>
                  <a:pt x="10619740" y="0"/>
                </a:lnTo>
                <a:close/>
              </a:path>
            </a:pathLst>
          </a:custGeom>
          <a:solidFill>
            <a:srgbClr val="FFF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724" y="4072128"/>
            <a:ext cx="10694035" cy="2344420"/>
          </a:xfrm>
          <a:custGeom>
            <a:avLst/>
            <a:gdLst/>
            <a:ahLst/>
            <a:cxnLst/>
            <a:rect l="l" t="t" r="r" b="b"/>
            <a:pathLst>
              <a:path w="10694035" h="2344420">
                <a:moveTo>
                  <a:pt x="0" y="74168"/>
                </a:moveTo>
                <a:lnTo>
                  <a:pt x="5833" y="45327"/>
                </a:lnTo>
                <a:lnTo>
                  <a:pt x="21742" y="21748"/>
                </a:lnTo>
                <a:lnTo>
                  <a:pt x="45337" y="5838"/>
                </a:lnTo>
                <a:lnTo>
                  <a:pt x="74231" y="0"/>
                </a:lnTo>
                <a:lnTo>
                  <a:pt x="10619740" y="0"/>
                </a:lnTo>
                <a:lnTo>
                  <a:pt x="10648580" y="5838"/>
                </a:lnTo>
                <a:lnTo>
                  <a:pt x="10672159" y="21748"/>
                </a:lnTo>
                <a:lnTo>
                  <a:pt x="10688069" y="45327"/>
                </a:lnTo>
                <a:lnTo>
                  <a:pt x="10693908" y="74168"/>
                </a:lnTo>
                <a:lnTo>
                  <a:pt x="10693908" y="2269680"/>
                </a:lnTo>
                <a:lnTo>
                  <a:pt x="10688069" y="2298574"/>
                </a:lnTo>
                <a:lnTo>
                  <a:pt x="10672159" y="2322169"/>
                </a:lnTo>
                <a:lnTo>
                  <a:pt x="10648580" y="2338078"/>
                </a:lnTo>
                <a:lnTo>
                  <a:pt x="10619740" y="2343912"/>
                </a:lnTo>
                <a:lnTo>
                  <a:pt x="74231" y="2343912"/>
                </a:lnTo>
                <a:lnTo>
                  <a:pt x="45337" y="2338078"/>
                </a:lnTo>
                <a:lnTo>
                  <a:pt x="21742" y="2322169"/>
                </a:lnTo>
                <a:lnTo>
                  <a:pt x="5833" y="2298574"/>
                </a:lnTo>
                <a:lnTo>
                  <a:pt x="0" y="2269680"/>
                </a:lnTo>
                <a:lnTo>
                  <a:pt x="0" y="74168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47800" y="4614672"/>
            <a:ext cx="937704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ko-KR" altLang="en-US" b="1" dirty="0">
                <a:solidFill>
                  <a:srgbClr val="E85A1A"/>
                </a:solidFill>
              </a:rPr>
              <a:t>홈페이지에 공개하고자 하는 경우</a:t>
            </a:r>
            <a:r>
              <a:rPr lang="ko-KR" altLang="en-US" b="1" dirty="0"/>
              <a:t>에는 정보주체인 해당 직원의 </a:t>
            </a:r>
            <a:r>
              <a:rPr lang="ko-KR" altLang="en-US" b="1" dirty="0">
                <a:solidFill>
                  <a:srgbClr val="E85A1A"/>
                </a:solidFill>
              </a:rPr>
              <a:t>동의</a:t>
            </a:r>
            <a:r>
              <a:rPr lang="ko-KR" altLang="en-US" b="1" dirty="0"/>
              <a:t>를 받아 처리하셔야 합니다</a:t>
            </a:r>
            <a:r>
              <a:rPr lang="en-US" altLang="ko-KR" b="1" dirty="0"/>
              <a:t>.</a:t>
            </a:r>
          </a:p>
          <a:p>
            <a:endParaRPr lang="en-US" altLang="ko-KR" b="1" dirty="0"/>
          </a:p>
          <a:p>
            <a:r>
              <a:rPr lang="ko-KR" altLang="en-US" b="1" dirty="0"/>
              <a:t>만약 </a:t>
            </a:r>
            <a:r>
              <a:rPr lang="ko-KR" altLang="en-US" b="1" dirty="0">
                <a:solidFill>
                  <a:srgbClr val="E85A1A"/>
                </a:solidFill>
              </a:rPr>
              <a:t>홈페이지에 공개하지 않을 경우</a:t>
            </a:r>
            <a:r>
              <a:rPr lang="ko-KR" altLang="en-US" b="1" dirty="0"/>
              <a:t>에는 </a:t>
            </a:r>
            <a:r>
              <a:rPr lang="ko-KR" altLang="en-US" b="1" dirty="0">
                <a:solidFill>
                  <a:srgbClr val="E85A1A"/>
                </a:solidFill>
              </a:rPr>
              <a:t>내부 인트라넷</a:t>
            </a:r>
            <a:r>
              <a:rPr lang="ko-KR" altLang="en-US" b="1" dirty="0"/>
              <a:t> 등을 통해 관계자에게 </a:t>
            </a:r>
            <a:r>
              <a:rPr lang="ko-KR" altLang="en-US" b="1" dirty="0">
                <a:solidFill>
                  <a:srgbClr val="E85A1A"/>
                </a:solidFill>
              </a:rPr>
              <a:t>공유</a:t>
            </a:r>
            <a:r>
              <a:rPr lang="ko-KR" altLang="en-US" b="1" dirty="0"/>
              <a:t> 또는 </a:t>
            </a:r>
            <a:r>
              <a:rPr lang="ko-KR" altLang="en-US" b="1" dirty="0">
                <a:solidFill>
                  <a:srgbClr val="E85A1A"/>
                </a:solidFill>
              </a:rPr>
              <a:t>개별 통보</a:t>
            </a:r>
            <a:r>
              <a:rPr lang="ko-KR" altLang="en-US" b="1" dirty="0"/>
              <a:t>하시기 바랍니다</a:t>
            </a:r>
            <a:r>
              <a:rPr lang="en-US" altLang="ko-KR" b="1" dirty="0"/>
              <a:t>.</a:t>
            </a:r>
            <a:endParaRPr sz="1800" b="1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3460" y="4376928"/>
            <a:ext cx="280416" cy="237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71473" y="4379214"/>
            <a:ext cx="132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A</a:t>
            </a:r>
            <a:endParaRPr sz="1200">
              <a:latin typeface="맑은 고딕"/>
              <a:cs typeface="맑은 고딕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49815EC1-D335-6126-BE15-281EEDA4A9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718B3027-CB0A-BC53-7679-FE77EBB678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22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76202" y="1702185"/>
            <a:ext cx="10684510" cy="2188210"/>
          </a:xfrm>
          <a:custGeom>
            <a:avLst/>
            <a:gdLst/>
            <a:ahLst/>
            <a:cxnLst/>
            <a:rect l="l" t="t" r="r" b="b"/>
            <a:pathLst>
              <a:path w="10684510" h="2188210">
                <a:moveTo>
                  <a:pt x="0" y="2151628"/>
                </a:moveTo>
                <a:lnTo>
                  <a:pt x="10845" y="2167711"/>
                </a:lnTo>
                <a:lnTo>
                  <a:pt x="32967" y="2182615"/>
                </a:lnTo>
                <a:lnTo>
                  <a:pt x="60054" y="2188078"/>
                </a:lnTo>
                <a:lnTo>
                  <a:pt x="10614757" y="2188078"/>
                </a:lnTo>
                <a:lnTo>
                  <a:pt x="10641866" y="2182615"/>
                </a:lnTo>
                <a:lnTo>
                  <a:pt x="10663986" y="2167711"/>
                </a:lnTo>
                <a:lnTo>
                  <a:pt x="10668404" y="2161154"/>
                </a:lnTo>
                <a:lnTo>
                  <a:pt x="33117" y="2161154"/>
                </a:lnTo>
                <a:lnTo>
                  <a:pt x="6030" y="2155691"/>
                </a:lnTo>
                <a:lnTo>
                  <a:pt x="0" y="2151628"/>
                </a:lnTo>
                <a:close/>
              </a:path>
              <a:path w="10684510" h="2188210">
                <a:moveTo>
                  <a:pt x="10647900" y="0"/>
                </a:moveTo>
                <a:lnTo>
                  <a:pt x="10651966" y="6034"/>
                </a:lnTo>
                <a:lnTo>
                  <a:pt x="10657392" y="32958"/>
                </a:lnTo>
                <a:lnTo>
                  <a:pt x="10657429" y="2091558"/>
                </a:lnTo>
                <a:lnTo>
                  <a:pt x="10651966" y="2118667"/>
                </a:lnTo>
                <a:lnTo>
                  <a:pt x="10637062" y="2140787"/>
                </a:lnTo>
                <a:lnTo>
                  <a:pt x="10614942" y="2155691"/>
                </a:lnTo>
                <a:lnTo>
                  <a:pt x="10587833" y="2161154"/>
                </a:lnTo>
                <a:lnTo>
                  <a:pt x="10668404" y="2161154"/>
                </a:lnTo>
                <a:lnTo>
                  <a:pt x="10678890" y="2145591"/>
                </a:lnTo>
                <a:lnTo>
                  <a:pt x="10684316" y="2118667"/>
                </a:lnTo>
                <a:lnTo>
                  <a:pt x="10684353" y="60066"/>
                </a:lnTo>
                <a:lnTo>
                  <a:pt x="10678890" y="32958"/>
                </a:lnTo>
                <a:lnTo>
                  <a:pt x="10663986" y="10838"/>
                </a:lnTo>
                <a:lnTo>
                  <a:pt x="1064790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9364" y="1695451"/>
            <a:ext cx="10694670" cy="2198370"/>
          </a:xfrm>
          <a:custGeom>
            <a:avLst/>
            <a:gdLst/>
            <a:ahLst/>
            <a:cxnLst/>
            <a:rect l="l" t="t" r="r" b="b"/>
            <a:pathLst>
              <a:path w="10694670" h="2198370">
                <a:moveTo>
                  <a:pt x="0" y="2153755"/>
                </a:moveTo>
                <a:lnTo>
                  <a:pt x="26226" y="2185541"/>
                </a:lnTo>
                <a:lnTo>
                  <a:pt x="66841" y="2197987"/>
                </a:lnTo>
                <a:lnTo>
                  <a:pt x="10621722" y="2197987"/>
                </a:lnTo>
                <a:lnTo>
                  <a:pt x="10651265" y="2191637"/>
                </a:lnTo>
                <a:lnTo>
                  <a:pt x="67018" y="2191637"/>
                </a:lnTo>
                <a:lnTo>
                  <a:pt x="60110" y="2191256"/>
                </a:lnTo>
                <a:lnTo>
                  <a:pt x="19940" y="2172206"/>
                </a:lnTo>
                <a:lnTo>
                  <a:pt x="11163" y="2161276"/>
                </a:lnTo>
                <a:lnTo>
                  <a:pt x="0" y="2153755"/>
                </a:lnTo>
                <a:close/>
              </a:path>
              <a:path w="10694670" h="2198370">
                <a:moveTo>
                  <a:pt x="10650200" y="0"/>
                </a:moveTo>
                <a:lnTo>
                  <a:pt x="10657638" y="11038"/>
                </a:lnTo>
                <a:lnTo>
                  <a:pt x="10658679" y="11682"/>
                </a:lnTo>
                <a:lnTo>
                  <a:pt x="10668585" y="19810"/>
                </a:lnTo>
                <a:lnTo>
                  <a:pt x="10686619" y="53465"/>
                </a:lnTo>
                <a:lnTo>
                  <a:pt x="10688009" y="66800"/>
                </a:lnTo>
                <a:lnTo>
                  <a:pt x="10688005" y="2125401"/>
                </a:lnTo>
                <a:lnTo>
                  <a:pt x="10676713" y="2162300"/>
                </a:lnTo>
                <a:lnTo>
                  <a:pt x="10641407" y="2188589"/>
                </a:lnTo>
                <a:lnTo>
                  <a:pt x="10621595" y="2191637"/>
                </a:lnTo>
                <a:lnTo>
                  <a:pt x="10651265" y="2191637"/>
                </a:lnTo>
                <a:lnTo>
                  <a:pt x="10681920" y="2165983"/>
                </a:lnTo>
                <a:lnTo>
                  <a:pt x="10694363" y="2125401"/>
                </a:lnTo>
                <a:lnTo>
                  <a:pt x="10694366" y="66800"/>
                </a:lnTo>
                <a:lnTo>
                  <a:pt x="10693985" y="59434"/>
                </a:lnTo>
                <a:lnTo>
                  <a:pt x="10673030" y="15365"/>
                </a:lnTo>
                <a:lnTo>
                  <a:pt x="10656393" y="2792"/>
                </a:lnTo>
                <a:lnTo>
                  <a:pt x="1065020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724" y="1665732"/>
            <a:ext cx="10694035" cy="2197735"/>
          </a:xfrm>
          <a:custGeom>
            <a:avLst/>
            <a:gdLst/>
            <a:ahLst/>
            <a:cxnLst/>
            <a:rect l="l" t="t" r="r" b="b"/>
            <a:pathLst>
              <a:path w="10694035" h="2197735">
                <a:moveTo>
                  <a:pt x="10624312" y="0"/>
                </a:moveTo>
                <a:lnTo>
                  <a:pt x="69595" y="0"/>
                </a:lnTo>
                <a:lnTo>
                  <a:pt x="42508" y="5462"/>
                </a:lnTo>
                <a:lnTo>
                  <a:pt x="20386" y="20367"/>
                </a:lnTo>
                <a:lnTo>
                  <a:pt x="5470" y="42487"/>
                </a:lnTo>
                <a:lnTo>
                  <a:pt x="0" y="69595"/>
                </a:lnTo>
                <a:lnTo>
                  <a:pt x="0" y="2128011"/>
                </a:lnTo>
                <a:lnTo>
                  <a:pt x="5470" y="2155120"/>
                </a:lnTo>
                <a:lnTo>
                  <a:pt x="20386" y="2177240"/>
                </a:lnTo>
                <a:lnTo>
                  <a:pt x="42508" y="2192145"/>
                </a:lnTo>
                <a:lnTo>
                  <a:pt x="69595" y="2197607"/>
                </a:lnTo>
                <a:lnTo>
                  <a:pt x="10624312" y="2197607"/>
                </a:lnTo>
                <a:lnTo>
                  <a:pt x="10651420" y="2192145"/>
                </a:lnTo>
                <a:lnTo>
                  <a:pt x="10673540" y="2177240"/>
                </a:lnTo>
                <a:lnTo>
                  <a:pt x="10688445" y="2155120"/>
                </a:lnTo>
                <a:lnTo>
                  <a:pt x="10693908" y="2128011"/>
                </a:lnTo>
                <a:lnTo>
                  <a:pt x="10693908" y="69595"/>
                </a:lnTo>
                <a:lnTo>
                  <a:pt x="10688445" y="42487"/>
                </a:lnTo>
                <a:lnTo>
                  <a:pt x="10673540" y="20367"/>
                </a:lnTo>
                <a:lnTo>
                  <a:pt x="10651420" y="5462"/>
                </a:lnTo>
                <a:lnTo>
                  <a:pt x="10624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724" y="1665732"/>
            <a:ext cx="10694035" cy="2197735"/>
          </a:xfrm>
          <a:custGeom>
            <a:avLst/>
            <a:gdLst/>
            <a:ahLst/>
            <a:cxnLst/>
            <a:rect l="l" t="t" r="r" b="b"/>
            <a:pathLst>
              <a:path w="10694035" h="2197735">
                <a:moveTo>
                  <a:pt x="0" y="69595"/>
                </a:moveTo>
                <a:lnTo>
                  <a:pt x="5470" y="42487"/>
                </a:lnTo>
                <a:lnTo>
                  <a:pt x="20386" y="20367"/>
                </a:lnTo>
                <a:lnTo>
                  <a:pt x="42508" y="5462"/>
                </a:lnTo>
                <a:lnTo>
                  <a:pt x="69595" y="0"/>
                </a:lnTo>
                <a:lnTo>
                  <a:pt x="10624312" y="0"/>
                </a:lnTo>
                <a:lnTo>
                  <a:pt x="10651420" y="5462"/>
                </a:lnTo>
                <a:lnTo>
                  <a:pt x="10673540" y="20367"/>
                </a:lnTo>
                <a:lnTo>
                  <a:pt x="10688445" y="42487"/>
                </a:lnTo>
                <a:lnTo>
                  <a:pt x="10693908" y="69595"/>
                </a:lnTo>
                <a:lnTo>
                  <a:pt x="10693908" y="2128011"/>
                </a:lnTo>
                <a:lnTo>
                  <a:pt x="10688445" y="2155120"/>
                </a:lnTo>
                <a:lnTo>
                  <a:pt x="10673540" y="2177240"/>
                </a:lnTo>
                <a:lnTo>
                  <a:pt x="10651420" y="2192145"/>
                </a:lnTo>
                <a:lnTo>
                  <a:pt x="10624312" y="2197607"/>
                </a:lnTo>
                <a:lnTo>
                  <a:pt x="69595" y="2197607"/>
                </a:lnTo>
                <a:lnTo>
                  <a:pt x="42508" y="2192145"/>
                </a:lnTo>
                <a:lnTo>
                  <a:pt x="20386" y="2177240"/>
                </a:lnTo>
                <a:lnTo>
                  <a:pt x="5470" y="2155120"/>
                </a:lnTo>
                <a:lnTo>
                  <a:pt x="0" y="2128011"/>
                </a:lnTo>
                <a:lnTo>
                  <a:pt x="0" y="69595"/>
                </a:lnTo>
                <a:close/>
              </a:path>
            </a:pathLst>
          </a:custGeom>
          <a:ln w="6349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547" y="650494"/>
            <a:ext cx="533971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3. </a:t>
            </a:r>
            <a:r>
              <a:rPr lang="ko-KR" altLang="en-US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</a:t>
            </a:r>
            <a:r>
              <a:rPr lang="ko-KR" altLang="en-US" b="1" spc="-38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안전한 관리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Q&amp;A(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사진 학교 홈페이지 공개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)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64168" y="1712976"/>
            <a:ext cx="2540507" cy="2150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47800" y="2133600"/>
            <a:ext cx="7418705" cy="135678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시무식</a:t>
            </a:r>
            <a:r>
              <a:rPr lang="en-US" altLang="ko-KR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, </a:t>
            </a: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종무식</a:t>
            </a:r>
            <a:r>
              <a:rPr lang="en-US" altLang="ko-KR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, </a:t>
            </a: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사내 행사 등 단체사진을 홈페이지</a:t>
            </a:r>
            <a:r>
              <a:rPr lang="en-US" altLang="ko-KR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, </a:t>
            </a: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밴드</a:t>
            </a:r>
            <a:r>
              <a:rPr lang="en-US" altLang="ko-KR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등 </a:t>
            </a:r>
            <a:r>
              <a:rPr lang="en-US" altLang="ko-KR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SNS</a:t>
            </a: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에 게시하거나 홍보할 경우 개인별 동의서를 받아야 하나요</a:t>
            </a:r>
            <a:r>
              <a:rPr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?</a:t>
            </a:r>
            <a:endParaRPr sz="28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2791" y="1853183"/>
            <a:ext cx="280416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50137" y="1849628"/>
            <a:ext cx="144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Q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7550" y="4109964"/>
            <a:ext cx="10683240" cy="2333625"/>
          </a:xfrm>
          <a:custGeom>
            <a:avLst/>
            <a:gdLst/>
            <a:ahLst/>
            <a:cxnLst/>
            <a:rect l="l" t="t" r="r" b="b"/>
            <a:pathLst>
              <a:path w="10683240" h="2333625">
                <a:moveTo>
                  <a:pt x="0" y="2295177"/>
                </a:moveTo>
                <a:lnTo>
                  <a:pt x="10852" y="2311271"/>
                </a:lnTo>
                <a:lnTo>
                  <a:pt x="34448" y="2327178"/>
                </a:lnTo>
                <a:lnTo>
                  <a:pt x="63341" y="2333012"/>
                </a:lnTo>
                <a:lnTo>
                  <a:pt x="10608837" y="2333012"/>
                </a:lnTo>
                <a:lnTo>
                  <a:pt x="10637678" y="2327178"/>
                </a:lnTo>
                <a:lnTo>
                  <a:pt x="10661256" y="2311271"/>
                </a:lnTo>
                <a:lnTo>
                  <a:pt x="10664761" y="2306075"/>
                </a:lnTo>
                <a:lnTo>
                  <a:pt x="36405" y="2306075"/>
                </a:lnTo>
                <a:lnTo>
                  <a:pt x="7511" y="2300241"/>
                </a:lnTo>
                <a:lnTo>
                  <a:pt x="0" y="2295177"/>
                </a:lnTo>
                <a:close/>
              </a:path>
              <a:path w="10683240" h="2333625">
                <a:moveTo>
                  <a:pt x="10645188" y="0"/>
                </a:moveTo>
                <a:lnTo>
                  <a:pt x="10650243" y="7490"/>
                </a:lnTo>
                <a:lnTo>
                  <a:pt x="10656081" y="36331"/>
                </a:lnTo>
                <a:lnTo>
                  <a:pt x="10656081" y="2231844"/>
                </a:lnTo>
                <a:lnTo>
                  <a:pt x="10650243" y="2260737"/>
                </a:lnTo>
                <a:lnTo>
                  <a:pt x="10634332" y="2284333"/>
                </a:lnTo>
                <a:lnTo>
                  <a:pt x="10610754" y="2300241"/>
                </a:lnTo>
                <a:lnTo>
                  <a:pt x="10581913" y="2306075"/>
                </a:lnTo>
                <a:lnTo>
                  <a:pt x="10664761" y="2306075"/>
                </a:lnTo>
                <a:lnTo>
                  <a:pt x="10677167" y="2287679"/>
                </a:lnTo>
                <a:lnTo>
                  <a:pt x="10683005" y="2258793"/>
                </a:lnTo>
                <a:lnTo>
                  <a:pt x="10683005" y="63382"/>
                </a:lnTo>
                <a:lnTo>
                  <a:pt x="10677167" y="34468"/>
                </a:lnTo>
                <a:lnTo>
                  <a:pt x="10661256" y="10852"/>
                </a:lnTo>
                <a:lnTo>
                  <a:pt x="10645188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0101" y="4102510"/>
            <a:ext cx="10694035" cy="2343785"/>
          </a:xfrm>
          <a:custGeom>
            <a:avLst/>
            <a:gdLst/>
            <a:ahLst/>
            <a:cxnLst/>
            <a:rect l="l" t="t" r="r" b="b"/>
            <a:pathLst>
              <a:path w="10694035" h="2343785">
                <a:moveTo>
                  <a:pt x="0" y="2297609"/>
                </a:moveTo>
                <a:lnTo>
                  <a:pt x="27483" y="2330395"/>
                </a:lnTo>
                <a:lnTo>
                  <a:pt x="70777" y="2343641"/>
                </a:lnTo>
                <a:lnTo>
                  <a:pt x="10616286" y="2343641"/>
                </a:lnTo>
                <a:lnTo>
                  <a:pt x="10647112" y="2337291"/>
                </a:lnTo>
                <a:lnTo>
                  <a:pt x="70942" y="2337291"/>
                </a:lnTo>
                <a:lnTo>
                  <a:pt x="63564" y="2336923"/>
                </a:lnTo>
                <a:lnTo>
                  <a:pt x="20536" y="2316488"/>
                </a:lnTo>
                <a:lnTo>
                  <a:pt x="11445" y="2305326"/>
                </a:lnTo>
                <a:lnTo>
                  <a:pt x="0" y="2297609"/>
                </a:lnTo>
                <a:close/>
              </a:path>
              <a:path w="10694035" h="2343785">
                <a:moveTo>
                  <a:pt x="10647607" y="0"/>
                </a:moveTo>
                <a:lnTo>
                  <a:pt x="10655317" y="11426"/>
                </a:lnTo>
                <a:lnTo>
                  <a:pt x="10655910" y="11781"/>
                </a:lnTo>
                <a:lnTo>
                  <a:pt x="10666451" y="20544"/>
                </a:lnTo>
                <a:lnTo>
                  <a:pt x="10685882" y="56485"/>
                </a:lnTo>
                <a:lnTo>
                  <a:pt x="10687272" y="70836"/>
                </a:lnTo>
                <a:lnTo>
                  <a:pt x="10687176" y="2268191"/>
                </a:lnTo>
                <a:lnTo>
                  <a:pt x="10675214" y="2305947"/>
                </a:lnTo>
                <a:lnTo>
                  <a:pt x="10643972" y="2331728"/>
                </a:lnTo>
                <a:lnTo>
                  <a:pt x="10616159" y="2337291"/>
                </a:lnTo>
                <a:lnTo>
                  <a:pt x="10647112" y="2337291"/>
                </a:lnTo>
                <a:lnTo>
                  <a:pt x="10680421" y="2309643"/>
                </a:lnTo>
                <a:lnTo>
                  <a:pt x="10693539" y="2268191"/>
                </a:lnTo>
                <a:lnTo>
                  <a:pt x="10693629" y="70836"/>
                </a:lnTo>
                <a:lnTo>
                  <a:pt x="10693248" y="62962"/>
                </a:lnTo>
                <a:lnTo>
                  <a:pt x="10671023" y="15972"/>
                </a:lnTo>
                <a:lnTo>
                  <a:pt x="10653243" y="2764"/>
                </a:lnTo>
                <a:lnTo>
                  <a:pt x="10647607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724" y="4072128"/>
            <a:ext cx="10694035" cy="2344420"/>
          </a:xfrm>
          <a:custGeom>
            <a:avLst/>
            <a:gdLst/>
            <a:ahLst/>
            <a:cxnLst/>
            <a:rect l="l" t="t" r="r" b="b"/>
            <a:pathLst>
              <a:path w="10694035" h="2344420">
                <a:moveTo>
                  <a:pt x="10619740" y="0"/>
                </a:moveTo>
                <a:lnTo>
                  <a:pt x="74231" y="0"/>
                </a:lnTo>
                <a:lnTo>
                  <a:pt x="45337" y="5838"/>
                </a:lnTo>
                <a:lnTo>
                  <a:pt x="21742" y="21748"/>
                </a:lnTo>
                <a:lnTo>
                  <a:pt x="5833" y="45327"/>
                </a:lnTo>
                <a:lnTo>
                  <a:pt x="0" y="74168"/>
                </a:lnTo>
                <a:lnTo>
                  <a:pt x="0" y="2269680"/>
                </a:lnTo>
                <a:lnTo>
                  <a:pt x="5833" y="2298574"/>
                </a:lnTo>
                <a:lnTo>
                  <a:pt x="21742" y="2322169"/>
                </a:lnTo>
                <a:lnTo>
                  <a:pt x="45337" y="2338078"/>
                </a:lnTo>
                <a:lnTo>
                  <a:pt x="74231" y="2343912"/>
                </a:lnTo>
                <a:lnTo>
                  <a:pt x="10619740" y="2343912"/>
                </a:lnTo>
                <a:lnTo>
                  <a:pt x="10648580" y="2338078"/>
                </a:lnTo>
                <a:lnTo>
                  <a:pt x="10672159" y="2322169"/>
                </a:lnTo>
                <a:lnTo>
                  <a:pt x="10688069" y="2298574"/>
                </a:lnTo>
                <a:lnTo>
                  <a:pt x="10693908" y="2269680"/>
                </a:lnTo>
                <a:lnTo>
                  <a:pt x="10693908" y="74168"/>
                </a:lnTo>
                <a:lnTo>
                  <a:pt x="10688069" y="45327"/>
                </a:lnTo>
                <a:lnTo>
                  <a:pt x="10672159" y="21748"/>
                </a:lnTo>
                <a:lnTo>
                  <a:pt x="10648580" y="5838"/>
                </a:lnTo>
                <a:lnTo>
                  <a:pt x="10619740" y="0"/>
                </a:lnTo>
                <a:close/>
              </a:path>
            </a:pathLst>
          </a:custGeom>
          <a:solidFill>
            <a:srgbClr val="FFF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724" y="4072128"/>
            <a:ext cx="10694035" cy="2344420"/>
          </a:xfrm>
          <a:custGeom>
            <a:avLst/>
            <a:gdLst/>
            <a:ahLst/>
            <a:cxnLst/>
            <a:rect l="l" t="t" r="r" b="b"/>
            <a:pathLst>
              <a:path w="10694035" h="2344420">
                <a:moveTo>
                  <a:pt x="0" y="74168"/>
                </a:moveTo>
                <a:lnTo>
                  <a:pt x="5833" y="45327"/>
                </a:lnTo>
                <a:lnTo>
                  <a:pt x="21742" y="21748"/>
                </a:lnTo>
                <a:lnTo>
                  <a:pt x="45337" y="5838"/>
                </a:lnTo>
                <a:lnTo>
                  <a:pt x="74231" y="0"/>
                </a:lnTo>
                <a:lnTo>
                  <a:pt x="10619740" y="0"/>
                </a:lnTo>
                <a:lnTo>
                  <a:pt x="10648580" y="5838"/>
                </a:lnTo>
                <a:lnTo>
                  <a:pt x="10672159" y="21748"/>
                </a:lnTo>
                <a:lnTo>
                  <a:pt x="10688069" y="45327"/>
                </a:lnTo>
                <a:lnTo>
                  <a:pt x="10693908" y="74168"/>
                </a:lnTo>
                <a:lnTo>
                  <a:pt x="10693908" y="2269680"/>
                </a:lnTo>
                <a:lnTo>
                  <a:pt x="10688069" y="2298574"/>
                </a:lnTo>
                <a:lnTo>
                  <a:pt x="10672159" y="2322169"/>
                </a:lnTo>
                <a:lnTo>
                  <a:pt x="10648580" y="2338078"/>
                </a:lnTo>
                <a:lnTo>
                  <a:pt x="10619740" y="2343912"/>
                </a:lnTo>
                <a:lnTo>
                  <a:pt x="74231" y="2343912"/>
                </a:lnTo>
                <a:lnTo>
                  <a:pt x="45337" y="2338078"/>
                </a:lnTo>
                <a:lnTo>
                  <a:pt x="21742" y="2322169"/>
                </a:lnTo>
                <a:lnTo>
                  <a:pt x="5833" y="2298574"/>
                </a:lnTo>
                <a:lnTo>
                  <a:pt x="0" y="2269680"/>
                </a:lnTo>
                <a:lnTo>
                  <a:pt x="0" y="74168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47800" y="4852491"/>
            <a:ext cx="937704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ko-KR" altLang="en-US" b="1" dirty="0"/>
              <a:t>직원의 시무식</a:t>
            </a:r>
            <a:r>
              <a:rPr lang="en-US" altLang="ko-KR" b="1" dirty="0"/>
              <a:t>, </a:t>
            </a:r>
            <a:r>
              <a:rPr lang="ko-KR" altLang="en-US" b="1" dirty="0"/>
              <a:t>종무식</a:t>
            </a:r>
            <a:r>
              <a:rPr lang="en-US" altLang="ko-KR" b="1" dirty="0"/>
              <a:t>, </a:t>
            </a:r>
            <a:r>
              <a:rPr lang="ko-KR" altLang="en-US" b="1" dirty="0"/>
              <a:t>사내행사 등의 사진을 홈페이지에 공개하는 것은 </a:t>
            </a:r>
            <a:r>
              <a:rPr lang="ko-KR" altLang="en-US" b="1" dirty="0">
                <a:solidFill>
                  <a:srgbClr val="E85A1A"/>
                </a:solidFill>
              </a:rPr>
              <a:t>관련 법령에 규정되어 있지 않기 때문에</a:t>
            </a:r>
            <a:r>
              <a:rPr lang="en-US" altLang="ko-KR" b="1" dirty="0"/>
              <a:t>, </a:t>
            </a:r>
            <a:r>
              <a:rPr lang="ko-KR" altLang="en-US" b="1" dirty="0"/>
              <a:t>단체사진을 홈페이지에 게시 하거나</a:t>
            </a:r>
            <a:r>
              <a:rPr lang="en-US" altLang="ko-KR" b="1" dirty="0"/>
              <a:t>, </a:t>
            </a:r>
            <a:r>
              <a:rPr lang="ko-KR" altLang="en-US" b="1" dirty="0"/>
              <a:t>밴드 등 </a:t>
            </a:r>
            <a:r>
              <a:rPr lang="en-US" altLang="ko-KR" b="1" dirty="0"/>
              <a:t>SNS</a:t>
            </a:r>
            <a:r>
              <a:rPr lang="ko-KR" altLang="en-US" b="1" dirty="0"/>
              <a:t>에 게시하여 활용할 경우에는 </a:t>
            </a:r>
            <a:r>
              <a:rPr lang="ko-KR" altLang="en-US" b="1" dirty="0">
                <a:solidFill>
                  <a:srgbClr val="E85A1A"/>
                </a:solidFill>
              </a:rPr>
              <a:t>정보주체에게 별도 동의</a:t>
            </a:r>
            <a:r>
              <a:rPr lang="ko-KR" altLang="en-US" b="1" dirty="0"/>
              <a:t>를 받아야 가능합니다</a:t>
            </a:r>
            <a:r>
              <a:rPr lang="en-US" altLang="ko-KR" b="1" dirty="0"/>
              <a:t>.</a:t>
            </a:r>
            <a:endParaRPr sz="1800" b="1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3460" y="4376928"/>
            <a:ext cx="280416" cy="237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71473" y="4379214"/>
            <a:ext cx="132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A</a:t>
            </a:r>
            <a:endParaRPr sz="1200">
              <a:latin typeface="맑은 고딕"/>
              <a:cs typeface="맑은 고딕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CCE18FA4-3DF9-8E99-760E-9F525C1CD2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7D8F5B3-0A99-C27B-00BE-BE3A3D6360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14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3816" y="3070860"/>
            <a:ext cx="10812780" cy="3403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9724" y="3096767"/>
            <a:ext cx="10728960" cy="3319779"/>
          </a:xfrm>
          <a:custGeom>
            <a:avLst/>
            <a:gdLst/>
            <a:ahLst/>
            <a:cxnLst/>
            <a:rect l="l" t="t" r="r" b="b"/>
            <a:pathLst>
              <a:path w="10728960" h="3319779">
                <a:moveTo>
                  <a:pt x="0" y="3319272"/>
                </a:moveTo>
                <a:lnTo>
                  <a:pt x="10728960" y="3319272"/>
                </a:lnTo>
                <a:lnTo>
                  <a:pt x="10728960" y="0"/>
                </a:lnTo>
                <a:lnTo>
                  <a:pt x="0" y="0"/>
                </a:lnTo>
                <a:lnTo>
                  <a:pt x="0" y="3319272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3439" y="1674876"/>
            <a:ext cx="128015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547" y="650494"/>
            <a:ext cx="9001253" cy="2305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3. </a:t>
            </a:r>
            <a:r>
              <a:rPr lang="ko-KR" altLang="en-US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 </a:t>
            </a:r>
            <a:r>
              <a:rPr lang="ko-KR" altLang="en-US" b="1" spc="-70" dirty="0">
                <a:solidFill>
                  <a:srgbClr val="2260B3"/>
                </a:solidFill>
                <a:latin typeface="맑은 고딕"/>
                <a:cs typeface="맑은 고딕"/>
              </a:rPr>
              <a:t>안전한</a:t>
            </a:r>
            <a:r>
              <a:rPr lang="ko-KR" altLang="en-US" b="1" spc="-509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관리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 err="1">
                <a:solidFill>
                  <a:srgbClr val="4384D9"/>
                </a:solidFill>
                <a:latin typeface="맑은 고딕"/>
                <a:cs typeface="맑은 고딕"/>
              </a:rPr>
              <a:t>개인정보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 “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노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출” 및 “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유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출”</a:t>
            </a:r>
            <a:endParaRPr sz="2200" dirty="0">
              <a:latin typeface="맑은 고딕"/>
              <a:cs typeface="맑은 고딕"/>
            </a:endParaRPr>
          </a:p>
          <a:p>
            <a:pPr marL="278765">
              <a:lnSpc>
                <a:spcPct val="100000"/>
              </a:lnSpc>
              <a:spcBef>
                <a:spcPts val="1480"/>
              </a:spcBef>
            </a:pPr>
            <a:r>
              <a:rPr lang="ko-KR" altLang="en-US" sz="1600" b="1" spc="-90" dirty="0">
                <a:solidFill>
                  <a:srgbClr val="0880AF"/>
                </a:solidFill>
                <a:latin typeface="맑은 고딕"/>
                <a:cs typeface="맑은 고딕"/>
              </a:rPr>
              <a:t>“개인정보”</a:t>
            </a:r>
            <a:r>
              <a:rPr lang="ko-KR" altLang="en-US" sz="1600" b="1" spc="-22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lang="en-US" altLang="ko-KR" sz="1600" b="1" spc="-100" dirty="0">
                <a:solidFill>
                  <a:srgbClr val="0880AF"/>
                </a:solidFill>
                <a:latin typeface="맑은 고딕"/>
                <a:cs typeface="맑은 고딕"/>
              </a:rPr>
              <a:t>『</a:t>
            </a:r>
            <a:r>
              <a:rPr lang="ko-KR" altLang="en-US"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노출</a:t>
            </a:r>
            <a:r>
              <a:rPr lang="en-US" altLang="ko-KR"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』</a:t>
            </a:r>
            <a:r>
              <a:rPr lang="ko-KR" altLang="en-US" sz="1600" b="1" spc="-22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이란</a:t>
            </a:r>
            <a:r>
              <a:rPr lang="en-US" altLang="ko-KR"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?</a:t>
            </a:r>
            <a:endParaRPr lang="ko-KR" altLang="en-US" sz="1600" dirty="0">
              <a:latin typeface="맑은 고딕"/>
              <a:cs typeface="맑은 고딕"/>
            </a:endParaRPr>
          </a:p>
          <a:p>
            <a:pPr marL="483870" indent="-180340">
              <a:lnSpc>
                <a:spcPct val="100000"/>
              </a:lnSpc>
              <a:spcBef>
                <a:spcPts val="525"/>
              </a:spcBef>
              <a:buClr>
                <a:srgbClr val="4384D9"/>
              </a:buClr>
              <a:buChar char="–"/>
              <a:tabLst>
                <a:tab pos="483870" algn="l"/>
              </a:tabLst>
            </a:pPr>
            <a:r>
              <a:rPr lang="ko-KR" altLang="en-US"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홈페이지</a:t>
            </a:r>
            <a:r>
              <a:rPr lang="ko-KR" altLang="en-US"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lang="ko-KR" altLang="en-US" sz="1400" b="1" dirty="0">
                <a:solidFill>
                  <a:srgbClr val="252525"/>
                </a:solidFill>
                <a:latin typeface="맑은 고딕"/>
                <a:cs typeface="맑은 고딕"/>
              </a:rPr>
              <a:t>상</a:t>
            </a:r>
            <a:r>
              <a:rPr lang="ko-KR" altLang="en-US"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lang="ko-KR" altLang="en-US"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개인정보가</a:t>
            </a:r>
            <a:r>
              <a:rPr lang="ko-KR" altLang="en-US"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lang="ko-KR" altLang="en-US" sz="1400" b="1" spc="-120" dirty="0">
                <a:solidFill>
                  <a:srgbClr val="E85A1A"/>
                </a:solidFill>
                <a:latin typeface="맑은 고딕"/>
                <a:cs typeface="맑은 고딕"/>
              </a:rPr>
              <a:t>공개</a:t>
            </a:r>
            <a:r>
              <a:rPr lang="ko-KR" altLang="en-US"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되어</a:t>
            </a:r>
            <a:r>
              <a:rPr lang="ko-KR" altLang="en-US"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lang="ko-KR" altLang="en-US"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누구든지</a:t>
            </a:r>
            <a:r>
              <a:rPr lang="ko-KR" altLang="en-US"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lang="ko-KR" altLang="en-US" sz="1400" b="1" spc="-100" dirty="0">
                <a:solidFill>
                  <a:srgbClr val="252525"/>
                </a:solidFill>
                <a:latin typeface="맑은 고딕"/>
                <a:cs typeface="맑은 고딕"/>
              </a:rPr>
              <a:t>알아볼</a:t>
            </a:r>
            <a:r>
              <a:rPr lang="ko-KR" altLang="en-US"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lang="ko-KR" altLang="en-US" sz="1400" b="1" dirty="0">
                <a:solidFill>
                  <a:srgbClr val="252525"/>
                </a:solidFill>
                <a:latin typeface="맑은 고딕"/>
                <a:cs typeface="맑은 고딕"/>
              </a:rPr>
              <a:t>수</a:t>
            </a:r>
            <a:r>
              <a:rPr lang="ko-KR" altLang="en-US"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lang="ko-KR" altLang="en-US"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있는</a:t>
            </a:r>
            <a:r>
              <a:rPr lang="ko-KR" altLang="en-US"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lang="ko-KR" altLang="en-US"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상태</a:t>
            </a:r>
            <a:endParaRPr lang="ko-KR" altLang="en-US" sz="1400" b="1" dirty="0">
              <a:latin typeface="맑은 고딕"/>
              <a:cs typeface="맑은 고딕"/>
            </a:endParaRPr>
          </a:p>
          <a:p>
            <a:pPr marL="278765">
              <a:lnSpc>
                <a:spcPct val="100000"/>
              </a:lnSpc>
              <a:spcBef>
                <a:spcPts val="1100"/>
              </a:spcBef>
            </a:pPr>
            <a:r>
              <a:rPr sz="1600" b="1" spc="-90" dirty="0">
                <a:solidFill>
                  <a:srgbClr val="0880AF"/>
                </a:solidFill>
                <a:latin typeface="맑은 고딕"/>
                <a:cs typeface="맑은 고딕"/>
              </a:rPr>
              <a:t>“개인정보”</a:t>
            </a:r>
            <a:r>
              <a:rPr sz="1600" b="1" spc="-22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100" dirty="0">
                <a:solidFill>
                  <a:srgbClr val="0880AF"/>
                </a:solidFill>
                <a:latin typeface="맑은 고딕"/>
                <a:cs typeface="맑은 고딕"/>
              </a:rPr>
              <a:t>『</a:t>
            </a: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유출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』</a:t>
            </a:r>
            <a:r>
              <a:rPr sz="1600" b="1" spc="-22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이란?</a:t>
            </a:r>
            <a:endParaRPr sz="1600" dirty="0">
              <a:latin typeface="맑은 고딕"/>
              <a:cs typeface="맑은 고딕"/>
            </a:endParaRPr>
          </a:p>
          <a:p>
            <a:pPr marL="483870" indent="-180340">
              <a:lnSpc>
                <a:spcPct val="100000"/>
              </a:lnSpc>
              <a:spcBef>
                <a:spcPts val="525"/>
              </a:spcBef>
              <a:buClr>
                <a:srgbClr val="4384D9"/>
              </a:buClr>
              <a:buChar char="–"/>
              <a:tabLst>
                <a:tab pos="483870" algn="l"/>
              </a:tabLst>
            </a:pP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정보주체의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35" dirty="0">
                <a:solidFill>
                  <a:srgbClr val="252525"/>
                </a:solidFill>
                <a:latin typeface="맑은 고딕"/>
                <a:cs typeface="맑은 고딕"/>
              </a:rPr>
              <a:t>“개인정보”에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대하여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35" dirty="0">
                <a:solidFill>
                  <a:srgbClr val="252525"/>
                </a:solidFill>
                <a:latin typeface="맑은 고딕"/>
                <a:cs typeface="맑은 고딕"/>
              </a:rPr>
              <a:t>개인정보처리자가</a:t>
            </a:r>
            <a:r>
              <a:rPr sz="1400" b="1" spc="-29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통제</a:t>
            </a:r>
            <a:r>
              <a:rPr sz="1400" b="1" spc="-105" dirty="0">
                <a:latin typeface="맑은 고딕"/>
                <a:cs typeface="맑은 고딕"/>
              </a:rPr>
              <a:t>를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E85A1A"/>
                </a:solidFill>
                <a:latin typeface="맑은 고딕"/>
                <a:cs typeface="맑은 고딕"/>
              </a:rPr>
              <a:t>상실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하거나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252525"/>
                </a:solidFill>
                <a:latin typeface="맑은 고딕"/>
                <a:cs typeface="맑은 고딕"/>
              </a:rPr>
              <a:t>또는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E85A1A"/>
                </a:solidFill>
                <a:latin typeface="맑은 고딕"/>
                <a:cs typeface="맑은 고딕"/>
              </a:rPr>
              <a:t>권한</a:t>
            </a:r>
            <a:r>
              <a:rPr sz="1400" b="1" spc="-31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없는</a:t>
            </a:r>
            <a:r>
              <a:rPr sz="1400" b="1" spc="-31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자</a:t>
            </a:r>
            <a:r>
              <a:rPr sz="1400" b="1" spc="-75" dirty="0">
                <a:latin typeface="맑은 고딕"/>
                <a:cs typeface="맑은 고딕"/>
              </a:rPr>
              <a:t>의</a:t>
            </a:r>
            <a:r>
              <a:rPr sz="1400" b="1" spc="-30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접근</a:t>
            </a:r>
            <a:r>
              <a:rPr sz="1400" b="1" spc="-105" dirty="0">
                <a:latin typeface="맑은 고딕"/>
                <a:cs typeface="맑은 고딕"/>
              </a:rPr>
              <a:t>을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105" dirty="0" err="1">
                <a:latin typeface="맑은 고딕"/>
                <a:cs typeface="맑은 고딕"/>
              </a:rPr>
              <a:t>허용한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155" dirty="0" err="1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endParaRPr sz="1400" b="1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3439" y="2386583"/>
            <a:ext cx="128015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71891" y="3412337"/>
            <a:ext cx="4053840" cy="2833370"/>
          </a:xfrm>
          <a:custGeom>
            <a:avLst/>
            <a:gdLst/>
            <a:ahLst/>
            <a:cxnLst/>
            <a:rect l="l" t="t" r="r" b="b"/>
            <a:pathLst>
              <a:path w="4053840" h="2833370">
                <a:moveTo>
                  <a:pt x="0" y="2790281"/>
                </a:moveTo>
                <a:lnTo>
                  <a:pt x="10848" y="2806375"/>
                </a:lnTo>
                <a:lnTo>
                  <a:pt x="39510" y="2825707"/>
                </a:lnTo>
                <a:lnTo>
                  <a:pt x="74602" y="2832796"/>
                </a:lnTo>
                <a:lnTo>
                  <a:pt x="3963342" y="2832796"/>
                </a:lnTo>
                <a:lnTo>
                  <a:pt x="3998434" y="2825707"/>
                </a:lnTo>
                <a:lnTo>
                  <a:pt x="4027096" y="2806375"/>
                </a:lnTo>
                <a:lnTo>
                  <a:pt x="4027444" y="2805859"/>
                </a:lnTo>
                <a:lnTo>
                  <a:pt x="47678" y="2805859"/>
                </a:lnTo>
                <a:lnTo>
                  <a:pt x="12586" y="2798770"/>
                </a:lnTo>
                <a:lnTo>
                  <a:pt x="0" y="2790281"/>
                </a:lnTo>
                <a:close/>
              </a:path>
              <a:path w="4053840" h="2833370">
                <a:moveTo>
                  <a:pt x="4011016" y="0"/>
                </a:moveTo>
                <a:lnTo>
                  <a:pt x="4019500" y="12581"/>
                </a:lnTo>
                <a:lnTo>
                  <a:pt x="4026588" y="47673"/>
                </a:lnTo>
                <a:lnTo>
                  <a:pt x="4026588" y="2715651"/>
                </a:lnTo>
                <a:lnTo>
                  <a:pt x="4019500" y="2750765"/>
                </a:lnTo>
                <a:lnTo>
                  <a:pt x="4000172" y="2779438"/>
                </a:lnTo>
                <a:lnTo>
                  <a:pt x="3971510" y="2798770"/>
                </a:lnTo>
                <a:lnTo>
                  <a:pt x="3936418" y="2805859"/>
                </a:lnTo>
                <a:lnTo>
                  <a:pt x="4027444" y="2805859"/>
                </a:lnTo>
                <a:lnTo>
                  <a:pt x="4046424" y="2777701"/>
                </a:lnTo>
                <a:lnTo>
                  <a:pt x="4053512" y="2742588"/>
                </a:lnTo>
                <a:lnTo>
                  <a:pt x="4053512" y="74597"/>
                </a:lnTo>
                <a:lnTo>
                  <a:pt x="4046424" y="39505"/>
                </a:lnTo>
                <a:lnTo>
                  <a:pt x="4027096" y="10843"/>
                </a:lnTo>
                <a:lnTo>
                  <a:pt x="4011016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63135" y="3403600"/>
            <a:ext cx="4065904" cy="2844800"/>
          </a:xfrm>
          <a:custGeom>
            <a:avLst/>
            <a:gdLst/>
            <a:ahLst/>
            <a:cxnLst/>
            <a:rect l="l" t="t" r="r" b="b"/>
            <a:pathLst>
              <a:path w="4065904" h="2844800">
                <a:moveTo>
                  <a:pt x="0" y="2793112"/>
                </a:moveTo>
                <a:lnTo>
                  <a:pt x="24118" y="2823473"/>
                </a:lnTo>
                <a:lnTo>
                  <a:pt x="64689" y="2842841"/>
                </a:lnTo>
                <a:lnTo>
                  <a:pt x="83358" y="2844707"/>
                </a:lnTo>
                <a:lnTo>
                  <a:pt x="3972225" y="2844707"/>
                </a:lnTo>
                <a:lnTo>
                  <a:pt x="3981623" y="2844225"/>
                </a:lnTo>
                <a:lnTo>
                  <a:pt x="3990894" y="2842841"/>
                </a:lnTo>
                <a:lnTo>
                  <a:pt x="3999911" y="2840478"/>
                </a:lnTo>
                <a:lnTo>
                  <a:pt x="4005807" y="2838357"/>
                </a:lnTo>
                <a:lnTo>
                  <a:pt x="83612" y="2838357"/>
                </a:lnTo>
                <a:lnTo>
                  <a:pt x="74595" y="2837900"/>
                </a:lnTo>
                <a:lnTo>
                  <a:pt x="34775" y="2823422"/>
                </a:lnTo>
                <a:lnTo>
                  <a:pt x="12309" y="2801414"/>
                </a:lnTo>
                <a:lnTo>
                  <a:pt x="0" y="2793112"/>
                </a:lnTo>
                <a:close/>
              </a:path>
              <a:path w="4065904" h="2844800">
                <a:moveTo>
                  <a:pt x="4013880" y="0"/>
                </a:moveTo>
                <a:lnTo>
                  <a:pt x="4022140" y="12248"/>
                </a:lnTo>
                <a:lnTo>
                  <a:pt x="4027343" y="16151"/>
                </a:lnTo>
                <a:lnTo>
                  <a:pt x="4033693" y="21866"/>
                </a:lnTo>
                <a:lnTo>
                  <a:pt x="4055156" y="57553"/>
                </a:lnTo>
                <a:lnTo>
                  <a:pt x="4059083" y="2751413"/>
                </a:lnTo>
                <a:lnTo>
                  <a:pt x="4058585" y="2760252"/>
                </a:lnTo>
                <a:lnTo>
                  <a:pt x="4044234" y="2799940"/>
                </a:lnTo>
                <a:lnTo>
                  <a:pt x="4013500" y="2827893"/>
                </a:lnTo>
                <a:lnTo>
                  <a:pt x="3971971" y="2838357"/>
                </a:lnTo>
                <a:lnTo>
                  <a:pt x="4005807" y="2838357"/>
                </a:lnTo>
                <a:lnTo>
                  <a:pt x="4038138" y="2817402"/>
                </a:lnTo>
                <a:lnTo>
                  <a:pt x="4061252" y="2779137"/>
                </a:lnTo>
                <a:lnTo>
                  <a:pt x="4065443" y="2751413"/>
                </a:lnTo>
                <a:lnTo>
                  <a:pt x="4065443" y="83334"/>
                </a:lnTo>
                <a:lnTo>
                  <a:pt x="4054267" y="38884"/>
                </a:lnTo>
                <a:lnTo>
                  <a:pt x="4024295" y="5991"/>
                </a:lnTo>
                <a:lnTo>
                  <a:pt x="4016548" y="1292"/>
                </a:lnTo>
                <a:lnTo>
                  <a:pt x="401388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9400" y="3369841"/>
            <a:ext cx="4069079" cy="2848610"/>
          </a:xfrm>
          <a:custGeom>
            <a:avLst/>
            <a:gdLst/>
            <a:ahLst/>
            <a:cxnLst/>
            <a:rect l="l" t="t" r="r" b="b"/>
            <a:pathLst>
              <a:path w="4069079" h="2848610">
                <a:moveTo>
                  <a:pt x="3978910" y="0"/>
                </a:moveTo>
                <a:lnTo>
                  <a:pt x="90169" y="0"/>
                </a:lnTo>
                <a:lnTo>
                  <a:pt x="55078" y="7088"/>
                </a:lnTo>
                <a:lnTo>
                  <a:pt x="26415" y="26416"/>
                </a:lnTo>
                <a:lnTo>
                  <a:pt x="7088" y="55078"/>
                </a:lnTo>
                <a:lnTo>
                  <a:pt x="0" y="90170"/>
                </a:lnTo>
                <a:lnTo>
                  <a:pt x="0" y="2758147"/>
                </a:lnTo>
                <a:lnTo>
                  <a:pt x="7088" y="2793261"/>
                </a:lnTo>
                <a:lnTo>
                  <a:pt x="26415" y="2821935"/>
                </a:lnTo>
                <a:lnTo>
                  <a:pt x="55078" y="2841267"/>
                </a:lnTo>
                <a:lnTo>
                  <a:pt x="90169" y="2848356"/>
                </a:lnTo>
                <a:lnTo>
                  <a:pt x="3978910" y="2848356"/>
                </a:lnTo>
                <a:lnTo>
                  <a:pt x="4014001" y="2841267"/>
                </a:lnTo>
                <a:lnTo>
                  <a:pt x="4042664" y="2821935"/>
                </a:lnTo>
                <a:lnTo>
                  <a:pt x="4061991" y="2793261"/>
                </a:lnTo>
                <a:lnTo>
                  <a:pt x="4069079" y="2758147"/>
                </a:lnTo>
                <a:lnTo>
                  <a:pt x="4069079" y="90170"/>
                </a:lnTo>
                <a:lnTo>
                  <a:pt x="4061991" y="55078"/>
                </a:lnTo>
                <a:lnTo>
                  <a:pt x="4042664" y="26416"/>
                </a:lnTo>
                <a:lnTo>
                  <a:pt x="4014001" y="7088"/>
                </a:lnTo>
                <a:lnTo>
                  <a:pt x="397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29400" y="3369841"/>
            <a:ext cx="4069079" cy="2848610"/>
          </a:xfrm>
          <a:custGeom>
            <a:avLst/>
            <a:gdLst/>
            <a:ahLst/>
            <a:cxnLst/>
            <a:rect l="l" t="t" r="r" b="b"/>
            <a:pathLst>
              <a:path w="4069079" h="2848610">
                <a:moveTo>
                  <a:pt x="0" y="90170"/>
                </a:moveTo>
                <a:lnTo>
                  <a:pt x="7088" y="55078"/>
                </a:lnTo>
                <a:lnTo>
                  <a:pt x="26415" y="26416"/>
                </a:lnTo>
                <a:lnTo>
                  <a:pt x="55078" y="7088"/>
                </a:lnTo>
                <a:lnTo>
                  <a:pt x="90169" y="0"/>
                </a:lnTo>
                <a:lnTo>
                  <a:pt x="3978910" y="0"/>
                </a:lnTo>
                <a:lnTo>
                  <a:pt x="4014001" y="7088"/>
                </a:lnTo>
                <a:lnTo>
                  <a:pt x="4042664" y="26416"/>
                </a:lnTo>
                <a:lnTo>
                  <a:pt x="4061991" y="55078"/>
                </a:lnTo>
                <a:lnTo>
                  <a:pt x="4069079" y="90170"/>
                </a:lnTo>
                <a:lnTo>
                  <a:pt x="4069079" y="2758147"/>
                </a:lnTo>
                <a:lnTo>
                  <a:pt x="4061991" y="2793261"/>
                </a:lnTo>
                <a:lnTo>
                  <a:pt x="4042664" y="2821935"/>
                </a:lnTo>
                <a:lnTo>
                  <a:pt x="4014001" y="2841267"/>
                </a:lnTo>
                <a:lnTo>
                  <a:pt x="3978910" y="2848356"/>
                </a:lnTo>
                <a:lnTo>
                  <a:pt x="90169" y="2848356"/>
                </a:lnTo>
                <a:lnTo>
                  <a:pt x="55078" y="2841267"/>
                </a:lnTo>
                <a:lnTo>
                  <a:pt x="26415" y="2821935"/>
                </a:lnTo>
                <a:lnTo>
                  <a:pt x="7088" y="2793261"/>
                </a:lnTo>
                <a:lnTo>
                  <a:pt x="0" y="2758147"/>
                </a:lnTo>
                <a:lnTo>
                  <a:pt x="0" y="90170"/>
                </a:lnTo>
                <a:close/>
              </a:path>
            </a:pathLst>
          </a:custGeom>
          <a:ln w="6350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23888" y="3433849"/>
            <a:ext cx="3887724" cy="4678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67471" y="3529353"/>
            <a:ext cx="4000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0" dirty="0">
                <a:solidFill>
                  <a:srgbClr val="FFFFFF"/>
                </a:solidFill>
                <a:latin typeface="맑은 고딕"/>
                <a:cs typeface="맑은 고딕"/>
              </a:rPr>
              <a:t>유출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01357" y="4085308"/>
            <a:ext cx="3651250" cy="1773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105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개인정보가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저장된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DB</a:t>
            </a:r>
            <a:r>
              <a:rPr sz="1400" b="1" spc="-32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0" dirty="0">
                <a:solidFill>
                  <a:srgbClr val="252525"/>
                </a:solidFill>
                <a:latin typeface="맑은 고딕"/>
                <a:cs typeface="맑은 고딕"/>
              </a:rPr>
              <a:t>등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55" dirty="0">
                <a:solidFill>
                  <a:srgbClr val="252525"/>
                </a:solidFill>
                <a:latin typeface="맑은 고딕"/>
                <a:cs typeface="맑은 고딕"/>
              </a:rPr>
              <a:t>개인정보처리시스템에</a:t>
            </a:r>
            <a:endParaRPr sz="1400" b="1" dirty="0">
              <a:latin typeface="맑은 고딕"/>
              <a:cs typeface="맑은 고딕"/>
            </a:endParaRPr>
          </a:p>
          <a:p>
            <a:pPr marL="157480">
              <a:lnSpc>
                <a:spcPct val="100000"/>
              </a:lnSpc>
            </a:pP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정상적인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권한이</a:t>
            </a:r>
            <a:r>
              <a:rPr sz="1400" b="1" spc="-31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없는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E85A1A"/>
                </a:solidFill>
                <a:latin typeface="맑은 고딕"/>
                <a:cs typeface="맑은 고딕"/>
              </a:rPr>
              <a:t>자</a:t>
            </a:r>
            <a:r>
              <a:rPr sz="1400" b="1" spc="-80" dirty="0">
                <a:latin typeface="맑은 고딕"/>
                <a:cs typeface="맑은 고딕"/>
              </a:rPr>
              <a:t>가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접근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한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endParaRPr sz="1400" b="1" dirty="0">
              <a:latin typeface="맑은 고딕"/>
              <a:cs typeface="맑은 고딕"/>
            </a:endParaRPr>
          </a:p>
          <a:p>
            <a:pPr marL="157480" marR="11430" indent="-144780">
              <a:lnSpc>
                <a:spcPct val="100000"/>
              </a:lnSpc>
              <a:spcBef>
                <a:spcPts val="1000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b="1" spc="-140" dirty="0">
                <a:solidFill>
                  <a:srgbClr val="252525"/>
                </a:solidFill>
                <a:latin typeface="맑은 고딕"/>
                <a:cs typeface="맑은 고딕"/>
              </a:rPr>
              <a:t>개인정보처리자의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고의 또는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과실로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인해  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개인정보가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0" dirty="0">
                <a:solidFill>
                  <a:srgbClr val="252525"/>
                </a:solidFill>
                <a:latin typeface="맑은 고딕"/>
                <a:cs typeface="맑은 고딕"/>
              </a:rPr>
              <a:t>포함된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파일,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문서,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저장매체</a:t>
            </a:r>
            <a:r>
              <a:rPr sz="1400" b="1" spc="-32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등이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55" dirty="0">
                <a:solidFill>
                  <a:srgbClr val="E85A1A"/>
                </a:solidFill>
                <a:latin typeface="맑은 고딕"/>
                <a:cs typeface="맑은 고딕"/>
              </a:rPr>
              <a:t>잘못</a:t>
            </a:r>
            <a:r>
              <a:rPr sz="1400" b="1" spc="-155" dirty="0">
                <a:solidFill>
                  <a:srgbClr val="252525"/>
                </a:solidFill>
                <a:latin typeface="맑은 고딕"/>
                <a:cs typeface="맑은 고딕"/>
              </a:rPr>
              <a:t> 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전달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된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endParaRPr sz="1400" b="1" dirty="0"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994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개인정보가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포함된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서면,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이동식</a:t>
            </a:r>
            <a:r>
              <a:rPr sz="1400" b="1" spc="-32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저장장치,</a:t>
            </a:r>
            <a:r>
              <a:rPr sz="1400" b="1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55" dirty="0">
                <a:solidFill>
                  <a:srgbClr val="252525"/>
                </a:solidFill>
                <a:latin typeface="맑은 고딕"/>
                <a:cs typeface="맑은 고딕"/>
              </a:rPr>
              <a:t>휴대용</a:t>
            </a:r>
            <a:endParaRPr sz="1400" b="1" dirty="0">
              <a:latin typeface="맑은 고딕"/>
              <a:cs typeface="맑은 고딕"/>
            </a:endParaRPr>
          </a:p>
          <a:p>
            <a:pPr marL="157480">
              <a:lnSpc>
                <a:spcPct val="100000"/>
              </a:lnSpc>
            </a:pP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컴퓨터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등을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E85A1A"/>
                </a:solidFill>
                <a:latin typeface="맑은 고딕"/>
                <a:cs typeface="맑은 고딕"/>
              </a:rPr>
              <a:t>분실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하거나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도난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을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당한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endParaRPr sz="1400" b="1" dirty="0">
              <a:latin typeface="맑은 고딕"/>
              <a:cs typeface="맑은 고딕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34065" y="3413667"/>
            <a:ext cx="4053840" cy="2831465"/>
          </a:xfrm>
          <a:custGeom>
            <a:avLst/>
            <a:gdLst/>
            <a:ahLst/>
            <a:cxnLst/>
            <a:rect l="l" t="t" r="r" b="b"/>
            <a:pathLst>
              <a:path w="4053840" h="2831465">
                <a:moveTo>
                  <a:pt x="0" y="2788753"/>
                </a:moveTo>
                <a:lnTo>
                  <a:pt x="10867" y="2804867"/>
                </a:lnTo>
                <a:lnTo>
                  <a:pt x="39530" y="2824187"/>
                </a:lnTo>
                <a:lnTo>
                  <a:pt x="74621" y="2831272"/>
                </a:lnTo>
                <a:lnTo>
                  <a:pt x="3963361" y="2831272"/>
                </a:lnTo>
                <a:lnTo>
                  <a:pt x="3998453" y="2824187"/>
                </a:lnTo>
                <a:lnTo>
                  <a:pt x="4027115" y="2804867"/>
                </a:lnTo>
                <a:lnTo>
                  <a:pt x="4027474" y="2804335"/>
                </a:lnTo>
                <a:lnTo>
                  <a:pt x="47697" y="2804335"/>
                </a:lnTo>
                <a:lnTo>
                  <a:pt x="12606" y="2797251"/>
                </a:lnTo>
                <a:lnTo>
                  <a:pt x="0" y="2788753"/>
                </a:lnTo>
                <a:close/>
              </a:path>
              <a:path w="4053840" h="2831465">
                <a:moveTo>
                  <a:pt x="4011035" y="0"/>
                </a:moveTo>
                <a:lnTo>
                  <a:pt x="4019519" y="12581"/>
                </a:lnTo>
                <a:lnTo>
                  <a:pt x="4026607" y="47673"/>
                </a:lnTo>
                <a:lnTo>
                  <a:pt x="4026607" y="2714178"/>
                </a:lnTo>
                <a:lnTo>
                  <a:pt x="4019519" y="2749273"/>
                </a:lnTo>
                <a:lnTo>
                  <a:pt x="4000191" y="2777930"/>
                </a:lnTo>
                <a:lnTo>
                  <a:pt x="3971529" y="2797251"/>
                </a:lnTo>
                <a:lnTo>
                  <a:pt x="3936437" y="2804335"/>
                </a:lnTo>
                <a:lnTo>
                  <a:pt x="4027474" y="2804335"/>
                </a:lnTo>
                <a:lnTo>
                  <a:pt x="4046443" y="2776209"/>
                </a:lnTo>
                <a:lnTo>
                  <a:pt x="4053531" y="2741114"/>
                </a:lnTo>
                <a:lnTo>
                  <a:pt x="4053531" y="74597"/>
                </a:lnTo>
                <a:lnTo>
                  <a:pt x="4046443" y="39505"/>
                </a:lnTo>
                <a:lnTo>
                  <a:pt x="4027115" y="10843"/>
                </a:lnTo>
                <a:lnTo>
                  <a:pt x="4011035" y="0"/>
                </a:lnTo>
                <a:close/>
              </a:path>
            </a:pathLst>
          </a:custGeom>
          <a:solidFill>
            <a:srgbClr val="9BD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25296" y="3404870"/>
            <a:ext cx="4065904" cy="2843530"/>
          </a:xfrm>
          <a:custGeom>
            <a:avLst/>
            <a:gdLst/>
            <a:ahLst/>
            <a:cxnLst/>
            <a:rect l="l" t="t" r="r" b="b"/>
            <a:pathLst>
              <a:path w="4065904" h="2843529">
                <a:moveTo>
                  <a:pt x="0" y="2791639"/>
                </a:moveTo>
                <a:lnTo>
                  <a:pt x="24082" y="2821946"/>
                </a:lnTo>
                <a:lnTo>
                  <a:pt x="64595" y="2841377"/>
                </a:lnTo>
                <a:lnTo>
                  <a:pt x="83391" y="2843243"/>
                </a:lnTo>
                <a:lnTo>
                  <a:pt x="3972258" y="2843243"/>
                </a:lnTo>
                <a:lnTo>
                  <a:pt x="3981783" y="2842761"/>
                </a:lnTo>
                <a:lnTo>
                  <a:pt x="3991054" y="2841377"/>
                </a:lnTo>
                <a:lnTo>
                  <a:pt x="4000071" y="2839103"/>
                </a:lnTo>
                <a:lnTo>
                  <a:pt x="4005951" y="2836893"/>
                </a:lnTo>
                <a:lnTo>
                  <a:pt x="83518" y="2836893"/>
                </a:lnTo>
                <a:lnTo>
                  <a:pt x="74501" y="2836436"/>
                </a:lnTo>
                <a:lnTo>
                  <a:pt x="34877" y="2822098"/>
                </a:lnTo>
                <a:lnTo>
                  <a:pt x="12208" y="2799868"/>
                </a:lnTo>
                <a:lnTo>
                  <a:pt x="0" y="2791639"/>
                </a:lnTo>
                <a:close/>
              </a:path>
              <a:path w="4065904" h="2843529">
                <a:moveTo>
                  <a:pt x="4013872" y="0"/>
                </a:moveTo>
                <a:lnTo>
                  <a:pt x="4022146" y="12269"/>
                </a:lnTo>
                <a:lnTo>
                  <a:pt x="4027503" y="16211"/>
                </a:lnTo>
                <a:lnTo>
                  <a:pt x="4033726" y="21926"/>
                </a:lnTo>
                <a:lnTo>
                  <a:pt x="4055316" y="57486"/>
                </a:lnTo>
                <a:lnTo>
                  <a:pt x="4059118" y="83394"/>
                </a:lnTo>
                <a:lnTo>
                  <a:pt x="4059116" y="2750051"/>
                </a:lnTo>
                <a:lnTo>
                  <a:pt x="4048712" y="2791415"/>
                </a:lnTo>
                <a:lnTo>
                  <a:pt x="4020772" y="2822098"/>
                </a:lnTo>
                <a:lnTo>
                  <a:pt x="3981148" y="2836436"/>
                </a:lnTo>
                <a:lnTo>
                  <a:pt x="3972131" y="2836893"/>
                </a:lnTo>
                <a:lnTo>
                  <a:pt x="4005951" y="2836893"/>
                </a:lnTo>
                <a:lnTo>
                  <a:pt x="4038171" y="2815938"/>
                </a:lnTo>
                <a:lnTo>
                  <a:pt x="4061412" y="2777775"/>
                </a:lnTo>
                <a:lnTo>
                  <a:pt x="4065476" y="2750051"/>
                </a:lnTo>
                <a:lnTo>
                  <a:pt x="4065476" y="83394"/>
                </a:lnTo>
                <a:lnTo>
                  <a:pt x="4054300" y="38944"/>
                </a:lnTo>
                <a:lnTo>
                  <a:pt x="4024328" y="6051"/>
                </a:lnTo>
                <a:lnTo>
                  <a:pt x="4016708" y="1352"/>
                </a:lnTo>
                <a:lnTo>
                  <a:pt x="4013872" y="0"/>
                </a:lnTo>
                <a:close/>
              </a:path>
            </a:pathLst>
          </a:custGeom>
          <a:solidFill>
            <a:srgbClr val="9BD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91593" y="3371170"/>
            <a:ext cx="4069079" cy="2847340"/>
          </a:xfrm>
          <a:custGeom>
            <a:avLst/>
            <a:gdLst/>
            <a:ahLst/>
            <a:cxnLst/>
            <a:rect l="l" t="t" r="r" b="b"/>
            <a:pathLst>
              <a:path w="4069079" h="2847340">
                <a:moveTo>
                  <a:pt x="3978910" y="0"/>
                </a:moveTo>
                <a:lnTo>
                  <a:pt x="90169" y="0"/>
                </a:lnTo>
                <a:lnTo>
                  <a:pt x="55078" y="7088"/>
                </a:lnTo>
                <a:lnTo>
                  <a:pt x="26415" y="26416"/>
                </a:lnTo>
                <a:lnTo>
                  <a:pt x="7088" y="55078"/>
                </a:lnTo>
                <a:lnTo>
                  <a:pt x="0" y="90170"/>
                </a:lnTo>
                <a:lnTo>
                  <a:pt x="0" y="2756674"/>
                </a:lnTo>
                <a:lnTo>
                  <a:pt x="7088" y="2791769"/>
                </a:lnTo>
                <a:lnTo>
                  <a:pt x="26415" y="2820427"/>
                </a:lnTo>
                <a:lnTo>
                  <a:pt x="55078" y="2839747"/>
                </a:lnTo>
                <a:lnTo>
                  <a:pt x="90169" y="2846832"/>
                </a:lnTo>
                <a:lnTo>
                  <a:pt x="3978910" y="2846832"/>
                </a:lnTo>
                <a:lnTo>
                  <a:pt x="4014001" y="2839747"/>
                </a:lnTo>
                <a:lnTo>
                  <a:pt x="4042663" y="2820427"/>
                </a:lnTo>
                <a:lnTo>
                  <a:pt x="4061991" y="2791769"/>
                </a:lnTo>
                <a:lnTo>
                  <a:pt x="4069079" y="2756674"/>
                </a:lnTo>
                <a:lnTo>
                  <a:pt x="4069079" y="90170"/>
                </a:lnTo>
                <a:lnTo>
                  <a:pt x="4061991" y="55078"/>
                </a:lnTo>
                <a:lnTo>
                  <a:pt x="4042663" y="26416"/>
                </a:lnTo>
                <a:lnTo>
                  <a:pt x="4014001" y="7088"/>
                </a:lnTo>
                <a:lnTo>
                  <a:pt x="397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91593" y="3371170"/>
            <a:ext cx="4069079" cy="2847340"/>
          </a:xfrm>
          <a:custGeom>
            <a:avLst/>
            <a:gdLst/>
            <a:ahLst/>
            <a:cxnLst/>
            <a:rect l="l" t="t" r="r" b="b"/>
            <a:pathLst>
              <a:path w="4069079" h="2847340">
                <a:moveTo>
                  <a:pt x="0" y="90170"/>
                </a:moveTo>
                <a:lnTo>
                  <a:pt x="7088" y="55078"/>
                </a:lnTo>
                <a:lnTo>
                  <a:pt x="26415" y="26416"/>
                </a:lnTo>
                <a:lnTo>
                  <a:pt x="55078" y="7088"/>
                </a:lnTo>
                <a:lnTo>
                  <a:pt x="90169" y="0"/>
                </a:lnTo>
                <a:lnTo>
                  <a:pt x="3978910" y="0"/>
                </a:lnTo>
                <a:lnTo>
                  <a:pt x="4014001" y="7088"/>
                </a:lnTo>
                <a:lnTo>
                  <a:pt x="4042663" y="26416"/>
                </a:lnTo>
                <a:lnTo>
                  <a:pt x="4061991" y="55078"/>
                </a:lnTo>
                <a:lnTo>
                  <a:pt x="4069079" y="90170"/>
                </a:lnTo>
                <a:lnTo>
                  <a:pt x="4069079" y="2756674"/>
                </a:lnTo>
                <a:lnTo>
                  <a:pt x="4061991" y="2791769"/>
                </a:lnTo>
                <a:lnTo>
                  <a:pt x="4042663" y="2820427"/>
                </a:lnTo>
                <a:lnTo>
                  <a:pt x="4014001" y="2839747"/>
                </a:lnTo>
                <a:lnTo>
                  <a:pt x="3978910" y="2846832"/>
                </a:lnTo>
                <a:lnTo>
                  <a:pt x="90169" y="2846832"/>
                </a:lnTo>
                <a:lnTo>
                  <a:pt x="55078" y="2839747"/>
                </a:lnTo>
                <a:lnTo>
                  <a:pt x="26415" y="2820427"/>
                </a:lnTo>
                <a:lnTo>
                  <a:pt x="7088" y="2791769"/>
                </a:lnTo>
                <a:lnTo>
                  <a:pt x="0" y="2756674"/>
                </a:lnTo>
                <a:lnTo>
                  <a:pt x="0" y="90170"/>
                </a:lnTo>
                <a:close/>
              </a:path>
            </a:pathLst>
          </a:custGeom>
          <a:ln w="6349">
            <a:solidFill>
              <a:srgbClr val="17A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81508" y="3435179"/>
            <a:ext cx="3889248" cy="4678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530299" y="3529108"/>
            <a:ext cx="4006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5" dirty="0">
                <a:solidFill>
                  <a:srgbClr val="FFFFFF"/>
                </a:solidFill>
                <a:latin typeface="맑은 고딕"/>
                <a:cs typeface="맑은 고딕"/>
              </a:rPr>
              <a:t>노출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16002" y="4044220"/>
            <a:ext cx="3364865" cy="1560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105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개인정보가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포함된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14" dirty="0">
                <a:solidFill>
                  <a:srgbClr val="E85A1A"/>
                </a:solidFill>
                <a:latin typeface="맑은 고딕"/>
                <a:cs typeface="맑은 고딕"/>
              </a:rPr>
              <a:t>게시물</a:t>
            </a:r>
            <a:r>
              <a:rPr sz="14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이</a:t>
            </a:r>
            <a:r>
              <a:rPr sz="1400" b="1" spc="-33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누구든지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55" dirty="0">
                <a:solidFill>
                  <a:srgbClr val="252525"/>
                </a:solidFill>
                <a:latin typeface="맑은 고딕"/>
                <a:cs typeface="맑은 고딕"/>
              </a:rPr>
              <a:t>알아볼</a:t>
            </a:r>
            <a:endParaRPr sz="1400" b="1" dirty="0">
              <a:latin typeface="맑은 고딕"/>
              <a:cs typeface="맑은 고딕"/>
            </a:endParaRPr>
          </a:p>
          <a:p>
            <a:pPr marL="15684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수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있는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상태로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등록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된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endParaRPr sz="1400" b="1" dirty="0">
              <a:latin typeface="맑은 고딕"/>
              <a:cs typeface="맑은 고딕"/>
            </a:endParaRPr>
          </a:p>
          <a:p>
            <a:pPr marL="157480" marR="329565" indent="-144780">
              <a:lnSpc>
                <a:spcPct val="100000"/>
              </a:lnSpc>
              <a:spcBef>
                <a:spcPts val="994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이용자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문의</a:t>
            </a:r>
            <a:r>
              <a:rPr sz="1400" b="1" spc="-32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댓글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에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개인정보가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E85A1A"/>
                </a:solidFill>
                <a:latin typeface="맑은 고딕"/>
                <a:cs typeface="맑은 고딕"/>
              </a:rPr>
              <a:t>공개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되어 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노출이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된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55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endParaRPr sz="1400" b="1" dirty="0"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994"/>
              </a:spcBef>
              <a:buClr>
                <a:srgbClr val="126A7E"/>
              </a:buClr>
              <a:buFont typeface="MS UI Gothic"/>
              <a:buChar char="▪"/>
              <a:tabLst>
                <a:tab pos="157480" algn="l"/>
              </a:tabLst>
            </a:pP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개인정보가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0" dirty="0">
                <a:solidFill>
                  <a:srgbClr val="252525"/>
                </a:solidFill>
                <a:latin typeface="맑은 고딕"/>
                <a:cs typeface="맑은 고딕"/>
              </a:rPr>
              <a:t>포함된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E85A1A"/>
                </a:solidFill>
                <a:latin typeface="맑은 고딕"/>
                <a:cs typeface="맑은 고딕"/>
              </a:rPr>
              <a:t>첨부파일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을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홈페이지</a:t>
            </a:r>
            <a:r>
              <a:rPr sz="1400" b="1" spc="-33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상에</a:t>
            </a:r>
            <a:endParaRPr sz="1400" b="1" dirty="0">
              <a:latin typeface="맑은 고딕"/>
              <a:cs typeface="맑은 고딕"/>
            </a:endParaRPr>
          </a:p>
          <a:p>
            <a:pPr marL="156845">
              <a:lnSpc>
                <a:spcPct val="100000"/>
              </a:lnSpc>
            </a:pP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게시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한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55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endParaRPr sz="1400" b="1" dirty="0">
              <a:latin typeface="맑은 고딕"/>
              <a:cs typeface="맑은 고딕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235EF845-7F19-4303-8763-1BF3215DC3D7}"/>
              </a:ext>
            </a:extLst>
          </p:cNvPr>
          <p:cNvSpPr txBox="1">
            <a:spLocks/>
          </p:cNvSpPr>
          <p:nvPr/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rgbClr val="5255C8"/>
                </a:solidFill>
                <a:latin typeface="맑은 고딕"/>
                <a:ea typeface="+mj-ea"/>
                <a:cs typeface="맑은 고딕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ko-KR" altLang="en-US" sz="3000" kern="0" spc="-475">
                <a:solidFill>
                  <a:srgbClr val="FFFFFF"/>
                </a:solidFill>
              </a:rPr>
              <a:t>개인정보</a:t>
            </a:r>
            <a:r>
              <a:rPr lang="ko-KR" altLang="en-US" sz="3000" kern="0" spc="-495">
                <a:solidFill>
                  <a:srgbClr val="FFFFFF"/>
                </a:solidFill>
              </a:rPr>
              <a:t>보호 교육</a:t>
            </a:r>
            <a:endParaRPr lang="ko-KR" altLang="en-US" sz="3000" kern="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125A3AE-ABA7-1A2C-8276-4ABB6C9D86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58FD063-2690-FB80-994D-449828916E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475" dirty="0" err="1">
                <a:solidFill>
                  <a:srgbClr val="FFFFFF"/>
                </a:solidFill>
              </a:rPr>
              <a:t>개인정보</a:t>
            </a:r>
            <a:r>
              <a:rPr sz="3000" spc="-495" dirty="0" err="1">
                <a:solidFill>
                  <a:srgbClr val="FFFFFF"/>
                </a:solidFill>
              </a:rPr>
              <a:t>보호</a:t>
            </a:r>
            <a:r>
              <a:rPr lang="en-US" altLang="ko-KR" sz="3000" spc="-495" dirty="0">
                <a:solidFill>
                  <a:srgbClr val="FFFFFF"/>
                </a:solidFill>
              </a:rPr>
              <a:t> </a:t>
            </a:r>
            <a:r>
              <a:rPr lang="ko-KR" altLang="en-US" sz="3000" spc="-495" dirty="0">
                <a:solidFill>
                  <a:srgbClr val="FFFFFF"/>
                </a:solidFill>
              </a:rPr>
              <a:t>교육</a:t>
            </a:r>
            <a:endParaRPr sz="3000" dirty="0"/>
          </a:p>
        </p:txBody>
      </p:sp>
      <p:sp>
        <p:nvSpPr>
          <p:cNvPr id="3" name="object 3"/>
          <p:cNvSpPr/>
          <p:nvPr/>
        </p:nvSpPr>
        <p:spPr>
          <a:xfrm>
            <a:off x="601979" y="2101595"/>
            <a:ext cx="5304027" cy="1914525"/>
          </a:xfrm>
          <a:custGeom>
            <a:avLst/>
            <a:gdLst/>
            <a:ahLst/>
            <a:cxnLst/>
            <a:rect l="l" t="t" r="r" b="b"/>
            <a:pathLst>
              <a:path w="3528060" h="1914525">
                <a:moveTo>
                  <a:pt x="0" y="1914143"/>
                </a:moveTo>
                <a:lnTo>
                  <a:pt x="3528060" y="1914143"/>
                </a:lnTo>
                <a:lnTo>
                  <a:pt x="3528060" y="0"/>
                </a:lnTo>
                <a:lnTo>
                  <a:pt x="0" y="0"/>
                </a:lnTo>
                <a:lnTo>
                  <a:pt x="0" y="1914143"/>
                </a:lnTo>
                <a:close/>
              </a:path>
            </a:pathLst>
          </a:custGeom>
          <a:ln w="12700">
            <a:solidFill>
              <a:srgbClr val="2BB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455" y="1674863"/>
            <a:ext cx="5304027" cy="440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980" y="1676400"/>
            <a:ext cx="5302502" cy="439420"/>
          </a:xfrm>
          <a:custGeom>
            <a:avLst/>
            <a:gdLst/>
            <a:ahLst/>
            <a:cxnLst/>
            <a:rect l="l" t="t" r="r" b="b"/>
            <a:pathLst>
              <a:path w="3528060" h="439419">
                <a:moveTo>
                  <a:pt x="164592" y="0"/>
                </a:moveTo>
                <a:lnTo>
                  <a:pt x="3363468" y="0"/>
                </a:lnTo>
                <a:lnTo>
                  <a:pt x="3407233" y="5877"/>
                </a:lnTo>
                <a:lnTo>
                  <a:pt x="3446554" y="22464"/>
                </a:lnTo>
                <a:lnTo>
                  <a:pt x="3479863" y="48196"/>
                </a:lnTo>
                <a:lnTo>
                  <a:pt x="3505595" y="81505"/>
                </a:lnTo>
                <a:lnTo>
                  <a:pt x="3522182" y="120826"/>
                </a:lnTo>
                <a:lnTo>
                  <a:pt x="3528060" y="164591"/>
                </a:lnTo>
                <a:lnTo>
                  <a:pt x="3528060" y="438912"/>
                </a:lnTo>
                <a:lnTo>
                  <a:pt x="0" y="438912"/>
                </a:lnTo>
                <a:lnTo>
                  <a:pt x="0" y="164591"/>
                </a:lnTo>
                <a:lnTo>
                  <a:pt x="5879" y="120826"/>
                </a:lnTo>
                <a:lnTo>
                  <a:pt x="22470" y="81505"/>
                </a:lnTo>
                <a:lnTo>
                  <a:pt x="48206" y="48196"/>
                </a:lnTo>
                <a:lnTo>
                  <a:pt x="81517" y="22464"/>
                </a:lnTo>
                <a:lnTo>
                  <a:pt x="120835" y="5877"/>
                </a:lnTo>
                <a:lnTo>
                  <a:pt x="164592" y="0"/>
                </a:lnTo>
                <a:close/>
              </a:path>
            </a:pathLst>
          </a:custGeom>
          <a:ln w="12700">
            <a:solidFill>
              <a:srgbClr val="2BB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83452" y="2098548"/>
            <a:ext cx="5280660" cy="1917700"/>
          </a:xfrm>
          <a:custGeom>
            <a:avLst/>
            <a:gdLst/>
            <a:ahLst/>
            <a:cxnLst/>
            <a:rect l="l" t="t" r="r" b="b"/>
            <a:pathLst>
              <a:path w="3528059" h="1917700">
                <a:moveTo>
                  <a:pt x="0" y="1917191"/>
                </a:moveTo>
                <a:lnTo>
                  <a:pt x="3528059" y="1917191"/>
                </a:lnTo>
                <a:lnTo>
                  <a:pt x="3528059" y="0"/>
                </a:lnTo>
                <a:lnTo>
                  <a:pt x="0" y="0"/>
                </a:lnTo>
                <a:lnTo>
                  <a:pt x="0" y="1917191"/>
                </a:lnTo>
                <a:close/>
              </a:path>
            </a:pathLst>
          </a:custGeom>
          <a:ln w="12700">
            <a:solidFill>
              <a:srgbClr val="438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83452" y="1674863"/>
            <a:ext cx="5280660" cy="440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84974" y="1676400"/>
            <a:ext cx="5279137" cy="439420"/>
          </a:xfrm>
          <a:custGeom>
            <a:avLst/>
            <a:gdLst/>
            <a:ahLst/>
            <a:cxnLst/>
            <a:rect l="l" t="t" r="r" b="b"/>
            <a:pathLst>
              <a:path w="3526790" h="439419">
                <a:moveTo>
                  <a:pt x="164592" y="0"/>
                </a:moveTo>
                <a:lnTo>
                  <a:pt x="3361943" y="0"/>
                </a:lnTo>
                <a:lnTo>
                  <a:pt x="3405709" y="5877"/>
                </a:lnTo>
                <a:lnTo>
                  <a:pt x="3445030" y="22464"/>
                </a:lnTo>
                <a:lnTo>
                  <a:pt x="3478339" y="48196"/>
                </a:lnTo>
                <a:lnTo>
                  <a:pt x="3504071" y="81505"/>
                </a:lnTo>
                <a:lnTo>
                  <a:pt x="3520658" y="120826"/>
                </a:lnTo>
                <a:lnTo>
                  <a:pt x="3526536" y="164591"/>
                </a:lnTo>
                <a:lnTo>
                  <a:pt x="3526536" y="438912"/>
                </a:lnTo>
                <a:lnTo>
                  <a:pt x="0" y="438912"/>
                </a:lnTo>
                <a:lnTo>
                  <a:pt x="0" y="164591"/>
                </a:lnTo>
                <a:lnTo>
                  <a:pt x="5877" y="120826"/>
                </a:lnTo>
                <a:lnTo>
                  <a:pt x="22464" y="81505"/>
                </a:lnTo>
                <a:lnTo>
                  <a:pt x="48196" y="48196"/>
                </a:lnTo>
                <a:lnTo>
                  <a:pt x="81505" y="22464"/>
                </a:lnTo>
                <a:lnTo>
                  <a:pt x="120826" y="5877"/>
                </a:lnTo>
                <a:lnTo>
                  <a:pt x="164592" y="0"/>
                </a:lnTo>
                <a:close/>
              </a:path>
            </a:pathLst>
          </a:custGeom>
          <a:ln w="12700">
            <a:solidFill>
              <a:srgbClr val="438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980" y="4565903"/>
            <a:ext cx="5280660" cy="1850389"/>
          </a:xfrm>
          <a:custGeom>
            <a:avLst/>
            <a:gdLst/>
            <a:ahLst/>
            <a:cxnLst/>
            <a:rect l="l" t="t" r="r" b="b"/>
            <a:pathLst>
              <a:path w="5280660" h="1850389">
                <a:moveTo>
                  <a:pt x="0" y="1850136"/>
                </a:moveTo>
                <a:lnTo>
                  <a:pt x="5280660" y="1850136"/>
                </a:lnTo>
                <a:lnTo>
                  <a:pt x="5280660" y="0"/>
                </a:lnTo>
                <a:lnTo>
                  <a:pt x="0" y="0"/>
                </a:lnTo>
                <a:lnTo>
                  <a:pt x="0" y="1850136"/>
                </a:lnTo>
                <a:close/>
              </a:path>
            </a:pathLst>
          </a:custGeom>
          <a:ln w="12700">
            <a:solidFill>
              <a:srgbClr val="6A7B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0455" y="4123931"/>
            <a:ext cx="5282183" cy="458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1980" y="4125467"/>
            <a:ext cx="5280660" cy="457200"/>
          </a:xfrm>
          <a:custGeom>
            <a:avLst/>
            <a:gdLst/>
            <a:ahLst/>
            <a:cxnLst/>
            <a:rect l="l" t="t" r="r" b="b"/>
            <a:pathLst>
              <a:path w="5280660" h="457200">
                <a:moveTo>
                  <a:pt x="171450" y="0"/>
                </a:moveTo>
                <a:lnTo>
                  <a:pt x="5109210" y="0"/>
                </a:lnTo>
                <a:lnTo>
                  <a:pt x="5154806" y="6120"/>
                </a:lnTo>
                <a:lnTo>
                  <a:pt x="5195767" y="23396"/>
                </a:lnTo>
                <a:lnTo>
                  <a:pt x="5230463" y="50196"/>
                </a:lnTo>
                <a:lnTo>
                  <a:pt x="5257263" y="84892"/>
                </a:lnTo>
                <a:lnTo>
                  <a:pt x="5274539" y="125853"/>
                </a:lnTo>
                <a:lnTo>
                  <a:pt x="5280660" y="171449"/>
                </a:lnTo>
                <a:lnTo>
                  <a:pt x="5280660" y="457199"/>
                </a:lnTo>
                <a:lnTo>
                  <a:pt x="0" y="457199"/>
                </a:lnTo>
                <a:lnTo>
                  <a:pt x="0" y="171449"/>
                </a:lnTo>
                <a:lnTo>
                  <a:pt x="6124" y="125853"/>
                </a:lnTo>
                <a:lnTo>
                  <a:pt x="23407" y="84892"/>
                </a:lnTo>
                <a:lnTo>
                  <a:pt x="50215" y="50196"/>
                </a:lnTo>
                <a:lnTo>
                  <a:pt x="84915" y="23396"/>
                </a:lnTo>
                <a:lnTo>
                  <a:pt x="125871" y="6120"/>
                </a:lnTo>
                <a:lnTo>
                  <a:pt x="171450" y="0"/>
                </a:lnTo>
                <a:close/>
              </a:path>
            </a:pathLst>
          </a:custGeom>
          <a:ln w="12700">
            <a:solidFill>
              <a:srgbClr val="6A7B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86500" y="4573523"/>
            <a:ext cx="5280660" cy="1851660"/>
          </a:xfrm>
          <a:custGeom>
            <a:avLst/>
            <a:gdLst/>
            <a:ahLst/>
            <a:cxnLst/>
            <a:rect l="l" t="t" r="r" b="b"/>
            <a:pathLst>
              <a:path w="5280659" h="1851660">
                <a:moveTo>
                  <a:pt x="0" y="1851660"/>
                </a:moveTo>
                <a:lnTo>
                  <a:pt x="5280659" y="1851660"/>
                </a:lnTo>
                <a:lnTo>
                  <a:pt x="5280659" y="0"/>
                </a:lnTo>
                <a:lnTo>
                  <a:pt x="0" y="0"/>
                </a:lnTo>
                <a:lnTo>
                  <a:pt x="0" y="1851660"/>
                </a:lnTo>
                <a:close/>
              </a:path>
            </a:pathLst>
          </a:custGeom>
          <a:ln w="12699">
            <a:solidFill>
              <a:srgbClr val="706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86500" y="4123931"/>
            <a:ext cx="5282183" cy="458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88023" y="4125467"/>
            <a:ext cx="5280660" cy="457200"/>
          </a:xfrm>
          <a:custGeom>
            <a:avLst/>
            <a:gdLst/>
            <a:ahLst/>
            <a:cxnLst/>
            <a:rect l="l" t="t" r="r" b="b"/>
            <a:pathLst>
              <a:path w="5280659" h="457200">
                <a:moveTo>
                  <a:pt x="171450" y="0"/>
                </a:moveTo>
                <a:lnTo>
                  <a:pt x="5109209" y="0"/>
                </a:lnTo>
                <a:lnTo>
                  <a:pt x="5154806" y="6120"/>
                </a:lnTo>
                <a:lnTo>
                  <a:pt x="5195767" y="23396"/>
                </a:lnTo>
                <a:lnTo>
                  <a:pt x="5230463" y="50196"/>
                </a:lnTo>
                <a:lnTo>
                  <a:pt x="5257263" y="84892"/>
                </a:lnTo>
                <a:lnTo>
                  <a:pt x="5274539" y="125853"/>
                </a:lnTo>
                <a:lnTo>
                  <a:pt x="5280659" y="171449"/>
                </a:lnTo>
                <a:lnTo>
                  <a:pt x="5280659" y="457199"/>
                </a:lnTo>
                <a:lnTo>
                  <a:pt x="0" y="457199"/>
                </a:lnTo>
                <a:lnTo>
                  <a:pt x="0" y="171449"/>
                </a:lnTo>
                <a:lnTo>
                  <a:pt x="6120" y="125853"/>
                </a:lnTo>
                <a:lnTo>
                  <a:pt x="23396" y="84892"/>
                </a:lnTo>
                <a:lnTo>
                  <a:pt x="50196" y="50196"/>
                </a:lnTo>
                <a:lnTo>
                  <a:pt x="84892" y="23396"/>
                </a:lnTo>
                <a:lnTo>
                  <a:pt x="125853" y="6120"/>
                </a:lnTo>
                <a:lnTo>
                  <a:pt x="171450" y="0"/>
                </a:lnTo>
                <a:close/>
              </a:path>
            </a:pathLst>
          </a:custGeom>
          <a:ln w="12700">
            <a:solidFill>
              <a:srgbClr val="706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72402" y="4769358"/>
            <a:ext cx="2884805" cy="1547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F53B4"/>
                </a:solidFill>
                <a:latin typeface="맑은 고딕"/>
                <a:cs typeface="맑은 고딕"/>
              </a:rPr>
              <a:t>정보주체의 권리</a:t>
            </a:r>
            <a:r>
              <a:rPr sz="1600" b="1" spc="10" dirty="0">
                <a:solidFill>
                  <a:srgbClr val="5F53B4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5F53B4"/>
                </a:solidFill>
                <a:latin typeface="맑은 고딕"/>
                <a:cs typeface="맑은 고딕"/>
              </a:rPr>
              <a:t>보장</a:t>
            </a:r>
            <a:endParaRPr sz="1600" dirty="0">
              <a:latin typeface="맑은 고딕"/>
              <a:cs typeface="맑은 고딕"/>
            </a:endParaRPr>
          </a:p>
          <a:p>
            <a:pPr marL="128270" indent="-115570">
              <a:lnSpc>
                <a:spcPct val="100000"/>
              </a:lnSpc>
              <a:spcBef>
                <a:spcPts val="5"/>
              </a:spcBef>
              <a:buChar char="-"/>
              <a:tabLst>
                <a:tab pos="128905" algn="l"/>
              </a:tabLst>
            </a:pPr>
            <a:r>
              <a:rPr sz="1200" b="1" dirty="0">
                <a:latin typeface="맑은 고딕"/>
                <a:cs typeface="맑은 고딕"/>
              </a:rPr>
              <a:t>열람, 정정, 삭제, 처리 정지, 손해배상</a:t>
            </a:r>
            <a:r>
              <a:rPr sz="1200" b="1" spc="-10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등</a:t>
            </a: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600" b="1" spc="-5" dirty="0">
                <a:solidFill>
                  <a:srgbClr val="5F53B4"/>
                </a:solidFill>
                <a:latin typeface="맑은 고딕"/>
                <a:cs typeface="맑은 고딕"/>
              </a:rPr>
              <a:t>개인정보</a:t>
            </a:r>
            <a:r>
              <a:rPr sz="1600" b="1" dirty="0">
                <a:solidFill>
                  <a:srgbClr val="5F53B4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5F53B4"/>
                </a:solidFill>
                <a:latin typeface="맑은 고딕"/>
                <a:cs typeface="맑은 고딕"/>
              </a:rPr>
              <a:t>분쟁조정</a:t>
            </a:r>
            <a:endParaRPr sz="1600" b="1" dirty="0">
              <a:latin typeface="맑은 고딕"/>
              <a:cs typeface="맑은 고딕"/>
            </a:endParaRPr>
          </a:p>
          <a:p>
            <a:pPr marL="128270" indent="-115570">
              <a:lnSpc>
                <a:spcPct val="100000"/>
              </a:lnSpc>
              <a:spcBef>
                <a:spcPts val="5"/>
              </a:spcBef>
              <a:buChar char="-"/>
              <a:tabLst>
                <a:tab pos="128905" algn="l"/>
              </a:tabLst>
            </a:pPr>
            <a:r>
              <a:rPr sz="1200" b="1" dirty="0">
                <a:latin typeface="맑은 고딕"/>
                <a:cs typeface="맑은 고딕"/>
              </a:rPr>
              <a:t>조정의 신청, 절차</a:t>
            </a:r>
            <a:r>
              <a:rPr sz="1200" b="1" spc="-1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등</a:t>
            </a: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600" b="1" spc="-5" dirty="0">
                <a:solidFill>
                  <a:srgbClr val="5F53B4"/>
                </a:solidFill>
                <a:latin typeface="맑은 고딕"/>
                <a:cs typeface="맑은 고딕"/>
              </a:rPr>
              <a:t>단체소송</a:t>
            </a:r>
            <a:endParaRPr sz="1600" b="1" dirty="0">
              <a:latin typeface="맑은 고딕"/>
              <a:cs typeface="맑은 고딕"/>
            </a:endParaRPr>
          </a:p>
          <a:p>
            <a:pPr marL="128270" indent="-115570">
              <a:lnSpc>
                <a:spcPct val="100000"/>
              </a:lnSpc>
              <a:spcBef>
                <a:spcPts val="5"/>
              </a:spcBef>
              <a:buChar char="-"/>
              <a:tabLst>
                <a:tab pos="128905" algn="l"/>
              </a:tabLst>
            </a:pPr>
            <a:r>
              <a:rPr sz="1200" b="1" dirty="0">
                <a:latin typeface="맑은 고딕"/>
                <a:cs typeface="맑은 고딕"/>
              </a:rPr>
              <a:t>단체소송 대상, 절차</a:t>
            </a:r>
            <a:r>
              <a:rPr sz="1200" b="1" spc="-1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등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19427" y="2312860"/>
            <a:ext cx="1793875" cy="1441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개인정보의 정의  개인정보 보호</a:t>
            </a:r>
            <a:r>
              <a:rPr sz="1600" b="1" spc="-6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원칙  </a:t>
            </a:r>
            <a:r>
              <a:rPr sz="1600" b="1" spc="-10" dirty="0">
                <a:solidFill>
                  <a:srgbClr val="0880AF"/>
                </a:solidFill>
                <a:latin typeface="맑은 고딕"/>
                <a:cs typeface="맑은 고딕"/>
              </a:rPr>
              <a:t>정보주체의 권리 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다른 법률과의</a:t>
            </a:r>
            <a:r>
              <a:rPr sz="1600" b="1" spc="-6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관계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95627" y="4134624"/>
            <a:ext cx="1457706" cy="5204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19400" y="4134624"/>
            <a:ext cx="1000505" cy="5204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85971" y="4134624"/>
            <a:ext cx="771905" cy="5204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43171" y="4134624"/>
            <a:ext cx="529577" cy="520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58055" y="4134624"/>
            <a:ext cx="543293" cy="520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86655" y="4134624"/>
            <a:ext cx="396989" cy="5204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42058" y="4203954"/>
            <a:ext cx="29991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맑은 고딕"/>
                <a:cs typeface="맑은 고딕"/>
              </a:rPr>
              <a:t>개인정보의 </a:t>
            </a:r>
            <a:r>
              <a:rPr sz="1800" b="1" dirty="0">
                <a:solidFill>
                  <a:srgbClr val="FFC000"/>
                </a:solidFill>
                <a:latin typeface="맑은 고딕"/>
                <a:cs typeface="맑은 고딕"/>
              </a:rPr>
              <a:t>안전한</a:t>
            </a:r>
            <a:r>
              <a:rPr sz="1800" b="1" spc="-90" dirty="0">
                <a:solidFill>
                  <a:srgbClr val="FFC000"/>
                </a:solidFill>
                <a:latin typeface="맑은 고딕"/>
                <a:cs typeface="맑은 고딕"/>
              </a:rPr>
              <a:t> </a:t>
            </a:r>
            <a:r>
              <a:rPr sz="1800" b="1" dirty="0">
                <a:solidFill>
                  <a:srgbClr val="FFC000"/>
                </a:solidFill>
                <a:latin typeface="맑은 고딕"/>
                <a:cs typeface="맑은 고딕"/>
              </a:rPr>
              <a:t>관리</a:t>
            </a:r>
            <a:r>
              <a:rPr sz="1800" b="1" dirty="0">
                <a:solidFill>
                  <a:srgbClr val="FFFFFF"/>
                </a:solidFill>
                <a:latin typeface="맑은 고딕"/>
                <a:cs typeface="맑은 고딕"/>
              </a:rPr>
              <a:t>(4장)</a:t>
            </a:r>
            <a:endParaRPr sz="1800" dirty="0">
              <a:latin typeface="맑은 고딕"/>
              <a:cs typeface="맑은 고딕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13155" y="1694700"/>
            <a:ext cx="1457706" cy="5204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36928" y="1694700"/>
            <a:ext cx="771906" cy="52043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94128" y="1694700"/>
            <a:ext cx="529577" cy="5204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09011" y="1694700"/>
            <a:ext cx="543293" cy="52043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37611" y="1694700"/>
            <a:ext cx="396989" cy="52043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759841" y="1763014"/>
            <a:ext cx="2232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맑은 고딕"/>
                <a:cs typeface="맑은 고딕"/>
              </a:rPr>
              <a:t>개인정보의</a:t>
            </a:r>
            <a:r>
              <a:rPr sz="1800" b="1" spc="-9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800" b="1" dirty="0">
                <a:solidFill>
                  <a:srgbClr val="FFC000"/>
                </a:solidFill>
                <a:latin typeface="맑은 고딕"/>
                <a:cs typeface="맑은 고딕"/>
              </a:rPr>
              <a:t>처리</a:t>
            </a:r>
            <a:r>
              <a:rPr sz="1800" b="1" dirty="0">
                <a:solidFill>
                  <a:srgbClr val="FFFFFF"/>
                </a:solidFill>
                <a:latin typeface="맑은 고딕"/>
                <a:cs typeface="맑은 고딕"/>
              </a:rPr>
              <a:t>(3장)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370064" y="4134624"/>
            <a:ext cx="771905" cy="52043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08035" y="4134624"/>
            <a:ext cx="771905" cy="52043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46007" y="4134624"/>
            <a:ext cx="543293" cy="52043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55380" y="4134624"/>
            <a:ext cx="771905" cy="52043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12580" y="4134624"/>
            <a:ext cx="913637" cy="52043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811511" y="4134624"/>
            <a:ext cx="543293" cy="52043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040111" y="4134624"/>
            <a:ext cx="396989" cy="52043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517130" y="4203954"/>
            <a:ext cx="277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000"/>
                </a:solidFill>
                <a:latin typeface="맑은 고딕"/>
                <a:cs typeface="맑은 고딕"/>
              </a:rPr>
              <a:t>권리 보장 </a:t>
            </a:r>
            <a:r>
              <a:rPr sz="1800" b="1" dirty="0">
                <a:solidFill>
                  <a:srgbClr val="FFFFFF"/>
                </a:solidFill>
                <a:latin typeface="맑은 고딕"/>
                <a:cs typeface="맑은 고딕"/>
              </a:rPr>
              <a:t>및</a:t>
            </a:r>
            <a:r>
              <a:rPr sz="1800" b="1" spc="-5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맑은 고딕"/>
                <a:cs typeface="맑은 고딕"/>
              </a:rPr>
              <a:t>구제(5·7·8장)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00429" y="4769358"/>
            <a:ext cx="2935605" cy="13811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358B4"/>
                </a:solidFill>
                <a:latin typeface="맑은 고딕"/>
                <a:cs typeface="맑은 고딕"/>
              </a:rPr>
              <a:t>안전조치</a:t>
            </a:r>
            <a:r>
              <a:rPr sz="1600" b="1" spc="0" dirty="0">
                <a:solidFill>
                  <a:srgbClr val="5358B4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5358B4"/>
                </a:solidFill>
                <a:latin typeface="맑은 고딕"/>
                <a:cs typeface="맑은 고딕"/>
              </a:rPr>
              <a:t>의무</a:t>
            </a:r>
            <a:endParaRPr sz="1600" dirty="0">
              <a:latin typeface="맑은 고딕"/>
              <a:cs typeface="맑은 고딕"/>
            </a:endParaRPr>
          </a:p>
          <a:p>
            <a:pPr marL="128270" indent="-115570">
              <a:lnSpc>
                <a:spcPct val="100000"/>
              </a:lnSpc>
              <a:spcBef>
                <a:spcPts val="5"/>
              </a:spcBef>
              <a:buChar char="-"/>
              <a:tabLst>
                <a:tab pos="128905" algn="l"/>
              </a:tabLst>
            </a:pPr>
            <a:r>
              <a:rPr sz="1200" b="1" dirty="0">
                <a:latin typeface="맑은 고딕"/>
                <a:cs typeface="맑은 고딕"/>
              </a:rPr>
              <a:t>관리적, 기술적, </a:t>
            </a:r>
            <a:r>
              <a:rPr sz="1200" b="1" dirty="0" err="1">
                <a:latin typeface="맑은 고딕"/>
                <a:cs typeface="맑은 고딕"/>
              </a:rPr>
              <a:t>물리적</a:t>
            </a:r>
            <a:r>
              <a:rPr sz="1200" b="1" spc="-25" dirty="0">
                <a:latin typeface="맑은 고딕"/>
                <a:cs typeface="맑은 고딕"/>
              </a:rPr>
              <a:t> </a:t>
            </a:r>
            <a:r>
              <a:rPr sz="1200" b="1" dirty="0" err="1">
                <a:latin typeface="맑은 고딕"/>
                <a:cs typeface="맑은 고딕"/>
              </a:rPr>
              <a:t>보호조치</a:t>
            </a:r>
            <a:endParaRPr lang="en-US" altLang="ko-KR" sz="1200" b="1" dirty="0">
              <a:latin typeface="맑은 고딕"/>
              <a:cs typeface="맑은 고딕"/>
            </a:endParaRPr>
          </a:p>
          <a:p>
            <a:pPr marL="12700" marR="5080">
              <a:lnSpc>
                <a:spcPct val="153400"/>
              </a:lnSpc>
              <a:spcBef>
                <a:spcPts val="40"/>
              </a:spcBef>
            </a:pPr>
            <a:r>
              <a:rPr sz="1600" b="1" spc="-5" dirty="0" err="1">
                <a:solidFill>
                  <a:srgbClr val="5358B4"/>
                </a:solidFill>
                <a:latin typeface="맑은 고딕"/>
                <a:cs typeface="맑은 고딕"/>
              </a:rPr>
              <a:t>보호책임자</a:t>
            </a:r>
            <a:r>
              <a:rPr sz="1600" b="1" spc="-5" dirty="0">
                <a:solidFill>
                  <a:srgbClr val="5358B4"/>
                </a:solidFill>
                <a:latin typeface="맑은 고딕"/>
                <a:cs typeface="맑은 고딕"/>
              </a:rPr>
              <a:t> 지정, 처리방침</a:t>
            </a:r>
            <a:r>
              <a:rPr sz="1600" b="1" spc="-30" dirty="0">
                <a:solidFill>
                  <a:srgbClr val="5358B4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5358B4"/>
                </a:solidFill>
                <a:latin typeface="맑은 고딕"/>
                <a:cs typeface="맑은 고딕"/>
              </a:rPr>
              <a:t>공개  유출 시 조치 해야 할</a:t>
            </a:r>
            <a:r>
              <a:rPr sz="1600" b="1" dirty="0">
                <a:solidFill>
                  <a:srgbClr val="5358B4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5358B4"/>
                </a:solidFill>
                <a:latin typeface="맑은 고딕"/>
                <a:cs typeface="맑은 고딕"/>
              </a:rPr>
              <a:t>사항</a:t>
            </a:r>
            <a:endParaRPr sz="1600" dirty="0">
              <a:latin typeface="맑은 고딕"/>
              <a:cs typeface="맑은 고딕"/>
            </a:endParaRPr>
          </a:p>
          <a:p>
            <a:pPr marL="128270" indent="-115570">
              <a:lnSpc>
                <a:spcPct val="100000"/>
              </a:lnSpc>
              <a:spcBef>
                <a:spcPts val="5"/>
              </a:spcBef>
              <a:buChar char="-"/>
              <a:tabLst>
                <a:tab pos="128905" algn="l"/>
              </a:tabLst>
            </a:pPr>
            <a:r>
              <a:rPr sz="1200" b="1" dirty="0">
                <a:latin typeface="맑은 고딕"/>
                <a:cs typeface="맑은 고딕"/>
              </a:rPr>
              <a:t>통지 및 신고, 대책 수립 및</a:t>
            </a:r>
            <a:r>
              <a:rPr sz="1200" b="1" spc="-3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시행</a:t>
            </a:r>
          </a:p>
        </p:txBody>
      </p:sp>
      <p:sp>
        <p:nvSpPr>
          <p:cNvPr id="39" name="object 39"/>
          <p:cNvSpPr/>
          <p:nvPr/>
        </p:nvSpPr>
        <p:spPr>
          <a:xfrm>
            <a:off x="1741184" y="1694700"/>
            <a:ext cx="1229106" cy="52043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36356" y="1694700"/>
            <a:ext cx="1000506" cy="52043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2928" y="1694700"/>
            <a:ext cx="771906" cy="52043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60128" y="1694700"/>
            <a:ext cx="529577" cy="52043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75011" y="1694700"/>
            <a:ext cx="543293" cy="52043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03611" y="1694700"/>
            <a:ext cx="396989" cy="52043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5152" y="2407920"/>
            <a:ext cx="128015" cy="1950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5152" y="2787395"/>
            <a:ext cx="128015" cy="1950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5152" y="3156204"/>
            <a:ext cx="128015" cy="1950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24243" y="2395727"/>
            <a:ext cx="128015" cy="1950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24243" y="3163823"/>
            <a:ext cx="128015" cy="1950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9724" y="4812791"/>
            <a:ext cx="128015" cy="19507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6821" y="5278793"/>
            <a:ext cx="128015" cy="19507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5080" y="5694083"/>
            <a:ext cx="128015" cy="19507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16623" y="4811267"/>
            <a:ext cx="128016" cy="1950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16623" y="5350764"/>
            <a:ext cx="128016" cy="1950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16623" y="5910071"/>
            <a:ext cx="128016" cy="1950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5152" y="3528059"/>
            <a:ext cx="128015" cy="19507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784086" y="2353436"/>
            <a:ext cx="2409190" cy="1610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85FAF"/>
                </a:solidFill>
                <a:latin typeface="맑은 고딕"/>
                <a:cs typeface="맑은 고딕"/>
              </a:rPr>
              <a:t>개인정보 수집, 이용,</a:t>
            </a:r>
            <a:r>
              <a:rPr sz="1600" b="1" spc="-20" dirty="0">
                <a:solidFill>
                  <a:srgbClr val="085F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5FAF"/>
                </a:solidFill>
                <a:latin typeface="맑은 고딕"/>
                <a:cs typeface="맑은 고딕"/>
              </a:rPr>
              <a:t>제공</a:t>
            </a:r>
            <a:endParaRPr sz="1600" dirty="0">
              <a:latin typeface="맑은 고딕"/>
              <a:cs typeface="맑은 고딕"/>
            </a:endParaRPr>
          </a:p>
          <a:p>
            <a:pPr marL="120650" indent="-107950">
              <a:lnSpc>
                <a:spcPct val="100000"/>
              </a:lnSpc>
              <a:spcBef>
                <a:spcPts val="5"/>
              </a:spcBef>
              <a:buChar char="-"/>
              <a:tabLst>
                <a:tab pos="128905" algn="l"/>
              </a:tabLst>
            </a:pPr>
            <a:r>
              <a:rPr sz="1200" b="1" dirty="0">
                <a:latin typeface="맑은 고딕"/>
                <a:cs typeface="맑은 고딕"/>
              </a:rPr>
              <a:t>개인정보 수집·이용,</a:t>
            </a:r>
            <a:r>
              <a:rPr sz="1200" b="1" spc="-1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제공</a:t>
            </a:r>
          </a:p>
          <a:p>
            <a:pPr marL="120650" indent="-107950">
              <a:lnSpc>
                <a:spcPct val="100000"/>
              </a:lnSpc>
              <a:buChar char="-"/>
              <a:tabLst>
                <a:tab pos="128905" algn="l"/>
              </a:tabLst>
            </a:pPr>
            <a:r>
              <a:rPr sz="1200" b="1" dirty="0">
                <a:latin typeface="맑은 고딕"/>
                <a:cs typeface="맑은 고딕"/>
              </a:rPr>
              <a:t>목적 외 이용·제공 제한,</a:t>
            </a:r>
            <a:r>
              <a:rPr sz="1200" b="1" spc="-3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파기</a:t>
            </a: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600" b="1" spc="-5" dirty="0">
                <a:solidFill>
                  <a:srgbClr val="085FAF"/>
                </a:solidFill>
                <a:latin typeface="맑은 고딕"/>
                <a:cs typeface="맑은 고딕"/>
              </a:rPr>
              <a:t>개인정보 처리</a:t>
            </a:r>
            <a:r>
              <a:rPr sz="1600" b="1" spc="0" dirty="0">
                <a:solidFill>
                  <a:srgbClr val="085F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5FAF"/>
                </a:solidFill>
                <a:latin typeface="맑은 고딕"/>
                <a:cs typeface="맑은 고딕"/>
              </a:rPr>
              <a:t>제한</a:t>
            </a:r>
            <a:endParaRPr sz="1600" dirty="0">
              <a:latin typeface="맑은 고딕"/>
              <a:cs typeface="맑은 고딕"/>
            </a:endParaRPr>
          </a:p>
          <a:p>
            <a:pPr marL="120650" marR="330835" indent="-107950">
              <a:lnSpc>
                <a:spcPct val="100000"/>
              </a:lnSpc>
              <a:spcBef>
                <a:spcPts val="225"/>
              </a:spcBef>
              <a:buChar char="-"/>
              <a:tabLst>
                <a:tab pos="121285" algn="l"/>
              </a:tabLst>
            </a:pPr>
            <a:r>
              <a:rPr sz="1200" b="1" dirty="0">
                <a:latin typeface="맑은 고딕"/>
                <a:cs typeface="맑은 고딕"/>
              </a:rPr>
              <a:t>주민등록번호,</a:t>
            </a:r>
            <a:r>
              <a:rPr sz="1200" b="1" spc="-10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고유식별정보,  민감정보 처리</a:t>
            </a:r>
            <a:r>
              <a:rPr sz="1200" b="1" spc="-1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제한</a:t>
            </a:r>
          </a:p>
          <a:p>
            <a:pPr marL="120650" indent="-107950">
              <a:lnSpc>
                <a:spcPct val="100000"/>
              </a:lnSpc>
              <a:buChar char="-"/>
              <a:tabLst>
                <a:tab pos="121285" algn="l"/>
              </a:tabLst>
            </a:pPr>
            <a:r>
              <a:rPr sz="1200" b="1" dirty="0">
                <a:latin typeface="맑은 고딕"/>
                <a:cs typeface="맑은 고딕"/>
              </a:rPr>
              <a:t>영상정보처리기기 설치·운영</a:t>
            </a:r>
            <a:r>
              <a:rPr sz="1200" b="1" spc="-9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제한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828547" y="650494"/>
            <a:ext cx="4810253" cy="1405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1.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5" dirty="0">
                <a:solidFill>
                  <a:srgbClr val="2260B3"/>
                </a:solidFill>
                <a:latin typeface="맑은 고딕"/>
                <a:cs typeface="맑은 고딕"/>
              </a:rPr>
              <a:t>개인정보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0" dirty="0">
                <a:solidFill>
                  <a:srgbClr val="2260B3"/>
                </a:solidFill>
                <a:latin typeface="맑은 고딕"/>
                <a:cs typeface="맑은 고딕"/>
              </a:rPr>
              <a:t>보호법</a:t>
            </a:r>
            <a:r>
              <a:rPr lang="ko-KR" altLang="en-US" b="1" spc="-24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개요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 err="1">
                <a:solidFill>
                  <a:srgbClr val="4384D9"/>
                </a:solidFill>
                <a:latin typeface="맑은 고딕"/>
                <a:cs typeface="맑은 고딕"/>
              </a:rPr>
              <a:t>개인정보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 보호법</a:t>
            </a:r>
            <a:r>
              <a:rPr sz="2200" b="1" spc="-55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주요내용</a:t>
            </a:r>
            <a:endParaRPr sz="2200" dirty="0">
              <a:latin typeface="맑은 고딕"/>
              <a:cs typeface="맑은 고딕"/>
            </a:endParaRPr>
          </a:p>
          <a:p>
            <a:pPr marL="186055">
              <a:lnSpc>
                <a:spcPct val="100000"/>
              </a:lnSpc>
              <a:spcBef>
                <a:spcPts val="2140"/>
              </a:spcBef>
            </a:pPr>
            <a:r>
              <a:rPr lang="en-US" altLang="ko-KR" sz="1800" b="1" dirty="0">
                <a:solidFill>
                  <a:srgbClr val="FFFFFF"/>
                </a:solidFill>
                <a:latin typeface="맑은 고딕"/>
                <a:cs typeface="맑은 고딕"/>
              </a:rPr>
              <a:t>           </a:t>
            </a:r>
            <a:r>
              <a:rPr sz="1800" b="1" dirty="0" err="1">
                <a:solidFill>
                  <a:srgbClr val="FFFFFF"/>
                </a:solidFill>
                <a:latin typeface="맑은 고딕"/>
                <a:cs typeface="맑은 고딕"/>
              </a:rPr>
              <a:t>개인정보</a:t>
            </a:r>
            <a:r>
              <a:rPr lang="ko-KR" altLang="en-US" sz="1800" b="1" dirty="0">
                <a:solidFill>
                  <a:srgbClr val="FFFFFF"/>
                </a:solidFill>
                <a:latin typeface="맑은 고딕"/>
                <a:cs typeface="맑은 고딕"/>
              </a:rPr>
              <a:t> 보호법</a:t>
            </a:r>
            <a:r>
              <a:rPr lang="ko-KR" altLang="en-US" sz="1800" b="1" spc="-3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lang="ko-KR" altLang="en-US" sz="1800" b="1" dirty="0">
                <a:solidFill>
                  <a:srgbClr val="FFC000"/>
                </a:solidFill>
                <a:latin typeface="맑은 고딕"/>
                <a:cs typeface="맑은 고딕"/>
              </a:rPr>
              <a:t>총칙</a:t>
            </a:r>
            <a:r>
              <a:rPr lang="en-US" altLang="ko-KR" sz="1800" b="1" dirty="0">
                <a:solidFill>
                  <a:srgbClr val="FFFFFF"/>
                </a:solidFill>
                <a:latin typeface="맑은 고딕"/>
                <a:cs typeface="맑은 고딕"/>
              </a:rPr>
              <a:t>(1</a:t>
            </a:r>
            <a:r>
              <a:rPr lang="ko-KR" altLang="en-US" sz="1800" b="1" dirty="0">
                <a:solidFill>
                  <a:srgbClr val="FFFFFF"/>
                </a:solidFill>
                <a:latin typeface="맑은 고딕"/>
                <a:cs typeface="맑은 고딕"/>
              </a:rPr>
              <a:t>장</a:t>
            </a:r>
            <a:r>
              <a:rPr lang="en-US" altLang="ko-KR" sz="1800" b="1" dirty="0">
                <a:solidFill>
                  <a:srgbClr val="FFFFFF"/>
                </a:solidFill>
                <a:latin typeface="맑은 고딕"/>
                <a:cs typeface="맑은 고딕"/>
              </a:rPr>
              <a:t>)</a:t>
            </a:r>
            <a:endParaRPr sz="1800" dirty="0">
              <a:latin typeface="맑은 고딕"/>
              <a:cs typeface="맑은 고딕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1864213" y="6546843"/>
            <a:ext cx="13525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z="1200" dirty="0">
                <a:latin typeface="맑은 고딕"/>
                <a:cs typeface="맑은 고딕"/>
              </a:rPr>
              <a:t>4</a:t>
            </a:fld>
            <a:endParaRPr sz="1200">
              <a:latin typeface="맑은 고딕"/>
              <a:cs typeface="맑은 고딕"/>
            </a:endParaRP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EEB20B82-6AB7-5C3D-5140-DC65799E1AF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53BD3031-04C3-7A44-B1BD-549B72DAFF1A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4" name="object 4"/>
          <p:cNvSpPr txBox="1"/>
          <p:nvPr/>
        </p:nvSpPr>
        <p:spPr>
          <a:xfrm>
            <a:off x="828547" y="650494"/>
            <a:ext cx="391477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3</a:t>
            </a:r>
            <a:r>
              <a:rPr sz="1800" b="1" spc="-50" dirty="0">
                <a:solidFill>
                  <a:srgbClr val="2260B3"/>
                </a:solidFill>
                <a:latin typeface="맑은 고딕"/>
                <a:cs typeface="맑은 고딕"/>
              </a:rPr>
              <a:t>. </a:t>
            </a:r>
            <a:r>
              <a:rPr sz="1800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 </a:t>
            </a:r>
            <a:r>
              <a:rPr sz="1800" b="1" spc="-70" dirty="0">
                <a:solidFill>
                  <a:srgbClr val="2260B3"/>
                </a:solidFill>
                <a:latin typeface="맑은 고딕"/>
                <a:cs typeface="맑은 고딕"/>
              </a:rPr>
              <a:t>안전한</a:t>
            </a:r>
            <a:r>
              <a:rPr sz="1800" b="1" spc="-509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100" dirty="0">
                <a:solidFill>
                  <a:srgbClr val="2260B3"/>
                </a:solidFill>
                <a:latin typeface="맑은 고딕"/>
                <a:cs typeface="맑은 고딕"/>
              </a:rPr>
              <a:t>관리</a:t>
            </a:r>
            <a:endParaRPr sz="18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개인정보 유출 통지</a:t>
            </a:r>
            <a:r>
              <a:rPr sz="2200" b="1" spc="-30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sz="2200" b="1" spc="-10" dirty="0">
                <a:solidFill>
                  <a:srgbClr val="4384D9"/>
                </a:solidFill>
                <a:latin typeface="맑은 고딕"/>
                <a:cs typeface="맑은 고딕"/>
              </a:rPr>
              <a:t>등(제34조)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58033" y="2743582"/>
            <a:ext cx="941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맑은 고딕"/>
                <a:cs typeface="맑은 고딕"/>
              </a:rPr>
              <a:t>개인정보유출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78" name="object 4">
            <a:extLst>
              <a:ext uri="{FF2B5EF4-FFF2-40B4-BE49-F238E27FC236}">
                <a16:creationId xmlns:a16="http://schemas.microsoft.com/office/drawing/2014/main" id="{9854865A-96DC-47FE-B9EE-59140ED39E7C}"/>
              </a:ext>
            </a:extLst>
          </p:cNvPr>
          <p:cNvSpPr/>
          <p:nvPr/>
        </p:nvSpPr>
        <p:spPr>
          <a:xfrm>
            <a:off x="4613655" y="1600201"/>
            <a:ext cx="2515489" cy="2438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5">
            <a:extLst>
              <a:ext uri="{FF2B5EF4-FFF2-40B4-BE49-F238E27FC236}">
                <a16:creationId xmlns:a16="http://schemas.microsoft.com/office/drawing/2014/main" id="{EE613E89-3FBF-4572-B9B1-716C753006E6}"/>
              </a:ext>
            </a:extLst>
          </p:cNvPr>
          <p:cNvSpPr/>
          <p:nvPr/>
        </p:nvSpPr>
        <p:spPr>
          <a:xfrm>
            <a:off x="9224771" y="1996442"/>
            <a:ext cx="1511807" cy="1453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6">
            <a:extLst>
              <a:ext uri="{FF2B5EF4-FFF2-40B4-BE49-F238E27FC236}">
                <a16:creationId xmlns:a16="http://schemas.microsoft.com/office/drawing/2014/main" id="{8C7F71A3-31DD-4271-86EB-71CCBC63723D}"/>
              </a:ext>
            </a:extLst>
          </p:cNvPr>
          <p:cNvSpPr txBox="1"/>
          <p:nvPr/>
        </p:nvSpPr>
        <p:spPr>
          <a:xfrm>
            <a:off x="9567798" y="2491818"/>
            <a:ext cx="735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3467C2"/>
                </a:solidFill>
                <a:latin typeface="맑은 고딕"/>
                <a:cs typeface="맑은 고딕"/>
              </a:rPr>
              <a:t>유출</a:t>
            </a:r>
            <a:endParaRPr sz="2800">
              <a:latin typeface="맑은 고딕"/>
              <a:cs typeface="맑은 고딕"/>
            </a:endParaRPr>
          </a:p>
        </p:txBody>
      </p:sp>
      <p:sp>
        <p:nvSpPr>
          <p:cNvPr id="81" name="object 7">
            <a:extLst>
              <a:ext uri="{FF2B5EF4-FFF2-40B4-BE49-F238E27FC236}">
                <a16:creationId xmlns:a16="http://schemas.microsoft.com/office/drawing/2014/main" id="{EF6E09C5-D5E0-48D8-9D85-899C16721404}"/>
              </a:ext>
            </a:extLst>
          </p:cNvPr>
          <p:cNvSpPr/>
          <p:nvPr/>
        </p:nvSpPr>
        <p:spPr>
          <a:xfrm>
            <a:off x="1037844" y="1996442"/>
            <a:ext cx="1440180" cy="1584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">
            <a:extLst>
              <a:ext uri="{FF2B5EF4-FFF2-40B4-BE49-F238E27FC236}">
                <a16:creationId xmlns:a16="http://schemas.microsoft.com/office/drawing/2014/main" id="{A7C4A6C7-6878-4ACF-AE1A-E2E97068D705}"/>
              </a:ext>
            </a:extLst>
          </p:cNvPr>
          <p:cNvSpPr txBox="1"/>
          <p:nvPr/>
        </p:nvSpPr>
        <p:spPr>
          <a:xfrm>
            <a:off x="1372869" y="2585976"/>
            <a:ext cx="735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9ACDE"/>
                </a:solidFill>
                <a:latin typeface="맑은 고딕"/>
                <a:cs typeface="맑은 고딕"/>
              </a:rPr>
              <a:t>노출</a:t>
            </a:r>
            <a:endParaRPr sz="2800">
              <a:latin typeface="맑은 고딕"/>
              <a:cs typeface="맑은 고딕"/>
            </a:endParaRPr>
          </a:p>
        </p:txBody>
      </p:sp>
      <p:sp>
        <p:nvSpPr>
          <p:cNvPr id="83" name="object 10">
            <a:extLst>
              <a:ext uri="{FF2B5EF4-FFF2-40B4-BE49-F238E27FC236}">
                <a16:creationId xmlns:a16="http://schemas.microsoft.com/office/drawing/2014/main" id="{7C2220C3-55F9-415F-B4A8-3C3B85026E4B}"/>
              </a:ext>
            </a:extLst>
          </p:cNvPr>
          <p:cNvSpPr txBox="1"/>
          <p:nvPr/>
        </p:nvSpPr>
        <p:spPr>
          <a:xfrm>
            <a:off x="5181346" y="3364486"/>
            <a:ext cx="1419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5" dirty="0">
                <a:solidFill>
                  <a:srgbClr val="EC7C30"/>
                </a:solidFill>
                <a:latin typeface="맑은 고딕"/>
                <a:cs typeface="맑은 고딕"/>
              </a:rPr>
              <a:t>제3자</a:t>
            </a:r>
            <a:r>
              <a:rPr sz="2400" b="1" spc="-375" dirty="0">
                <a:solidFill>
                  <a:srgbClr val="EC7C30"/>
                </a:solidFill>
                <a:latin typeface="맑은 고딕"/>
                <a:cs typeface="맑은 고딕"/>
              </a:rPr>
              <a:t> </a:t>
            </a:r>
            <a:r>
              <a:rPr sz="2400" b="1" spc="-160" dirty="0">
                <a:solidFill>
                  <a:srgbClr val="EC7C30"/>
                </a:solidFill>
                <a:latin typeface="맑은 고딕"/>
                <a:cs typeface="맑은 고딕"/>
              </a:rPr>
              <a:t>접근</a:t>
            </a:r>
            <a:endParaRPr sz="2400">
              <a:latin typeface="맑은 고딕"/>
              <a:cs typeface="맑은 고딕"/>
            </a:endParaRPr>
          </a:p>
        </p:txBody>
      </p:sp>
      <p:sp>
        <p:nvSpPr>
          <p:cNvPr id="84" name="object 11">
            <a:extLst>
              <a:ext uri="{FF2B5EF4-FFF2-40B4-BE49-F238E27FC236}">
                <a16:creationId xmlns:a16="http://schemas.microsoft.com/office/drawing/2014/main" id="{52750149-3C45-47BD-B807-F815D1357BF3}"/>
              </a:ext>
            </a:extLst>
          </p:cNvPr>
          <p:cNvSpPr/>
          <p:nvPr/>
        </p:nvSpPr>
        <p:spPr>
          <a:xfrm>
            <a:off x="7700771" y="2470405"/>
            <a:ext cx="1310640" cy="516890"/>
          </a:xfrm>
          <a:custGeom>
            <a:avLst/>
            <a:gdLst/>
            <a:ahLst/>
            <a:cxnLst/>
            <a:rect l="l" t="t" r="r" b="b"/>
            <a:pathLst>
              <a:path w="1310640" h="516889">
                <a:moveTo>
                  <a:pt x="1052322" y="0"/>
                </a:moveTo>
                <a:lnTo>
                  <a:pt x="1052322" y="129158"/>
                </a:lnTo>
                <a:lnTo>
                  <a:pt x="0" y="129158"/>
                </a:lnTo>
                <a:lnTo>
                  <a:pt x="0" y="387476"/>
                </a:lnTo>
                <a:lnTo>
                  <a:pt x="1052322" y="387476"/>
                </a:lnTo>
                <a:lnTo>
                  <a:pt x="1052322" y="516636"/>
                </a:lnTo>
                <a:lnTo>
                  <a:pt x="1310639" y="258317"/>
                </a:lnTo>
                <a:lnTo>
                  <a:pt x="1052322" y="0"/>
                </a:lnTo>
                <a:close/>
              </a:path>
            </a:pathLst>
          </a:custGeom>
          <a:solidFill>
            <a:srgbClr val="5D85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12">
            <a:extLst>
              <a:ext uri="{FF2B5EF4-FFF2-40B4-BE49-F238E27FC236}">
                <a16:creationId xmlns:a16="http://schemas.microsoft.com/office/drawing/2014/main" id="{6ADC4C7A-F8F3-447E-AE6B-BD5D22E11C2B}"/>
              </a:ext>
            </a:extLst>
          </p:cNvPr>
          <p:cNvSpPr/>
          <p:nvPr/>
        </p:nvSpPr>
        <p:spPr>
          <a:xfrm>
            <a:off x="7537704" y="2653286"/>
            <a:ext cx="139065" cy="262255"/>
          </a:xfrm>
          <a:custGeom>
            <a:avLst/>
            <a:gdLst/>
            <a:ahLst/>
            <a:cxnLst/>
            <a:rect l="l" t="t" r="r" b="b"/>
            <a:pathLst>
              <a:path w="139065" h="262255">
                <a:moveTo>
                  <a:pt x="0" y="262127"/>
                </a:moveTo>
                <a:lnTo>
                  <a:pt x="138683" y="262127"/>
                </a:lnTo>
                <a:lnTo>
                  <a:pt x="138683" y="0"/>
                </a:lnTo>
                <a:lnTo>
                  <a:pt x="0" y="0"/>
                </a:lnTo>
                <a:lnTo>
                  <a:pt x="0" y="262127"/>
                </a:lnTo>
                <a:close/>
              </a:path>
            </a:pathLst>
          </a:custGeom>
          <a:solidFill>
            <a:srgbClr val="5D85C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13">
            <a:extLst>
              <a:ext uri="{FF2B5EF4-FFF2-40B4-BE49-F238E27FC236}">
                <a16:creationId xmlns:a16="http://schemas.microsoft.com/office/drawing/2014/main" id="{7D500B8F-C6DF-4944-8981-62DFF261453A}"/>
              </a:ext>
            </a:extLst>
          </p:cNvPr>
          <p:cNvSpPr/>
          <p:nvPr/>
        </p:nvSpPr>
        <p:spPr>
          <a:xfrm>
            <a:off x="7420356" y="2598421"/>
            <a:ext cx="86995" cy="260985"/>
          </a:xfrm>
          <a:custGeom>
            <a:avLst/>
            <a:gdLst/>
            <a:ahLst/>
            <a:cxnLst/>
            <a:rect l="l" t="t" r="r" b="b"/>
            <a:pathLst>
              <a:path w="86995" h="260985">
                <a:moveTo>
                  <a:pt x="0" y="260603"/>
                </a:moveTo>
                <a:lnTo>
                  <a:pt x="86868" y="260603"/>
                </a:lnTo>
                <a:lnTo>
                  <a:pt x="86868" y="0"/>
                </a:lnTo>
                <a:lnTo>
                  <a:pt x="0" y="0"/>
                </a:lnTo>
                <a:lnTo>
                  <a:pt x="0" y="260603"/>
                </a:lnTo>
                <a:close/>
              </a:path>
            </a:pathLst>
          </a:custGeom>
          <a:solidFill>
            <a:srgbClr val="5D85CE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14">
            <a:extLst>
              <a:ext uri="{FF2B5EF4-FFF2-40B4-BE49-F238E27FC236}">
                <a16:creationId xmlns:a16="http://schemas.microsoft.com/office/drawing/2014/main" id="{9FD1B084-A8B2-480D-AA45-291502FC23C1}"/>
              </a:ext>
            </a:extLst>
          </p:cNvPr>
          <p:cNvSpPr/>
          <p:nvPr/>
        </p:nvSpPr>
        <p:spPr>
          <a:xfrm>
            <a:off x="7365492" y="2644142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5">
                <a:moveTo>
                  <a:pt x="0" y="0"/>
                </a:moveTo>
                <a:lnTo>
                  <a:pt x="0" y="262127"/>
                </a:lnTo>
              </a:path>
            </a:pathLst>
          </a:custGeom>
          <a:ln w="48768">
            <a:solidFill>
              <a:srgbClr val="5D85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15">
            <a:extLst>
              <a:ext uri="{FF2B5EF4-FFF2-40B4-BE49-F238E27FC236}">
                <a16:creationId xmlns:a16="http://schemas.microsoft.com/office/drawing/2014/main" id="{BAC86863-5D01-40BC-B9F0-C7120F711A1B}"/>
              </a:ext>
            </a:extLst>
          </p:cNvPr>
          <p:cNvSpPr/>
          <p:nvPr/>
        </p:nvSpPr>
        <p:spPr>
          <a:xfrm>
            <a:off x="7293102" y="2598421"/>
            <a:ext cx="0" cy="260985"/>
          </a:xfrm>
          <a:custGeom>
            <a:avLst/>
            <a:gdLst/>
            <a:ahLst/>
            <a:cxnLst/>
            <a:rect l="l" t="t" r="r" b="b"/>
            <a:pathLst>
              <a:path h="260985">
                <a:moveTo>
                  <a:pt x="0" y="0"/>
                </a:moveTo>
                <a:lnTo>
                  <a:pt x="0" y="260603"/>
                </a:lnTo>
              </a:path>
            </a:pathLst>
          </a:custGeom>
          <a:ln w="32003">
            <a:solidFill>
              <a:srgbClr val="5D85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6">
            <a:extLst>
              <a:ext uri="{FF2B5EF4-FFF2-40B4-BE49-F238E27FC236}">
                <a16:creationId xmlns:a16="http://schemas.microsoft.com/office/drawing/2014/main" id="{F747639C-2E5B-4B55-B345-9672004A22F0}"/>
              </a:ext>
            </a:extLst>
          </p:cNvPr>
          <p:cNvSpPr/>
          <p:nvPr/>
        </p:nvSpPr>
        <p:spPr>
          <a:xfrm>
            <a:off x="3067811" y="2552702"/>
            <a:ext cx="1310640" cy="516890"/>
          </a:xfrm>
          <a:custGeom>
            <a:avLst/>
            <a:gdLst/>
            <a:ahLst/>
            <a:cxnLst/>
            <a:rect l="l" t="t" r="r" b="b"/>
            <a:pathLst>
              <a:path w="1310639" h="516889">
                <a:moveTo>
                  <a:pt x="1052322" y="0"/>
                </a:moveTo>
                <a:lnTo>
                  <a:pt x="1052322" y="129159"/>
                </a:lnTo>
                <a:lnTo>
                  <a:pt x="0" y="129159"/>
                </a:lnTo>
                <a:lnTo>
                  <a:pt x="0" y="387477"/>
                </a:lnTo>
                <a:lnTo>
                  <a:pt x="1052322" y="387477"/>
                </a:lnTo>
                <a:lnTo>
                  <a:pt x="1052322" y="516636"/>
                </a:lnTo>
                <a:lnTo>
                  <a:pt x="1310639" y="258318"/>
                </a:lnTo>
                <a:lnTo>
                  <a:pt x="1052322" y="0"/>
                </a:lnTo>
                <a:close/>
              </a:path>
            </a:pathLst>
          </a:custGeom>
          <a:solidFill>
            <a:srgbClr val="03B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17">
            <a:extLst>
              <a:ext uri="{FF2B5EF4-FFF2-40B4-BE49-F238E27FC236}">
                <a16:creationId xmlns:a16="http://schemas.microsoft.com/office/drawing/2014/main" id="{F0914A44-303E-4228-9AA3-D84A3AA0CCFF}"/>
              </a:ext>
            </a:extLst>
          </p:cNvPr>
          <p:cNvSpPr/>
          <p:nvPr/>
        </p:nvSpPr>
        <p:spPr>
          <a:xfrm>
            <a:off x="2904744" y="2735582"/>
            <a:ext cx="139065" cy="262255"/>
          </a:xfrm>
          <a:custGeom>
            <a:avLst/>
            <a:gdLst/>
            <a:ahLst/>
            <a:cxnLst/>
            <a:rect l="l" t="t" r="r" b="b"/>
            <a:pathLst>
              <a:path w="139064" h="262255">
                <a:moveTo>
                  <a:pt x="0" y="262127"/>
                </a:moveTo>
                <a:lnTo>
                  <a:pt x="138683" y="262127"/>
                </a:lnTo>
                <a:lnTo>
                  <a:pt x="138683" y="0"/>
                </a:lnTo>
                <a:lnTo>
                  <a:pt x="0" y="0"/>
                </a:lnTo>
                <a:lnTo>
                  <a:pt x="0" y="262127"/>
                </a:lnTo>
                <a:close/>
              </a:path>
            </a:pathLst>
          </a:custGeom>
          <a:solidFill>
            <a:srgbClr val="03B5EB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8">
            <a:extLst>
              <a:ext uri="{FF2B5EF4-FFF2-40B4-BE49-F238E27FC236}">
                <a16:creationId xmlns:a16="http://schemas.microsoft.com/office/drawing/2014/main" id="{9B85E273-3839-4BCB-B21A-CACB7409F9A2}"/>
              </a:ext>
            </a:extLst>
          </p:cNvPr>
          <p:cNvSpPr/>
          <p:nvPr/>
        </p:nvSpPr>
        <p:spPr>
          <a:xfrm>
            <a:off x="2830067" y="2679193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5">
                <a:moveTo>
                  <a:pt x="0" y="0"/>
                </a:moveTo>
                <a:lnTo>
                  <a:pt x="0" y="262127"/>
                </a:lnTo>
              </a:path>
            </a:pathLst>
          </a:custGeom>
          <a:ln w="85343">
            <a:solidFill>
              <a:srgbClr val="03B5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19">
            <a:extLst>
              <a:ext uri="{FF2B5EF4-FFF2-40B4-BE49-F238E27FC236}">
                <a16:creationId xmlns:a16="http://schemas.microsoft.com/office/drawing/2014/main" id="{242DE867-37B3-4EA8-BB5A-D844F6A90659}"/>
              </a:ext>
            </a:extLst>
          </p:cNvPr>
          <p:cNvSpPr/>
          <p:nvPr/>
        </p:nvSpPr>
        <p:spPr>
          <a:xfrm>
            <a:off x="2732532" y="2726437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5">
                <a:moveTo>
                  <a:pt x="0" y="0"/>
                </a:moveTo>
                <a:lnTo>
                  <a:pt x="0" y="262127"/>
                </a:lnTo>
              </a:path>
            </a:pathLst>
          </a:custGeom>
          <a:ln w="48768">
            <a:solidFill>
              <a:srgbClr val="03B5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D8A4BC99-DD61-453B-9E0D-A9DBA4BB939E}"/>
              </a:ext>
            </a:extLst>
          </p:cNvPr>
          <p:cNvSpPr/>
          <p:nvPr/>
        </p:nvSpPr>
        <p:spPr>
          <a:xfrm>
            <a:off x="2660142" y="2679193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5">
                <a:moveTo>
                  <a:pt x="0" y="0"/>
                </a:moveTo>
                <a:lnTo>
                  <a:pt x="0" y="262127"/>
                </a:lnTo>
              </a:path>
            </a:pathLst>
          </a:custGeom>
          <a:ln w="32004">
            <a:solidFill>
              <a:srgbClr val="03B5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">
            <a:extLst>
              <a:ext uri="{FF2B5EF4-FFF2-40B4-BE49-F238E27FC236}">
                <a16:creationId xmlns:a16="http://schemas.microsoft.com/office/drawing/2014/main" id="{45924E47-F842-41DB-8989-24ADB38F2B6D}"/>
              </a:ext>
            </a:extLst>
          </p:cNvPr>
          <p:cNvSpPr/>
          <p:nvPr/>
        </p:nvSpPr>
        <p:spPr>
          <a:xfrm>
            <a:off x="4398264" y="990600"/>
            <a:ext cx="2839212" cy="2406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26A98D1E-1A45-4D10-A205-2C6EA595CAA8}"/>
              </a:ext>
            </a:extLst>
          </p:cNvPr>
          <p:cNvSpPr/>
          <p:nvPr/>
        </p:nvSpPr>
        <p:spPr>
          <a:xfrm>
            <a:off x="827532" y="4662806"/>
            <a:ext cx="10764012" cy="14462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4181E216-46A9-45DC-8C8B-59104B7E32BD}"/>
              </a:ext>
            </a:extLst>
          </p:cNvPr>
          <p:cNvSpPr/>
          <p:nvPr/>
        </p:nvSpPr>
        <p:spPr>
          <a:xfrm>
            <a:off x="853439" y="4688714"/>
            <a:ext cx="10680700" cy="1362710"/>
          </a:xfrm>
          <a:custGeom>
            <a:avLst/>
            <a:gdLst/>
            <a:ahLst/>
            <a:cxnLst/>
            <a:rect l="l" t="t" r="r" b="b"/>
            <a:pathLst>
              <a:path w="10680700" h="1362710">
                <a:moveTo>
                  <a:pt x="0" y="1362456"/>
                </a:moveTo>
                <a:lnTo>
                  <a:pt x="10680192" y="1362456"/>
                </a:lnTo>
                <a:lnTo>
                  <a:pt x="10680192" y="0"/>
                </a:lnTo>
                <a:lnTo>
                  <a:pt x="0" y="0"/>
                </a:lnTo>
                <a:lnTo>
                  <a:pt x="0" y="1362456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0">
            <a:extLst>
              <a:ext uri="{FF2B5EF4-FFF2-40B4-BE49-F238E27FC236}">
                <a16:creationId xmlns:a16="http://schemas.microsoft.com/office/drawing/2014/main" id="{CB53CC5B-7442-45A7-9615-DC9F59C0D1FC}"/>
              </a:ext>
            </a:extLst>
          </p:cNvPr>
          <p:cNvSpPr/>
          <p:nvPr/>
        </p:nvSpPr>
        <p:spPr>
          <a:xfrm>
            <a:off x="2418588" y="4752722"/>
            <a:ext cx="1221105" cy="1222375"/>
          </a:xfrm>
          <a:custGeom>
            <a:avLst/>
            <a:gdLst/>
            <a:ahLst/>
            <a:cxnLst/>
            <a:rect l="l" t="t" r="r" b="b"/>
            <a:pathLst>
              <a:path w="1221104" h="1222375">
                <a:moveTo>
                  <a:pt x="610362" y="0"/>
                </a:moveTo>
                <a:lnTo>
                  <a:pt x="562667" y="1838"/>
                </a:lnTo>
                <a:lnTo>
                  <a:pt x="515975" y="7262"/>
                </a:lnTo>
                <a:lnTo>
                  <a:pt x="470422" y="16137"/>
                </a:lnTo>
                <a:lnTo>
                  <a:pt x="426144" y="28326"/>
                </a:lnTo>
                <a:lnTo>
                  <a:pt x="383277" y="43695"/>
                </a:lnTo>
                <a:lnTo>
                  <a:pt x="341955" y="62106"/>
                </a:lnTo>
                <a:lnTo>
                  <a:pt x="302316" y="83424"/>
                </a:lnTo>
                <a:lnTo>
                  <a:pt x="264494" y="107514"/>
                </a:lnTo>
                <a:lnTo>
                  <a:pt x="228626" y="134240"/>
                </a:lnTo>
                <a:lnTo>
                  <a:pt x="194847" y="163466"/>
                </a:lnTo>
                <a:lnTo>
                  <a:pt x="163293" y="195056"/>
                </a:lnTo>
                <a:lnTo>
                  <a:pt x="134100" y="228875"/>
                </a:lnTo>
                <a:lnTo>
                  <a:pt x="107404" y="264786"/>
                </a:lnTo>
                <a:lnTo>
                  <a:pt x="83340" y="302655"/>
                </a:lnTo>
                <a:lnTo>
                  <a:pt x="62044" y="342344"/>
                </a:lnTo>
                <a:lnTo>
                  <a:pt x="43651" y="383719"/>
                </a:lnTo>
                <a:lnTo>
                  <a:pt x="28299" y="426644"/>
                </a:lnTo>
                <a:lnTo>
                  <a:pt x="16121" y="470982"/>
                </a:lnTo>
                <a:lnTo>
                  <a:pt x="7255" y="516599"/>
                </a:lnTo>
                <a:lnTo>
                  <a:pt x="1836" y="563358"/>
                </a:lnTo>
                <a:lnTo>
                  <a:pt x="0" y="611124"/>
                </a:lnTo>
                <a:lnTo>
                  <a:pt x="1836" y="658889"/>
                </a:lnTo>
                <a:lnTo>
                  <a:pt x="7255" y="705648"/>
                </a:lnTo>
                <a:lnTo>
                  <a:pt x="16121" y="751265"/>
                </a:lnTo>
                <a:lnTo>
                  <a:pt x="28299" y="795603"/>
                </a:lnTo>
                <a:lnTo>
                  <a:pt x="43651" y="838528"/>
                </a:lnTo>
                <a:lnTo>
                  <a:pt x="62044" y="879903"/>
                </a:lnTo>
                <a:lnTo>
                  <a:pt x="83340" y="919592"/>
                </a:lnTo>
                <a:lnTo>
                  <a:pt x="107404" y="957461"/>
                </a:lnTo>
                <a:lnTo>
                  <a:pt x="134100" y="993372"/>
                </a:lnTo>
                <a:lnTo>
                  <a:pt x="163293" y="1027191"/>
                </a:lnTo>
                <a:lnTo>
                  <a:pt x="194847" y="1058781"/>
                </a:lnTo>
                <a:lnTo>
                  <a:pt x="228626" y="1088007"/>
                </a:lnTo>
                <a:lnTo>
                  <a:pt x="264494" y="1114733"/>
                </a:lnTo>
                <a:lnTo>
                  <a:pt x="302316" y="1138823"/>
                </a:lnTo>
                <a:lnTo>
                  <a:pt x="341955" y="1160141"/>
                </a:lnTo>
                <a:lnTo>
                  <a:pt x="383277" y="1178552"/>
                </a:lnTo>
                <a:lnTo>
                  <a:pt x="426144" y="1193921"/>
                </a:lnTo>
                <a:lnTo>
                  <a:pt x="470422" y="1206110"/>
                </a:lnTo>
                <a:lnTo>
                  <a:pt x="515975" y="1214985"/>
                </a:lnTo>
                <a:lnTo>
                  <a:pt x="562667" y="1220409"/>
                </a:lnTo>
                <a:lnTo>
                  <a:pt x="610362" y="1222248"/>
                </a:lnTo>
                <a:lnTo>
                  <a:pt x="658056" y="1220409"/>
                </a:lnTo>
                <a:lnTo>
                  <a:pt x="704748" y="1214985"/>
                </a:lnTo>
                <a:lnTo>
                  <a:pt x="750301" y="1206110"/>
                </a:lnTo>
                <a:lnTo>
                  <a:pt x="794579" y="1193921"/>
                </a:lnTo>
                <a:lnTo>
                  <a:pt x="837446" y="1178552"/>
                </a:lnTo>
                <a:lnTo>
                  <a:pt x="878768" y="1160141"/>
                </a:lnTo>
                <a:lnTo>
                  <a:pt x="918407" y="1138823"/>
                </a:lnTo>
                <a:lnTo>
                  <a:pt x="956229" y="1114733"/>
                </a:lnTo>
                <a:lnTo>
                  <a:pt x="992097" y="1088007"/>
                </a:lnTo>
                <a:lnTo>
                  <a:pt x="1025876" y="1058781"/>
                </a:lnTo>
                <a:lnTo>
                  <a:pt x="1057430" y="1027191"/>
                </a:lnTo>
                <a:lnTo>
                  <a:pt x="1086623" y="993372"/>
                </a:lnTo>
                <a:lnTo>
                  <a:pt x="1113319" y="957461"/>
                </a:lnTo>
                <a:lnTo>
                  <a:pt x="1137383" y="919592"/>
                </a:lnTo>
                <a:lnTo>
                  <a:pt x="1158679" y="879903"/>
                </a:lnTo>
                <a:lnTo>
                  <a:pt x="1177072" y="838528"/>
                </a:lnTo>
                <a:lnTo>
                  <a:pt x="1192424" y="795603"/>
                </a:lnTo>
                <a:lnTo>
                  <a:pt x="1204602" y="751265"/>
                </a:lnTo>
                <a:lnTo>
                  <a:pt x="1213468" y="705648"/>
                </a:lnTo>
                <a:lnTo>
                  <a:pt x="1218887" y="658889"/>
                </a:lnTo>
                <a:lnTo>
                  <a:pt x="1220724" y="611124"/>
                </a:lnTo>
                <a:lnTo>
                  <a:pt x="1218887" y="563358"/>
                </a:lnTo>
                <a:lnTo>
                  <a:pt x="1213468" y="516599"/>
                </a:lnTo>
                <a:lnTo>
                  <a:pt x="1204602" y="470982"/>
                </a:lnTo>
                <a:lnTo>
                  <a:pt x="1192424" y="426644"/>
                </a:lnTo>
                <a:lnTo>
                  <a:pt x="1177072" y="383719"/>
                </a:lnTo>
                <a:lnTo>
                  <a:pt x="1158679" y="342344"/>
                </a:lnTo>
                <a:lnTo>
                  <a:pt x="1137383" y="302655"/>
                </a:lnTo>
                <a:lnTo>
                  <a:pt x="1113319" y="264786"/>
                </a:lnTo>
                <a:lnTo>
                  <a:pt x="1086623" y="228875"/>
                </a:lnTo>
                <a:lnTo>
                  <a:pt x="1057430" y="195056"/>
                </a:lnTo>
                <a:lnTo>
                  <a:pt x="1025876" y="163466"/>
                </a:lnTo>
                <a:lnTo>
                  <a:pt x="992097" y="134240"/>
                </a:lnTo>
                <a:lnTo>
                  <a:pt x="956229" y="107514"/>
                </a:lnTo>
                <a:lnTo>
                  <a:pt x="918407" y="83424"/>
                </a:lnTo>
                <a:lnTo>
                  <a:pt x="878768" y="62106"/>
                </a:lnTo>
                <a:lnTo>
                  <a:pt x="837446" y="43695"/>
                </a:lnTo>
                <a:lnTo>
                  <a:pt x="794579" y="28326"/>
                </a:lnTo>
                <a:lnTo>
                  <a:pt x="750301" y="16137"/>
                </a:lnTo>
                <a:lnTo>
                  <a:pt x="704748" y="7262"/>
                </a:lnTo>
                <a:lnTo>
                  <a:pt x="658056" y="1838"/>
                </a:lnTo>
                <a:lnTo>
                  <a:pt x="610362" y="0"/>
                </a:lnTo>
                <a:close/>
              </a:path>
            </a:pathLst>
          </a:custGeom>
          <a:solidFill>
            <a:srgbClr val="006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29F823F9-8116-4FAD-8983-E1905F14E19D}"/>
              </a:ext>
            </a:extLst>
          </p:cNvPr>
          <p:cNvSpPr/>
          <p:nvPr/>
        </p:nvSpPr>
        <p:spPr>
          <a:xfrm>
            <a:off x="2625851" y="4816729"/>
            <a:ext cx="1132331" cy="10881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2">
            <a:extLst>
              <a:ext uri="{FF2B5EF4-FFF2-40B4-BE49-F238E27FC236}">
                <a16:creationId xmlns:a16="http://schemas.microsoft.com/office/drawing/2014/main" id="{8ADFED4F-8ECC-45D3-9528-05B435255A4E}"/>
              </a:ext>
            </a:extLst>
          </p:cNvPr>
          <p:cNvSpPr/>
          <p:nvPr/>
        </p:nvSpPr>
        <p:spPr>
          <a:xfrm>
            <a:off x="2446020" y="5529961"/>
            <a:ext cx="1160526" cy="3680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3">
            <a:extLst>
              <a:ext uri="{FF2B5EF4-FFF2-40B4-BE49-F238E27FC236}">
                <a16:creationId xmlns:a16="http://schemas.microsoft.com/office/drawing/2014/main" id="{424436D3-E655-49E8-9689-413A7750006B}"/>
              </a:ext>
            </a:extLst>
          </p:cNvPr>
          <p:cNvSpPr txBox="1"/>
          <p:nvPr/>
        </p:nvSpPr>
        <p:spPr>
          <a:xfrm>
            <a:off x="2558033" y="5585206"/>
            <a:ext cx="941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맑은 고딕"/>
                <a:cs typeface="맑은 고딕"/>
              </a:rPr>
              <a:t>개인정보유출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6" name="object 16">
            <a:extLst>
              <a:ext uri="{FF2B5EF4-FFF2-40B4-BE49-F238E27FC236}">
                <a16:creationId xmlns:a16="http://schemas.microsoft.com/office/drawing/2014/main" id="{7E6D4FBB-19BB-4E21-940D-56E8AE27A626}"/>
              </a:ext>
            </a:extLst>
          </p:cNvPr>
          <p:cNvSpPr/>
          <p:nvPr/>
        </p:nvSpPr>
        <p:spPr>
          <a:xfrm>
            <a:off x="3706367" y="5384419"/>
            <a:ext cx="1409700" cy="0"/>
          </a:xfrm>
          <a:custGeom>
            <a:avLst/>
            <a:gdLst/>
            <a:ahLst/>
            <a:cxnLst/>
            <a:rect l="l" t="t" r="r" b="b"/>
            <a:pathLst>
              <a:path w="1409700">
                <a:moveTo>
                  <a:pt x="0" y="0"/>
                </a:moveTo>
                <a:lnTo>
                  <a:pt x="1409700" y="0"/>
                </a:lnTo>
              </a:path>
            </a:pathLst>
          </a:custGeom>
          <a:ln w="35051">
            <a:solidFill>
              <a:srgbClr val="006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7">
            <a:extLst>
              <a:ext uri="{FF2B5EF4-FFF2-40B4-BE49-F238E27FC236}">
                <a16:creationId xmlns:a16="http://schemas.microsoft.com/office/drawing/2014/main" id="{CA4A344C-CEFA-4272-BD48-41A21CA67E1F}"/>
              </a:ext>
            </a:extLst>
          </p:cNvPr>
          <p:cNvSpPr/>
          <p:nvPr/>
        </p:nvSpPr>
        <p:spPr>
          <a:xfrm>
            <a:off x="5125211" y="5046854"/>
            <a:ext cx="0" cy="658495"/>
          </a:xfrm>
          <a:custGeom>
            <a:avLst/>
            <a:gdLst/>
            <a:ahLst/>
            <a:cxnLst/>
            <a:rect l="l" t="t" r="r" b="b"/>
            <a:pathLst>
              <a:path h="658494">
                <a:moveTo>
                  <a:pt x="0" y="0"/>
                </a:moveTo>
                <a:lnTo>
                  <a:pt x="0" y="658367"/>
                </a:lnTo>
              </a:path>
            </a:pathLst>
          </a:custGeom>
          <a:ln w="33527">
            <a:solidFill>
              <a:srgbClr val="006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8">
            <a:extLst>
              <a:ext uri="{FF2B5EF4-FFF2-40B4-BE49-F238E27FC236}">
                <a16:creationId xmlns:a16="http://schemas.microsoft.com/office/drawing/2014/main" id="{471F98ED-D300-491E-AAE5-AD976EDC4A7B}"/>
              </a:ext>
            </a:extLst>
          </p:cNvPr>
          <p:cNvSpPr/>
          <p:nvPr/>
        </p:nvSpPr>
        <p:spPr>
          <a:xfrm>
            <a:off x="5116067" y="505676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35051">
            <a:solidFill>
              <a:srgbClr val="006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9">
            <a:extLst>
              <a:ext uri="{FF2B5EF4-FFF2-40B4-BE49-F238E27FC236}">
                <a16:creationId xmlns:a16="http://schemas.microsoft.com/office/drawing/2014/main" id="{71F9C825-72B4-4CF1-BD66-5D4892F738A2}"/>
              </a:ext>
            </a:extLst>
          </p:cNvPr>
          <p:cNvSpPr/>
          <p:nvPr/>
        </p:nvSpPr>
        <p:spPr>
          <a:xfrm>
            <a:off x="5116067" y="5686172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35051">
            <a:solidFill>
              <a:srgbClr val="006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0">
            <a:extLst>
              <a:ext uri="{FF2B5EF4-FFF2-40B4-BE49-F238E27FC236}">
                <a16:creationId xmlns:a16="http://schemas.microsoft.com/office/drawing/2014/main" id="{A3391737-ED3B-46A9-8734-E5245465ECA2}"/>
              </a:ext>
            </a:extLst>
          </p:cNvPr>
          <p:cNvSpPr/>
          <p:nvPr/>
        </p:nvSpPr>
        <p:spPr>
          <a:xfrm>
            <a:off x="5961888" y="5004182"/>
            <a:ext cx="91440" cy="106680"/>
          </a:xfrm>
          <a:custGeom>
            <a:avLst/>
            <a:gdLst/>
            <a:ahLst/>
            <a:cxnLst/>
            <a:rect l="l" t="t" r="r" b="b"/>
            <a:pathLst>
              <a:path w="91439" h="106680">
                <a:moveTo>
                  <a:pt x="0" y="0"/>
                </a:moveTo>
                <a:lnTo>
                  <a:pt x="0" y="106679"/>
                </a:lnTo>
                <a:lnTo>
                  <a:pt x="91439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6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1">
            <a:extLst>
              <a:ext uri="{FF2B5EF4-FFF2-40B4-BE49-F238E27FC236}">
                <a16:creationId xmlns:a16="http://schemas.microsoft.com/office/drawing/2014/main" id="{420F5DC7-DFEF-4102-BD07-2460675AE1A6}"/>
              </a:ext>
            </a:extLst>
          </p:cNvPr>
          <p:cNvSpPr/>
          <p:nvPr/>
        </p:nvSpPr>
        <p:spPr>
          <a:xfrm>
            <a:off x="5961888" y="5633594"/>
            <a:ext cx="91440" cy="106680"/>
          </a:xfrm>
          <a:custGeom>
            <a:avLst/>
            <a:gdLst/>
            <a:ahLst/>
            <a:cxnLst/>
            <a:rect l="l" t="t" r="r" b="b"/>
            <a:pathLst>
              <a:path w="91439" h="106680">
                <a:moveTo>
                  <a:pt x="0" y="0"/>
                </a:moveTo>
                <a:lnTo>
                  <a:pt x="0" y="106679"/>
                </a:lnTo>
                <a:lnTo>
                  <a:pt x="91439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6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5">
            <a:extLst>
              <a:ext uri="{FF2B5EF4-FFF2-40B4-BE49-F238E27FC236}">
                <a16:creationId xmlns:a16="http://schemas.microsoft.com/office/drawing/2014/main" id="{42D01A21-308F-4932-9919-06EB34D18322}"/>
              </a:ext>
            </a:extLst>
          </p:cNvPr>
          <p:cNvSpPr/>
          <p:nvPr/>
        </p:nvSpPr>
        <p:spPr>
          <a:xfrm>
            <a:off x="3799332" y="4703928"/>
            <a:ext cx="1256436" cy="7032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6">
            <a:extLst>
              <a:ext uri="{FF2B5EF4-FFF2-40B4-BE49-F238E27FC236}">
                <a16:creationId xmlns:a16="http://schemas.microsoft.com/office/drawing/2014/main" id="{A1132918-EB04-4F3E-8EBE-17A51028D5B8}"/>
              </a:ext>
            </a:extLst>
          </p:cNvPr>
          <p:cNvSpPr txBox="1"/>
          <p:nvPr/>
        </p:nvSpPr>
        <p:spPr>
          <a:xfrm>
            <a:off x="4063746" y="4912488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E85A1A"/>
                </a:solidFill>
                <a:latin typeface="맑은 고딕"/>
                <a:cs typeface="맑은 고딕"/>
              </a:rPr>
              <a:t>지체없이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44" name="object 27">
            <a:extLst>
              <a:ext uri="{FF2B5EF4-FFF2-40B4-BE49-F238E27FC236}">
                <a16:creationId xmlns:a16="http://schemas.microsoft.com/office/drawing/2014/main" id="{FF24189B-C80C-430C-8FF5-40AEC4C99F0A}"/>
              </a:ext>
            </a:extLst>
          </p:cNvPr>
          <p:cNvSpPr/>
          <p:nvPr/>
        </p:nvSpPr>
        <p:spPr>
          <a:xfrm>
            <a:off x="3742944" y="4917288"/>
            <a:ext cx="711085" cy="7032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8">
            <a:extLst>
              <a:ext uri="{FF2B5EF4-FFF2-40B4-BE49-F238E27FC236}">
                <a16:creationId xmlns:a16="http://schemas.microsoft.com/office/drawing/2014/main" id="{5B0BF93E-972D-4804-85E6-5807BD5B89E9}"/>
              </a:ext>
            </a:extLst>
          </p:cNvPr>
          <p:cNvSpPr/>
          <p:nvPr/>
        </p:nvSpPr>
        <p:spPr>
          <a:xfrm>
            <a:off x="3910584" y="4917288"/>
            <a:ext cx="721588" cy="7032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9">
            <a:extLst>
              <a:ext uri="{FF2B5EF4-FFF2-40B4-BE49-F238E27FC236}">
                <a16:creationId xmlns:a16="http://schemas.microsoft.com/office/drawing/2014/main" id="{A1A94930-0C19-415F-AEF9-DE6F7DFCC27B}"/>
              </a:ext>
            </a:extLst>
          </p:cNvPr>
          <p:cNvSpPr/>
          <p:nvPr/>
        </p:nvSpPr>
        <p:spPr>
          <a:xfrm>
            <a:off x="4149852" y="4917288"/>
            <a:ext cx="899960" cy="7032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A8FD54A3-9471-4DE2-9F58-22E549F327D1}"/>
              </a:ext>
            </a:extLst>
          </p:cNvPr>
          <p:cNvSpPr/>
          <p:nvPr/>
        </p:nvSpPr>
        <p:spPr>
          <a:xfrm>
            <a:off x="4506467" y="4917288"/>
            <a:ext cx="607288" cy="7032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1">
            <a:extLst>
              <a:ext uri="{FF2B5EF4-FFF2-40B4-BE49-F238E27FC236}">
                <a16:creationId xmlns:a16="http://schemas.microsoft.com/office/drawing/2014/main" id="{D7CAA56C-65EF-488E-B17D-F59BFC8C7816}"/>
              </a:ext>
            </a:extLst>
          </p:cNvPr>
          <p:cNvSpPr txBox="1"/>
          <p:nvPr/>
        </p:nvSpPr>
        <p:spPr>
          <a:xfrm>
            <a:off x="4007358" y="5125847"/>
            <a:ext cx="8534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E85A1A"/>
                </a:solidFill>
                <a:latin typeface="맑은 고딕"/>
                <a:cs typeface="맑은 고딕"/>
              </a:rPr>
              <a:t>(5일</a:t>
            </a:r>
            <a:r>
              <a:rPr sz="1400" b="1" spc="-8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E85A1A"/>
                </a:solidFill>
                <a:latin typeface="맑은 고딕"/>
                <a:cs typeface="맑은 고딕"/>
              </a:rPr>
              <a:t>이내)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49" name="object 32">
            <a:extLst>
              <a:ext uri="{FF2B5EF4-FFF2-40B4-BE49-F238E27FC236}">
                <a16:creationId xmlns:a16="http://schemas.microsoft.com/office/drawing/2014/main" id="{42122455-0507-4438-85C0-1D79C689BBE2}"/>
              </a:ext>
            </a:extLst>
          </p:cNvPr>
          <p:cNvSpPr/>
          <p:nvPr/>
        </p:nvSpPr>
        <p:spPr>
          <a:xfrm>
            <a:off x="5106923" y="4617060"/>
            <a:ext cx="899960" cy="7032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3">
            <a:extLst>
              <a:ext uri="{FF2B5EF4-FFF2-40B4-BE49-F238E27FC236}">
                <a16:creationId xmlns:a16="http://schemas.microsoft.com/office/drawing/2014/main" id="{854E430D-004D-4216-8D5E-04D09CDEB9B5}"/>
              </a:ext>
            </a:extLst>
          </p:cNvPr>
          <p:cNvSpPr txBox="1"/>
          <p:nvPr/>
        </p:nvSpPr>
        <p:spPr>
          <a:xfrm>
            <a:off x="5371846" y="4825620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E85A1A"/>
                </a:solidFill>
                <a:latin typeface="맑은 고딕"/>
                <a:cs typeface="맑은 고딕"/>
              </a:rPr>
              <a:t>통지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51" name="object 34">
            <a:extLst>
              <a:ext uri="{FF2B5EF4-FFF2-40B4-BE49-F238E27FC236}">
                <a16:creationId xmlns:a16="http://schemas.microsoft.com/office/drawing/2014/main" id="{BAED0837-FBAC-4245-BCC9-F256D0EAF4F0}"/>
              </a:ext>
            </a:extLst>
          </p:cNvPr>
          <p:cNvSpPr/>
          <p:nvPr/>
        </p:nvSpPr>
        <p:spPr>
          <a:xfrm>
            <a:off x="5106923" y="5468976"/>
            <a:ext cx="899960" cy="7032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35">
            <a:extLst>
              <a:ext uri="{FF2B5EF4-FFF2-40B4-BE49-F238E27FC236}">
                <a16:creationId xmlns:a16="http://schemas.microsoft.com/office/drawing/2014/main" id="{C180F04F-2E77-4521-99E9-12B2EC6E0DA9}"/>
              </a:ext>
            </a:extLst>
          </p:cNvPr>
          <p:cNvSpPr txBox="1"/>
          <p:nvPr/>
        </p:nvSpPr>
        <p:spPr>
          <a:xfrm>
            <a:off x="5371846" y="5678171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E85A1A"/>
                </a:solidFill>
                <a:latin typeface="맑은 고딕"/>
                <a:cs typeface="맑은 고딕"/>
              </a:rPr>
              <a:t>신고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B09F0E3C-35AD-4958-B774-7E437D9FA684}"/>
              </a:ext>
            </a:extLst>
          </p:cNvPr>
          <p:cNvSpPr/>
          <p:nvPr/>
        </p:nvSpPr>
        <p:spPr>
          <a:xfrm>
            <a:off x="6078472" y="4777804"/>
            <a:ext cx="3555489" cy="574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object 36">
            <a:extLst>
              <a:ext uri="{FF2B5EF4-FFF2-40B4-BE49-F238E27FC236}">
                <a16:creationId xmlns:a16="http://schemas.microsoft.com/office/drawing/2014/main" id="{5CF92139-E4D5-4EC6-931C-465F542DEE37}"/>
              </a:ext>
            </a:extLst>
          </p:cNvPr>
          <p:cNvSpPr txBox="1"/>
          <p:nvPr/>
        </p:nvSpPr>
        <p:spPr>
          <a:xfrm>
            <a:off x="6719578" y="4934848"/>
            <a:ext cx="2336792" cy="264174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259"/>
              </a:spcBef>
            </a:pPr>
            <a:r>
              <a:rPr lang="ko-KR" altLang="en-US" sz="1500" b="1" dirty="0">
                <a:solidFill>
                  <a:schemeClr val="bg1"/>
                </a:solidFill>
                <a:latin typeface="맑은 고딕"/>
                <a:cs typeface="맑은 고딕"/>
              </a:rPr>
              <a:t>정보주체</a:t>
            </a:r>
            <a:endParaRPr sz="1500" b="1" dirty="0">
              <a:solidFill>
                <a:schemeClr val="bg1"/>
              </a:solidFill>
              <a:latin typeface="맑은 고딕"/>
              <a:cs typeface="맑은 고딕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8C7A428D-33DC-4A53-965C-EAF946D01922}"/>
              </a:ext>
            </a:extLst>
          </p:cNvPr>
          <p:cNvSpPr/>
          <p:nvPr/>
        </p:nvSpPr>
        <p:spPr>
          <a:xfrm>
            <a:off x="6090880" y="5431981"/>
            <a:ext cx="3543081" cy="574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object 36">
            <a:extLst>
              <a:ext uri="{FF2B5EF4-FFF2-40B4-BE49-F238E27FC236}">
                <a16:creationId xmlns:a16="http://schemas.microsoft.com/office/drawing/2014/main" id="{13150E3A-9DA2-4188-AF80-F6846807A152}"/>
              </a:ext>
            </a:extLst>
          </p:cNvPr>
          <p:cNvSpPr txBox="1"/>
          <p:nvPr/>
        </p:nvSpPr>
        <p:spPr>
          <a:xfrm>
            <a:off x="6116785" y="5593631"/>
            <a:ext cx="3517176" cy="264174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259"/>
              </a:spcBef>
            </a:pPr>
            <a:r>
              <a:rPr lang="ko-KR" altLang="en-US" sz="1500" b="1" dirty="0">
                <a:solidFill>
                  <a:schemeClr val="bg1"/>
                </a:solidFill>
                <a:latin typeface="맑은 고딕"/>
                <a:cs typeface="맑은 고딕"/>
              </a:rPr>
              <a:t>한국인터넷진흥원</a:t>
            </a:r>
            <a:endParaRPr sz="1500" b="1" dirty="0">
              <a:solidFill>
                <a:schemeClr val="bg1"/>
              </a:solidFill>
              <a:latin typeface="맑은 고딕"/>
              <a:cs typeface="맑은 고딕"/>
            </a:endParaRPr>
          </a:p>
        </p:txBody>
      </p:sp>
      <p:sp>
        <p:nvSpPr>
          <p:cNvPr id="57" name="object 6">
            <a:extLst>
              <a:ext uri="{FF2B5EF4-FFF2-40B4-BE49-F238E27FC236}">
                <a16:creationId xmlns:a16="http://schemas.microsoft.com/office/drawing/2014/main" id="{E1F0AB3F-05D2-4CCD-8313-4C9EEE1284FC}"/>
              </a:ext>
            </a:extLst>
          </p:cNvPr>
          <p:cNvSpPr txBox="1"/>
          <p:nvPr/>
        </p:nvSpPr>
        <p:spPr>
          <a:xfrm>
            <a:off x="1094637" y="4271620"/>
            <a:ext cx="18101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통지 및 </a:t>
            </a:r>
            <a:r>
              <a:rPr sz="1600" b="1" spc="-55" dirty="0" err="1">
                <a:solidFill>
                  <a:srgbClr val="0880AF"/>
                </a:solidFill>
                <a:latin typeface="맑은 고딕"/>
                <a:cs typeface="맑은 고딕"/>
              </a:rPr>
              <a:t>신고</a:t>
            </a:r>
            <a:r>
              <a:rPr sz="1600" b="1" spc="-27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방법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58" name="object 7">
            <a:extLst>
              <a:ext uri="{FF2B5EF4-FFF2-40B4-BE49-F238E27FC236}">
                <a16:creationId xmlns:a16="http://schemas.microsoft.com/office/drawing/2014/main" id="{C6BC886A-1D45-4604-AE4F-1B59BDE56220}"/>
              </a:ext>
            </a:extLst>
          </p:cNvPr>
          <p:cNvSpPr/>
          <p:nvPr/>
        </p:nvSpPr>
        <p:spPr>
          <a:xfrm>
            <a:off x="853439" y="4298672"/>
            <a:ext cx="128015" cy="1950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85CE21-B6E7-A1A3-490C-91B7745A4F3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1281B79-0A63-B022-7FBE-EFF5E2F6F17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3" name="object 3"/>
          <p:cNvSpPr/>
          <p:nvPr/>
        </p:nvSpPr>
        <p:spPr>
          <a:xfrm>
            <a:off x="3461003" y="4076065"/>
            <a:ext cx="8083550" cy="451484"/>
          </a:xfrm>
          <a:custGeom>
            <a:avLst/>
            <a:gdLst/>
            <a:ahLst/>
            <a:cxnLst/>
            <a:rect l="l" t="t" r="r" b="b"/>
            <a:pathLst>
              <a:path w="8083550" h="451485">
                <a:moveTo>
                  <a:pt x="8008112" y="0"/>
                </a:moveTo>
                <a:lnTo>
                  <a:pt x="75184" y="0"/>
                </a:lnTo>
                <a:lnTo>
                  <a:pt x="45916" y="5907"/>
                </a:lnTo>
                <a:lnTo>
                  <a:pt x="22018" y="22018"/>
                </a:lnTo>
                <a:lnTo>
                  <a:pt x="5907" y="45916"/>
                </a:lnTo>
                <a:lnTo>
                  <a:pt x="0" y="75184"/>
                </a:lnTo>
                <a:lnTo>
                  <a:pt x="0" y="451104"/>
                </a:lnTo>
                <a:lnTo>
                  <a:pt x="8083296" y="451104"/>
                </a:lnTo>
                <a:lnTo>
                  <a:pt x="8083296" y="75184"/>
                </a:lnTo>
                <a:lnTo>
                  <a:pt x="8077388" y="45916"/>
                </a:lnTo>
                <a:lnTo>
                  <a:pt x="8061277" y="22018"/>
                </a:lnTo>
                <a:lnTo>
                  <a:pt x="8037379" y="5907"/>
                </a:lnTo>
                <a:lnTo>
                  <a:pt x="8008112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8547" y="650494"/>
            <a:ext cx="39147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3</a:t>
            </a:r>
            <a:r>
              <a:rPr sz="1800" b="1" spc="-50" dirty="0">
                <a:solidFill>
                  <a:srgbClr val="2260B3"/>
                </a:solidFill>
                <a:latin typeface="맑은 고딕"/>
                <a:cs typeface="맑은 고딕"/>
              </a:rPr>
              <a:t>. </a:t>
            </a:r>
            <a:r>
              <a:rPr sz="1800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 </a:t>
            </a:r>
            <a:r>
              <a:rPr sz="1800" b="1" spc="-70" dirty="0" err="1">
                <a:solidFill>
                  <a:srgbClr val="2260B3"/>
                </a:solidFill>
                <a:latin typeface="맑은 고딕"/>
                <a:cs typeface="맑은 고딕"/>
              </a:rPr>
              <a:t>안전한</a:t>
            </a:r>
            <a:r>
              <a:rPr sz="1800" b="1" spc="-509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100" dirty="0" err="1">
                <a:solidFill>
                  <a:srgbClr val="2260B3"/>
                </a:solidFill>
                <a:latin typeface="맑은 고딕"/>
                <a:cs typeface="맑은 고딕"/>
              </a:rPr>
              <a:t>관리</a:t>
            </a:r>
            <a:endParaRPr sz="18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4638" y="3738118"/>
            <a:ext cx="847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신고</a:t>
            </a:r>
            <a:r>
              <a:rPr sz="1600" b="1" spc="-27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방법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3439" y="3765170"/>
            <a:ext cx="128015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9724" y="4076065"/>
            <a:ext cx="2621280" cy="451484"/>
          </a:xfrm>
          <a:custGeom>
            <a:avLst/>
            <a:gdLst/>
            <a:ahLst/>
            <a:cxnLst/>
            <a:rect l="l" t="t" r="r" b="b"/>
            <a:pathLst>
              <a:path w="2621279" h="451485">
                <a:moveTo>
                  <a:pt x="2546096" y="0"/>
                </a:moveTo>
                <a:lnTo>
                  <a:pt x="75184" y="0"/>
                </a:lnTo>
                <a:lnTo>
                  <a:pt x="45916" y="5907"/>
                </a:lnTo>
                <a:lnTo>
                  <a:pt x="22018" y="22018"/>
                </a:lnTo>
                <a:lnTo>
                  <a:pt x="5907" y="45916"/>
                </a:lnTo>
                <a:lnTo>
                  <a:pt x="0" y="75184"/>
                </a:lnTo>
                <a:lnTo>
                  <a:pt x="0" y="451104"/>
                </a:lnTo>
                <a:lnTo>
                  <a:pt x="2621279" y="451104"/>
                </a:lnTo>
                <a:lnTo>
                  <a:pt x="2621279" y="75184"/>
                </a:lnTo>
                <a:lnTo>
                  <a:pt x="2615372" y="45916"/>
                </a:lnTo>
                <a:lnTo>
                  <a:pt x="2599261" y="22018"/>
                </a:lnTo>
                <a:lnTo>
                  <a:pt x="2575363" y="5907"/>
                </a:lnTo>
                <a:lnTo>
                  <a:pt x="2546096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258997"/>
              </p:ext>
            </p:extLst>
          </p:nvPr>
        </p:nvGraphicFramePr>
        <p:xfrm>
          <a:off x="839786" y="4076700"/>
          <a:ext cx="10704767" cy="2361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0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982">
                <a:tc>
                  <a:txBody>
                    <a:bodyPr/>
                    <a:lstStyle/>
                    <a:p>
                      <a:pPr marL="94996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위반행위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12763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세부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내용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127635" marB="0">
                    <a:lnL w="6350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marL="94996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신고대상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79375" marB="0">
                    <a:lnR w="6350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288290" indent="-179705">
                        <a:lnSpc>
                          <a:spcPct val="100000"/>
                        </a:lnSpc>
                        <a:spcBef>
                          <a:spcPts val="625"/>
                        </a:spcBef>
                        <a:buClr>
                          <a:srgbClr val="3467C2"/>
                        </a:buClr>
                        <a:buFont typeface="MS UI Gothic"/>
                        <a:buChar char="✓"/>
                        <a:tabLst>
                          <a:tab pos="288925" algn="l"/>
                        </a:tabLst>
                      </a:pP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1명 이상의 정보주체에 관한 개인정보가 유출된</a:t>
                      </a:r>
                      <a:r>
                        <a:rPr sz="1400" b="1" spc="-125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경우</a:t>
                      </a:r>
                      <a:endParaRPr sz="1400" dirty="0">
                        <a:latin typeface="맑은 고딕"/>
                        <a:cs typeface="맑은 고딕"/>
                      </a:endParaRPr>
                    </a:p>
                  </a:txBody>
                  <a:tcPr marL="0" marR="0" marT="79375" marB="0">
                    <a:lnL w="6350">
                      <a:solidFill>
                        <a:srgbClr val="BEBEBE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28">
                <a:tc>
                  <a:txBody>
                    <a:bodyPr/>
                    <a:lstStyle/>
                    <a:p>
                      <a:pPr marL="94996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신고기관</a:t>
                      </a:r>
                      <a:endParaRPr sz="1400" dirty="0">
                        <a:latin typeface="맑은 고딕"/>
                        <a:cs typeface="맑은 고딕"/>
                      </a:endParaRPr>
                    </a:p>
                  </a:txBody>
                  <a:tcPr marL="0" marR="0" marT="79375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288290" indent="-179705">
                        <a:lnSpc>
                          <a:spcPct val="100000"/>
                        </a:lnSpc>
                        <a:spcBef>
                          <a:spcPts val="625"/>
                        </a:spcBef>
                        <a:buClr>
                          <a:srgbClr val="3467C2"/>
                        </a:buClr>
                        <a:buFont typeface="MS UI Gothic"/>
                        <a:buChar char="✓"/>
                        <a:tabLst>
                          <a:tab pos="288925" algn="l"/>
                        </a:tabLst>
                      </a:pPr>
                      <a:r>
                        <a:rPr lang="ko-KR" altLang="en-US"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교육부</a:t>
                      </a:r>
                      <a:r>
                        <a:rPr lang="en-US" altLang="ko-KR"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(1</a:t>
                      </a:r>
                      <a:r>
                        <a:rPr lang="ko-KR" altLang="en-US"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명 이상 유출</a:t>
                      </a:r>
                      <a:r>
                        <a:rPr lang="en-US" altLang="ko-KR"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), </a:t>
                      </a:r>
                      <a:r>
                        <a:rPr lang="ko-KR" altLang="en-US"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개인정보보호위원회</a:t>
                      </a:r>
                      <a:r>
                        <a:rPr lang="en-US" altLang="ko-KR"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(1</a:t>
                      </a:r>
                      <a:r>
                        <a:rPr lang="ko-KR" altLang="en-US"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천명 이상 유출</a:t>
                      </a:r>
                      <a:r>
                        <a:rPr lang="en-US" altLang="ko-KR"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)</a:t>
                      </a:r>
                      <a:endParaRPr sz="1400" dirty="0">
                        <a:latin typeface="맑은 고딕"/>
                        <a:cs typeface="맑은 고딕"/>
                      </a:endParaRPr>
                    </a:p>
                  </a:txBody>
                  <a:tcPr marL="0" marR="0" marT="79375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marL="94996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신고시기</a:t>
                      </a:r>
                      <a:endParaRPr sz="1400" dirty="0">
                        <a:latin typeface="맑은 고딕"/>
                        <a:cs typeface="맑은 고딕"/>
                      </a:endParaRPr>
                    </a:p>
                  </a:txBody>
                  <a:tcPr marL="0" marR="0" marT="8001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288290" indent="-179705">
                        <a:lnSpc>
                          <a:spcPct val="100000"/>
                        </a:lnSpc>
                        <a:spcBef>
                          <a:spcPts val="630"/>
                        </a:spcBef>
                        <a:buClr>
                          <a:srgbClr val="3467C2"/>
                        </a:buClr>
                        <a:buFont typeface="MS UI Gothic"/>
                        <a:buChar char="✓"/>
                        <a:tabLst>
                          <a:tab pos="288925" algn="l"/>
                        </a:tabLst>
                      </a:pP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5일</a:t>
                      </a:r>
                      <a:r>
                        <a:rPr sz="1400" b="1" spc="-20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이내</a:t>
                      </a:r>
                      <a:endParaRPr sz="1400" dirty="0">
                        <a:latin typeface="맑은 고딕"/>
                        <a:cs typeface="맑은 고딕"/>
                      </a:endParaRPr>
                    </a:p>
                  </a:txBody>
                  <a:tcPr marL="0" marR="0" marT="8001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557">
                <a:tc>
                  <a:txBody>
                    <a:bodyPr/>
                    <a:lstStyle/>
                    <a:p>
                      <a:pPr marL="94996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신고방법</a:t>
                      </a:r>
                      <a:endParaRPr sz="1400" dirty="0">
                        <a:latin typeface="맑은 고딕"/>
                        <a:cs typeface="맑은 고딕"/>
                      </a:endParaRPr>
                    </a:p>
                  </a:txBody>
                  <a:tcPr marL="0" marR="0" marT="8001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288290" indent="-179705">
                        <a:lnSpc>
                          <a:spcPct val="100000"/>
                        </a:lnSpc>
                        <a:spcBef>
                          <a:spcPts val="630"/>
                        </a:spcBef>
                        <a:buClr>
                          <a:srgbClr val="3467C2"/>
                        </a:buClr>
                        <a:buFont typeface="MS UI Gothic"/>
                        <a:buChar char="✓"/>
                        <a:tabLst>
                          <a:tab pos="288925" algn="l"/>
                        </a:tabLst>
                      </a:pPr>
                      <a:r>
                        <a:rPr lang="ko-KR" altLang="en-US"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한국인터넷진흥원</a:t>
                      </a:r>
                      <a:r>
                        <a:rPr lang="en-US" altLang="ko-KR" sz="1400" b="1" spc="-10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(</a:t>
                      </a:r>
                      <a:r>
                        <a:rPr lang="en-US" altLang="ko-KR" sz="1400" b="1" spc="-10" dirty="0" err="1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kisa</a:t>
                      </a:r>
                      <a:r>
                        <a:rPr lang="en-US" altLang="ko-KR" sz="1400" b="1" spc="-10" dirty="0">
                          <a:solidFill>
                            <a:srgbClr val="252525"/>
                          </a:solidFill>
                          <a:latin typeface="+mn-lt"/>
                          <a:cs typeface="맑은 고딕"/>
                        </a:rPr>
                        <a:t>)(</a:t>
                      </a:r>
                      <a:r>
                        <a:rPr lang="en-US" altLang="ko-KR" sz="1400" b="1" spc="-10" dirty="0">
                          <a:solidFill>
                            <a:srgbClr val="252525"/>
                          </a:solidFill>
                          <a:latin typeface="+mn-lt"/>
                          <a:cs typeface="맑은 고딕"/>
                          <a:hlinkClick r:id="rId3"/>
                        </a:rPr>
                        <a:t>https://www.kisa.or.kr/</a:t>
                      </a:r>
                      <a:r>
                        <a:rPr lang="en-US" altLang="ko-KR" sz="1400" b="1" spc="-10" dirty="0">
                          <a:solidFill>
                            <a:srgbClr val="252525"/>
                          </a:solidFill>
                          <a:latin typeface="+mn-lt"/>
                          <a:cs typeface="맑은 고딕"/>
                        </a:rPr>
                        <a:t>) (</a:t>
                      </a:r>
                      <a:r>
                        <a:rPr lang="ko-KR" altLang="en-US" sz="1400" b="1" spc="-10" dirty="0">
                          <a:solidFill>
                            <a:srgbClr val="252525"/>
                          </a:solidFill>
                          <a:latin typeface="+mn-lt"/>
                          <a:cs typeface="맑은 고딕"/>
                        </a:rPr>
                        <a:t>전화</a:t>
                      </a:r>
                      <a:r>
                        <a:rPr lang="en-US" altLang="ko-KR" sz="1400" b="1" spc="-10" dirty="0">
                          <a:solidFill>
                            <a:srgbClr val="252525"/>
                          </a:solidFill>
                          <a:latin typeface="+mn-lt"/>
                          <a:cs typeface="맑은 고딕"/>
                        </a:rPr>
                        <a:t>:1433-25)</a:t>
                      </a:r>
                    </a:p>
                    <a:p>
                      <a:pPr marL="288290" indent="-179705">
                        <a:lnSpc>
                          <a:spcPct val="100000"/>
                        </a:lnSpc>
                        <a:spcBef>
                          <a:spcPts val="630"/>
                        </a:spcBef>
                        <a:buClr>
                          <a:srgbClr val="3467C2"/>
                        </a:buClr>
                        <a:buFont typeface="MS UI Gothic"/>
                        <a:buChar char="✓"/>
                        <a:tabLst>
                          <a:tab pos="288925" algn="l"/>
                        </a:tabLst>
                      </a:pPr>
                      <a:r>
                        <a:rPr lang="ko-KR" altLang="en-US" sz="1400" b="1" spc="-10" dirty="0">
                          <a:solidFill>
                            <a:srgbClr val="252525"/>
                          </a:solidFill>
                          <a:latin typeface="+mn-lt"/>
                          <a:cs typeface="맑은 고딕"/>
                        </a:rPr>
                        <a:t>인근 경찰서</a:t>
                      </a:r>
                      <a:endParaRPr sz="1400" dirty="0">
                        <a:latin typeface="맑은 고딕"/>
                        <a:cs typeface="맑은 고딕"/>
                      </a:endParaRPr>
                    </a:p>
                  </a:txBody>
                  <a:tcPr marL="0" marR="0" marT="8001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90">
                <a:tc>
                  <a:txBody>
                    <a:bodyPr/>
                    <a:lstStyle/>
                    <a:p>
                      <a:pPr marL="94996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신고내용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8001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3467C2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288290" indent="-179705">
                        <a:lnSpc>
                          <a:spcPct val="100000"/>
                        </a:lnSpc>
                        <a:spcBef>
                          <a:spcPts val="630"/>
                        </a:spcBef>
                        <a:buClr>
                          <a:srgbClr val="3467C2"/>
                        </a:buClr>
                        <a:buFont typeface="MS UI Gothic"/>
                        <a:buChar char="✓"/>
                        <a:tabLst>
                          <a:tab pos="288925" algn="l"/>
                        </a:tabLst>
                      </a:pP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정보주체에게 통지한 내용, 유출피해 최소화 대책 및 조치 결과</a:t>
                      </a:r>
                      <a:r>
                        <a:rPr sz="1400" b="1" spc="-155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등</a:t>
                      </a:r>
                      <a:endParaRPr sz="1400" dirty="0">
                        <a:latin typeface="맑은 고딕"/>
                        <a:cs typeface="맑은 고딕"/>
                      </a:endParaRPr>
                    </a:p>
                  </a:txBody>
                  <a:tcPr marL="0" marR="0" marT="8001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3467C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9" name="object 3">
            <a:extLst>
              <a:ext uri="{FF2B5EF4-FFF2-40B4-BE49-F238E27FC236}">
                <a16:creationId xmlns:a16="http://schemas.microsoft.com/office/drawing/2014/main" id="{AB1E657C-55AC-49D1-B4C5-BD516F28D577}"/>
              </a:ext>
            </a:extLst>
          </p:cNvPr>
          <p:cNvSpPr/>
          <p:nvPr/>
        </p:nvSpPr>
        <p:spPr>
          <a:xfrm>
            <a:off x="3461003" y="1480947"/>
            <a:ext cx="8083550" cy="451484"/>
          </a:xfrm>
          <a:custGeom>
            <a:avLst/>
            <a:gdLst/>
            <a:ahLst/>
            <a:cxnLst/>
            <a:rect l="l" t="t" r="r" b="b"/>
            <a:pathLst>
              <a:path w="8083550" h="451485">
                <a:moveTo>
                  <a:pt x="8008112" y="0"/>
                </a:moveTo>
                <a:lnTo>
                  <a:pt x="75184" y="0"/>
                </a:lnTo>
                <a:lnTo>
                  <a:pt x="45916" y="5907"/>
                </a:lnTo>
                <a:lnTo>
                  <a:pt x="22018" y="22018"/>
                </a:lnTo>
                <a:lnTo>
                  <a:pt x="5907" y="45916"/>
                </a:lnTo>
                <a:lnTo>
                  <a:pt x="0" y="75184"/>
                </a:lnTo>
                <a:lnTo>
                  <a:pt x="0" y="451104"/>
                </a:lnTo>
                <a:lnTo>
                  <a:pt x="8083296" y="451104"/>
                </a:lnTo>
                <a:lnTo>
                  <a:pt x="8083296" y="75184"/>
                </a:lnTo>
                <a:lnTo>
                  <a:pt x="8077388" y="45916"/>
                </a:lnTo>
                <a:lnTo>
                  <a:pt x="8061277" y="22018"/>
                </a:lnTo>
                <a:lnTo>
                  <a:pt x="8037379" y="5907"/>
                </a:lnTo>
                <a:lnTo>
                  <a:pt x="8008112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6">
            <a:extLst>
              <a:ext uri="{FF2B5EF4-FFF2-40B4-BE49-F238E27FC236}">
                <a16:creationId xmlns:a16="http://schemas.microsoft.com/office/drawing/2014/main" id="{970D2FB9-72B6-461E-9DEA-03527BE2D958}"/>
              </a:ext>
            </a:extLst>
          </p:cNvPr>
          <p:cNvSpPr txBox="1"/>
          <p:nvPr/>
        </p:nvSpPr>
        <p:spPr>
          <a:xfrm>
            <a:off x="1094638" y="1143000"/>
            <a:ext cx="847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통지</a:t>
            </a:r>
            <a:r>
              <a:rPr sz="1600" b="1" spc="-27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방법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51" name="object 7">
            <a:extLst>
              <a:ext uri="{FF2B5EF4-FFF2-40B4-BE49-F238E27FC236}">
                <a16:creationId xmlns:a16="http://schemas.microsoft.com/office/drawing/2014/main" id="{85142711-6A21-46B8-BBBA-744727D341F1}"/>
              </a:ext>
            </a:extLst>
          </p:cNvPr>
          <p:cNvSpPr/>
          <p:nvPr/>
        </p:nvSpPr>
        <p:spPr>
          <a:xfrm>
            <a:off x="853439" y="1170052"/>
            <a:ext cx="128015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33">
            <a:extLst>
              <a:ext uri="{FF2B5EF4-FFF2-40B4-BE49-F238E27FC236}">
                <a16:creationId xmlns:a16="http://schemas.microsoft.com/office/drawing/2014/main" id="{F62BC773-F162-4367-B486-A550D71FB2B9}"/>
              </a:ext>
            </a:extLst>
          </p:cNvPr>
          <p:cNvSpPr/>
          <p:nvPr/>
        </p:nvSpPr>
        <p:spPr>
          <a:xfrm>
            <a:off x="839724" y="1480947"/>
            <a:ext cx="2621280" cy="451484"/>
          </a:xfrm>
          <a:custGeom>
            <a:avLst/>
            <a:gdLst/>
            <a:ahLst/>
            <a:cxnLst/>
            <a:rect l="l" t="t" r="r" b="b"/>
            <a:pathLst>
              <a:path w="2621279" h="451485">
                <a:moveTo>
                  <a:pt x="2546096" y="0"/>
                </a:moveTo>
                <a:lnTo>
                  <a:pt x="75184" y="0"/>
                </a:lnTo>
                <a:lnTo>
                  <a:pt x="45916" y="5907"/>
                </a:lnTo>
                <a:lnTo>
                  <a:pt x="22018" y="22018"/>
                </a:lnTo>
                <a:lnTo>
                  <a:pt x="5907" y="45916"/>
                </a:lnTo>
                <a:lnTo>
                  <a:pt x="0" y="75184"/>
                </a:lnTo>
                <a:lnTo>
                  <a:pt x="0" y="451104"/>
                </a:lnTo>
                <a:lnTo>
                  <a:pt x="2621279" y="451104"/>
                </a:lnTo>
                <a:lnTo>
                  <a:pt x="2621279" y="75184"/>
                </a:lnTo>
                <a:lnTo>
                  <a:pt x="2615372" y="45916"/>
                </a:lnTo>
                <a:lnTo>
                  <a:pt x="2599261" y="22018"/>
                </a:lnTo>
                <a:lnTo>
                  <a:pt x="2575363" y="5907"/>
                </a:lnTo>
                <a:lnTo>
                  <a:pt x="2546096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3" name="object 34">
            <a:extLst>
              <a:ext uri="{FF2B5EF4-FFF2-40B4-BE49-F238E27FC236}">
                <a16:creationId xmlns:a16="http://schemas.microsoft.com/office/drawing/2014/main" id="{EA380280-D832-4848-A8E8-EA1876BB5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436402"/>
              </p:ext>
            </p:extLst>
          </p:nvPr>
        </p:nvGraphicFramePr>
        <p:xfrm>
          <a:off x="839787" y="1481582"/>
          <a:ext cx="10678794" cy="2074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3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5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526">
                <a:tc>
                  <a:txBody>
                    <a:bodyPr/>
                    <a:lstStyle/>
                    <a:p>
                      <a:pPr marL="94996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위반행위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12763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세부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내용</a:t>
                      </a:r>
                      <a:endParaRPr sz="1400" dirty="0">
                        <a:latin typeface="맑은 고딕"/>
                        <a:cs typeface="맑은 고딕"/>
                      </a:endParaRPr>
                    </a:p>
                  </a:txBody>
                  <a:tcPr marL="0" marR="0" marT="127635" marB="0">
                    <a:lnL w="6350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476">
                <a:tc>
                  <a:txBody>
                    <a:bodyPr/>
                    <a:lstStyle/>
                    <a:p>
                      <a:pPr marL="94996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통지대상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6096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288290" indent="-179705">
                        <a:lnSpc>
                          <a:spcPct val="100000"/>
                        </a:lnSpc>
                        <a:spcBef>
                          <a:spcPts val="480"/>
                        </a:spcBef>
                        <a:buClr>
                          <a:srgbClr val="3467C2"/>
                        </a:buClr>
                        <a:buFont typeface="MS UI Gothic"/>
                        <a:buChar char="✓"/>
                        <a:tabLst>
                          <a:tab pos="288925" algn="l"/>
                        </a:tabLst>
                      </a:pP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1건이라도 개인정보 유출되었음을 알게 되었을 때, 정보주체에게 관련 사실을</a:t>
                      </a:r>
                      <a:r>
                        <a:rPr sz="1400" b="1" spc="-180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통지</a:t>
                      </a:r>
                      <a:endParaRPr sz="1400" dirty="0">
                        <a:latin typeface="맑은 고딕"/>
                        <a:cs typeface="맑은 고딕"/>
                      </a:endParaRPr>
                    </a:p>
                  </a:txBody>
                  <a:tcPr marL="0" marR="0" marT="6096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76">
                <a:tc>
                  <a:txBody>
                    <a:bodyPr/>
                    <a:lstStyle/>
                    <a:p>
                      <a:pPr marL="94996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통지시기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6096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288290" indent="-179705">
                        <a:lnSpc>
                          <a:spcPct val="100000"/>
                        </a:lnSpc>
                        <a:spcBef>
                          <a:spcPts val="480"/>
                        </a:spcBef>
                        <a:buClr>
                          <a:srgbClr val="3467C2"/>
                        </a:buClr>
                        <a:buFont typeface="MS UI Gothic"/>
                        <a:buChar char="✓"/>
                        <a:tabLst>
                          <a:tab pos="288925" algn="l"/>
                        </a:tabLst>
                      </a:pPr>
                      <a:r>
                        <a:rPr sz="1400" b="1" spc="0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5일</a:t>
                      </a:r>
                      <a:r>
                        <a:rPr sz="1400" b="1" spc="-20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이내</a:t>
                      </a:r>
                      <a:endParaRPr sz="1400" dirty="0">
                        <a:latin typeface="맑은 고딕"/>
                        <a:cs typeface="맑은 고딕"/>
                      </a:endParaRPr>
                    </a:p>
                  </a:txBody>
                  <a:tcPr marL="0" marR="0" marT="6096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498">
                <a:tc>
                  <a:txBody>
                    <a:bodyPr/>
                    <a:lstStyle/>
                    <a:p>
                      <a:pPr marL="94996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통지방법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17272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288290" indent="-179705">
                        <a:lnSpc>
                          <a:spcPct val="100000"/>
                        </a:lnSpc>
                        <a:spcBef>
                          <a:spcPts val="480"/>
                        </a:spcBef>
                        <a:buClr>
                          <a:srgbClr val="3467C2"/>
                        </a:buClr>
                        <a:buFont typeface="MS UI Gothic"/>
                        <a:buChar char="✓"/>
                        <a:tabLst>
                          <a:tab pos="288925" algn="l"/>
                        </a:tabLst>
                      </a:pPr>
                      <a:r>
                        <a:rPr sz="1400" b="1" dirty="0">
                          <a:solidFill>
                            <a:srgbClr val="E85A1A"/>
                          </a:solidFill>
                          <a:latin typeface="맑은 고딕"/>
                          <a:cs typeface="맑은 고딕"/>
                        </a:rPr>
                        <a:t>개별통지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– </a:t>
                      </a:r>
                      <a:r>
                        <a:rPr sz="1400" b="1" dirty="0" err="1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서면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,</a:t>
                      </a:r>
                      <a:r>
                        <a:rPr lang="en-US" altLang="ko-KR"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전자우편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,</a:t>
                      </a:r>
                      <a:r>
                        <a:rPr lang="en-US" altLang="ko-KR"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전화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,</a:t>
                      </a:r>
                      <a:r>
                        <a:rPr lang="en-US" altLang="ko-KR"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팩스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,</a:t>
                      </a:r>
                      <a:r>
                        <a:rPr lang="en-US" altLang="ko-KR"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문자전송</a:t>
                      </a:r>
                      <a:r>
                        <a:rPr sz="1400" b="1" spc="-95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등</a:t>
                      </a:r>
                      <a:endParaRPr sz="1400" b="1" dirty="0">
                        <a:latin typeface="맑은 고딕"/>
                        <a:cs typeface="맑은 고딕"/>
                      </a:endParaRPr>
                    </a:p>
                    <a:p>
                      <a:pPr marL="288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※</a:t>
                      </a:r>
                      <a:r>
                        <a:rPr sz="12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맑은 고딕"/>
                          <a:cs typeface="맑은 고딕"/>
                        </a:rPr>
                        <a:t>1천명 이상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의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개인정보가 유출된 경우, 서면 등의 방법과 함께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맑은 고딕"/>
                          <a:cs typeface="맑은 고딕"/>
                        </a:rPr>
                        <a:t>인터넷 홈페이지에 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맑은 고딕"/>
                          <a:cs typeface="맑은 고딕"/>
                        </a:rPr>
                        <a:t>7일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맑은 고딕"/>
                          <a:cs typeface="맑은 고딕"/>
                        </a:rPr>
                        <a:t>이상</a:t>
                      </a:r>
                      <a:r>
                        <a:rPr sz="1200" b="1" spc="-25" dirty="0">
                          <a:solidFill>
                            <a:srgbClr val="C0000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맑은 고딕"/>
                          <a:cs typeface="맑은 고딕"/>
                        </a:rPr>
                        <a:t>게재</a:t>
                      </a:r>
                    </a:p>
                  </a:txBody>
                  <a:tcPr marL="0" marR="0" marT="6096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316">
                <a:tc>
                  <a:txBody>
                    <a:bodyPr/>
                    <a:lstStyle/>
                    <a:p>
                      <a:pPr marL="94996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통지내용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188595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3467C2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288290" marR="599440" indent="-179705">
                        <a:lnSpc>
                          <a:spcPct val="120100"/>
                        </a:lnSpc>
                        <a:spcBef>
                          <a:spcPts val="140"/>
                        </a:spcBef>
                        <a:buClr>
                          <a:srgbClr val="3467C2"/>
                        </a:buClr>
                        <a:buFont typeface="MS UI Gothic"/>
                        <a:buChar char="✓"/>
                        <a:tabLst>
                          <a:tab pos="288925" algn="l"/>
                        </a:tabLst>
                      </a:pP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유출된 개인정보의 </a:t>
                      </a:r>
                      <a:r>
                        <a:rPr sz="1400" b="1" dirty="0">
                          <a:solidFill>
                            <a:srgbClr val="E85A1A"/>
                          </a:solidFill>
                          <a:latin typeface="맑은 고딕"/>
                          <a:cs typeface="맑은 고딕"/>
                        </a:rPr>
                        <a:t>항목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, 유출된 </a:t>
                      </a:r>
                      <a:r>
                        <a:rPr sz="1400" b="1" dirty="0">
                          <a:solidFill>
                            <a:srgbClr val="E85A1A"/>
                          </a:solidFill>
                          <a:latin typeface="맑은 고딕"/>
                          <a:cs typeface="맑은 고딕"/>
                        </a:rPr>
                        <a:t>시점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과 그 </a:t>
                      </a:r>
                      <a:r>
                        <a:rPr sz="1400" b="1" dirty="0">
                          <a:solidFill>
                            <a:srgbClr val="E85A1A"/>
                          </a:solidFill>
                          <a:latin typeface="맑은 고딕"/>
                          <a:cs typeface="맑은 고딕"/>
                        </a:rPr>
                        <a:t>경위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, 정보주체가 할 수 있는 </a:t>
                      </a:r>
                      <a:r>
                        <a:rPr sz="1400" b="1" dirty="0">
                          <a:solidFill>
                            <a:srgbClr val="E85A1A"/>
                          </a:solidFill>
                          <a:latin typeface="맑은 고딕"/>
                          <a:cs typeface="맑은 고딕"/>
                        </a:rPr>
                        <a:t>피해 최소화</a:t>
                      </a:r>
                      <a:r>
                        <a:rPr sz="1400" b="1" spc="-185" dirty="0">
                          <a:solidFill>
                            <a:srgbClr val="E85A1A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E85A1A"/>
                          </a:solidFill>
                          <a:latin typeface="맑은 고딕"/>
                          <a:cs typeface="맑은 고딕"/>
                        </a:rPr>
                        <a:t>방법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,  개인정보처리자(사업자 등)의 </a:t>
                      </a:r>
                      <a:r>
                        <a:rPr sz="1400" b="1" dirty="0">
                          <a:solidFill>
                            <a:srgbClr val="E85A1A"/>
                          </a:solidFill>
                          <a:latin typeface="맑은 고딕"/>
                          <a:cs typeface="맑은 고딕"/>
                        </a:rPr>
                        <a:t>대응조치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및 </a:t>
                      </a:r>
                      <a:r>
                        <a:rPr sz="1400" b="1" dirty="0">
                          <a:solidFill>
                            <a:srgbClr val="E85A1A"/>
                          </a:solidFill>
                          <a:latin typeface="맑은 고딕"/>
                          <a:cs typeface="맑은 고딕"/>
                        </a:rPr>
                        <a:t>피해구제 절차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, 담당부서 및</a:t>
                      </a:r>
                      <a:r>
                        <a:rPr sz="1400" b="1" spc="-170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E85A1A"/>
                          </a:solidFill>
                          <a:latin typeface="맑은 고딕"/>
                          <a:cs typeface="맑은 고딕"/>
                        </a:rPr>
                        <a:t>연락처</a:t>
                      </a:r>
                      <a:endParaRPr sz="1400" dirty="0">
                        <a:solidFill>
                          <a:srgbClr val="E85A1A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1778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3467C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26605FAB-2E9F-A63E-E9CC-C576F408BB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A3E94A8-F66A-E82A-B318-FA5F258E29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76202" y="1702185"/>
            <a:ext cx="10684510" cy="2188210"/>
          </a:xfrm>
          <a:custGeom>
            <a:avLst/>
            <a:gdLst/>
            <a:ahLst/>
            <a:cxnLst/>
            <a:rect l="l" t="t" r="r" b="b"/>
            <a:pathLst>
              <a:path w="10684510" h="2188210">
                <a:moveTo>
                  <a:pt x="0" y="2151628"/>
                </a:moveTo>
                <a:lnTo>
                  <a:pt x="10845" y="2167711"/>
                </a:lnTo>
                <a:lnTo>
                  <a:pt x="32967" y="2182615"/>
                </a:lnTo>
                <a:lnTo>
                  <a:pt x="60054" y="2188078"/>
                </a:lnTo>
                <a:lnTo>
                  <a:pt x="10614757" y="2188078"/>
                </a:lnTo>
                <a:lnTo>
                  <a:pt x="10641866" y="2182615"/>
                </a:lnTo>
                <a:lnTo>
                  <a:pt x="10663986" y="2167711"/>
                </a:lnTo>
                <a:lnTo>
                  <a:pt x="10668404" y="2161154"/>
                </a:lnTo>
                <a:lnTo>
                  <a:pt x="33117" y="2161154"/>
                </a:lnTo>
                <a:lnTo>
                  <a:pt x="6030" y="2155691"/>
                </a:lnTo>
                <a:lnTo>
                  <a:pt x="0" y="2151628"/>
                </a:lnTo>
                <a:close/>
              </a:path>
              <a:path w="10684510" h="2188210">
                <a:moveTo>
                  <a:pt x="10647900" y="0"/>
                </a:moveTo>
                <a:lnTo>
                  <a:pt x="10651966" y="6034"/>
                </a:lnTo>
                <a:lnTo>
                  <a:pt x="10657392" y="32958"/>
                </a:lnTo>
                <a:lnTo>
                  <a:pt x="10657429" y="2091558"/>
                </a:lnTo>
                <a:lnTo>
                  <a:pt x="10651966" y="2118667"/>
                </a:lnTo>
                <a:lnTo>
                  <a:pt x="10637062" y="2140787"/>
                </a:lnTo>
                <a:lnTo>
                  <a:pt x="10614942" y="2155691"/>
                </a:lnTo>
                <a:lnTo>
                  <a:pt x="10587833" y="2161154"/>
                </a:lnTo>
                <a:lnTo>
                  <a:pt x="10668404" y="2161154"/>
                </a:lnTo>
                <a:lnTo>
                  <a:pt x="10678890" y="2145591"/>
                </a:lnTo>
                <a:lnTo>
                  <a:pt x="10684316" y="2118667"/>
                </a:lnTo>
                <a:lnTo>
                  <a:pt x="10684353" y="60066"/>
                </a:lnTo>
                <a:lnTo>
                  <a:pt x="10678890" y="32958"/>
                </a:lnTo>
                <a:lnTo>
                  <a:pt x="10663986" y="10838"/>
                </a:lnTo>
                <a:lnTo>
                  <a:pt x="1064790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9364" y="1695451"/>
            <a:ext cx="10694670" cy="2198370"/>
          </a:xfrm>
          <a:custGeom>
            <a:avLst/>
            <a:gdLst/>
            <a:ahLst/>
            <a:cxnLst/>
            <a:rect l="l" t="t" r="r" b="b"/>
            <a:pathLst>
              <a:path w="10694670" h="2198370">
                <a:moveTo>
                  <a:pt x="0" y="2153755"/>
                </a:moveTo>
                <a:lnTo>
                  <a:pt x="26226" y="2185541"/>
                </a:lnTo>
                <a:lnTo>
                  <a:pt x="66841" y="2197987"/>
                </a:lnTo>
                <a:lnTo>
                  <a:pt x="10621722" y="2197987"/>
                </a:lnTo>
                <a:lnTo>
                  <a:pt x="10651265" y="2191637"/>
                </a:lnTo>
                <a:lnTo>
                  <a:pt x="67018" y="2191637"/>
                </a:lnTo>
                <a:lnTo>
                  <a:pt x="60110" y="2191256"/>
                </a:lnTo>
                <a:lnTo>
                  <a:pt x="19940" y="2172206"/>
                </a:lnTo>
                <a:lnTo>
                  <a:pt x="11163" y="2161276"/>
                </a:lnTo>
                <a:lnTo>
                  <a:pt x="0" y="2153755"/>
                </a:lnTo>
                <a:close/>
              </a:path>
              <a:path w="10694670" h="2198370">
                <a:moveTo>
                  <a:pt x="10650200" y="0"/>
                </a:moveTo>
                <a:lnTo>
                  <a:pt x="10657638" y="11038"/>
                </a:lnTo>
                <a:lnTo>
                  <a:pt x="10658679" y="11682"/>
                </a:lnTo>
                <a:lnTo>
                  <a:pt x="10668585" y="19810"/>
                </a:lnTo>
                <a:lnTo>
                  <a:pt x="10686619" y="53465"/>
                </a:lnTo>
                <a:lnTo>
                  <a:pt x="10688009" y="66800"/>
                </a:lnTo>
                <a:lnTo>
                  <a:pt x="10688005" y="2125401"/>
                </a:lnTo>
                <a:lnTo>
                  <a:pt x="10676713" y="2162300"/>
                </a:lnTo>
                <a:lnTo>
                  <a:pt x="10641407" y="2188589"/>
                </a:lnTo>
                <a:lnTo>
                  <a:pt x="10621595" y="2191637"/>
                </a:lnTo>
                <a:lnTo>
                  <a:pt x="10651265" y="2191637"/>
                </a:lnTo>
                <a:lnTo>
                  <a:pt x="10681920" y="2165983"/>
                </a:lnTo>
                <a:lnTo>
                  <a:pt x="10694363" y="2125401"/>
                </a:lnTo>
                <a:lnTo>
                  <a:pt x="10694366" y="66800"/>
                </a:lnTo>
                <a:lnTo>
                  <a:pt x="10693985" y="59434"/>
                </a:lnTo>
                <a:lnTo>
                  <a:pt x="10673030" y="15365"/>
                </a:lnTo>
                <a:lnTo>
                  <a:pt x="10656393" y="2792"/>
                </a:lnTo>
                <a:lnTo>
                  <a:pt x="1065020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724" y="1665732"/>
            <a:ext cx="10694035" cy="2197735"/>
          </a:xfrm>
          <a:custGeom>
            <a:avLst/>
            <a:gdLst/>
            <a:ahLst/>
            <a:cxnLst/>
            <a:rect l="l" t="t" r="r" b="b"/>
            <a:pathLst>
              <a:path w="10694035" h="2197735">
                <a:moveTo>
                  <a:pt x="10624312" y="0"/>
                </a:moveTo>
                <a:lnTo>
                  <a:pt x="69595" y="0"/>
                </a:lnTo>
                <a:lnTo>
                  <a:pt x="42508" y="5462"/>
                </a:lnTo>
                <a:lnTo>
                  <a:pt x="20386" y="20367"/>
                </a:lnTo>
                <a:lnTo>
                  <a:pt x="5470" y="42487"/>
                </a:lnTo>
                <a:lnTo>
                  <a:pt x="0" y="69595"/>
                </a:lnTo>
                <a:lnTo>
                  <a:pt x="0" y="2128011"/>
                </a:lnTo>
                <a:lnTo>
                  <a:pt x="5470" y="2155120"/>
                </a:lnTo>
                <a:lnTo>
                  <a:pt x="20386" y="2177240"/>
                </a:lnTo>
                <a:lnTo>
                  <a:pt x="42508" y="2192145"/>
                </a:lnTo>
                <a:lnTo>
                  <a:pt x="69595" y="2197607"/>
                </a:lnTo>
                <a:lnTo>
                  <a:pt x="10624312" y="2197607"/>
                </a:lnTo>
                <a:lnTo>
                  <a:pt x="10651420" y="2192145"/>
                </a:lnTo>
                <a:lnTo>
                  <a:pt x="10673540" y="2177240"/>
                </a:lnTo>
                <a:lnTo>
                  <a:pt x="10688445" y="2155120"/>
                </a:lnTo>
                <a:lnTo>
                  <a:pt x="10693908" y="2128011"/>
                </a:lnTo>
                <a:lnTo>
                  <a:pt x="10693908" y="69595"/>
                </a:lnTo>
                <a:lnTo>
                  <a:pt x="10688445" y="42487"/>
                </a:lnTo>
                <a:lnTo>
                  <a:pt x="10673540" y="20367"/>
                </a:lnTo>
                <a:lnTo>
                  <a:pt x="10651420" y="5462"/>
                </a:lnTo>
                <a:lnTo>
                  <a:pt x="10624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724" y="1665732"/>
            <a:ext cx="10694035" cy="2197735"/>
          </a:xfrm>
          <a:custGeom>
            <a:avLst/>
            <a:gdLst/>
            <a:ahLst/>
            <a:cxnLst/>
            <a:rect l="l" t="t" r="r" b="b"/>
            <a:pathLst>
              <a:path w="10694035" h="2197735">
                <a:moveTo>
                  <a:pt x="0" y="69595"/>
                </a:moveTo>
                <a:lnTo>
                  <a:pt x="5470" y="42487"/>
                </a:lnTo>
                <a:lnTo>
                  <a:pt x="20386" y="20367"/>
                </a:lnTo>
                <a:lnTo>
                  <a:pt x="42508" y="5462"/>
                </a:lnTo>
                <a:lnTo>
                  <a:pt x="69595" y="0"/>
                </a:lnTo>
                <a:lnTo>
                  <a:pt x="10624312" y="0"/>
                </a:lnTo>
                <a:lnTo>
                  <a:pt x="10651420" y="5462"/>
                </a:lnTo>
                <a:lnTo>
                  <a:pt x="10673540" y="20367"/>
                </a:lnTo>
                <a:lnTo>
                  <a:pt x="10688445" y="42487"/>
                </a:lnTo>
                <a:lnTo>
                  <a:pt x="10693908" y="69595"/>
                </a:lnTo>
                <a:lnTo>
                  <a:pt x="10693908" y="2128011"/>
                </a:lnTo>
                <a:lnTo>
                  <a:pt x="10688445" y="2155120"/>
                </a:lnTo>
                <a:lnTo>
                  <a:pt x="10673540" y="2177240"/>
                </a:lnTo>
                <a:lnTo>
                  <a:pt x="10651420" y="2192145"/>
                </a:lnTo>
                <a:lnTo>
                  <a:pt x="10624312" y="2197607"/>
                </a:lnTo>
                <a:lnTo>
                  <a:pt x="69595" y="2197607"/>
                </a:lnTo>
                <a:lnTo>
                  <a:pt x="42508" y="2192145"/>
                </a:lnTo>
                <a:lnTo>
                  <a:pt x="20386" y="2177240"/>
                </a:lnTo>
                <a:lnTo>
                  <a:pt x="5470" y="2155120"/>
                </a:lnTo>
                <a:lnTo>
                  <a:pt x="0" y="2128011"/>
                </a:lnTo>
                <a:lnTo>
                  <a:pt x="0" y="69595"/>
                </a:lnTo>
                <a:close/>
              </a:path>
            </a:pathLst>
          </a:custGeom>
          <a:ln w="6349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547" y="650494"/>
            <a:ext cx="5339715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3. </a:t>
            </a:r>
            <a:r>
              <a:rPr lang="ko-KR" altLang="en-US" b="1" spc="-80" dirty="0">
                <a:solidFill>
                  <a:srgbClr val="2260B3"/>
                </a:solidFill>
                <a:latin typeface="맑은 고딕"/>
                <a:cs typeface="맑은 고딕"/>
              </a:rPr>
              <a:t>개인정보의 </a:t>
            </a:r>
            <a:r>
              <a:rPr lang="ko-KR" altLang="en-US" b="1" spc="-70" dirty="0">
                <a:solidFill>
                  <a:srgbClr val="2260B3"/>
                </a:solidFill>
                <a:latin typeface="맑은 고딕"/>
                <a:cs typeface="맑은 고딕"/>
              </a:rPr>
              <a:t>안전한</a:t>
            </a:r>
            <a:r>
              <a:rPr lang="ko-KR" altLang="en-US" b="1" spc="-509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관리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Q&amp;A</a:t>
            </a:r>
            <a:r>
              <a:rPr lang="en-US" altLang="ko-KR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(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개인정보 유출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)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64168" y="1712976"/>
            <a:ext cx="2540507" cy="2150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57142" y="1910784"/>
            <a:ext cx="8077200" cy="185178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직원</a:t>
            </a:r>
            <a:r>
              <a:rPr lang="en-US" altLang="ko-KR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A</a:t>
            </a: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에게 보낼 이메일이 직원</a:t>
            </a:r>
            <a:r>
              <a:rPr lang="en-US" altLang="ko-KR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B </a:t>
            </a: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등 다수의 권한 없는 직원에게 전송이 되었습니다</a:t>
            </a:r>
            <a:r>
              <a:rPr lang="en-US" altLang="ko-KR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. </a:t>
            </a: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이 이메일에는 타인의 개인정보까지 포함되어 있습니다</a:t>
            </a:r>
            <a:r>
              <a:rPr lang="en-US" altLang="ko-KR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.</a:t>
            </a: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endParaRPr lang="en-US" altLang="ko-KR" sz="2800" b="1" spc="-114" dirty="0">
              <a:solidFill>
                <a:srgbClr val="252525"/>
              </a:solidFill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개인정보 유출인가요</a:t>
            </a:r>
            <a:r>
              <a:rPr lang="en-US" altLang="ko-KR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?</a:t>
            </a:r>
            <a:endParaRPr lang="ko-KR" altLang="en-US" sz="28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2791" y="1853183"/>
            <a:ext cx="280416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50137" y="1849628"/>
            <a:ext cx="144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Q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7550" y="4109964"/>
            <a:ext cx="10683240" cy="2333625"/>
          </a:xfrm>
          <a:custGeom>
            <a:avLst/>
            <a:gdLst/>
            <a:ahLst/>
            <a:cxnLst/>
            <a:rect l="l" t="t" r="r" b="b"/>
            <a:pathLst>
              <a:path w="10683240" h="2333625">
                <a:moveTo>
                  <a:pt x="0" y="2295177"/>
                </a:moveTo>
                <a:lnTo>
                  <a:pt x="10852" y="2311271"/>
                </a:lnTo>
                <a:lnTo>
                  <a:pt x="34448" y="2327178"/>
                </a:lnTo>
                <a:lnTo>
                  <a:pt x="63341" y="2333012"/>
                </a:lnTo>
                <a:lnTo>
                  <a:pt x="10608837" y="2333012"/>
                </a:lnTo>
                <a:lnTo>
                  <a:pt x="10637678" y="2327178"/>
                </a:lnTo>
                <a:lnTo>
                  <a:pt x="10661256" y="2311271"/>
                </a:lnTo>
                <a:lnTo>
                  <a:pt x="10664761" y="2306075"/>
                </a:lnTo>
                <a:lnTo>
                  <a:pt x="36405" y="2306075"/>
                </a:lnTo>
                <a:lnTo>
                  <a:pt x="7511" y="2300241"/>
                </a:lnTo>
                <a:lnTo>
                  <a:pt x="0" y="2295177"/>
                </a:lnTo>
                <a:close/>
              </a:path>
              <a:path w="10683240" h="2333625">
                <a:moveTo>
                  <a:pt x="10645188" y="0"/>
                </a:moveTo>
                <a:lnTo>
                  <a:pt x="10650243" y="7490"/>
                </a:lnTo>
                <a:lnTo>
                  <a:pt x="10656081" y="36331"/>
                </a:lnTo>
                <a:lnTo>
                  <a:pt x="10656081" y="2231844"/>
                </a:lnTo>
                <a:lnTo>
                  <a:pt x="10650243" y="2260737"/>
                </a:lnTo>
                <a:lnTo>
                  <a:pt x="10634332" y="2284333"/>
                </a:lnTo>
                <a:lnTo>
                  <a:pt x="10610754" y="2300241"/>
                </a:lnTo>
                <a:lnTo>
                  <a:pt x="10581913" y="2306075"/>
                </a:lnTo>
                <a:lnTo>
                  <a:pt x="10664761" y="2306075"/>
                </a:lnTo>
                <a:lnTo>
                  <a:pt x="10677167" y="2287679"/>
                </a:lnTo>
                <a:lnTo>
                  <a:pt x="10683005" y="2258793"/>
                </a:lnTo>
                <a:lnTo>
                  <a:pt x="10683005" y="63382"/>
                </a:lnTo>
                <a:lnTo>
                  <a:pt x="10677167" y="34468"/>
                </a:lnTo>
                <a:lnTo>
                  <a:pt x="10661256" y="10852"/>
                </a:lnTo>
                <a:lnTo>
                  <a:pt x="10645188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0101" y="4102510"/>
            <a:ext cx="10694035" cy="2343785"/>
          </a:xfrm>
          <a:custGeom>
            <a:avLst/>
            <a:gdLst/>
            <a:ahLst/>
            <a:cxnLst/>
            <a:rect l="l" t="t" r="r" b="b"/>
            <a:pathLst>
              <a:path w="10694035" h="2343785">
                <a:moveTo>
                  <a:pt x="0" y="2297609"/>
                </a:moveTo>
                <a:lnTo>
                  <a:pt x="27483" y="2330395"/>
                </a:lnTo>
                <a:lnTo>
                  <a:pt x="70777" y="2343641"/>
                </a:lnTo>
                <a:lnTo>
                  <a:pt x="10616286" y="2343641"/>
                </a:lnTo>
                <a:lnTo>
                  <a:pt x="10647112" y="2337291"/>
                </a:lnTo>
                <a:lnTo>
                  <a:pt x="70942" y="2337291"/>
                </a:lnTo>
                <a:lnTo>
                  <a:pt x="63564" y="2336923"/>
                </a:lnTo>
                <a:lnTo>
                  <a:pt x="20536" y="2316488"/>
                </a:lnTo>
                <a:lnTo>
                  <a:pt x="11445" y="2305326"/>
                </a:lnTo>
                <a:lnTo>
                  <a:pt x="0" y="2297609"/>
                </a:lnTo>
                <a:close/>
              </a:path>
              <a:path w="10694035" h="2343785">
                <a:moveTo>
                  <a:pt x="10647607" y="0"/>
                </a:moveTo>
                <a:lnTo>
                  <a:pt x="10655317" y="11426"/>
                </a:lnTo>
                <a:lnTo>
                  <a:pt x="10655910" y="11781"/>
                </a:lnTo>
                <a:lnTo>
                  <a:pt x="10666451" y="20544"/>
                </a:lnTo>
                <a:lnTo>
                  <a:pt x="10685882" y="56485"/>
                </a:lnTo>
                <a:lnTo>
                  <a:pt x="10687272" y="70836"/>
                </a:lnTo>
                <a:lnTo>
                  <a:pt x="10687176" y="2268191"/>
                </a:lnTo>
                <a:lnTo>
                  <a:pt x="10675214" y="2305947"/>
                </a:lnTo>
                <a:lnTo>
                  <a:pt x="10643972" y="2331728"/>
                </a:lnTo>
                <a:lnTo>
                  <a:pt x="10616159" y="2337291"/>
                </a:lnTo>
                <a:lnTo>
                  <a:pt x="10647112" y="2337291"/>
                </a:lnTo>
                <a:lnTo>
                  <a:pt x="10680421" y="2309643"/>
                </a:lnTo>
                <a:lnTo>
                  <a:pt x="10693539" y="2268191"/>
                </a:lnTo>
                <a:lnTo>
                  <a:pt x="10693629" y="70836"/>
                </a:lnTo>
                <a:lnTo>
                  <a:pt x="10693248" y="62962"/>
                </a:lnTo>
                <a:lnTo>
                  <a:pt x="10671023" y="15972"/>
                </a:lnTo>
                <a:lnTo>
                  <a:pt x="10653243" y="2764"/>
                </a:lnTo>
                <a:lnTo>
                  <a:pt x="10647607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724" y="4072128"/>
            <a:ext cx="10694035" cy="2344420"/>
          </a:xfrm>
          <a:custGeom>
            <a:avLst/>
            <a:gdLst/>
            <a:ahLst/>
            <a:cxnLst/>
            <a:rect l="l" t="t" r="r" b="b"/>
            <a:pathLst>
              <a:path w="10694035" h="2344420">
                <a:moveTo>
                  <a:pt x="10619740" y="0"/>
                </a:moveTo>
                <a:lnTo>
                  <a:pt x="74231" y="0"/>
                </a:lnTo>
                <a:lnTo>
                  <a:pt x="45337" y="5838"/>
                </a:lnTo>
                <a:lnTo>
                  <a:pt x="21742" y="21748"/>
                </a:lnTo>
                <a:lnTo>
                  <a:pt x="5833" y="45327"/>
                </a:lnTo>
                <a:lnTo>
                  <a:pt x="0" y="74168"/>
                </a:lnTo>
                <a:lnTo>
                  <a:pt x="0" y="2269680"/>
                </a:lnTo>
                <a:lnTo>
                  <a:pt x="5833" y="2298574"/>
                </a:lnTo>
                <a:lnTo>
                  <a:pt x="21742" y="2322169"/>
                </a:lnTo>
                <a:lnTo>
                  <a:pt x="45337" y="2338078"/>
                </a:lnTo>
                <a:lnTo>
                  <a:pt x="74231" y="2343912"/>
                </a:lnTo>
                <a:lnTo>
                  <a:pt x="10619740" y="2343912"/>
                </a:lnTo>
                <a:lnTo>
                  <a:pt x="10648580" y="2338078"/>
                </a:lnTo>
                <a:lnTo>
                  <a:pt x="10672159" y="2322169"/>
                </a:lnTo>
                <a:lnTo>
                  <a:pt x="10688069" y="2298574"/>
                </a:lnTo>
                <a:lnTo>
                  <a:pt x="10693908" y="2269680"/>
                </a:lnTo>
                <a:lnTo>
                  <a:pt x="10693908" y="74168"/>
                </a:lnTo>
                <a:lnTo>
                  <a:pt x="10688069" y="45327"/>
                </a:lnTo>
                <a:lnTo>
                  <a:pt x="10672159" y="21748"/>
                </a:lnTo>
                <a:lnTo>
                  <a:pt x="10648580" y="5838"/>
                </a:lnTo>
                <a:lnTo>
                  <a:pt x="10619740" y="0"/>
                </a:lnTo>
                <a:close/>
              </a:path>
            </a:pathLst>
          </a:custGeom>
          <a:solidFill>
            <a:srgbClr val="FFF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724" y="4072128"/>
            <a:ext cx="10694035" cy="2344420"/>
          </a:xfrm>
          <a:custGeom>
            <a:avLst/>
            <a:gdLst/>
            <a:ahLst/>
            <a:cxnLst/>
            <a:rect l="l" t="t" r="r" b="b"/>
            <a:pathLst>
              <a:path w="10694035" h="2344420">
                <a:moveTo>
                  <a:pt x="0" y="74168"/>
                </a:moveTo>
                <a:lnTo>
                  <a:pt x="5833" y="45327"/>
                </a:lnTo>
                <a:lnTo>
                  <a:pt x="21742" y="21748"/>
                </a:lnTo>
                <a:lnTo>
                  <a:pt x="45337" y="5838"/>
                </a:lnTo>
                <a:lnTo>
                  <a:pt x="74231" y="0"/>
                </a:lnTo>
                <a:lnTo>
                  <a:pt x="10619740" y="0"/>
                </a:lnTo>
                <a:lnTo>
                  <a:pt x="10648580" y="5838"/>
                </a:lnTo>
                <a:lnTo>
                  <a:pt x="10672159" y="21748"/>
                </a:lnTo>
                <a:lnTo>
                  <a:pt x="10688069" y="45327"/>
                </a:lnTo>
                <a:lnTo>
                  <a:pt x="10693908" y="74168"/>
                </a:lnTo>
                <a:lnTo>
                  <a:pt x="10693908" y="2269680"/>
                </a:lnTo>
                <a:lnTo>
                  <a:pt x="10688069" y="2298574"/>
                </a:lnTo>
                <a:lnTo>
                  <a:pt x="10672159" y="2322169"/>
                </a:lnTo>
                <a:lnTo>
                  <a:pt x="10648580" y="2338078"/>
                </a:lnTo>
                <a:lnTo>
                  <a:pt x="10619740" y="2343912"/>
                </a:lnTo>
                <a:lnTo>
                  <a:pt x="74231" y="2343912"/>
                </a:lnTo>
                <a:lnTo>
                  <a:pt x="45337" y="2338078"/>
                </a:lnTo>
                <a:lnTo>
                  <a:pt x="21742" y="2322169"/>
                </a:lnTo>
                <a:lnTo>
                  <a:pt x="5833" y="2298574"/>
                </a:lnTo>
                <a:lnTo>
                  <a:pt x="0" y="2269680"/>
                </a:lnTo>
                <a:lnTo>
                  <a:pt x="0" y="74168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47800" y="4614672"/>
            <a:ext cx="937704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ko-KR" altLang="en-US" b="1" dirty="0">
                <a:solidFill>
                  <a:srgbClr val="E85A1A"/>
                </a:solidFill>
              </a:rPr>
              <a:t>개인정보 유출</a:t>
            </a:r>
            <a:r>
              <a:rPr lang="ko-KR" altLang="en-US" b="1" dirty="0"/>
              <a:t>에는 권한 없는 자에게 개인정보가 포함된 파일</a:t>
            </a:r>
            <a:r>
              <a:rPr lang="en-US" altLang="ko-KR" b="1" dirty="0"/>
              <a:t>, </a:t>
            </a:r>
            <a:r>
              <a:rPr lang="ko-KR" altLang="en-US" b="1" dirty="0"/>
              <a:t>문서 등이 잘못 전달된 경우도 포함됩니다</a:t>
            </a:r>
            <a:r>
              <a:rPr lang="en-US" altLang="ko-KR" b="1" dirty="0"/>
              <a:t>.</a:t>
            </a:r>
          </a:p>
          <a:p>
            <a:endParaRPr lang="en-US" altLang="ko-KR" b="1" dirty="0"/>
          </a:p>
          <a:p>
            <a:r>
              <a:rPr lang="ko-KR" altLang="en-US" b="1" dirty="0"/>
              <a:t>회사에서는 </a:t>
            </a:r>
            <a:r>
              <a:rPr lang="en-US" altLang="ko-KR" b="1" dirty="0"/>
              <a:t>1</a:t>
            </a:r>
            <a:r>
              <a:rPr lang="ko-KR" altLang="en-US" b="1" dirty="0"/>
              <a:t>명의 정보주체에 관한 개인정보가 유출된 경우에도 유출내용 및 조치결과를 </a:t>
            </a:r>
            <a:r>
              <a:rPr lang="en-US" altLang="ko-KR" b="1" dirty="0"/>
              <a:t>5</a:t>
            </a:r>
            <a:r>
              <a:rPr lang="ko-KR" altLang="en-US" b="1" dirty="0"/>
              <a:t>일 이내에 인터넷 </a:t>
            </a:r>
            <a:r>
              <a:rPr lang="ko-KR" altLang="en-US" b="1" dirty="0" err="1"/>
              <a:t>징흥원에</a:t>
            </a:r>
            <a:r>
              <a:rPr lang="ko-KR" altLang="en-US" b="1" dirty="0"/>
              <a:t> </a:t>
            </a:r>
            <a:r>
              <a:rPr lang="ko-KR" altLang="en-US" b="1" dirty="0">
                <a:solidFill>
                  <a:srgbClr val="E85A1A"/>
                </a:solidFill>
              </a:rPr>
              <a:t>신고</a:t>
            </a:r>
            <a:r>
              <a:rPr lang="ko-KR" altLang="en-US" b="1" dirty="0"/>
              <a:t>해야 합니다</a:t>
            </a:r>
            <a:r>
              <a:rPr lang="en-US" altLang="ko-KR" b="1" dirty="0"/>
              <a:t>.</a:t>
            </a:r>
            <a:r>
              <a:rPr lang="ko-KR" altLang="en-US" b="1" dirty="0"/>
              <a:t> </a:t>
            </a:r>
            <a:endParaRPr sz="1800" b="1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3460" y="4376928"/>
            <a:ext cx="280416" cy="237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71473" y="4379214"/>
            <a:ext cx="132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A</a:t>
            </a:r>
            <a:endParaRPr sz="1200">
              <a:latin typeface="맑은 고딕"/>
              <a:cs typeface="맑은 고딕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997D2C1A-7A46-758E-5F20-2303D4C089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4EAC6F6-9AD3-6B12-6603-00CAC3E97F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4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4073" y="2488729"/>
            <a:ext cx="7023100" cy="1314450"/>
          </a:xfrm>
          <a:prstGeom prst="rect">
            <a:avLst/>
          </a:prstGeom>
        </p:spPr>
        <p:txBody>
          <a:bodyPr vert="horz" wrap="square" lIns="0" tIns="260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55"/>
              </a:spcBef>
            </a:pPr>
            <a:r>
              <a:rPr spc="-60" dirty="0"/>
              <a:t>정보주체 </a:t>
            </a:r>
            <a:r>
              <a:rPr spc="-40" dirty="0"/>
              <a:t>권리 </a:t>
            </a:r>
            <a:r>
              <a:rPr spc="-55" dirty="0"/>
              <a:t>보장과</a:t>
            </a:r>
            <a:r>
              <a:rPr spc="-335" dirty="0"/>
              <a:t> </a:t>
            </a:r>
            <a:r>
              <a:rPr spc="-80" dirty="0"/>
              <a:t>피해구제</a:t>
            </a:r>
          </a:p>
          <a:p>
            <a:pPr marL="4103370">
              <a:lnSpc>
                <a:spcPct val="100000"/>
              </a:lnSpc>
              <a:spcBef>
                <a:spcPts val="990"/>
              </a:spcBef>
            </a:pPr>
            <a:r>
              <a:rPr sz="2000" dirty="0">
                <a:solidFill>
                  <a:srgbClr val="5B5ED5"/>
                </a:solidFill>
              </a:rPr>
              <a:t>(개인정보 보호법</a:t>
            </a:r>
            <a:r>
              <a:rPr sz="2000" spc="-80" dirty="0">
                <a:solidFill>
                  <a:srgbClr val="5B5ED5"/>
                </a:solidFill>
              </a:rPr>
              <a:t> </a:t>
            </a:r>
            <a:r>
              <a:rPr sz="2000" dirty="0">
                <a:solidFill>
                  <a:srgbClr val="5B5ED5"/>
                </a:solidFill>
              </a:rPr>
              <a:t>제5장)</a:t>
            </a:r>
            <a:endParaRPr sz="200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4511D35-8A33-4958-869A-C4F38B874173}"/>
              </a:ext>
            </a:extLst>
          </p:cNvPr>
          <p:cNvSpPr txBox="1"/>
          <p:nvPr/>
        </p:nvSpPr>
        <p:spPr>
          <a:xfrm>
            <a:off x="1582674" y="2675382"/>
            <a:ext cx="379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4800" b="1" dirty="0">
                <a:solidFill>
                  <a:srgbClr val="5255C8"/>
                </a:solidFill>
                <a:latin typeface="맑은 고딕"/>
                <a:cs typeface="맑은 고딕"/>
              </a:rPr>
              <a:t>4</a:t>
            </a:r>
            <a:endParaRPr sz="4800" dirty="0">
              <a:latin typeface="맑은 고딕"/>
              <a:cs typeface="맑은 고딕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503DC10-C237-7D79-5FE6-9D26A3474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26F1B37-1D5D-F659-7A2E-375F06EB9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76202" y="1702185"/>
            <a:ext cx="10684510" cy="2188210"/>
          </a:xfrm>
          <a:custGeom>
            <a:avLst/>
            <a:gdLst/>
            <a:ahLst/>
            <a:cxnLst/>
            <a:rect l="l" t="t" r="r" b="b"/>
            <a:pathLst>
              <a:path w="10684510" h="2188210">
                <a:moveTo>
                  <a:pt x="0" y="2151628"/>
                </a:moveTo>
                <a:lnTo>
                  <a:pt x="10845" y="2167711"/>
                </a:lnTo>
                <a:lnTo>
                  <a:pt x="32967" y="2182615"/>
                </a:lnTo>
                <a:lnTo>
                  <a:pt x="60054" y="2188078"/>
                </a:lnTo>
                <a:lnTo>
                  <a:pt x="10614757" y="2188078"/>
                </a:lnTo>
                <a:lnTo>
                  <a:pt x="10641866" y="2182615"/>
                </a:lnTo>
                <a:lnTo>
                  <a:pt x="10663986" y="2167711"/>
                </a:lnTo>
                <a:lnTo>
                  <a:pt x="10668404" y="2161154"/>
                </a:lnTo>
                <a:lnTo>
                  <a:pt x="33117" y="2161154"/>
                </a:lnTo>
                <a:lnTo>
                  <a:pt x="6030" y="2155691"/>
                </a:lnTo>
                <a:lnTo>
                  <a:pt x="0" y="2151628"/>
                </a:lnTo>
                <a:close/>
              </a:path>
              <a:path w="10684510" h="2188210">
                <a:moveTo>
                  <a:pt x="10647900" y="0"/>
                </a:moveTo>
                <a:lnTo>
                  <a:pt x="10651966" y="6034"/>
                </a:lnTo>
                <a:lnTo>
                  <a:pt x="10657392" y="32958"/>
                </a:lnTo>
                <a:lnTo>
                  <a:pt x="10657429" y="2091558"/>
                </a:lnTo>
                <a:lnTo>
                  <a:pt x="10651966" y="2118667"/>
                </a:lnTo>
                <a:lnTo>
                  <a:pt x="10637062" y="2140787"/>
                </a:lnTo>
                <a:lnTo>
                  <a:pt x="10614942" y="2155691"/>
                </a:lnTo>
                <a:lnTo>
                  <a:pt x="10587833" y="2161154"/>
                </a:lnTo>
                <a:lnTo>
                  <a:pt x="10668404" y="2161154"/>
                </a:lnTo>
                <a:lnTo>
                  <a:pt x="10678890" y="2145591"/>
                </a:lnTo>
                <a:lnTo>
                  <a:pt x="10684316" y="2118667"/>
                </a:lnTo>
                <a:lnTo>
                  <a:pt x="10684353" y="60066"/>
                </a:lnTo>
                <a:lnTo>
                  <a:pt x="10678890" y="32958"/>
                </a:lnTo>
                <a:lnTo>
                  <a:pt x="10663986" y="10838"/>
                </a:lnTo>
                <a:lnTo>
                  <a:pt x="1064790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9364" y="1695451"/>
            <a:ext cx="10694670" cy="2198370"/>
          </a:xfrm>
          <a:custGeom>
            <a:avLst/>
            <a:gdLst/>
            <a:ahLst/>
            <a:cxnLst/>
            <a:rect l="l" t="t" r="r" b="b"/>
            <a:pathLst>
              <a:path w="10694670" h="2198370">
                <a:moveTo>
                  <a:pt x="0" y="2153755"/>
                </a:moveTo>
                <a:lnTo>
                  <a:pt x="26226" y="2185541"/>
                </a:lnTo>
                <a:lnTo>
                  <a:pt x="66841" y="2197987"/>
                </a:lnTo>
                <a:lnTo>
                  <a:pt x="10621722" y="2197987"/>
                </a:lnTo>
                <a:lnTo>
                  <a:pt x="10651265" y="2191637"/>
                </a:lnTo>
                <a:lnTo>
                  <a:pt x="67018" y="2191637"/>
                </a:lnTo>
                <a:lnTo>
                  <a:pt x="60110" y="2191256"/>
                </a:lnTo>
                <a:lnTo>
                  <a:pt x="19940" y="2172206"/>
                </a:lnTo>
                <a:lnTo>
                  <a:pt x="11163" y="2161276"/>
                </a:lnTo>
                <a:lnTo>
                  <a:pt x="0" y="2153755"/>
                </a:lnTo>
                <a:close/>
              </a:path>
              <a:path w="10694670" h="2198370">
                <a:moveTo>
                  <a:pt x="10650200" y="0"/>
                </a:moveTo>
                <a:lnTo>
                  <a:pt x="10657638" y="11038"/>
                </a:lnTo>
                <a:lnTo>
                  <a:pt x="10658679" y="11682"/>
                </a:lnTo>
                <a:lnTo>
                  <a:pt x="10668585" y="19810"/>
                </a:lnTo>
                <a:lnTo>
                  <a:pt x="10686619" y="53465"/>
                </a:lnTo>
                <a:lnTo>
                  <a:pt x="10688009" y="66800"/>
                </a:lnTo>
                <a:lnTo>
                  <a:pt x="10688005" y="2125401"/>
                </a:lnTo>
                <a:lnTo>
                  <a:pt x="10676713" y="2162300"/>
                </a:lnTo>
                <a:lnTo>
                  <a:pt x="10641407" y="2188589"/>
                </a:lnTo>
                <a:lnTo>
                  <a:pt x="10621595" y="2191637"/>
                </a:lnTo>
                <a:lnTo>
                  <a:pt x="10651265" y="2191637"/>
                </a:lnTo>
                <a:lnTo>
                  <a:pt x="10681920" y="2165983"/>
                </a:lnTo>
                <a:lnTo>
                  <a:pt x="10694363" y="2125401"/>
                </a:lnTo>
                <a:lnTo>
                  <a:pt x="10694366" y="66800"/>
                </a:lnTo>
                <a:lnTo>
                  <a:pt x="10693985" y="59434"/>
                </a:lnTo>
                <a:lnTo>
                  <a:pt x="10673030" y="15365"/>
                </a:lnTo>
                <a:lnTo>
                  <a:pt x="10656393" y="2792"/>
                </a:lnTo>
                <a:lnTo>
                  <a:pt x="1065020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724" y="1665732"/>
            <a:ext cx="10694035" cy="2197735"/>
          </a:xfrm>
          <a:custGeom>
            <a:avLst/>
            <a:gdLst/>
            <a:ahLst/>
            <a:cxnLst/>
            <a:rect l="l" t="t" r="r" b="b"/>
            <a:pathLst>
              <a:path w="10694035" h="2197735">
                <a:moveTo>
                  <a:pt x="10624312" y="0"/>
                </a:moveTo>
                <a:lnTo>
                  <a:pt x="69595" y="0"/>
                </a:lnTo>
                <a:lnTo>
                  <a:pt x="42508" y="5462"/>
                </a:lnTo>
                <a:lnTo>
                  <a:pt x="20386" y="20367"/>
                </a:lnTo>
                <a:lnTo>
                  <a:pt x="5470" y="42487"/>
                </a:lnTo>
                <a:lnTo>
                  <a:pt x="0" y="69595"/>
                </a:lnTo>
                <a:lnTo>
                  <a:pt x="0" y="2128011"/>
                </a:lnTo>
                <a:lnTo>
                  <a:pt x="5470" y="2155120"/>
                </a:lnTo>
                <a:lnTo>
                  <a:pt x="20386" y="2177240"/>
                </a:lnTo>
                <a:lnTo>
                  <a:pt x="42508" y="2192145"/>
                </a:lnTo>
                <a:lnTo>
                  <a:pt x="69595" y="2197607"/>
                </a:lnTo>
                <a:lnTo>
                  <a:pt x="10624312" y="2197607"/>
                </a:lnTo>
                <a:lnTo>
                  <a:pt x="10651420" y="2192145"/>
                </a:lnTo>
                <a:lnTo>
                  <a:pt x="10673540" y="2177240"/>
                </a:lnTo>
                <a:lnTo>
                  <a:pt x="10688445" y="2155120"/>
                </a:lnTo>
                <a:lnTo>
                  <a:pt x="10693908" y="2128011"/>
                </a:lnTo>
                <a:lnTo>
                  <a:pt x="10693908" y="69595"/>
                </a:lnTo>
                <a:lnTo>
                  <a:pt x="10688445" y="42487"/>
                </a:lnTo>
                <a:lnTo>
                  <a:pt x="10673540" y="20367"/>
                </a:lnTo>
                <a:lnTo>
                  <a:pt x="10651420" y="5462"/>
                </a:lnTo>
                <a:lnTo>
                  <a:pt x="10624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724" y="1665732"/>
            <a:ext cx="10694035" cy="2197735"/>
          </a:xfrm>
          <a:custGeom>
            <a:avLst/>
            <a:gdLst/>
            <a:ahLst/>
            <a:cxnLst/>
            <a:rect l="l" t="t" r="r" b="b"/>
            <a:pathLst>
              <a:path w="10694035" h="2197735">
                <a:moveTo>
                  <a:pt x="0" y="69595"/>
                </a:moveTo>
                <a:lnTo>
                  <a:pt x="5470" y="42487"/>
                </a:lnTo>
                <a:lnTo>
                  <a:pt x="20386" y="20367"/>
                </a:lnTo>
                <a:lnTo>
                  <a:pt x="42508" y="5462"/>
                </a:lnTo>
                <a:lnTo>
                  <a:pt x="69595" y="0"/>
                </a:lnTo>
                <a:lnTo>
                  <a:pt x="10624312" y="0"/>
                </a:lnTo>
                <a:lnTo>
                  <a:pt x="10651420" y="5462"/>
                </a:lnTo>
                <a:lnTo>
                  <a:pt x="10673540" y="20367"/>
                </a:lnTo>
                <a:lnTo>
                  <a:pt x="10688445" y="42487"/>
                </a:lnTo>
                <a:lnTo>
                  <a:pt x="10693908" y="69595"/>
                </a:lnTo>
                <a:lnTo>
                  <a:pt x="10693908" y="2128011"/>
                </a:lnTo>
                <a:lnTo>
                  <a:pt x="10688445" y="2155120"/>
                </a:lnTo>
                <a:lnTo>
                  <a:pt x="10673540" y="2177240"/>
                </a:lnTo>
                <a:lnTo>
                  <a:pt x="10651420" y="2192145"/>
                </a:lnTo>
                <a:lnTo>
                  <a:pt x="10624312" y="2197607"/>
                </a:lnTo>
                <a:lnTo>
                  <a:pt x="69595" y="2197607"/>
                </a:lnTo>
                <a:lnTo>
                  <a:pt x="42508" y="2192145"/>
                </a:lnTo>
                <a:lnTo>
                  <a:pt x="20386" y="2177240"/>
                </a:lnTo>
                <a:lnTo>
                  <a:pt x="5470" y="2155120"/>
                </a:lnTo>
                <a:lnTo>
                  <a:pt x="0" y="2128011"/>
                </a:lnTo>
                <a:lnTo>
                  <a:pt x="0" y="69595"/>
                </a:lnTo>
                <a:close/>
              </a:path>
            </a:pathLst>
          </a:custGeom>
          <a:ln w="6349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547" y="650494"/>
            <a:ext cx="5339715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4. </a:t>
            </a:r>
            <a:r>
              <a:rPr lang="ko-KR" altLang="en-US" b="1" spc="-80" dirty="0">
                <a:solidFill>
                  <a:srgbClr val="2260B3"/>
                </a:solidFill>
                <a:latin typeface="맑은 고딕"/>
                <a:cs typeface="맑은 고딕"/>
              </a:rPr>
              <a:t>정보주체 권리 보장과 피해구제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Q&amp;A(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공무원 성명</a:t>
            </a:r>
            <a:r>
              <a:rPr lang="en-US" altLang="ko-KR" sz="2400" b="1" dirty="0">
                <a:solidFill>
                  <a:srgbClr val="4384D9"/>
                </a:solidFill>
              </a:rPr>
              <a:t> · 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직위 공개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)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64168" y="1712976"/>
            <a:ext cx="2540507" cy="2150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47800" y="2133600"/>
            <a:ext cx="7418705" cy="135678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직무와 관련 없이 특정 직원의 현재 연락처를 </a:t>
            </a:r>
            <a:r>
              <a:rPr lang="ko-KR" altLang="en-US" sz="2800" b="1" spc="-114" dirty="0" err="1">
                <a:solidFill>
                  <a:srgbClr val="252525"/>
                </a:solidFill>
                <a:latin typeface="맑은 고딕"/>
                <a:cs typeface="맑은 고딕"/>
              </a:rPr>
              <a:t>알려달라는</a:t>
            </a: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 문의가 왔을 시 개인정보로 판단하여 거부할 수 있나요</a:t>
            </a:r>
            <a:r>
              <a:rPr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?</a:t>
            </a:r>
            <a:endParaRPr sz="28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2791" y="1853183"/>
            <a:ext cx="280416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50137" y="1849628"/>
            <a:ext cx="144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Q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7550" y="4109964"/>
            <a:ext cx="10683240" cy="2333625"/>
          </a:xfrm>
          <a:custGeom>
            <a:avLst/>
            <a:gdLst/>
            <a:ahLst/>
            <a:cxnLst/>
            <a:rect l="l" t="t" r="r" b="b"/>
            <a:pathLst>
              <a:path w="10683240" h="2333625">
                <a:moveTo>
                  <a:pt x="0" y="2295177"/>
                </a:moveTo>
                <a:lnTo>
                  <a:pt x="10852" y="2311271"/>
                </a:lnTo>
                <a:lnTo>
                  <a:pt x="34448" y="2327178"/>
                </a:lnTo>
                <a:lnTo>
                  <a:pt x="63341" y="2333012"/>
                </a:lnTo>
                <a:lnTo>
                  <a:pt x="10608837" y="2333012"/>
                </a:lnTo>
                <a:lnTo>
                  <a:pt x="10637678" y="2327178"/>
                </a:lnTo>
                <a:lnTo>
                  <a:pt x="10661256" y="2311271"/>
                </a:lnTo>
                <a:lnTo>
                  <a:pt x="10664761" y="2306075"/>
                </a:lnTo>
                <a:lnTo>
                  <a:pt x="36405" y="2306075"/>
                </a:lnTo>
                <a:lnTo>
                  <a:pt x="7511" y="2300241"/>
                </a:lnTo>
                <a:lnTo>
                  <a:pt x="0" y="2295177"/>
                </a:lnTo>
                <a:close/>
              </a:path>
              <a:path w="10683240" h="2333625">
                <a:moveTo>
                  <a:pt x="10645188" y="0"/>
                </a:moveTo>
                <a:lnTo>
                  <a:pt x="10650243" y="7490"/>
                </a:lnTo>
                <a:lnTo>
                  <a:pt x="10656081" y="36331"/>
                </a:lnTo>
                <a:lnTo>
                  <a:pt x="10656081" y="2231844"/>
                </a:lnTo>
                <a:lnTo>
                  <a:pt x="10650243" y="2260737"/>
                </a:lnTo>
                <a:lnTo>
                  <a:pt x="10634332" y="2284333"/>
                </a:lnTo>
                <a:lnTo>
                  <a:pt x="10610754" y="2300241"/>
                </a:lnTo>
                <a:lnTo>
                  <a:pt x="10581913" y="2306075"/>
                </a:lnTo>
                <a:lnTo>
                  <a:pt x="10664761" y="2306075"/>
                </a:lnTo>
                <a:lnTo>
                  <a:pt x="10677167" y="2287679"/>
                </a:lnTo>
                <a:lnTo>
                  <a:pt x="10683005" y="2258793"/>
                </a:lnTo>
                <a:lnTo>
                  <a:pt x="10683005" y="63382"/>
                </a:lnTo>
                <a:lnTo>
                  <a:pt x="10677167" y="34468"/>
                </a:lnTo>
                <a:lnTo>
                  <a:pt x="10661256" y="10852"/>
                </a:lnTo>
                <a:lnTo>
                  <a:pt x="10645188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0101" y="4102510"/>
            <a:ext cx="10694035" cy="2343785"/>
          </a:xfrm>
          <a:custGeom>
            <a:avLst/>
            <a:gdLst/>
            <a:ahLst/>
            <a:cxnLst/>
            <a:rect l="l" t="t" r="r" b="b"/>
            <a:pathLst>
              <a:path w="10694035" h="2343785">
                <a:moveTo>
                  <a:pt x="0" y="2297609"/>
                </a:moveTo>
                <a:lnTo>
                  <a:pt x="27483" y="2330395"/>
                </a:lnTo>
                <a:lnTo>
                  <a:pt x="70777" y="2343641"/>
                </a:lnTo>
                <a:lnTo>
                  <a:pt x="10616286" y="2343641"/>
                </a:lnTo>
                <a:lnTo>
                  <a:pt x="10647112" y="2337291"/>
                </a:lnTo>
                <a:lnTo>
                  <a:pt x="70942" y="2337291"/>
                </a:lnTo>
                <a:lnTo>
                  <a:pt x="63564" y="2336923"/>
                </a:lnTo>
                <a:lnTo>
                  <a:pt x="20536" y="2316488"/>
                </a:lnTo>
                <a:lnTo>
                  <a:pt x="11445" y="2305326"/>
                </a:lnTo>
                <a:lnTo>
                  <a:pt x="0" y="2297609"/>
                </a:lnTo>
                <a:close/>
              </a:path>
              <a:path w="10694035" h="2343785">
                <a:moveTo>
                  <a:pt x="10647607" y="0"/>
                </a:moveTo>
                <a:lnTo>
                  <a:pt x="10655317" y="11426"/>
                </a:lnTo>
                <a:lnTo>
                  <a:pt x="10655910" y="11781"/>
                </a:lnTo>
                <a:lnTo>
                  <a:pt x="10666451" y="20544"/>
                </a:lnTo>
                <a:lnTo>
                  <a:pt x="10685882" y="56485"/>
                </a:lnTo>
                <a:lnTo>
                  <a:pt x="10687272" y="70836"/>
                </a:lnTo>
                <a:lnTo>
                  <a:pt x="10687176" y="2268191"/>
                </a:lnTo>
                <a:lnTo>
                  <a:pt x="10675214" y="2305947"/>
                </a:lnTo>
                <a:lnTo>
                  <a:pt x="10643972" y="2331728"/>
                </a:lnTo>
                <a:lnTo>
                  <a:pt x="10616159" y="2337291"/>
                </a:lnTo>
                <a:lnTo>
                  <a:pt x="10647112" y="2337291"/>
                </a:lnTo>
                <a:lnTo>
                  <a:pt x="10680421" y="2309643"/>
                </a:lnTo>
                <a:lnTo>
                  <a:pt x="10693539" y="2268191"/>
                </a:lnTo>
                <a:lnTo>
                  <a:pt x="10693629" y="70836"/>
                </a:lnTo>
                <a:lnTo>
                  <a:pt x="10693248" y="62962"/>
                </a:lnTo>
                <a:lnTo>
                  <a:pt x="10671023" y="15972"/>
                </a:lnTo>
                <a:lnTo>
                  <a:pt x="10653243" y="2764"/>
                </a:lnTo>
                <a:lnTo>
                  <a:pt x="10647607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724" y="4072128"/>
            <a:ext cx="10694035" cy="2344420"/>
          </a:xfrm>
          <a:custGeom>
            <a:avLst/>
            <a:gdLst/>
            <a:ahLst/>
            <a:cxnLst/>
            <a:rect l="l" t="t" r="r" b="b"/>
            <a:pathLst>
              <a:path w="10694035" h="2344420">
                <a:moveTo>
                  <a:pt x="10619740" y="0"/>
                </a:moveTo>
                <a:lnTo>
                  <a:pt x="74231" y="0"/>
                </a:lnTo>
                <a:lnTo>
                  <a:pt x="45337" y="5838"/>
                </a:lnTo>
                <a:lnTo>
                  <a:pt x="21742" y="21748"/>
                </a:lnTo>
                <a:lnTo>
                  <a:pt x="5833" y="45327"/>
                </a:lnTo>
                <a:lnTo>
                  <a:pt x="0" y="74168"/>
                </a:lnTo>
                <a:lnTo>
                  <a:pt x="0" y="2269680"/>
                </a:lnTo>
                <a:lnTo>
                  <a:pt x="5833" y="2298574"/>
                </a:lnTo>
                <a:lnTo>
                  <a:pt x="21742" y="2322169"/>
                </a:lnTo>
                <a:lnTo>
                  <a:pt x="45337" y="2338078"/>
                </a:lnTo>
                <a:lnTo>
                  <a:pt x="74231" y="2343912"/>
                </a:lnTo>
                <a:lnTo>
                  <a:pt x="10619740" y="2343912"/>
                </a:lnTo>
                <a:lnTo>
                  <a:pt x="10648580" y="2338078"/>
                </a:lnTo>
                <a:lnTo>
                  <a:pt x="10672159" y="2322169"/>
                </a:lnTo>
                <a:lnTo>
                  <a:pt x="10688069" y="2298574"/>
                </a:lnTo>
                <a:lnTo>
                  <a:pt x="10693908" y="2269680"/>
                </a:lnTo>
                <a:lnTo>
                  <a:pt x="10693908" y="74168"/>
                </a:lnTo>
                <a:lnTo>
                  <a:pt x="10688069" y="45327"/>
                </a:lnTo>
                <a:lnTo>
                  <a:pt x="10672159" y="21748"/>
                </a:lnTo>
                <a:lnTo>
                  <a:pt x="10648580" y="5838"/>
                </a:lnTo>
                <a:lnTo>
                  <a:pt x="10619740" y="0"/>
                </a:lnTo>
                <a:close/>
              </a:path>
            </a:pathLst>
          </a:custGeom>
          <a:solidFill>
            <a:srgbClr val="FFF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724" y="4072128"/>
            <a:ext cx="10694035" cy="2344420"/>
          </a:xfrm>
          <a:custGeom>
            <a:avLst/>
            <a:gdLst/>
            <a:ahLst/>
            <a:cxnLst/>
            <a:rect l="l" t="t" r="r" b="b"/>
            <a:pathLst>
              <a:path w="10694035" h="2344420">
                <a:moveTo>
                  <a:pt x="0" y="74168"/>
                </a:moveTo>
                <a:lnTo>
                  <a:pt x="5833" y="45327"/>
                </a:lnTo>
                <a:lnTo>
                  <a:pt x="21742" y="21748"/>
                </a:lnTo>
                <a:lnTo>
                  <a:pt x="45337" y="5838"/>
                </a:lnTo>
                <a:lnTo>
                  <a:pt x="74231" y="0"/>
                </a:lnTo>
                <a:lnTo>
                  <a:pt x="10619740" y="0"/>
                </a:lnTo>
                <a:lnTo>
                  <a:pt x="10648580" y="5838"/>
                </a:lnTo>
                <a:lnTo>
                  <a:pt x="10672159" y="21748"/>
                </a:lnTo>
                <a:lnTo>
                  <a:pt x="10688069" y="45327"/>
                </a:lnTo>
                <a:lnTo>
                  <a:pt x="10693908" y="74168"/>
                </a:lnTo>
                <a:lnTo>
                  <a:pt x="10693908" y="2269680"/>
                </a:lnTo>
                <a:lnTo>
                  <a:pt x="10688069" y="2298574"/>
                </a:lnTo>
                <a:lnTo>
                  <a:pt x="10672159" y="2322169"/>
                </a:lnTo>
                <a:lnTo>
                  <a:pt x="10648580" y="2338078"/>
                </a:lnTo>
                <a:lnTo>
                  <a:pt x="10619740" y="2343912"/>
                </a:lnTo>
                <a:lnTo>
                  <a:pt x="74231" y="2343912"/>
                </a:lnTo>
                <a:lnTo>
                  <a:pt x="45337" y="2338078"/>
                </a:lnTo>
                <a:lnTo>
                  <a:pt x="21742" y="2322169"/>
                </a:lnTo>
                <a:lnTo>
                  <a:pt x="5833" y="2298574"/>
                </a:lnTo>
                <a:lnTo>
                  <a:pt x="0" y="2269680"/>
                </a:lnTo>
                <a:lnTo>
                  <a:pt x="0" y="74168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94789" y="4488179"/>
            <a:ext cx="937704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ko-KR" altLang="en-US" b="1" dirty="0"/>
              <a:t>「공공기관의 정보공개에 관한 법률」 제</a:t>
            </a:r>
            <a:r>
              <a:rPr lang="en-US" altLang="ko-KR" b="1" dirty="0"/>
              <a:t>9</a:t>
            </a:r>
            <a:r>
              <a:rPr lang="ko-KR" altLang="en-US" b="1" dirty="0"/>
              <a:t>조 제</a:t>
            </a:r>
            <a:r>
              <a:rPr lang="en-US" altLang="ko-KR" b="1" dirty="0"/>
              <a:t>1</a:t>
            </a:r>
            <a:r>
              <a:rPr lang="ko-KR" altLang="en-US" b="1" dirty="0"/>
              <a:t>항 제</a:t>
            </a:r>
            <a:r>
              <a:rPr lang="en-US" altLang="ko-KR" b="1" dirty="0"/>
              <a:t>6</a:t>
            </a:r>
            <a:r>
              <a:rPr lang="ko-KR" altLang="en-US" b="1" dirty="0"/>
              <a:t>호에서 </a:t>
            </a:r>
            <a:r>
              <a:rPr lang="ko-KR" altLang="en-US" b="1" dirty="0">
                <a:solidFill>
                  <a:srgbClr val="E85A1A"/>
                </a:solidFill>
              </a:rPr>
              <a:t>직무를 수행한 공무원</a:t>
            </a:r>
            <a:r>
              <a:rPr lang="ko-KR" altLang="en-US" b="1" dirty="0"/>
              <a:t>의 </a:t>
            </a:r>
            <a:r>
              <a:rPr lang="ko-KR" altLang="en-US" b="1" dirty="0">
                <a:solidFill>
                  <a:srgbClr val="E85A1A"/>
                </a:solidFill>
              </a:rPr>
              <a:t>성명</a:t>
            </a:r>
            <a:r>
              <a:rPr lang="en-US" altLang="ko-KR" b="1" dirty="0">
                <a:solidFill>
                  <a:srgbClr val="E85A1A"/>
                </a:solidFill>
              </a:rPr>
              <a:t>·</a:t>
            </a:r>
            <a:r>
              <a:rPr lang="ko-KR" altLang="en-US" b="1" dirty="0">
                <a:solidFill>
                  <a:srgbClr val="E85A1A"/>
                </a:solidFill>
              </a:rPr>
              <a:t>직위</a:t>
            </a:r>
            <a:r>
              <a:rPr lang="ko-KR" altLang="en-US" b="1" dirty="0"/>
              <a:t>는 </a:t>
            </a:r>
            <a:r>
              <a:rPr lang="ko-KR" altLang="en-US" b="1" dirty="0">
                <a:solidFill>
                  <a:srgbClr val="E85A1A"/>
                </a:solidFill>
              </a:rPr>
              <a:t>정보 공개 대상</a:t>
            </a:r>
            <a:r>
              <a:rPr lang="ko-KR" altLang="en-US" b="1" dirty="0"/>
              <a:t>입니다</a:t>
            </a:r>
            <a:r>
              <a:rPr lang="en-US" altLang="ko-KR" b="1" dirty="0"/>
              <a:t>.</a:t>
            </a:r>
          </a:p>
          <a:p>
            <a:endParaRPr lang="en-US" altLang="ko-KR" b="1" dirty="0"/>
          </a:p>
          <a:p>
            <a:r>
              <a:rPr lang="ko-KR" altLang="en-US" b="1" dirty="0"/>
              <a:t>다만 </a:t>
            </a:r>
            <a:r>
              <a:rPr lang="ko-KR" altLang="en-US" b="1" dirty="0">
                <a:solidFill>
                  <a:srgbClr val="E85A1A"/>
                </a:solidFill>
              </a:rPr>
              <a:t>직무와 </a:t>
            </a:r>
            <a:r>
              <a:rPr lang="ko-KR" altLang="en-US" b="1" dirty="0" err="1">
                <a:solidFill>
                  <a:srgbClr val="E85A1A"/>
                </a:solidFill>
              </a:rPr>
              <a:t>관련없는</a:t>
            </a:r>
            <a:r>
              <a:rPr lang="ko-KR" altLang="en-US" b="1" dirty="0">
                <a:solidFill>
                  <a:srgbClr val="E85A1A"/>
                </a:solidFill>
              </a:rPr>
              <a:t> 개인 연락처</a:t>
            </a:r>
            <a:r>
              <a:rPr lang="en-US" altLang="ko-KR" b="1" dirty="0"/>
              <a:t>(</a:t>
            </a:r>
            <a:r>
              <a:rPr lang="ko-KR" altLang="en-US" b="1" dirty="0"/>
              <a:t>휴대전화번호</a:t>
            </a:r>
            <a:r>
              <a:rPr lang="en-US" altLang="ko-KR" b="1" dirty="0"/>
              <a:t>), </a:t>
            </a:r>
            <a:r>
              <a:rPr lang="ko-KR" altLang="en-US" b="1" dirty="0"/>
              <a:t>현재 </a:t>
            </a:r>
            <a:r>
              <a:rPr lang="ko-KR" altLang="en-US" b="1" dirty="0">
                <a:solidFill>
                  <a:srgbClr val="E85A1A"/>
                </a:solidFill>
              </a:rPr>
              <a:t>근무지</a:t>
            </a:r>
            <a:r>
              <a:rPr lang="ko-KR" altLang="en-US" b="1" dirty="0"/>
              <a:t> 등은 정보주체의 권리가 </a:t>
            </a:r>
            <a:r>
              <a:rPr lang="ko-KR" altLang="en-US" b="1" dirty="0" err="1"/>
              <a:t>침해받을</a:t>
            </a:r>
            <a:r>
              <a:rPr lang="ko-KR" altLang="en-US" b="1" dirty="0"/>
              <a:t> 가능성이 있기 때문에 정보주체에게 </a:t>
            </a:r>
            <a:r>
              <a:rPr lang="ko-KR" altLang="en-US" b="1" dirty="0">
                <a:solidFill>
                  <a:srgbClr val="E85A1A"/>
                </a:solidFill>
              </a:rPr>
              <a:t>동의</a:t>
            </a:r>
            <a:r>
              <a:rPr lang="ko-KR" altLang="en-US" b="1" dirty="0"/>
              <a:t>를 받은 후 제공 할 수 있습니다</a:t>
            </a:r>
            <a:r>
              <a:rPr lang="en-US" altLang="ko-KR" b="1" dirty="0"/>
              <a:t>.</a:t>
            </a:r>
            <a:endParaRPr sz="1800" b="1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3460" y="4376928"/>
            <a:ext cx="280416" cy="237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71473" y="4379214"/>
            <a:ext cx="132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A</a:t>
            </a:r>
            <a:endParaRPr sz="1200">
              <a:latin typeface="맑은 고딕"/>
              <a:cs typeface="맑은 고딕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090015B9-B4C8-6DA6-F19B-365CD9D29A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DB1072D-96D7-506E-7CA2-5222F348A5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621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45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76202" y="1702185"/>
            <a:ext cx="10684510" cy="2188210"/>
          </a:xfrm>
          <a:custGeom>
            <a:avLst/>
            <a:gdLst/>
            <a:ahLst/>
            <a:cxnLst/>
            <a:rect l="l" t="t" r="r" b="b"/>
            <a:pathLst>
              <a:path w="10684510" h="2188210">
                <a:moveTo>
                  <a:pt x="0" y="2151628"/>
                </a:moveTo>
                <a:lnTo>
                  <a:pt x="10845" y="2167711"/>
                </a:lnTo>
                <a:lnTo>
                  <a:pt x="32967" y="2182615"/>
                </a:lnTo>
                <a:lnTo>
                  <a:pt x="60054" y="2188078"/>
                </a:lnTo>
                <a:lnTo>
                  <a:pt x="10614757" y="2188078"/>
                </a:lnTo>
                <a:lnTo>
                  <a:pt x="10641866" y="2182615"/>
                </a:lnTo>
                <a:lnTo>
                  <a:pt x="10663986" y="2167711"/>
                </a:lnTo>
                <a:lnTo>
                  <a:pt x="10668404" y="2161154"/>
                </a:lnTo>
                <a:lnTo>
                  <a:pt x="33117" y="2161154"/>
                </a:lnTo>
                <a:lnTo>
                  <a:pt x="6030" y="2155691"/>
                </a:lnTo>
                <a:lnTo>
                  <a:pt x="0" y="2151628"/>
                </a:lnTo>
                <a:close/>
              </a:path>
              <a:path w="10684510" h="2188210">
                <a:moveTo>
                  <a:pt x="10647900" y="0"/>
                </a:moveTo>
                <a:lnTo>
                  <a:pt x="10651966" y="6034"/>
                </a:lnTo>
                <a:lnTo>
                  <a:pt x="10657392" y="32958"/>
                </a:lnTo>
                <a:lnTo>
                  <a:pt x="10657429" y="2091558"/>
                </a:lnTo>
                <a:lnTo>
                  <a:pt x="10651966" y="2118667"/>
                </a:lnTo>
                <a:lnTo>
                  <a:pt x="10637062" y="2140787"/>
                </a:lnTo>
                <a:lnTo>
                  <a:pt x="10614942" y="2155691"/>
                </a:lnTo>
                <a:lnTo>
                  <a:pt x="10587833" y="2161154"/>
                </a:lnTo>
                <a:lnTo>
                  <a:pt x="10668404" y="2161154"/>
                </a:lnTo>
                <a:lnTo>
                  <a:pt x="10678890" y="2145591"/>
                </a:lnTo>
                <a:lnTo>
                  <a:pt x="10684316" y="2118667"/>
                </a:lnTo>
                <a:lnTo>
                  <a:pt x="10684353" y="60066"/>
                </a:lnTo>
                <a:lnTo>
                  <a:pt x="10678890" y="32958"/>
                </a:lnTo>
                <a:lnTo>
                  <a:pt x="10663986" y="10838"/>
                </a:lnTo>
                <a:lnTo>
                  <a:pt x="1064790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9364" y="1695451"/>
            <a:ext cx="10694670" cy="2198370"/>
          </a:xfrm>
          <a:custGeom>
            <a:avLst/>
            <a:gdLst/>
            <a:ahLst/>
            <a:cxnLst/>
            <a:rect l="l" t="t" r="r" b="b"/>
            <a:pathLst>
              <a:path w="10694670" h="2198370">
                <a:moveTo>
                  <a:pt x="0" y="2153755"/>
                </a:moveTo>
                <a:lnTo>
                  <a:pt x="26226" y="2185541"/>
                </a:lnTo>
                <a:lnTo>
                  <a:pt x="66841" y="2197987"/>
                </a:lnTo>
                <a:lnTo>
                  <a:pt x="10621722" y="2197987"/>
                </a:lnTo>
                <a:lnTo>
                  <a:pt x="10651265" y="2191637"/>
                </a:lnTo>
                <a:lnTo>
                  <a:pt x="67018" y="2191637"/>
                </a:lnTo>
                <a:lnTo>
                  <a:pt x="60110" y="2191256"/>
                </a:lnTo>
                <a:lnTo>
                  <a:pt x="19940" y="2172206"/>
                </a:lnTo>
                <a:lnTo>
                  <a:pt x="11163" y="2161276"/>
                </a:lnTo>
                <a:lnTo>
                  <a:pt x="0" y="2153755"/>
                </a:lnTo>
                <a:close/>
              </a:path>
              <a:path w="10694670" h="2198370">
                <a:moveTo>
                  <a:pt x="10650200" y="0"/>
                </a:moveTo>
                <a:lnTo>
                  <a:pt x="10657638" y="11038"/>
                </a:lnTo>
                <a:lnTo>
                  <a:pt x="10658679" y="11682"/>
                </a:lnTo>
                <a:lnTo>
                  <a:pt x="10668585" y="19810"/>
                </a:lnTo>
                <a:lnTo>
                  <a:pt x="10686619" y="53465"/>
                </a:lnTo>
                <a:lnTo>
                  <a:pt x="10688009" y="66800"/>
                </a:lnTo>
                <a:lnTo>
                  <a:pt x="10688005" y="2125401"/>
                </a:lnTo>
                <a:lnTo>
                  <a:pt x="10676713" y="2162300"/>
                </a:lnTo>
                <a:lnTo>
                  <a:pt x="10641407" y="2188589"/>
                </a:lnTo>
                <a:lnTo>
                  <a:pt x="10621595" y="2191637"/>
                </a:lnTo>
                <a:lnTo>
                  <a:pt x="10651265" y="2191637"/>
                </a:lnTo>
                <a:lnTo>
                  <a:pt x="10681920" y="2165983"/>
                </a:lnTo>
                <a:lnTo>
                  <a:pt x="10694363" y="2125401"/>
                </a:lnTo>
                <a:lnTo>
                  <a:pt x="10694366" y="66800"/>
                </a:lnTo>
                <a:lnTo>
                  <a:pt x="10693985" y="59434"/>
                </a:lnTo>
                <a:lnTo>
                  <a:pt x="10673030" y="15365"/>
                </a:lnTo>
                <a:lnTo>
                  <a:pt x="10656393" y="2792"/>
                </a:lnTo>
                <a:lnTo>
                  <a:pt x="1065020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724" y="1665732"/>
            <a:ext cx="10694035" cy="2197735"/>
          </a:xfrm>
          <a:custGeom>
            <a:avLst/>
            <a:gdLst/>
            <a:ahLst/>
            <a:cxnLst/>
            <a:rect l="l" t="t" r="r" b="b"/>
            <a:pathLst>
              <a:path w="10694035" h="2197735">
                <a:moveTo>
                  <a:pt x="10624312" y="0"/>
                </a:moveTo>
                <a:lnTo>
                  <a:pt x="69595" y="0"/>
                </a:lnTo>
                <a:lnTo>
                  <a:pt x="42508" y="5462"/>
                </a:lnTo>
                <a:lnTo>
                  <a:pt x="20386" y="20367"/>
                </a:lnTo>
                <a:lnTo>
                  <a:pt x="5470" y="42487"/>
                </a:lnTo>
                <a:lnTo>
                  <a:pt x="0" y="69595"/>
                </a:lnTo>
                <a:lnTo>
                  <a:pt x="0" y="2128011"/>
                </a:lnTo>
                <a:lnTo>
                  <a:pt x="5470" y="2155120"/>
                </a:lnTo>
                <a:lnTo>
                  <a:pt x="20386" y="2177240"/>
                </a:lnTo>
                <a:lnTo>
                  <a:pt x="42508" y="2192145"/>
                </a:lnTo>
                <a:lnTo>
                  <a:pt x="69595" y="2197607"/>
                </a:lnTo>
                <a:lnTo>
                  <a:pt x="10624312" y="2197607"/>
                </a:lnTo>
                <a:lnTo>
                  <a:pt x="10651420" y="2192145"/>
                </a:lnTo>
                <a:lnTo>
                  <a:pt x="10673540" y="2177240"/>
                </a:lnTo>
                <a:lnTo>
                  <a:pt x="10688445" y="2155120"/>
                </a:lnTo>
                <a:lnTo>
                  <a:pt x="10693908" y="2128011"/>
                </a:lnTo>
                <a:lnTo>
                  <a:pt x="10693908" y="69595"/>
                </a:lnTo>
                <a:lnTo>
                  <a:pt x="10688445" y="42487"/>
                </a:lnTo>
                <a:lnTo>
                  <a:pt x="10673540" y="20367"/>
                </a:lnTo>
                <a:lnTo>
                  <a:pt x="10651420" y="5462"/>
                </a:lnTo>
                <a:lnTo>
                  <a:pt x="10624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724" y="1665732"/>
            <a:ext cx="10694035" cy="2197735"/>
          </a:xfrm>
          <a:custGeom>
            <a:avLst/>
            <a:gdLst/>
            <a:ahLst/>
            <a:cxnLst/>
            <a:rect l="l" t="t" r="r" b="b"/>
            <a:pathLst>
              <a:path w="10694035" h="2197735">
                <a:moveTo>
                  <a:pt x="0" y="69595"/>
                </a:moveTo>
                <a:lnTo>
                  <a:pt x="5470" y="42487"/>
                </a:lnTo>
                <a:lnTo>
                  <a:pt x="20386" y="20367"/>
                </a:lnTo>
                <a:lnTo>
                  <a:pt x="42508" y="5462"/>
                </a:lnTo>
                <a:lnTo>
                  <a:pt x="69595" y="0"/>
                </a:lnTo>
                <a:lnTo>
                  <a:pt x="10624312" y="0"/>
                </a:lnTo>
                <a:lnTo>
                  <a:pt x="10651420" y="5462"/>
                </a:lnTo>
                <a:lnTo>
                  <a:pt x="10673540" y="20367"/>
                </a:lnTo>
                <a:lnTo>
                  <a:pt x="10688445" y="42487"/>
                </a:lnTo>
                <a:lnTo>
                  <a:pt x="10693908" y="69595"/>
                </a:lnTo>
                <a:lnTo>
                  <a:pt x="10693908" y="2128011"/>
                </a:lnTo>
                <a:lnTo>
                  <a:pt x="10688445" y="2155120"/>
                </a:lnTo>
                <a:lnTo>
                  <a:pt x="10673540" y="2177240"/>
                </a:lnTo>
                <a:lnTo>
                  <a:pt x="10651420" y="2192145"/>
                </a:lnTo>
                <a:lnTo>
                  <a:pt x="10624312" y="2197607"/>
                </a:lnTo>
                <a:lnTo>
                  <a:pt x="69595" y="2197607"/>
                </a:lnTo>
                <a:lnTo>
                  <a:pt x="42508" y="2192145"/>
                </a:lnTo>
                <a:lnTo>
                  <a:pt x="20386" y="2177240"/>
                </a:lnTo>
                <a:lnTo>
                  <a:pt x="5470" y="2155120"/>
                </a:lnTo>
                <a:lnTo>
                  <a:pt x="0" y="2128011"/>
                </a:lnTo>
                <a:lnTo>
                  <a:pt x="0" y="69595"/>
                </a:lnTo>
                <a:close/>
              </a:path>
            </a:pathLst>
          </a:custGeom>
          <a:ln w="6349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547" y="650494"/>
            <a:ext cx="533971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4. </a:t>
            </a:r>
            <a:r>
              <a:rPr lang="ko-KR" altLang="en-US" b="1" spc="-80" dirty="0">
                <a:solidFill>
                  <a:srgbClr val="2260B3"/>
                </a:solidFill>
                <a:latin typeface="맑은 고딕"/>
                <a:cs typeface="맑은 고딕"/>
              </a:rPr>
              <a:t>정보주체 권리 보장과 피해구제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Q&amp;A(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학교폭력 가해학생 개인정보 제공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)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64168" y="1712976"/>
            <a:ext cx="2540507" cy="2150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47800" y="2133600"/>
            <a:ext cx="7696200" cy="135678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학교에서 학생들 간의 문제가 생겼을 경우 피해자 측의 학부모가 가해 학생의 개인정보를 요구하는 경우</a:t>
            </a:r>
            <a:r>
              <a:rPr lang="en-US" altLang="ko-KR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, </a:t>
            </a: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가해학생의 개인정보를 제공할 수 있는가</a:t>
            </a:r>
            <a:r>
              <a:rPr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?</a:t>
            </a:r>
            <a:endParaRPr sz="28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2791" y="1853183"/>
            <a:ext cx="280416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50137" y="1849628"/>
            <a:ext cx="144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Q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7550" y="4109964"/>
            <a:ext cx="10683240" cy="2333625"/>
          </a:xfrm>
          <a:custGeom>
            <a:avLst/>
            <a:gdLst/>
            <a:ahLst/>
            <a:cxnLst/>
            <a:rect l="l" t="t" r="r" b="b"/>
            <a:pathLst>
              <a:path w="10683240" h="2333625">
                <a:moveTo>
                  <a:pt x="0" y="2295177"/>
                </a:moveTo>
                <a:lnTo>
                  <a:pt x="10852" y="2311271"/>
                </a:lnTo>
                <a:lnTo>
                  <a:pt x="34448" y="2327178"/>
                </a:lnTo>
                <a:lnTo>
                  <a:pt x="63341" y="2333012"/>
                </a:lnTo>
                <a:lnTo>
                  <a:pt x="10608837" y="2333012"/>
                </a:lnTo>
                <a:lnTo>
                  <a:pt x="10637678" y="2327178"/>
                </a:lnTo>
                <a:lnTo>
                  <a:pt x="10661256" y="2311271"/>
                </a:lnTo>
                <a:lnTo>
                  <a:pt x="10664761" y="2306075"/>
                </a:lnTo>
                <a:lnTo>
                  <a:pt x="36405" y="2306075"/>
                </a:lnTo>
                <a:lnTo>
                  <a:pt x="7511" y="2300241"/>
                </a:lnTo>
                <a:lnTo>
                  <a:pt x="0" y="2295177"/>
                </a:lnTo>
                <a:close/>
              </a:path>
              <a:path w="10683240" h="2333625">
                <a:moveTo>
                  <a:pt x="10645188" y="0"/>
                </a:moveTo>
                <a:lnTo>
                  <a:pt x="10650243" y="7490"/>
                </a:lnTo>
                <a:lnTo>
                  <a:pt x="10656081" y="36331"/>
                </a:lnTo>
                <a:lnTo>
                  <a:pt x="10656081" y="2231844"/>
                </a:lnTo>
                <a:lnTo>
                  <a:pt x="10650243" y="2260737"/>
                </a:lnTo>
                <a:lnTo>
                  <a:pt x="10634332" y="2284333"/>
                </a:lnTo>
                <a:lnTo>
                  <a:pt x="10610754" y="2300241"/>
                </a:lnTo>
                <a:lnTo>
                  <a:pt x="10581913" y="2306075"/>
                </a:lnTo>
                <a:lnTo>
                  <a:pt x="10664761" y="2306075"/>
                </a:lnTo>
                <a:lnTo>
                  <a:pt x="10677167" y="2287679"/>
                </a:lnTo>
                <a:lnTo>
                  <a:pt x="10683005" y="2258793"/>
                </a:lnTo>
                <a:lnTo>
                  <a:pt x="10683005" y="63382"/>
                </a:lnTo>
                <a:lnTo>
                  <a:pt x="10677167" y="34468"/>
                </a:lnTo>
                <a:lnTo>
                  <a:pt x="10661256" y="10852"/>
                </a:lnTo>
                <a:lnTo>
                  <a:pt x="10645188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0101" y="4102510"/>
            <a:ext cx="10694035" cy="2343785"/>
          </a:xfrm>
          <a:custGeom>
            <a:avLst/>
            <a:gdLst/>
            <a:ahLst/>
            <a:cxnLst/>
            <a:rect l="l" t="t" r="r" b="b"/>
            <a:pathLst>
              <a:path w="10694035" h="2343785">
                <a:moveTo>
                  <a:pt x="0" y="2297609"/>
                </a:moveTo>
                <a:lnTo>
                  <a:pt x="27483" y="2330395"/>
                </a:lnTo>
                <a:lnTo>
                  <a:pt x="70777" y="2343641"/>
                </a:lnTo>
                <a:lnTo>
                  <a:pt x="10616286" y="2343641"/>
                </a:lnTo>
                <a:lnTo>
                  <a:pt x="10647112" y="2337291"/>
                </a:lnTo>
                <a:lnTo>
                  <a:pt x="70942" y="2337291"/>
                </a:lnTo>
                <a:lnTo>
                  <a:pt x="63564" y="2336923"/>
                </a:lnTo>
                <a:lnTo>
                  <a:pt x="20536" y="2316488"/>
                </a:lnTo>
                <a:lnTo>
                  <a:pt x="11445" y="2305326"/>
                </a:lnTo>
                <a:lnTo>
                  <a:pt x="0" y="2297609"/>
                </a:lnTo>
                <a:close/>
              </a:path>
              <a:path w="10694035" h="2343785">
                <a:moveTo>
                  <a:pt x="10647607" y="0"/>
                </a:moveTo>
                <a:lnTo>
                  <a:pt x="10655317" y="11426"/>
                </a:lnTo>
                <a:lnTo>
                  <a:pt x="10655910" y="11781"/>
                </a:lnTo>
                <a:lnTo>
                  <a:pt x="10666451" y="20544"/>
                </a:lnTo>
                <a:lnTo>
                  <a:pt x="10685882" y="56485"/>
                </a:lnTo>
                <a:lnTo>
                  <a:pt x="10687272" y="70836"/>
                </a:lnTo>
                <a:lnTo>
                  <a:pt x="10687176" y="2268191"/>
                </a:lnTo>
                <a:lnTo>
                  <a:pt x="10675214" y="2305947"/>
                </a:lnTo>
                <a:lnTo>
                  <a:pt x="10643972" y="2331728"/>
                </a:lnTo>
                <a:lnTo>
                  <a:pt x="10616159" y="2337291"/>
                </a:lnTo>
                <a:lnTo>
                  <a:pt x="10647112" y="2337291"/>
                </a:lnTo>
                <a:lnTo>
                  <a:pt x="10680421" y="2309643"/>
                </a:lnTo>
                <a:lnTo>
                  <a:pt x="10693539" y="2268191"/>
                </a:lnTo>
                <a:lnTo>
                  <a:pt x="10693629" y="70836"/>
                </a:lnTo>
                <a:lnTo>
                  <a:pt x="10693248" y="62962"/>
                </a:lnTo>
                <a:lnTo>
                  <a:pt x="10671023" y="15972"/>
                </a:lnTo>
                <a:lnTo>
                  <a:pt x="10653243" y="2764"/>
                </a:lnTo>
                <a:lnTo>
                  <a:pt x="10647607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724" y="4072128"/>
            <a:ext cx="10694035" cy="2344420"/>
          </a:xfrm>
          <a:custGeom>
            <a:avLst/>
            <a:gdLst/>
            <a:ahLst/>
            <a:cxnLst/>
            <a:rect l="l" t="t" r="r" b="b"/>
            <a:pathLst>
              <a:path w="10694035" h="2344420">
                <a:moveTo>
                  <a:pt x="10619740" y="0"/>
                </a:moveTo>
                <a:lnTo>
                  <a:pt x="74231" y="0"/>
                </a:lnTo>
                <a:lnTo>
                  <a:pt x="45337" y="5838"/>
                </a:lnTo>
                <a:lnTo>
                  <a:pt x="21742" y="21748"/>
                </a:lnTo>
                <a:lnTo>
                  <a:pt x="5833" y="45327"/>
                </a:lnTo>
                <a:lnTo>
                  <a:pt x="0" y="74168"/>
                </a:lnTo>
                <a:lnTo>
                  <a:pt x="0" y="2269680"/>
                </a:lnTo>
                <a:lnTo>
                  <a:pt x="5833" y="2298574"/>
                </a:lnTo>
                <a:lnTo>
                  <a:pt x="21742" y="2322169"/>
                </a:lnTo>
                <a:lnTo>
                  <a:pt x="45337" y="2338078"/>
                </a:lnTo>
                <a:lnTo>
                  <a:pt x="74231" y="2343912"/>
                </a:lnTo>
                <a:lnTo>
                  <a:pt x="10619740" y="2343912"/>
                </a:lnTo>
                <a:lnTo>
                  <a:pt x="10648580" y="2338078"/>
                </a:lnTo>
                <a:lnTo>
                  <a:pt x="10672159" y="2322169"/>
                </a:lnTo>
                <a:lnTo>
                  <a:pt x="10688069" y="2298574"/>
                </a:lnTo>
                <a:lnTo>
                  <a:pt x="10693908" y="2269680"/>
                </a:lnTo>
                <a:lnTo>
                  <a:pt x="10693908" y="74168"/>
                </a:lnTo>
                <a:lnTo>
                  <a:pt x="10688069" y="45327"/>
                </a:lnTo>
                <a:lnTo>
                  <a:pt x="10672159" y="21748"/>
                </a:lnTo>
                <a:lnTo>
                  <a:pt x="10648580" y="5838"/>
                </a:lnTo>
                <a:lnTo>
                  <a:pt x="10619740" y="0"/>
                </a:lnTo>
                <a:close/>
              </a:path>
            </a:pathLst>
          </a:custGeom>
          <a:solidFill>
            <a:srgbClr val="FFF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724" y="4072128"/>
            <a:ext cx="10694035" cy="2344420"/>
          </a:xfrm>
          <a:custGeom>
            <a:avLst/>
            <a:gdLst/>
            <a:ahLst/>
            <a:cxnLst/>
            <a:rect l="l" t="t" r="r" b="b"/>
            <a:pathLst>
              <a:path w="10694035" h="2344420">
                <a:moveTo>
                  <a:pt x="0" y="74168"/>
                </a:moveTo>
                <a:lnTo>
                  <a:pt x="5833" y="45327"/>
                </a:lnTo>
                <a:lnTo>
                  <a:pt x="21742" y="21748"/>
                </a:lnTo>
                <a:lnTo>
                  <a:pt x="45337" y="5838"/>
                </a:lnTo>
                <a:lnTo>
                  <a:pt x="74231" y="0"/>
                </a:lnTo>
                <a:lnTo>
                  <a:pt x="10619740" y="0"/>
                </a:lnTo>
                <a:lnTo>
                  <a:pt x="10648580" y="5838"/>
                </a:lnTo>
                <a:lnTo>
                  <a:pt x="10672159" y="21748"/>
                </a:lnTo>
                <a:lnTo>
                  <a:pt x="10688069" y="45327"/>
                </a:lnTo>
                <a:lnTo>
                  <a:pt x="10693908" y="74168"/>
                </a:lnTo>
                <a:lnTo>
                  <a:pt x="10693908" y="2269680"/>
                </a:lnTo>
                <a:lnTo>
                  <a:pt x="10688069" y="2298574"/>
                </a:lnTo>
                <a:lnTo>
                  <a:pt x="10672159" y="2322169"/>
                </a:lnTo>
                <a:lnTo>
                  <a:pt x="10648580" y="2338078"/>
                </a:lnTo>
                <a:lnTo>
                  <a:pt x="10619740" y="2343912"/>
                </a:lnTo>
                <a:lnTo>
                  <a:pt x="74231" y="2343912"/>
                </a:lnTo>
                <a:lnTo>
                  <a:pt x="45337" y="2338078"/>
                </a:lnTo>
                <a:lnTo>
                  <a:pt x="21742" y="2322169"/>
                </a:lnTo>
                <a:lnTo>
                  <a:pt x="5833" y="2298574"/>
                </a:lnTo>
                <a:lnTo>
                  <a:pt x="0" y="2269680"/>
                </a:lnTo>
                <a:lnTo>
                  <a:pt x="0" y="74168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47800" y="4614672"/>
            <a:ext cx="93770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ko-KR" altLang="en-US" b="1" dirty="0"/>
              <a:t>피해자 측의 학부모가 </a:t>
            </a:r>
            <a:r>
              <a:rPr lang="ko-KR" altLang="en-US" b="1" dirty="0">
                <a:solidFill>
                  <a:srgbClr val="E85A1A"/>
                </a:solidFill>
              </a:rPr>
              <a:t>가해 학생의 개인정보</a:t>
            </a:r>
            <a:r>
              <a:rPr lang="ko-KR" altLang="en-US" b="1" dirty="0"/>
              <a:t>를 요구하는 경우 학교는 가해 학생의 </a:t>
            </a:r>
            <a:r>
              <a:rPr lang="ko-KR" altLang="en-US" b="1" dirty="0">
                <a:solidFill>
                  <a:srgbClr val="E85A1A"/>
                </a:solidFill>
              </a:rPr>
              <a:t>동의</a:t>
            </a:r>
            <a:r>
              <a:rPr lang="ko-KR" altLang="en-US" b="1" dirty="0"/>
              <a:t>를 받고 제공하여야 합니다</a:t>
            </a:r>
            <a:r>
              <a:rPr lang="en-US" altLang="ko-KR" b="1" dirty="0"/>
              <a:t>.</a:t>
            </a:r>
          </a:p>
          <a:p>
            <a:endParaRPr lang="en-US" altLang="ko-KR" b="1" dirty="0"/>
          </a:p>
          <a:p>
            <a:r>
              <a:rPr lang="ko-KR" altLang="en-US" b="1" dirty="0"/>
              <a:t>또한 </a:t>
            </a:r>
            <a:r>
              <a:rPr lang="ko-KR" altLang="en-US" b="1" dirty="0">
                <a:solidFill>
                  <a:srgbClr val="E85A1A"/>
                </a:solidFill>
              </a:rPr>
              <a:t>가해 학생의 학부모의 연락처 </a:t>
            </a:r>
            <a:r>
              <a:rPr lang="ko-KR" altLang="en-US" b="1" dirty="0"/>
              <a:t>등 개인정보를 제공하는 경우에도 </a:t>
            </a:r>
            <a:r>
              <a:rPr lang="ko-KR" altLang="en-US" b="1" dirty="0">
                <a:solidFill>
                  <a:srgbClr val="E85A1A"/>
                </a:solidFill>
              </a:rPr>
              <a:t>동의</a:t>
            </a:r>
            <a:r>
              <a:rPr lang="ko-KR" altLang="en-US" b="1" dirty="0"/>
              <a:t>를 받아야 합니다</a:t>
            </a:r>
            <a:r>
              <a:rPr lang="en-US" altLang="ko-KR" b="1" dirty="0"/>
              <a:t>.</a:t>
            </a:r>
            <a:endParaRPr sz="1800" b="1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3460" y="4376928"/>
            <a:ext cx="280416" cy="237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71473" y="4379214"/>
            <a:ext cx="132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A</a:t>
            </a:r>
            <a:endParaRPr sz="1200">
              <a:latin typeface="맑은 고딕"/>
              <a:cs typeface="맑은 고딕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7A8BBC42-7A89-3251-CD6A-E91938F9C9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8EE7401-A799-F49A-C198-02E6C86232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888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8547" y="650494"/>
            <a:ext cx="7239000" cy="126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4</a:t>
            </a:r>
            <a:r>
              <a:rPr sz="1800" b="1" spc="-50" dirty="0">
                <a:solidFill>
                  <a:srgbClr val="2260B3"/>
                </a:solidFill>
                <a:latin typeface="맑은 고딕"/>
                <a:cs typeface="맑은 고딕"/>
              </a:rPr>
              <a:t>.</a:t>
            </a:r>
            <a:r>
              <a:rPr sz="1800" b="1" spc="-21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75" dirty="0">
                <a:solidFill>
                  <a:srgbClr val="2260B3"/>
                </a:solidFill>
                <a:latin typeface="맑은 고딕"/>
                <a:cs typeface="맑은 고딕"/>
              </a:rPr>
              <a:t>정보주체</a:t>
            </a:r>
            <a:r>
              <a:rPr sz="1800" b="1" spc="-21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50" dirty="0">
                <a:solidFill>
                  <a:srgbClr val="2260B3"/>
                </a:solidFill>
                <a:latin typeface="맑은 고딕"/>
                <a:cs typeface="맑은 고딕"/>
              </a:rPr>
              <a:t>권리</a:t>
            </a:r>
            <a:r>
              <a:rPr sz="1800" b="1" spc="-21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70" dirty="0">
                <a:solidFill>
                  <a:srgbClr val="2260B3"/>
                </a:solidFill>
                <a:latin typeface="맑은 고딕"/>
                <a:cs typeface="맑은 고딕"/>
              </a:rPr>
              <a:t>보장과</a:t>
            </a:r>
            <a:r>
              <a:rPr sz="1800" b="1" spc="-21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95" dirty="0">
                <a:solidFill>
                  <a:srgbClr val="2260B3"/>
                </a:solidFill>
                <a:latin typeface="맑은 고딕"/>
                <a:cs typeface="맑은 고딕"/>
              </a:rPr>
              <a:t>피해구제</a:t>
            </a:r>
            <a:endParaRPr sz="18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개인정보의</a:t>
            </a:r>
            <a:r>
              <a:rPr sz="2200" b="1" spc="0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열람(제35조)</a:t>
            </a:r>
            <a:endParaRPr sz="2200" dirty="0">
              <a:latin typeface="맑은 고딕"/>
              <a:cs typeface="맑은 고딕"/>
            </a:endParaRPr>
          </a:p>
          <a:p>
            <a:pPr marL="278765">
              <a:lnSpc>
                <a:spcPct val="100000"/>
              </a:lnSpc>
              <a:spcBef>
                <a:spcPts val="1215"/>
              </a:spcBef>
            </a:pPr>
            <a:r>
              <a:rPr sz="1600" b="1" spc="-85" dirty="0">
                <a:solidFill>
                  <a:srgbClr val="0880AF"/>
                </a:solidFill>
                <a:latin typeface="맑은 고딕"/>
                <a:cs typeface="맑은 고딕"/>
              </a:rPr>
              <a:t>정보주체는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90" dirty="0">
                <a:solidFill>
                  <a:srgbClr val="0880AF"/>
                </a:solidFill>
                <a:latin typeface="맑은 고딕"/>
                <a:cs typeface="맑은 고딕"/>
              </a:rPr>
              <a:t>개인정보처리자가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처리하는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자신의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E85A1A"/>
                </a:solidFill>
                <a:latin typeface="맑은 고딕"/>
                <a:cs typeface="맑은 고딕"/>
              </a:rPr>
              <a:t>개인정보</a:t>
            </a:r>
            <a:r>
              <a:rPr sz="1600" b="1" spc="-85" dirty="0">
                <a:solidFill>
                  <a:srgbClr val="0880AF"/>
                </a:solidFill>
                <a:latin typeface="맑은 고딕"/>
                <a:cs typeface="맑은 고딕"/>
              </a:rPr>
              <a:t>에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대한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열람</a:t>
            </a: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을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요구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가능</a:t>
            </a:r>
            <a:endParaRPr sz="1600" b="1" dirty="0">
              <a:solidFill>
                <a:srgbClr val="0880AF"/>
              </a:solidFill>
              <a:latin typeface="맑은 고딕"/>
              <a:cs typeface="맑은 고딕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3439" y="1674876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94638" y="2649981"/>
            <a:ext cx="103873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85" dirty="0">
                <a:solidFill>
                  <a:srgbClr val="0880AF"/>
                </a:solidFill>
                <a:latin typeface="맑은 고딕"/>
                <a:cs typeface="맑은 고딕"/>
              </a:rPr>
              <a:t>정보주체는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열람을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요구하는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경우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다음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중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E85A1A"/>
                </a:solidFill>
                <a:latin typeface="맑은 고딕"/>
                <a:cs typeface="맑은 고딕"/>
              </a:rPr>
              <a:t>열람하려는</a:t>
            </a:r>
            <a:r>
              <a:rPr sz="1600" b="1" spc="-19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사항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을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95" dirty="0">
                <a:solidFill>
                  <a:srgbClr val="0880AF"/>
                </a:solidFill>
                <a:latin typeface="맑은 고딕"/>
                <a:cs typeface="맑은 고딕"/>
              </a:rPr>
              <a:t>개인정보처리자가</a:t>
            </a:r>
            <a:r>
              <a:rPr sz="1600" b="1" spc="-19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마련한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방법과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절차에</a:t>
            </a:r>
            <a:r>
              <a:rPr sz="1600" b="1" spc="-1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따라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E85A1A"/>
                </a:solidFill>
                <a:latin typeface="맑은 고딕"/>
                <a:cs typeface="맑은 고딕"/>
              </a:rPr>
              <a:t>요구</a:t>
            </a:r>
            <a:r>
              <a:rPr sz="1600" b="1" spc="-85" dirty="0">
                <a:solidFill>
                  <a:srgbClr val="0880AF"/>
                </a:solidFill>
                <a:latin typeface="맑은 고딕"/>
                <a:cs typeface="맑은 고딕"/>
              </a:rPr>
              <a:t>하여야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함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3439" y="2677667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6903" y="2988564"/>
            <a:ext cx="10407650" cy="1088390"/>
          </a:xfrm>
          <a:custGeom>
            <a:avLst/>
            <a:gdLst/>
            <a:ahLst/>
            <a:cxnLst/>
            <a:rect l="l" t="t" r="r" b="b"/>
            <a:pathLst>
              <a:path w="10407650" h="1088389">
                <a:moveTo>
                  <a:pt x="0" y="1088136"/>
                </a:moveTo>
                <a:lnTo>
                  <a:pt x="10407396" y="1088136"/>
                </a:lnTo>
                <a:lnTo>
                  <a:pt x="10407396" y="0"/>
                </a:lnTo>
                <a:lnTo>
                  <a:pt x="0" y="0"/>
                </a:lnTo>
                <a:lnTo>
                  <a:pt x="0" y="1088136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6903" y="2988564"/>
            <a:ext cx="10407650" cy="1088390"/>
          </a:xfrm>
          <a:custGeom>
            <a:avLst/>
            <a:gdLst/>
            <a:ahLst/>
            <a:cxnLst/>
            <a:rect l="l" t="t" r="r" b="b"/>
            <a:pathLst>
              <a:path w="10407650" h="1088389">
                <a:moveTo>
                  <a:pt x="0" y="1088136"/>
                </a:moveTo>
                <a:lnTo>
                  <a:pt x="10407396" y="1088136"/>
                </a:lnTo>
                <a:lnTo>
                  <a:pt x="10407396" y="0"/>
                </a:lnTo>
                <a:lnTo>
                  <a:pt x="0" y="0"/>
                </a:lnTo>
                <a:lnTo>
                  <a:pt x="0" y="1088136"/>
                </a:lnTo>
                <a:close/>
              </a:path>
            </a:pathLst>
          </a:custGeom>
          <a:ln w="6350">
            <a:solidFill>
              <a:srgbClr val="3166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1767" y="3049523"/>
            <a:ext cx="10297795" cy="972819"/>
          </a:xfrm>
          <a:custGeom>
            <a:avLst/>
            <a:gdLst/>
            <a:ahLst/>
            <a:cxnLst/>
            <a:rect l="l" t="t" r="r" b="b"/>
            <a:pathLst>
              <a:path w="10297795" h="972820">
                <a:moveTo>
                  <a:pt x="0" y="972312"/>
                </a:moveTo>
                <a:lnTo>
                  <a:pt x="10297668" y="972312"/>
                </a:lnTo>
                <a:lnTo>
                  <a:pt x="10297668" y="0"/>
                </a:lnTo>
                <a:lnTo>
                  <a:pt x="0" y="0"/>
                </a:lnTo>
                <a:lnTo>
                  <a:pt x="0" y="972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35150" y="3093321"/>
            <a:ext cx="2551050" cy="811761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400" dirty="0">
                <a:solidFill>
                  <a:srgbClr val="044B8B"/>
                </a:solidFill>
                <a:latin typeface="맑은 고딕"/>
                <a:cs typeface="맑은 고딕"/>
              </a:rPr>
              <a:t>①</a:t>
            </a:r>
            <a:r>
              <a:rPr sz="1400" spc="60" dirty="0">
                <a:solidFill>
                  <a:srgbClr val="044B8B"/>
                </a:solidFill>
                <a:latin typeface="맑은 고딕"/>
                <a:cs typeface="맑은 고딕"/>
              </a:rPr>
              <a:t> </a:t>
            </a:r>
            <a:r>
              <a:rPr sz="1400" spc="-125" dirty="0">
                <a:latin typeface="맑은 고딕"/>
                <a:cs typeface="맑은 고딕"/>
              </a:rPr>
              <a:t>개인정보의</a:t>
            </a:r>
            <a:r>
              <a:rPr sz="1400" spc="-305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항목</a:t>
            </a:r>
            <a:r>
              <a:rPr sz="1400" spc="-32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및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spc="-160" dirty="0">
                <a:latin typeface="맑은 고딕"/>
                <a:cs typeface="맑은 고딕"/>
              </a:rPr>
              <a:t>내용</a:t>
            </a:r>
            <a:endParaRPr sz="14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400" spc="0" dirty="0">
                <a:solidFill>
                  <a:srgbClr val="044B8B"/>
                </a:solidFill>
                <a:latin typeface="맑은 고딕"/>
                <a:cs typeface="맑은 고딕"/>
              </a:rPr>
              <a:t>②</a:t>
            </a:r>
            <a:r>
              <a:rPr sz="1400" spc="-330" dirty="0">
                <a:solidFill>
                  <a:srgbClr val="044B8B"/>
                </a:solidFill>
                <a:latin typeface="맑은 고딕"/>
                <a:cs typeface="맑은 고딕"/>
              </a:rPr>
              <a:t> </a:t>
            </a:r>
            <a:r>
              <a:rPr lang="en-US" sz="1400" spc="-330" dirty="0">
                <a:solidFill>
                  <a:srgbClr val="044B8B"/>
                </a:solidFill>
                <a:latin typeface="맑은 고딕"/>
                <a:cs typeface="맑은 고딕"/>
              </a:rPr>
              <a:t>  </a:t>
            </a:r>
            <a:r>
              <a:rPr sz="1400" spc="-125" dirty="0" err="1">
                <a:latin typeface="맑은 고딕"/>
                <a:cs typeface="맑은 고딕"/>
              </a:rPr>
              <a:t>개인정보</a:t>
            </a:r>
            <a:r>
              <a:rPr sz="1400" spc="-125" dirty="0">
                <a:latin typeface="맑은 고딕"/>
                <a:cs typeface="맑은 고딕"/>
              </a:rPr>
              <a:t> </a:t>
            </a:r>
            <a:r>
              <a:rPr sz="1400" spc="-130" dirty="0" err="1">
                <a:latin typeface="맑은 고딕"/>
                <a:cs typeface="맑은 고딕"/>
              </a:rPr>
              <a:t>수집·이용</a:t>
            </a:r>
            <a:r>
              <a:rPr lang="ko-KR" altLang="en-US" sz="1400" spc="-130" dirty="0">
                <a:latin typeface="맑은 고딕"/>
                <a:cs typeface="맑은 고딕"/>
              </a:rPr>
              <a:t>의</a:t>
            </a:r>
            <a:r>
              <a:rPr lang="en-US" sz="1400" spc="-130" dirty="0">
                <a:latin typeface="맑은 고딕"/>
                <a:cs typeface="맑은 고딕"/>
              </a:rPr>
              <a:t> </a:t>
            </a:r>
            <a:r>
              <a:rPr sz="1400" spc="-155" dirty="0" err="1">
                <a:latin typeface="맑은 고딕"/>
                <a:cs typeface="맑은 고딕"/>
              </a:rPr>
              <a:t>목적</a:t>
            </a:r>
            <a:endParaRPr sz="14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400" dirty="0">
                <a:solidFill>
                  <a:srgbClr val="044B8B"/>
                </a:solidFill>
                <a:latin typeface="맑은 고딕"/>
                <a:cs typeface="맑은 고딕"/>
              </a:rPr>
              <a:t>③</a:t>
            </a:r>
            <a:r>
              <a:rPr sz="1400" spc="60" dirty="0">
                <a:solidFill>
                  <a:srgbClr val="044B8B"/>
                </a:solidFill>
                <a:latin typeface="맑은 고딕"/>
                <a:cs typeface="맑은 고딕"/>
              </a:rPr>
              <a:t> </a:t>
            </a:r>
            <a:r>
              <a:rPr sz="1400" spc="-120" dirty="0">
                <a:latin typeface="맑은 고딕"/>
                <a:cs typeface="맑은 고딕"/>
              </a:rPr>
              <a:t>개인정보</a:t>
            </a:r>
            <a:r>
              <a:rPr sz="1400" spc="-305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보유</a:t>
            </a:r>
            <a:r>
              <a:rPr sz="1400" spc="-32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및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이용</a:t>
            </a:r>
            <a:r>
              <a:rPr sz="1400" spc="-320" dirty="0">
                <a:latin typeface="맑은 고딕"/>
                <a:cs typeface="맑은 고딕"/>
              </a:rPr>
              <a:t> </a:t>
            </a:r>
            <a:r>
              <a:rPr sz="1400" spc="-160" dirty="0">
                <a:latin typeface="맑은 고딕"/>
                <a:cs typeface="맑은 고딕"/>
              </a:rPr>
              <a:t>기간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28409" y="3093321"/>
            <a:ext cx="2880360" cy="55245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400" dirty="0">
                <a:solidFill>
                  <a:srgbClr val="044B8B"/>
                </a:solidFill>
                <a:latin typeface="맑은 고딕"/>
                <a:cs typeface="맑은 고딕"/>
              </a:rPr>
              <a:t>④</a:t>
            </a:r>
            <a:r>
              <a:rPr sz="1400" spc="65" dirty="0">
                <a:solidFill>
                  <a:srgbClr val="044B8B"/>
                </a:solidFill>
                <a:latin typeface="맑은 고딕"/>
                <a:cs typeface="맑은 고딕"/>
              </a:rPr>
              <a:t> </a:t>
            </a:r>
            <a:r>
              <a:rPr sz="1400" spc="-125" dirty="0">
                <a:latin typeface="맑은 고딕"/>
                <a:cs typeface="맑은 고딕"/>
              </a:rPr>
              <a:t>개인정보의</a:t>
            </a:r>
            <a:r>
              <a:rPr sz="1400" spc="-305" dirty="0">
                <a:latin typeface="맑은 고딕"/>
                <a:cs typeface="맑은 고딕"/>
              </a:rPr>
              <a:t> </a:t>
            </a:r>
            <a:r>
              <a:rPr sz="1400" spc="-105" dirty="0">
                <a:latin typeface="맑은 고딕"/>
                <a:cs typeface="맑은 고딕"/>
              </a:rPr>
              <a:t>제3자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제공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spc="-160" dirty="0">
                <a:latin typeface="맑은 고딕"/>
                <a:cs typeface="맑은 고딕"/>
              </a:rPr>
              <a:t>현황</a:t>
            </a:r>
            <a:endParaRPr sz="14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400" spc="0" dirty="0">
                <a:solidFill>
                  <a:srgbClr val="044B8B"/>
                </a:solidFill>
                <a:latin typeface="맑은 고딕"/>
                <a:cs typeface="맑은 고딕"/>
              </a:rPr>
              <a:t>⑤</a:t>
            </a:r>
            <a:r>
              <a:rPr sz="1400" spc="55" dirty="0">
                <a:solidFill>
                  <a:srgbClr val="044B8B"/>
                </a:solidFill>
                <a:latin typeface="맑은 고딕"/>
                <a:cs typeface="맑은 고딕"/>
              </a:rPr>
              <a:t> </a:t>
            </a:r>
            <a:r>
              <a:rPr sz="1400" spc="-114" dirty="0">
                <a:latin typeface="맑은 고딕"/>
                <a:cs typeface="맑은 고딕"/>
              </a:rPr>
              <a:t>개인정보</a:t>
            </a:r>
            <a:r>
              <a:rPr sz="1400" spc="-315" dirty="0">
                <a:latin typeface="맑은 고딕"/>
                <a:cs typeface="맑은 고딕"/>
              </a:rPr>
              <a:t> </a:t>
            </a:r>
            <a:r>
              <a:rPr sz="1400" spc="-105" dirty="0">
                <a:latin typeface="맑은 고딕"/>
                <a:cs typeface="맑은 고딕"/>
              </a:rPr>
              <a:t>처리에</a:t>
            </a:r>
            <a:r>
              <a:rPr sz="1400" spc="-330" dirty="0">
                <a:latin typeface="맑은 고딕"/>
                <a:cs typeface="맑은 고딕"/>
              </a:rPr>
              <a:t> </a:t>
            </a:r>
            <a:r>
              <a:rPr sz="1400" spc="-105" dirty="0">
                <a:latin typeface="맑은 고딕"/>
                <a:cs typeface="맑은 고딕"/>
              </a:rPr>
              <a:t>동의한</a:t>
            </a:r>
            <a:r>
              <a:rPr sz="1400" spc="-315" dirty="0">
                <a:latin typeface="맑은 고딕"/>
                <a:cs typeface="맑은 고딕"/>
              </a:rPr>
              <a:t> </a:t>
            </a:r>
            <a:r>
              <a:rPr sz="1400" spc="-75" dirty="0">
                <a:latin typeface="맑은 고딕"/>
                <a:cs typeface="맑은 고딕"/>
              </a:rPr>
              <a:t>사실</a:t>
            </a:r>
            <a:r>
              <a:rPr sz="1400" spc="-315" dirty="0">
                <a:latin typeface="맑은 고딕"/>
                <a:cs typeface="맑은 고딕"/>
              </a:rPr>
              <a:t> </a:t>
            </a:r>
            <a:r>
              <a:rPr sz="1400" spc="0" dirty="0">
                <a:latin typeface="맑은 고딕"/>
                <a:cs typeface="맑은 고딕"/>
              </a:rPr>
              <a:t>및</a:t>
            </a:r>
            <a:r>
              <a:rPr sz="1400" spc="-325" dirty="0">
                <a:latin typeface="맑은 고딕"/>
                <a:cs typeface="맑은 고딕"/>
              </a:rPr>
              <a:t> </a:t>
            </a:r>
            <a:r>
              <a:rPr sz="1400" spc="-155" dirty="0">
                <a:latin typeface="맑은 고딕"/>
                <a:cs typeface="맑은 고딕"/>
              </a:rPr>
              <a:t>내용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3277" y="4317521"/>
            <a:ext cx="10713720" cy="2190115"/>
          </a:xfrm>
          <a:custGeom>
            <a:avLst/>
            <a:gdLst/>
            <a:ahLst/>
            <a:cxnLst/>
            <a:rect l="l" t="t" r="r" b="b"/>
            <a:pathLst>
              <a:path w="10713720" h="2190115">
                <a:moveTo>
                  <a:pt x="0" y="2153149"/>
                </a:moveTo>
                <a:lnTo>
                  <a:pt x="10847" y="2169235"/>
                </a:lnTo>
                <a:lnTo>
                  <a:pt x="32985" y="2184160"/>
                </a:lnTo>
                <a:lnTo>
                  <a:pt x="60091" y="2189633"/>
                </a:lnTo>
                <a:lnTo>
                  <a:pt x="10643700" y="2189633"/>
                </a:lnTo>
                <a:lnTo>
                  <a:pt x="10670808" y="2184160"/>
                </a:lnTo>
                <a:lnTo>
                  <a:pt x="10692928" y="2169235"/>
                </a:lnTo>
                <a:lnTo>
                  <a:pt x="10697330" y="2162696"/>
                </a:lnTo>
                <a:lnTo>
                  <a:pt x="33154" y="2162696"/>
                </a:lnTo>
                <a:lnTo>
                  <a:pt x="6043" y="2157223"/>
                </a:lnTo>
                <a:lnTo>
                  <a:pt x="0" y="2153149"/>
                </a:lnTo>
                <a:close/>
              </a:path>
              <a:path w="10713720" h="2190115">
                <a:moveTo>
                  <a:pt x="10676770" y="0"/>
                </a:moveTo>
                <a:lnTo>
                  <a:pt x="10680891" y="6105"/>
                </a:lnTo>
                <a:lnTo>
                  <a:pt x="10686356" y="33083"/>
                </a:lnTo>
                <a:lnTo>
                  <a:pt x="10686372" y="2093049"/>
                </a:lnTo>
                <a:lnTo>
                  <a:pt x="10680891" y="2120160"/>
                </a:lnTo>
                <a:lnTo>
                  <a:pt x="10665956" y="2142298"/>
                </a:lnTo>
                <a:lnTo>
                  <a:pt x="10643830" y="2157223"/>
                </a:lnTo>
                <a:lnTo>
                  <a:pt x="10616776" y="2162696"/>
                </a:lnTo>
                <a:lnTo>
                  <a:pt x="10697330" y="2162696"/>
                </a:lnTo>
                <a:lnTo>
                  <a:pt x="10707833" y="2147097"/>
                </a:lnTo>
                <a:lnTo>
                  <a:pt x="10713260" y="2120160"/>
                </a:lnTo>
                <a:lnTo>
                  <a:pt x="10713296" y="60211"/>
                </a:lnTo>
                <a:lnTo>
                  <a:pt x="10707833" y="33083"/>
                </a:lnTo>
                <a:lnTo>
                  <a:pt x="10692928" y="10919"/>
                </a:lnTo>
                <a:lnTo>
                  <a:pt x="1067677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6361" y="4310760"/>
            <a:ext cx="10723880" cy="2199640"/>
          </a:xfrm>
          <a:custGeom>
            <a:avLst/>
            <a:gdLst/>
            <a:ahLst/>
            <a:cxnLst/>
            <a:rect l="l" t="t" r="r" b="b"/>
            <a:pathLst>
              <a:path w="10723880" h="2199640">
                <a:moveTo>
                  <a:pt x="0" y="2155247"/>
                </a:moveTo>
                <a:lnTo>
                  <a:pt x="26278" y="2187084"/>
                </a:lnTo>
                <a:lnTo>
                  <a:pt x="67007" y="2199568"/>
                </a:lnTo>
                <a:lnTo>
                  <a:pt x="10650743" y="2199568"/>
                </a:lnTo>
                <a:lnTo>
                  <a:pt x="10680370" y="2193218"/>
                </a:lnTo>
                <a:lnTo>
                  <a:pt x="67172" y="2193218"/>
                </a:lnTo>
                <a:lnTo>
                  <a:pt x="60263" y="2192850"/>
                </a:lnTo>
                <a:lnTo>
                  <a:pt x="20093" y="2173749"/>
                </a:lnTo>
                <a:lnTo>
                  <a:pt x="11188" y="2162790"/>
                </a:lnTo>
                <a:lnTo>
                  <a:pt x="0" y="2155247"/>
                </a:lnTo>
                <a:close/>
              </a:path>
              <a:path w="10723880" h="2199640">
                <a:moveTo>
                  <a:pt x="10679122" y="0"/>
                </a:moveTo>
                <a:lnTo>
                  <a:pt x="10686563" y="11023"/>
                </a:lnTo>
                <a:lnTo>
                  <a:pt x="10687700" y="11727"/>
                </a:lnTo>
                <a:lnTo>
                  <a:pt x="10697606" y="19982"/>
                </a:lnTo>
                <a:lnTo>
                  <a:pt x="10715640" y="53637"/>
                </a:lnTo>
                <a:lnTo>
                  <a:pt x="10717024" y="2126921"/>
                </a:lnTo>
                <a:lnTo>
                  <a:pt x="10716656" y="2133579"/>
                </a:lnTo>
                <a:lnTo>
                  <a:pt x="10697606" y="2173762"/>
                </a:lnTo>
                <a:lnTo>
                  <a:pt x="10663951" y="2191860"/>
                </a:lnTo>
                <a:lnTo>
                  <a:pt x="10650489" y="2193218"/>
                </a:lnTo>
                <a:lnTo>
                  <a:pt x="10680370" y="2193218"/>
                </a:lnTo>
                <a:lnTo>
                  <a:pt x="10710941" y="2167577"/>
                </a:lnTo>
                <a:lnTo>
                  <a:pt x="10723383" y="2126921"/>
                </a:lnTo>
                <a:lnTo>
                  <a:pt x="10723387" y="66845"/>
                </a:lnTo>
                <a:lnTo>
                  <a:pt x="10723006" y="59479"/>
                </a:lnTo>
                <a:lnTo>
                  <a:pt x="10702051" y="15537"/>
                </a:lnTo>
                <a:lnTo>
                  <a:pt x="10685414" y="2837"/>
                </a:lnTo>
                <a:lnTo>
                  <a:pt x="10679122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6786" y="4281086"/>
            <a:ext cx="10723245" cy="2199640"/>
          </a:xfrm>
          <a:custGeom>
            <a:avLst/>
            <a:gdLst/>
            <a:ahLst/>
            <a:cxnLst/>
            <a:rect l="l" t="t" r="r" b="b"/>
            <a:pathLst>
              <a:path w="10723245" h="2199640">
                <a:moveTo>
                  <a:pt x="10653267" y="0"/>
                </a:moveTo>
                <a:lnTo>
                  <a:pt x="69646" y="0"/>
                </a:lnTo>
                <a:lnTo>
                  <a:pt x="42535" y="5480"/>
                </a:lnTo>
                <a:lnTo>
                  <a:pt x="20397" y="20415"/>
                </a:lnTo>
                <a:lnTo>
                  <a:pt x="5472" y="42541"/>
                </a:lnTo>
                <a:lnTo>
                  <a:pt x="0" y="69596"/>
                </a:lnTo>
                <a:lnTo>
                  <a:pt x="0" y="2129485"/>
                </a:lnTo>
                <a:lnTo>
                  <a:pt x="5472" y="2156596"/>
                </a:lnTo>
                <a:lnTo>
                  <a:pt x="20397" y="2178734"/>
                </a:lnTo>
                <a:lnTo>
                  <a:pt x="42535" y="2193659"/>
                </a:lnTo>
                <a:lnTo>
                  <a:pt x="69646" y="2199132"/>
                </a:lnTo>
                <a:lnTo>
                  <a:pt x="10653267" y="2199132"/>
                </a:lnTo>
                <a:lnTo>
                  <a:pt x="10680322" y="2193659"/>
                </a:lnTo>
                <a:lnTo>
                  <a:pt x="10702448" y="2178734"/>
                </a:lnTo>
                <a:lnTo>
                  <a:pt x="10717383" y="2156596"/>
                </a:lnTo>
                <a:lnTo>
                  <a:pt x="10722864" y="2129485"/>
                </a:lnTo>
                <a:lnTo>
                  <a:pt x="10722864" y="69596"/>
                </a:lnTo>
                <a:lnTo>
                  <a:pt x="10717383" y="42541"/>
                </a:lnTo>
                <a:lnTo>
                  <a:pt x="10702448" y="20415"/>
                </a:lnTo>
                <a:lnTo>
                  <a:pt x="10680322" y="5480"/>
                </a:lnTo>
                <a:lnTo>
                  <a:pt x="10653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6786" y="4281086"/>
            <a:ext cx="10723245" cy="2199640"/>
          </a:xfrm>
          <a:custGeom>
            <a:avLst/>
            <a:gdLst/>
            <a:ahLst/>
            <a:cxnLst/>
            <a:rect l="l" t="t" r="r" b="b"/>
            <a:pathLst>
              <a:path w="10723245" h="2199640">
                <a:moveTo>
                  <a:pt x="0" y="69596"/>
                </a:moveTo>
                <a:lnTo>
                  <a:pt x="5472" y="42541"/>
                </a:lnTo>
                <a:lnTo>
                  <a:pt x="20397" y="20415"/>
                </a:lnTo>
                <a:lnTo>
                  <a:pt x="42535" y="5480"/>
                </a:lnTo>
                <a:lnTo>
                  <a:pt x="69646" y="0"/>
                </a:lnTo>
                <a:lnTo>
                  <a:pt x="10653267" y="0"/>
                </a:lnTo>
                <a:lnTo>
                  <a:pt x="10680322" y="5480"/>
                </a:lnTo>
                <a:lnTo>
                  <a:pt x="10702448" y="20415"/>
                </a:lnTo>
                <a:lnTo>
                  <a:pt x="10717383" y="42541"/>
                </a:lnTo>
                <a:lnTo>
                  <a:pt x="10722864" y="69596"/>
                </a:lnTo>
                <a:lnTo>
                  <a:pt x="10722864" y="2129485"/>
                </a:lnTo>
                <a:lnTo>
                  <a:pt x="10717383" y="2156596"/>
                </a:lnTo>
                <a:lnTo>
                  <a:pt x="10702448" y="2178734"/>
                </a:lnTo>
                <a:lnTo>
                  <a:pt x="10680322" y="2193659"/>
                </a:lnTo>
                <a:lnTo>
                  <a:pt x="10653267" y="2199132"/>
                </a:lnTo>
                <a:lnTo>
                  <a:pt x="69646" y="2199132"/>
                </a:lnTo>
                <a:lnTo>
                  <a:pt x="42535" y="2193659"/>
                </a:lnTo>
                <a:lnTo>
                  <a:pt x="20397" y="2178734"/>
                </a:lnTo>
                <a:lnTo>
                  <a:pt x="5472" y="2156596"/>
                </a:lnTo>
                <a:lnTo>
                  <a:pt x="0" y="2129485"/>
                </a:lnTo>
                <a:lnTo>
                  <a:pt x="0" y="69596"/>
                </a:lnTo>
                <a:close/>
              </a:path>
            </a:pathLst>
          </a:custGeom>
          <a:ln w="6350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2610" y="4389289"/>
            <a:ext cx="10486644" cy="467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85703" y="4490636"/>
            <a:ext cx="5687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solidFill>
                  <a:srgbClr val="FFFFFF"/>
                </a:solidFill>
                <a:latin typeface="맑은 고딕"/>
                <a:cs typeface="맑은 고딕"/>
              </a:rPr>
              <a:t>개인정보처리자는</a:t>
            </a:r>
            <a:r>
              <a:rPr sz="1600" b="1" spc="-31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맑은 고딕"/>
                <a:cs typeface="맑은 고딕"/>
              </a:rPr>
              <a:t>정보주체의</a:t>
            </a:r>
            <a:r>
              <a:rPr sz="1600" b="1" spc="-3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125" dirty="0">
                <a:solidFill>
                  <a:srgbClr val="FFFFFF"/>
                </a:solidFill>
                <a:latin typeface="맑은 고딕"/>
                <a:cs typeface="맑은 고딕"/>
              </a:rPr>
              <a:t>열람요구권의</a:t>
            </a:r>
            <a:r>
              <a:rPr sz="1600" b="1" spc="-31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FFFFFF"/>
                </a:solidFill>
                <a:latin typeface="맑은 고딕"/>
                <a:cs typeface="맑은 고딕"/>
              </a:rPr>
              <a:t>행사</a:t>
            </a:r>
            <a:r>
              <a:rPr sz="1600" b="1" spc="-3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FFFFFF"/>
                </a:solidFill>
                <a:latin typeface="맑은 고딕"/>
                <a:cs typeface="맑은 고딕"/>
              </a:rPr>
              <a:t>방법과</a:t>
            </a:r>
            <a:r>
              <a:rPr sz="1600" b="1" spc="-3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FFFFFF"/>
                </a:solidFill>
                <a:latin typeface="맑은 고딕"/>
                <a:cs typeface="맑은 고딕"/>
              </a:rPr>
              <a:t>절차</a:t>
            </a:r>
            <a:r>
              <a:rPr sz="1600" b="1" spc="-3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맑은 고딕"/>
                <a:cs typeface="맑은 고딕"/>
              </a:rPr>
              <a:t>간소화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93633" y="5008795"/>
            <a:ext cx="610298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100"/>
              </a:spcBef>
              <a:buClr>
                <a:srgbClr val="126A7E"/>
              </a:buClr>
              <a:buFont typeface="MS UI Gothic"/>
              <a:buChar char="▪"/>
              <a:tabLst>
                <a:tab pos="158115" algn="l"/>
              </a:tabLst>
            </a:pP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서면,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전화,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전자우편,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인터넷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등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정보주체가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쉽게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활용할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수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있는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방법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제공</a:t>
            </a:r>
            <a:endParaRPr sz="1400" dirty="0"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1165"/>
              </a:spcBef>
              <a:buClr>
                <a:srgbClr val="126A7E"/>
              </a:buClr>
              <a:buFont typeface="MS UI Gothic"/>
              <a:buChar char="▪"/>
              <a:tabLst>
                <a:tab pos="158115" algn="l"/>
              </a:tabLst>
            </a:pP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개인정보를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수집한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창구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또는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방법에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의해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개인정보의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열람을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요구할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수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있도록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할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것</a:t>
            </a:r>
            <a:endParaRPr sz="1400" dirty="0">
              <a:latin typeface="맑은 고딕"/>
              <a:cs typeface="맑은 고딕"/>
            </a:endParaRPr>
          </a:p>
          <a:p>
            <a:pPr marL="157480">
              <a:lnSpc>
                <a:spcPct val="100000"/>
              </a:lnSpc>
              <a:spcBef>
                <a:spcPts val="170"/>
              </a:spcBef>
            </a:pP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(다만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,</a:t>
            </a:r>
            <a:r>
              <a:rPr sz="1400" b="1" spc="-32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252525"/>
                </a:solidFill>
                <a:latin typeface="맑은 고딕"/>
                <a:cs typeface="맑은 고딕"/>
              </a:rPr>
              <a:t>해당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창구의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지속적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운영이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곤란한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등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정당한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사유가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있는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예외)</a:t>
            </a:r>
            <a:endParaRPr sz="1400" dirty="0"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1165"/>
              </a:spcBef>
              <a:buClr>
                <a:srgbClr val="126A7E"/>
              </a:buClr>
              <a:buFont typeface="MS UI Gothic"/>
              <a:buChar char="▪"/>
              <a:tabLst>
                <a:tab pos="158115" algn="l"/>
              </a:tabLst>
            </a:pPr>
            <a:r>
              <a:rPr sz="1400" b="1" spc="-75" dirty="0">
                <a:solidFill>
                  <a:srgbClr val="E85A1A"/>
                </a:solidFill>
                <a:latin typeface="맑은 고딕"/>
                <a:cs typeface="맑은 고딕"/>
              </a:rPr>
              <a:t>대표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E85A1A"/>
                </a:solidFill>
                <a:latin typeface="맑은 고딕"/>
                <a:cs typeface="맑은 고딕"/>
              </a:rPr>
              <a:t>홈페이지에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열람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요구</a:t>
            </a:r>
            <a:r>
              <a:rPr sz="1400" b="1" spc="-32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방법과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절차를</a:t>
            </a:r>
            <a:r>
              <a:rPr sz="14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400" b="1" spc="-155" dirty="0">
                <a:solidFill>
                  <a:srgbClr val="E85A1A"/>
                </a:solidFill>
                <a:latin typeface="맑은 고딕"/>
                <a:cs typeface="맑은 고딕"/>
              </a:rPr>
              <a:t>공개</a:t>
            </a:r>
            <a:endParaRPr sz="1400" dirty="0">
              <a:solidFill>
                <a:srgbClr val="E85A1A"/>
              </a:solidFill>
              <a:latin typeface="맑은 고딕"/>
              <a:cs typeface="맑은 고딕"/>
            </a:endParaRPr>
          </a:p>
        </p:txBody>
      </p:sp>
      <p:sp>
        <p:nvSpPr>
          <p:cNvPr id="28" name="object 6"/>
          <p:cNvSpPr/>
          <p:nvPr/>
        </p:nvSpPr>
        <p:spPr>
          <a:xfrm>
            <a:off x="1143000" y="2016133"/>
            <a:ext cx="10407650" cy="502920"/>
          </a:xfrm>
          <a:custGeom>
            <a:avLst/>
            <a:gdLst/>
            <a:ahLst/>
            <a:cxnLst/>
            <a:rect l="l" t="t" r="r" b="b"/>
            <a:pathLst>
              <a:path w="10407650" h="502919">
                <a:moveTo>
                  <a:pt x="0" y="502920"/>
                </a:moveTo>
                <a:lnTo>
                  <a:pt x="10407396" y="502920"/>
                </a:lnTo>
                <a:lnTo>
                  <a:pt x="10407396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7"/>
          <p:cNvSpPr/>
          <p:nvPr/>
        </p:nvSpPr>
        <p:spPr>
          <a:xfrm>
            <a:off x="1143000" y="2016133"/>
            <a:ext cx="10407650" cy="502920"/>
          </a:xfrm>
          <a:custGeom>
            <a:avLst/>
            <a:gdLst/>
            <a:ahLst/>
            <a:cxnLst/>
            <a:rect l="l" t="t" r="r" b="b"/>
            <a:pathLst>
              <a:path w="10407650" h="502919">
                <a:moveTo>
                  <a:pt x="0" y="502920"/>
                </a:moveTo>
                <a:lnTo>
                  <a:pt x="10407396" y="502920"/>
                </a:lnTo>
                <a:lnTo>
                  <a:pt x="10407396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ln w="6350">
            <a:solidFill>
              <a:srgbClr val="3166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8"/>
          <p:cNvSpPr txBox="1"/>
          <p:nvPr/>
        </p:nvSpPr>
        <p:spPr>
          <a:xfrm>
            <a:off x="1197864" y="2069472"/>
            <a:ext cx="10297795" cy="4146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080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715"/>
              </a:spcBef>
            </a:pPr>
            <a:r>
              <a:rPr sz="1400" dirty="0">
                <a:solidFill>
                  <a:srgbClr val="252525"/>
                </a:solidFill>
                <a:latin typeface="맑은 고딕"/>
                <a:cs typeface="맑은 고딕"/>
              </a:rPr>
              <a:t>※</a:t>
            </a:r>
            <a:r>
              <a:rPr sz="14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5" dirty="0">
                <a:solidFill>
                  <a:srgbClr val="252525"/>
                </a:solidFill>
                <a:latin typeface="맑은 고딕"/>
                <a:cs typeface="맑은 고딕"/>
              </a:rPr>
              <a:t>공공기관의</a:t>
            </a:r>
            <a:r>
              <a:rPr sz="1400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30" dirty="0">
                <a:solidFill>
                  <a:srgbClr val="252525"/>
                </a:solidFill>
                <a:latin typeface="맑은 고딕"/>
                <a:cs typeface="맑은 고딕"/>
              </a:rPr>
              <a:t>개인정보보호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60" dirty="0">
                <a:solidFill>
                  <a:srgbClr val="252525"/>
                </a:solidFill>
                <a:latin typeface="맑은 고딕"/>
                <a:cs typeface="맑은 고딕"/>
              </a:rPr>
              <a:t>포털(www.privacy.go.kr)을</a:t>
            </a:r>
            <a:r>
              <a:rPr sz="1400" spc="-254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통한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열람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dirty="0">
                <a:solidFill>
                  <a:srgbClr val="252525"/>
                </a:solidFill>
                <a:latin typeface="맑은 고딕"/>
                <a:cs typeface="맑은 고딕"/>
              </a:rPr>
              <a:t>등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요구도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60" dirty="0">
                <a:solidFill>
                  <a:srgbClr val="252525"/>
                </a:solidFill>
                <a:latin typeface="맑은 고딕"/>
                <a:cs typeface="맑은 고딕"/>
              </a:rPr>
              <a:t>가능</a:t>
            </a:r>
            <a:endParaRPr sz="1400">
              <a:latin typeface="맑은 고딕"/>
              <a:cs typeface="맑은 고딕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4F97B6E-62C0-FA75-9ABB-4A37D81FB3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18F55C9-CA80-B1AE-3568-A5F8F6364C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439" y="1674876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6903" y="1985772"/>
            <a:ext cx="10407650" cy="502920"/>
          </a:xfrm>
          <a:custGeom>
            <a:avLst/>
            <a:gdLst/>
            <a:ahLst/>
            <a:cxnLst/>
            <a:rect l="l" t="t" r="r" b="b"/>
            <a:pathLst>
              <a:path w="10407650" h="502919">
                <a:moveTo>
                  <a:pt x="0" y="502920"/>
                </a:moveTo>
                <a:lnTo>
                  <a:pt x="10407396" y="502920"/>
                </a:lnTo>
                <a:lnTo>
                  <a:pt x="10407396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6903" y="1985772"/>
            <a:ext cx="10407650" cy="502920"/>
          </a:xfrm>
          <a:custGeom>
            <a:avLst/>
            <a:gdLst/>
            <a:ahLst/>
            <a:cxnLst/>
            <a:rect l="l" t="t" r="r" b="b"/>
            <a:pathLst>
              <a:path w="10407650" h="502919">
                <a:moveTo>
                  <a:pt x="0" y="502920"/>
                </a:moveTo>
                <a:lnTo>
                  <a:pt x="10407396" y="502920"/>
                </a:lnTo>
                <a:lnTo>
                  <a:pt x="10407396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ln w="6350">
            <a:solidFill>
              <a:srgbClr val="3166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1767" y="2039111"/>
            <a:ext cx="10297795" cy="414655"/>
          </a:xfrm>
          <a:custGeom>
            <a:avLst/>
            <a:gdLst/>
            <a:ahLst/>
            <a:cxnLst/>
            <a:rect l="l" t="t" r="r" b="b"/>
            <a:pathLst>
              <a:path w="10297795" h="414655">
                <a:moveTo>
                  <a:pt x="0" y="414527"/>
                </a:moveTo>
                <a:lnTo>
                  <a:pt x="10297668" y="414527"/>
                </a:lnTo>
                <a:lnTo>
                  <a:pt x="10297668" y="0"/>
                </a:lnTo>
                <a:lnTo>
                  <a:pt x="0" y="0"/>
                </a:lnTo>
                <a:lnTo>
                  <a:pt x="0" y="414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3439" y="2677667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439" y="3442715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6903" y="3752088"/>
            <a:ext cx="10407650" cy="2664460"/>
          </a:xfrm>
          <a:custGeom>
            <a:avLst/>
            <a:gdLst/>
            <a:ahLst/>
            <a:cxnLst/>
            <a:rect l="l" t="t" r="r" b="b"/>
            <a:pathLst>
              <a:path w="10407650" h="2664460">
                <a:moveTo>
                  <a:pt x="0" y="2663952"/>
                </a:moveTo>
                <a:lnTo>
                  <a:pt x="10407396" y="2663952"/>
                </a:lnTo>
                <a:lnTo>
                  <a:pt x="10407396" y="0"/>
                </a:lnTo>
                <a:lnTo>
                  <a:pt x="0" y="0"/>
                </a:lnTo>
                <a:lnTo>
                  <a:pt x="0" y="2663952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6903" y="3752088"/>
            <a:ext cx="10407650" cy="2664460"/>
          </a:xfrm>
          <a:custGeom>
            <a:avLst/>
            <a:gdLst/>
            <a:ahLst/>
            <a:cxnLst/>
            <a:rect l="l" t="t" r="r" b="b"/>
            <a:pathLst>
              <a:path w="10407650" h="2664460">
                <a:moveTo>
                  <a:pt x="0" y="2663952"/>
                </a:moveTo>
                <a:lnTo>
                  <a:pt x="10407396" y="2663952"/>
                </a:lnTo>
                <a:lnTo>
                  <a:pt x="10407396" y="0"/>
                </a:lnTo>
                <a:lnTo>
                  <a:pt x="0" y="0"/>
                </a:lnTo>
                <a:lnTo>
                  <a:pt x="0" y="2663952"/>
                </a:lnTo>
                <a:close/>
              </a:path>
            </a:pathLst>
          </a:custGeom>
          <a:ln w="6350">
            <a:solidFill>
              <a:srgbClr val="3166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1767" y="3825240"/>
            <a:ext cx="10297795" cy="2519680"/>
          </a:xfrm>
          <a:custGeom>
            <a:avLst/>
            <a:gdLst/>
            <a:ahLst/>
            <a:cxnLst/>
            <a:rect l="l" t="t" r="r" b="b"/>
            <a:pathLst>
              <a:path w="10297795" h="2519679">
                <a:moveTo>
                  <a:pt x="0" y="2519172"/>
                </a:moveTo>
                <a:lnTo>
                  <a:pt x="10297668" y="2519172"/>
                </a:lnTo>
                <a:lnTo>
                  <a:pt x="10297668" y="0"/>
                </a:lnTo>
                <a:lnTo>
                  <a:pt x="0" y="0"/>
                </a:lnTo>
                <a:lnTo>
                  <a:pt x="0" y="2519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8547" y="650494"/>
            <a:ext cx="8028940" cy="5706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  <a:tabLst>
                <a:tab pos="491490" algn="l"/>
              </a:tabLst>
            </a:pPr>
            <a:r>
              <a:rPr lang="en-US" altLang="ko-KR" sz="1800" b="1" spc="-75" dirty="0">
                <a:solidFill>
                  <a:srgbClr val="2260B3"/>
                </a:solidFill>
                <a:latin typeface="맑은 고딕"/>
                <a:cs typeface="맑은 고딕"/>
              </a:rPr>
              <a:t>4. </a:t>
            </a:r>
            <a:r>
              <a:rPr sz="1800" b="1" spc="-75" dirty="0" err="1">
                <a:solidFill>
                  <a:srgbClr val="2260B3"/>
                </a:solidFill>
                <a:latin typeface="맑은 고딕"/>
                <a:cs typeface="맑은 고딕"/>
              </a:rPr>
              <a:t>정보주체</a:t>
            </a:r>
            <a:r>
              <a:rPr sz="1800" b="1" spc="-7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50" dirty="0">
                <a:solidFill>
                  <a:srgbClr val="2260B3"/>
                </a:solidFill>
                <a:latin typeface="맑은 고딕"/>
                <a:cs typeface="맑은 고딕"/>
              </a:rPr>
              <a:t>권리 </a:t>
            </a:r>
            <a:r>
              <a:rPr sz="1800" b="1" spc="-70" dirty="0" err="1">
                <a:solidFill>
                  <a:srgbClr val="2260B3"/>
                </a:solidFill>
                <a:latin typeface="맑은 고딕"/>
                <a:cs typeface="맑은 고딕"/>
              </a:rPr>
              <a:t>보장과</a:t>
            </a:r>
            <a:r>
              <a:rPr sz="1800" b="1" spc="-49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en-US" altLang="ko-KR" sz="1800" b="1" spc="-49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95" dirty="0" err="1">
                <a:solidFill>
                  <a:srgbClr val="2260B3"/>
                </a:solidFill>
                <a:latin typeface="맑은 고딕"/>
                <a:cs typeface="맑은 고딕"/>
              </a:rPr>
              <a:t>피해구제</a:t>
            </a:r>
            <a:endParaRPr sz="18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개인정보의</a:t>
            </a:r>
            <a:r>
              <a:rPr sz="2200" b="1" spc="0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열람(제35조)</a:t>
            </a:r>
            <a:endParaRPr sz="2200" dirty="0">
              <a:latin typeface="맑은 고딕"/>
              <a:cs typeface="맑은 고딕"/>
            </a:endParaRPr>
          </a:p>
          <a:p>
            <a:pPr marL="278765">
              <a:lnSpc>
                <a:spcPct val="100000"/>
              </a:lnSpc>
              <a:spcBef>
                <a:spcPts val="1215"/>
              </a:spcBef>
            </a:pP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개인정보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열람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요구에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대해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10일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이내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0880AF"/>
                </a:solidFill>
                <a:latin typeface="맑은 고딕"/>
                <a:cs typeface="맑은 고딕"/>
              </a:rPr>
              <a:t>정보주체가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열람할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수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있도록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하여야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함</a:t>
            </a:r>
            <a:endParaRPr sz="1600" dirty="0">
              <a:latin typeface="맑은 고딕"/>
              <a:cs typeface="맑은 고딕"/>
            </a:endParaRPr>
          </a:p>
          <a:p>
            <a:pPr marL="518795">
              <a:lnSpc>
                <a:spcPct val="100000"/>
              </a:lnSpc>
              <a:spcBef>
                <a:spcPts val="1795"/>
              </a:spcBef>
            </a:pPr>
            <a:r>
              <a:rPr sz="1400" dirty="0">
                <a:solidFill>
                  <a:srgbClr val="252525"/>
                </a:solidFill>
                <a:latin typeface="맑은 고딕"/>
                <a:cs typeface="맑은 고딕"/>
              </a:rPr>
              <a:t>※</a:t>
            </a:r>
            <a:r>
              <a:rPr sz="14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5" dirty="0">
                <a:solidFill>
                  <a:srgbClr val="252525"/>
                </a:solidFill>
                <a:latin typeface="맑은 고딕"/>
                <a:cs typeface="맑은 고딕"/>
              </a:rPr>
              <a:t>공공기관의</a:t>
            </a:r>
            <a:r>
              <a:rPr sz="1400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30" dirty="0">
                <a:solidFill>
                  <a:srgbClr val="252525"/>
                </a:solidFill>
                <a:latin typeface="맑은 고딕"/>
                <a:cs typeface="맑은 고딕"/>
              </a:rPr>
              <a:t>개인정보보호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55" dirty="0">
                <a:solidFill>
                  <a:srgbClr val="252525"/>
                </a:solidFill>
                <a:latin typeface="맑은 고딕"/>
                <a:cs typeface="맑은 고딕"/>
              </a:rPr>
              <a:t>종합지원시스템(intra.privacy.go.kr)을</a:t>
            </a:r>
            <a:r>
              <a:rPr sz="1400" spc="-254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통한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0" dirty="0">
                <a:solidFill>
                  <a:srgbClr val="252525"/>
                </a:solidFill>
                <a:latin typeface="맑은 고딕"/>
                <a:cs typeface="맑은 고딕"/>
              </a:rPr>
              <a:t>열람요구</a:t>
            </a:r>
            <a:r>
              <a:rPr sz="1400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처리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60" dirty="0">
                <a:solidFill>
                  <a:srgbClr val="252525"/>
                </a:solidFill>
                <a:latin typeface="맑은 고딕"/>
                <a:cs typeface="맑은 고딕"/>
              </a:rPr>
              <a:t>필요</a:t>
            </a:r>
            <a:endParaRPr sz="14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278765">
              <a:lnSpc>
                <a:spcPct val="100000"/>
              </a:lnSpc>
            </a:pP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기간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내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열람할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수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없는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정당한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사유가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있는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경우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0880AF"/>
                </a:solidFill>
                <a:latin typeface="맑은 고딕"/>
                <a:cs typeface="맑은 고딕"/>
              </a:rPr>
              <a:t>정보주체에게</a:t>
            </a:r>
            <a:r>
              <a:rPr sz="1600" b="1" spc="-22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E85A1A"/>
                </a:solidFill>
                <a:latin typeface="맑은 고딕"/>
                <a:cs typeface="맑은 고딕"/>
              </a:rPr>
              <a:t>그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사유를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알리고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연기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가능</a:t>
            </a:r>
            <a:endParaRPr sz="1600" dirty="0">
              <a:latin typeface="맑은 고딕"/>
              <a:cs typeface="맑은 고딕"/>
            </a:endParaRPr>
          </a:p>
          <a:p>
            <a:pPr marL="278765">
              <a:lnSpc>
                <a:spcPct val="100000"/>
              </a:lnSpc>
              <a:spcBef>
                <a:spcPts val="385"/>
              </a:spcBef>
            </a:pP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(사유가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소멸하면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지체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없이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열람하게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하여야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함)</a:t>
            </a:r>
            <a:endParaRPr sz="1600" dirty="0">
              <a:latin typeface="맑은 고딕"/>
              <a:cs typeface="맑은 고딕"/>
            </a:endParaRPr>
          </a:p>
          <a:p>
            <a:pPr marL="278765">
              <a:lnSpc>
                <a:spcPct val="100000"/>
              </a:lnSpc>
              <a:spcBef>
                <a:spcPts val="1795"/>
              </a:spcBef>
            </a:pP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다음의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경우에는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0880AF"/>
                </a:solidFill>
                <a:latin typeface="맑은 고딕"/>
                <a:cs typeface="맑은 고딕"/>
              </a:rPr>
              <a:t>정보주체에게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그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사유를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알리고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열람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E85A1A"/>
                </a:solidFill>
                <a:latin typeface="맑은 고딕"/>
                <a:cs typeface="맑은 고딕"/>
              </a:rPr>
              <a:t>제한·거절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가능</a:t>
            </a:r>
            <a:endParaRPr sz="16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729615" lvl="1" indent="-144780">
              <a:lnSpc>
                <a:spcPct val="100000"/>
              </a:lnSpc>
              <a:buClr>
                <a:srgbClr val="126A7E"/>
              </a:buClr>
              <a:buFont typeface="MS UI Gothic"/>
              <a:buChar char="▪"/>
              <a:tabLst>
                <a:tab pos="729615" algn="l"/>
              </a:tabLst>
            </a:pP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법률에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따라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열람이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금지되거나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제한되는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endParaRPr sz="1400" dirty="0">
              <a:latin typeface="맑은 고딕"/>
              <a:cs typeface="맑은 고딕"/>
            </a:endParaRPr>
          </a:p>
          <a:p>
            <a:pPr marL="729615" lvl="1" indent="-144780">
              <a:lnSpc>
                <a:spcPct val="100000"/>
              </a:lnSpc>
              <a:spcBef>
                <a:spcPts val="1165"/>
              </a:spcBef>
              <a:buClr>
                <a:srgbClr val="126A7E"/>
              </a:buClr>
              <a:buFont typeface="MS UI Gothic"/>
              <a:buChar char="▪"/>
              <a:tabLst>
                <a:tab pos="729615" algn="l"/>
              </a:tabLst>
            </a:pP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다른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사람의</a:t>
            </a:r>
            <a:r>
              <a:rPr sz="1400" b="1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30" dirty="0">
                <a:solidFill>
                  <a:srgbClr val="252525"/>
                </a:solidFill>
                <a:latin typeface="맑은 고딕"/>
                <a:cs typeface="맑은 고딕"/>
              </a:rPr>
              <a:t>생명·신체를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해할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우려가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있거나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75" dirty="0">
                <a:solidFill>
                  <a:srgbClr val="252525"/>
                </a:solidFill>
                <a:latin typeface="맑은 고딕"/>
                <a:cs typeface="맑은 고딕"/>
              </a:rPr>
              <a:t>다른</a:t>
            </a:r>
            <a:r>
              <a:rPr sz="1400" b="1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사람의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30" dirty="0">
                <a:solidFill>
                  <a:srgbClr val="252525"/>
                </a:solidFill>
                <a:latin typeface="맑은 고딕"/>
                <a:cs typeface="맑은 고딕"/>
              </a:rPr>
              <a:t>재산·이익을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252525"/>
                </a:solidFill>
                <a:latin typeface="맑은 고딕"/>
                <a:cs typeface="맑은 고딕"/>
              </a:rPr>
              <a:t>부당하게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0" dirty="0">
                <a:solidFill>
                  <a:srgbClr val="252525"/>
                </a:solidFill>
                <a:latin typeface="맑은 고딕"/>
                <a:cs typeface="맑은 고딕"/>
              </a:rPr>
              <a:t>침해할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우려가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있는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endParaRPr sz="1400" dirty="0">
              <a:latin typeface="맑은 고딕"/>
              <a:cs typeface="맑은 고딕"/>
            </a:endParaRPr>
          </a:p>
          <a:p>
            <a:pPr marL="729615" lvl="1" indent="-144780">
              <a:lnSpc>
                <a:spcPct val="100000"/>
              </a:lnSpc>
              <a:spcBef>
                <a:spcPts val="1165"/>
              </a:spcBef>
              <a:buClr>
                <a:srgbClr val="126A7E"/>
              </a:buClr>
              <a:buFont typeface="MS UI Gothic"/>
              <a:buChar char="▪"/>
              <a:tabLst>
                <a:tab pos="729615" algn="l"/>
              </a:tabLst>
            </a:pP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공공기관이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다음에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해당하는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업무를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수행할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0" dirty="0">
                <a:solidFill>
                  <a:srgbClr val="252525"/>
                </a:solidFill>
                <a:latin typeface="맑은 고딕"/>
                <a:cs typeface="맑은 고딕"/>
              </a:rPr>
              <a:t>때</a:t>
            </a:r>
            <a:r>
              <a:rPr sz="1400" b="1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중대한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지장을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초래하는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55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endParaRPr sz="1400" dirty="0">
              <a:latin typeface="맑은 고딕"/>
              <a:cs typeface="맑은 고딕"/>
            </a:endParaRPr>
          </a:p>
          <a:p>
            <a:pPr marL="760730">
              <a:lnSpc>
                <a:spcPct val="100000"/>
              </a:lnSpc>
              <a:spcBef>
                <a:spcPts val="960"/>
              </a:spcBef>
            </a:pPr>
            <a:r>
              <a:rPr sz="1400" dirty="0">
                <a:solidFill>
                  <a:srgbClr val="044B8B"/>
                </a:solidFill>
                <a:latin typeface="맑은 고딕"/>
                <a:cs typeface="맑은 고딕"/>
              </a:rPr>
              <a:t>①</a:t>
            </a:r>
            <a:r>
              <a:rPr sz="1400" spc="75" dirty="0">
                <a:solidFill>
                  <a:srgbClr val="044B8B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latin typeface="맑은 고딕"/>
                <a:cs typeface="맑은 고딕"/>
              </a:rPr>
              <a:t>조세의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spc="-125" dirty="0">
                <a:latin typeface="맑은 고딕"/>
                <a:cs typeface="맑은 고딕"/>
              </a:rPr>
              <a:t>부과·징수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또는</a:t>
            </a:r>
            <a:r>
              <a:rPr sz="1400" spc="-320" dirty="0">
                <a:latin typeface="맑은 고딕"/>
                <a:cs typeface="맑은 고딕"/>
              </a:rPr>
              <a:t> </a:t>
            </a:r>
            <a:r>
              <a:rPr sz="1400" spc="-105" dirty="0">
                <a:latin typeface="맑은 고딕"/>
                <a:cs typeface="맑은 고딕"/>
              </a:rPr>
              <a:t>환급에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관한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spc="-160" dirty="0">
                <a:latin typeface="맑은 고딕"/>
                <a:cs typeface="맑은 고딕"/>
              </a:rPr>
              <a:t>업무</a:t>
            </a:r>
            <a:endParaRPr sz="1400" dirty="0">
              <a:latin typeface="맑은 고딕"/>
              <a:cs typeface="맑은 고딕"/>
            </a:endParaRPr>
          </a:p>
          <a:p>
            <a:pPr marL="760730">
              <a:lnSpc>
                <a:spcPct val="100000"/>
              </a:lnSpc>
              <a:spcBef>
                <a:spcPts val="395"/>
              </a:spcBef>
            </a:pPr>
            <a:r>
              <a:rPr sz="1400" dirty="0">
                <a:solidFill>
                  <a:srgbClr val="044B8B"/>
                </a:solidFill>
                <a:latin typeface="맑은 고딕"/>
                <a:cs typeface="맑은 고딕"/>
              </a:rPr>
              <a:t>②</a:t>
            </a:r>
            <a:r>
              <a:rPr sz="1400" spc="75" dirty="0">
                <a:solidFill>
                  <a:srgbClr val="044B8B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latin typeface="맑은 고딕"/>
                <a:cs typeface="맑은 고딕"/>
              </a:rPr>
              <a:t>법률에</a:t>
            </a:r>
            <a:r>
              <a:rPr sz="1400" spc="-305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따라</a:t>
            </a:r>
            <a:r>
              <a:rPr sz="1400" spc="-315" dirty="0">
                <a:latin typeface="맑은 고딕"/>
                <a:cs typeface="맑은 고딕"/>
              </a:rPr>
              <a:t> </a:t>
            </a:r>
            <a:r>
              <a:rPr sz="1400" spc="-100" dirty="0">
                <a:latin typeface="맑은 고딕"/>
                <a:cs typeface="맑은 고딕"/>
              </a:rPr>
              <a:t>설치된</a:t>
            </a:r>
            <a:r>
              <a:rPr sz="1400" spc="-305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각급</a:t>
            </a:r>
            <a:r>
              <a:rPr sz="1400" spc="-315" dirty="0">
                <a:latin typeface="맑은 고딕"/>
                <a:cs typeface="맑은 고딕"/>
              </a:rPr>
              <a:t> </a:t>
            </a:r>
            <a:r>
              <a:rPr sz="1400" spc="-105" dirty="0">
                <a:latin typeface="맑은 고딕"/>
                <a:cs typeface="맑은 고딕"/>
              </a:rPr>
              <a:t>학교,</a:t>
            </a:r>
            <a:r>
              <a:rPr sz="1400" spc="-300" dirty="0">
                <a:latin typeface="맑은 고딕"/>
                <a:cs typeface="맑은 고딕"/>
              </a:rPr>
              <a:t> </a:t>
            </a:r>
            <a:r>
              <a:rPr sz="1400" spc="-130" dirty="0">
                <a:latin typeface="맑은 고딕"/>
                <a:cs typeface="맑은 고딕"/>
              </a:rPr>
              <a:t>평생교육시설</a:t>
            </a:r>
            <a:r>
              <a:rPr sz="1400" spc="-305" dirty="0">
                <a:latin typeface="맑은 고딕"/>
                <a:cs typeface="맑은 고딕"/>
              </a:rPr>
              <a:t> </a:t>
            </a:r>
            <a:r>
              <a:rPr sz="1400" spc="-120" dirty="0">
                <a:latin typeface="맑은 고딕"/>
                <a:cs typeface="맑은 고딕"/>
              </a:rPr>
              <a:t>등에서의</a:t>
            </a:r>
            <a:r>
              <a:rPr sz="1400" spc="-300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성적</a:t>
            </a:r>
            <a:r>
              <a:rPr sz="1400" spc="-305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평가</a:t>
            </a:r>
            <a:r>
              <a:rPr sz="1400" spc="-315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또는</a:t>
            </a:r>
            <a:r>
              <a:rPr sz="1400" spc="-315" dirty="0">
                <a:latin typeface="맑은 고딕"/>
                <a:cs typeface="맑은 고딕"/>
              </a:rPr>
              <a:t> </a:t>
            </a:r>
            <a:r>
              <a:rPr sz="1400" spc="-105" dirty="0">
                <a:latin typeface="맑은 고딕"/>
                <a:cs typeface="맑은 고딕"/>
              </a:rPr>
              <a:t>입학자</a:t>
            </a:r>
            <a:r>
              <a:rPr sz="1400" spc="-305" dirty="0">
                <a:latin typeface="맑은 고딕"/>
                <a:cs typeface="맑은 고딕"/>
              </a:rPr>
              <a:t> </a:t>
            </a:r>
            <a:r>
              <a:rPr sz="1400" spc="-105" dirty="0">
                <a:latin typeface="맑은 고딕"/>
                <a:cs typeface="맑은 고딕"/>
              </a:rPr>
              <a:t>선발에</a:t>
            </a:r>
            <a:r>
              <a:rPr sz="1400" spc="-300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관한</a:t>
            </a:r>
            <a:r>
              <a:rPr sz="1400" spc="-315" dirty="0">
                <a:latin typeface="맑은 고딕"/>
                <a:cs typeface="맑은 고딕"/>
              </a:rPr>
              <a:t> </a:t>
            </a:r>
            <a:r>
              <a:rPr sz="1400" spc="-160" dirty="0">
                <a:latin typeface="맑은 고딕"/>
                <a:cs typeface="맑은 고딕"/>
              </a:rPr>
              <a:t>업무</a:t>
            </a:r>
            <a:endParaRPr sz="1400" dirty="0">
              <a:latin typeface="맑은 고딕"/>
              <a:cs typeface="맑은 고딕"/>
            </a:endParaRPr>
          </a:p>
          <a:p>
            <a:pPr marL="760730">
              <a:lnSpc>
                <a:spcPct val="100000"/>
              </a:lnSpc>
              <a:spcBef>
                <a:spcPts val="400"/>
              </a:spcBef>
            </a:pPr>
            <a:r>
              <a:rPr sz="1400" dirty="0">
                <a:solidFill>
                  <a:srgbClr val="044B8B"/>
                </a:solidFill>
                <a:latin typeface="맑은 고딕"/>
                <a:cs typeface="맑은 고딕"/>
              </a:rPr>
              <a:t>③</a:t>
            </a:r>
            <a:r>
              <a:rPr sz="1400" spc="75" dirty="0">
                <a:solidFill>
                  <a:srgbClr val="044B8B"/>
                </a:solidFill>
                <a:latin typeface="맑은 고딕"/>
                <a:cs typeface="맑은 고딕"/>
              </a:rPr>
              <a:t> </a:t>
            </a:r>
            <a:r>
              <a:rPr sz="1400" spc="-125" dirty="0">
                <a:latin typeface="맑은 고딕"/>
                <a:cs typeface="맑은 고딕"/>
              </a:rPr>
              <a:t>학력·기능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및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spc="-100" dirty="0">
                <a:latin typeface="맑은 고딕"/>
                <a:cs typeface="맑은 고딕"/>
              </a:rPr>
              <a:t>채용에</a:t>
            </a:r>
            <a:r>
              <a:rPr sz="1400" spc="-320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관한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spc="-105" dirty="0">
                <a:latin typeface="맑은 고딕"/>
                <a:cs typeface="맑은 고딕"/>
              </a:rPr>
              <a:t>시험,</a:t>
            </a:r>
            <a:r>
              <a:rPr sz="1400" spc="-305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자격</a:t>
            </a:r>
            <a:r>
              <a:rPr sz="1400" spc="-320" dirty="0">
                <a:latin typeface="맑은 고딕"/>
                <a:cs typeface="맑은 고딕"/>
              </a:rPr>
              <a:t> </a:t>
            </a:r>
            <a:r>
              <a:rPr sz="1400" spc="-105" dirty="0">
                <a:latin typeface="맑은 고딕"/>
                <a:cs typeface="맑은 고딕"/>
              </a:rPr>
              <a:t>심사에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관한</a:t>
            </a:r>
            <a:r>
              <a:rPr sz="1400" spc="-320" dirty="0">
                <a:latin typeface="맑은 고딕"/>
                <a:cs typeface="맑은 고딕"/>
              </a:rPr>
              <a:t> </a:t>
            </a:r>
            <a:r>
              <a:rPr sz="1400" spc="-160" dirty="0">
                <a:latin typeface="맑은 고딕"/>
                <a:cs typeface="맑은 고딕"/>
              </a:rPr>
              <a:t>업무</a:t>
            </a:r>
            <a:endParaRPr sz="1400" dirty="0">
              <a:latin typeface="맑은 고딕"/>
              <a:cs typeface="맑은 고딕"/>
            </a:endParaRPr>
          </a:p>
          <a:p>
            <a:pPr marL="760730">
              <a:lnSpc>
                <a:spcPct val="100000"/>
              </a:lnSpc>
              <a:spcBef>
                <a:spcPts val="405"/>
              </a:spcBef>
            </a:pPr>
            <a:r>
              <a:rPr sz="1400" dirty="0">
                <a:solidFill>
                  <a:srgbClr val="044B8B"/>
                </a:solidFill>
                <a:latin typeface="맑은 고딕"/>
                <a:cs typeface="맑은 고딕"/>
              </a:rPr>
              <a:t>④</a:t>
            </a:r>
            <a:r>
              <a:rPr sz="1400" spc="75" dirty="0">
                <a:solidFill>
                  <a:srgbClr val="044B8B"/>
                </a:solidFill>
                <a:latin typeface="맑은 고딕"/>
                <a:cs typeface="맑은 고딕"/>
              </a:rPr>
              <a:t> </a:t>
            </a:r>
            <a:r>
              <a:rPr sz="1400" spc="-135" dirty="0">
                <a:latin typeface="맑은 고딕"/>
                <a:cs typeface="맑은 고딕"/>
              </a:rPr>
              <a:t>보상금·급부금</a:t>
            </a:r>
            <a:r>
              <a:rPr sz="1400" spc="-295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산정</a:t>
            </a:r>
            <a:r>
              <a:rPr sz="1400" spc="-320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등에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spc="-105" dirty="0">
                <a:latin typeface="맑은 고딕"/>
                <a:cs typeface="맑은 고딕"/>
              </a:rPr>
              <a:t>대하여</a:t>
            </a:r>
            <a:r>
              <a:rPr sz="1400" spc="-320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진행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중인</a:t>
            </a:r>
            <a:r>
              <a:rPr sz="1400" spc="-320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평가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spc="-75" dirty="0">
                <a:latin typeface="맑은 고딕"/>
                <a:cs typeface="맑은 고딕"/>
              </a:rPr>
              <a:t>또는</a:t>
            </a:r>
            <a:r>
              <a:rPr sz="1400" spc="-320" dirty="0">
                <a:latin typeface="맑은 고딕"/>
                <a:cs typeface="맑은 고딕"/>
              </a:rPr>
              <a:t> </a:t>
            </a:r>
            <a:r>
              <a:rPr sz="1400" spc="-105" dirty="0">
                <a:latin typeface="맑은 고딕"/>
                <a:cs typeface="맑은 고딕"/>
              </a:rPr>
              <a:t>판단에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관한</a:t>
            </a:r>
            <a:r>
              <a:rPr sz="1400" spc="-320" dirty="0">
                <a:latin typeface="맑은 고딕"/>
                <a:cs typeface="맑은 고딕"/>
              </a:rPr>
              <a:t> </a:t>
            </a:r>
            <a:r>
              <a:rPr sz="1400" spc="-160" dirty="0">
                <a:latin typeface="맑은 고딕"/>
                <a:cs typeface="맑은 고딕"/>
              </a:rPr>
              <a:t>업무</a:t>
            </a:r>
            <a:endParaRPr sz="1400" dirty="0">
              <a:latin typeface="맑은 고딕"/>
              <a:cs typeface="맑은 고딕"/>
            </a:endParaRPr>
          </a:p>
          <a:p>
            <a:pPr marL="760730">
              <a:lnSpc>
                <a:spcPct val="100000"/>
              </a:lnSpc>
              <a:spcBef>
                <a:spcPts val="400"/>
              </a:spcBef>
            </a:pPr>
            <a:r>
              <a:rPr sz="1400" dirty="0">
                <a:solidFill>
                  <a:srgbClr val="044B8B"/>
                </a:solidFill>
                <a:latin typeface="맑은 고딕"/>
                <a:cs typeface="맑은 고딕"/>
              </a:rPr>
              <a:t>⑤</a:t>
            </a:r>
            <a:r>
              <a:rPr sz="1400" spc="75" dirty="0">
                <a:solidFill>
                  <a:srgbClr val="044B8B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다른</a:t>
            </a:r>
            <a:r>
              <a:rPr sz="1400" spc="-320" dirty="0">
                <a:latin typeface="맑은 고딕"/>
                <a:cs typeface="맑은 고딕"/>
              </a:rPr>
              <a:t> </a:t>
            </a:r>
            <a:r>
              <a:rPr sz="1400" spc="-105" dirty="0">
                <a:latin typeface="맑은 고딕"/>
                <a:cs typeface="맑은 고딕"/>
              </a:rPr>
              <a:t>법률에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spc="-75" dirty="0">
                <a:latin typeface="맑은 고딕"/>
                <a:cs typeface="맑은 고딕"/>
              </a:rPr>
              <a:t>따라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진행</a:t>
            </a:r>
            <a:r>
              <a:rPr sz="1400" spc="-320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중인</a:t>
            </a:r>
            <a:r>
              <a:rPr sz="1400" spc="-320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감사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및</a:t>
            </a:r>
            <a:r>
              <a:rPr sz="1400" spc="-320" dirty="0">
                <a:latin typeface="맑은 고딕"/>
                <a:cs typeface="맑은 고딕"/>
              </a:rPr>
              <a:t> </a:t>
            </a:r>
            <a:r>
              <a:rPr sz="1400" spc="-105" dirty="0">
                <a:latin typeface="맑은 고딕"/>
                <a:cs typeface="맑은 고딕"/>
              </a:rPr>
              <a:t>조사에</a:t>
            </a:r>
            <a:r>
              <a:rPr sz="1400" spc="-310" dirty="0">
                <a:latin typeface="맑은 고딕"/>
                <a:cs typeface="맑은 고딕"/>
              </a:rPr>
              <a:t> </a:t>
            </a:r>
            <a:r>
              <a:rPr sz="1400" spc="-80" dirty="0">
                <a:latin typeface="맑은 고딕"/>
                <a:cs typeface="맑은 고딕"/>
              </a:rPr>
              <a:t>관한</a:t>
            </a:r>
            <a:r>
              <a:rPr sz="1400" spc="-320" dirty="0">
                <a:latin typeface="맑은 고딕"/>
                <a:cs typeface="맑은 고딕"/>
              </a:rPr>
              <a:t> </a:t>
            </a:r>
            <a:r>
              <a:rPr sz="1400" spc="-160" dirty="0">
                <a:latin typeface="맑은 고딕"/>
                <a:cs typeface="맑은 고딕"/>
              </a:rPr>
              <a:t>업무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660635" y="2496311"/>
            <a:ext cx="1607820" cy="1328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41407" y="2574035"/>
            <a:ext cx="1450848" cy="1178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50880" y="1967458"/>
            <a:ext cx="632485" cy="6949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21238" y="2038857"/>
            <a:ext cx="496696" cy="5573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1F2BF846-82E1-4CC7-3F37-361469BCFA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980FF0F-0D87-F6A6-ACB5-FA731427F5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86740" y="4421123"/>
            <a:ext cx="10947400" cy="1995170"/>
          </a:xfrm>
          <a:custGeom>
            <a:avLst/>
            <a:gdLst/>
            <a:ahLst/>
            <a:cxnLst/>
            <a:rect l="l" t="t" r="r" b="b"/>
            <a:pathLst>
              <a:path w="10947400" h="1995170">
                <a:moveTo>
                  <a:pt x="0" y="1994915"/>
                </a:moveTo>
                <a:lnTo>
                  <a:pt x="10946892" y="1994915"/>
                </a:lnTo>
                <a:lnTo>
                  <a:pt x="10946892" y="0"/>
                </a:lnTo>
                <a:lnTo>
                  <a:pt x="0" y="0"/>
                </a:lnTo>
                <a:lnTo>
                  <a:pt x="0" y="1994915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8547" y="650494"/>
            <a:ext cx="6517640" cy="126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4</a:t>
            </a:r>
            <a:r>
              <a:rPr sz="1800" b="1" spc="-50" dirty="0">
                <a:solidFill>
                  <a:srgbClr val="2260B3"/>
                </a:solidFill>
                <a:latin typeface="맑은 고딕"/>
                <a:cs typeface="맑은 고딕"/>
              </a:rPr>
              <a:t>.</a:t>
            </a:r>
            <a:r>
              <a:rPr sz="1800" b="1" spc="-21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75" dirty="0">
                <a:solidFill>
                  <a:srgbClr val="2260B3"/>
                </a:solidFill>
                <a:latin typeface="맑은 고딕"/>
                <a:cs typeface="맑은 고딕"/>
              </a:rPr>
              <a:t>정보주체</a:t>
            </a:r>
            <a:r>
              <a:rPr sz="1800" b="1" spc="-21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50" dirty="0">
                <a:solidFill>
                  <a:srgbClr val="2260B3"/>
                </a:solidFill>
                <a:latin typeface="맑은 고딕"/>
                <a:cs typeface="맑은 고딕"/>
              </a:rPr>
              <a:t>권리</a:t>
            </a:r>
            <a:r>
              <a:rPr sz="1800" b="1" spc="-21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70" dirty="0">
                <a:solidFill>
                  <a:srgbClr val="2260B3"/>
                </a:solidFill>
                <a:latin typeface="맑은 고딕"/>
                <a:cs typeface="맑은 고딕"/>
              </a:rPr>
              <a:t>보장과</a:t>
            </a:r>
            <a:r>
              <a:rPr sz="1800" b="1" spc="-21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95" dirty="0">
                <a:solidFill>
                  <a:srgbClr val="2260B3"/>
                </a:solidFill>
                <a:latin typeface="맑은 고딕"/>
                <a:cs typeface="맑은 고딕"/>
              </a:rPr>
              <a:t>피해구제</a:t>
            </a:r>
            <a:endParaRPr sz="18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개인정보의</a:t>
            </a:r>
            <a:r>
              <a:rPr sz="2200" b="1" spc="0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정정·삭제(제36조)</a:t>
            </a:r>
            <a:endParaRPr sz="2200" dirty="0">
              <a:latin typeface="맑은 고딕"/>
              <a:cs typeface="맑은 고딕"/>
            </a:endParaRPr>
          </a:p>
          <a:p>
            <a:pPr marL="278765">
              <a:lnSpc>
                <a:spcPct val="100000"/>
              </a:lnSpc>
              <a:spcBef>
                <a:spcPts val="1215"/>
              </a:spcBef>
            </a:pP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자신의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0880AF"/>
                </a:solidFill>
                <a:latin typeface="맑은 고딕"/>
                <a:cs typeface="맑은 고딕"/>
              </a:rPr>
              <a:t>개인정보를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열람한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0880AF"/>
                </a:solidFill>
                <a:latin typeface="맑은 고딕"/>
                <a:cs typeface="맑은 고딕"/>
              </a:rPr>
              <a:t>정보주체는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그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E85A1A"/>
                </a:solidFill>
                <a:latin typeface="맑은 고딕"/>
                <a:cs typeface="맑은 고딕"/>
              </a:rPr>
              <a:t>개인정보의</a:t>
            </a:r>
            <a:r>
              <a:rPr sz="1600" b="1" spc="-204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E85A1A"/>
                </a:solidFill>
                <a:latin typeface="맑은 고딕"/>
                <a:cs typeface="맑은 고딕"/>
              </a:rPr>
              <a:t>정정·삭제</a:t>
            </a:r>
            <a:r>
              <a:rPr sz="1600" b="1" spc="-1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요구</a:t>
            </a:r>
            <a:r>
              <a:rPr sz="1600" b="1" spc="-204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가능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3439" y="1674876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6903" y="1985772"/>
            <a:ext cx="10407650" cy="502920"/>
          </a:xfrm>
          <a:custGeom>
            <a:avLst/>
            <a:gdLst/>
            <a:ahLst/>
            <a:cxnLst/>
            <a:rect l="l" t="t" r="r" b="b"/>
            <a:pathLst>
              <a:path w="10407650" h="502919">
                <a:moveTo>
                  <a:pt x="0" y="502920"/>
                </a:moveTo>
                <a:lnTo>
                  <a:pt x="10407396" y="502920"/>
                </a:lnTo>
                <a:lnTo>
                  <a:pt x="10407396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6903" y="1985772"/>
            <a:ext cx="10407650" cy="502920"/>
          </a:xfrm>
          <a:custGeom>
            <a:avLst/>
            <a:gdLst/>
            <a:ahLst/>
            <a:cxnLst/>
            <a:rect l="l" t="t" r="r" b="b"/>
            <a:pathLst>
              <a:path w="10407650" h="502919">
                <a:moveTo>
                  <a:pt x="0" y="502920"/>
                </a:moveTo>
                <a:lnTo>
                  <a:pt x="10407396" y="502920"/>
                </a:lnTo>
                <a:lnTo>
                  <a:pt x="10407396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ln w="6350">
            <a:solidFill>
              <a:srgbClr val="3166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91767" y="2039111"/>
            <a:ext cx="10297795" cy="4146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080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715"/>
              </a:spcBef>
            </a:pPr>
            <a:r>
              <a:rPr sz="1400" dirty="0">
                <a:solidFill>
                  <a:srgbClr val="252525"/>
                </a:solidFill>
                <a:latin typeface="맑은 고딕"/>
                <a:cs typeface="맑은 고딕"/>
              </a:rPr>
              <a:t>※</a:t>
            </a:r>
            <a:r>
              <a:rPr sz="14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다른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0" dirty="0">
                <a:solidFill>
                  <a:srgbClr val="252525"/>
                </a:solidFill>
                <a:latin typeface="맑은 고딕"/>
                <a:cs typeface="맑은 고딕"/>
              </a:rPr>
              <a:t>법령에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따라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dirty="0">
                <a:solidFill>
                  <a:srgbClr val="252525"/>
                </a:solidFill>
                <a:latin typeface="맑은 고딕"/>
                <a:cs typeface="맑은 고딕"/>
              </a:rPr>
              <a:t>그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5" dirty="0">
                <a:solidFill>
                  <a:srgbClr val="252525"/>
                </a:solidFill>
                <a:latin typeface="맑은 고딕"/>
                <a:cs typeface="맑은 고딕"/>
              </a:rPr>
              <a:t>개인정보가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수집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0" dirty="0">
                <a:solidFill>
                  <a:srgbClr val="252525"/>
                </a:solidFill>
                <a:latin typeface="맑은 고딕"/>
                <a:cs typeface="맑은 고딕"/>
              </a:rPr>
              <a:t>대상으로</a:t>
            </a:r>
            <a:r>
              <a:rPr sz="14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0" dirty="0">
                <a:solidFill>
                  <a:srgbClr val="252525"/>
                </a:solidFill>
                <a:latin typeface="맑은 고딕"/>
                <a:cs typeface="맑은 고딕"/>
              </a:rPr>
              <a:t>명시되어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있는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0" dirty="0">
                <a:solidFill>
                  <a:srgbClr val="252525"/>
                </a:solidFill>
                <a:latin typeface="맑은 고딕"/>
                <a:cs typeface="맑은 고딕"/>
              </a:rPr>
              <a:t>경우에는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삭제를</a:t>
            </a:r>
            <a:r>
              <a:rPr sz="1400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요구할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dirty="0">
                <a:solidFill>
                  <a:srgbClr val="252525"/>
                </a:solidFill>
                <a:latin typeface="맑은 고딕"/>
                <a:cs typeface="맑은 고딕"/>
              </a:rPr>
              <a:t>수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60" dirty="0">
                <a:solidFill>
                  <a:srgbClr val="252525"/>
                </a:solidFill>
                <a:latin typeface="맑은 고딕"/>
                <a:cs typeface="맑은 고딕"/>
              </a:rPr>
              <a:t>없음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3439" y="2677667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3439" y="3557015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94639" y="2649981"/>
            <a:ext cx="7774546" cy="15218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5" dirty="0">
                <a:solidFill>
                  <a:srgbClr val="0880AF"/>
                </a:solidFill>
                <a:latin typeface="맑은 고딕"/>
                <a:cs typeface="맑은 고딕"/>
              </a:rPr>
              <a:t>개인정보처리자는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요구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받은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날부터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10일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이내에</a:t>
            </a:r>
            <a:r>
              <a:rPr sz="1600" b="1" spc="-1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90" dirty="0">
                <a:solidFill>
                  <a:srgbClr val="0880AF"/>
                </a:solidFill>
                <a:latin typeface="맑은 고딕"/>
                <a:cs typeface="맑은 고딕"/>
              </a:rPr>
              <a:t>정보주체에게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조치사실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통지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의무</a:t>
            </a:r>
            <a:endParaRPr sz="1600" dirty="0">
              <a:latin typeface="맑은 고딕"/>
              <a:cs typeface="맑은 고딕"/>
            </a:endParaRPr>
          </a:p>
          <a:p>
            <a:pPr marL="12700" marR="5080">
              <a:lnSpc>
                <a:spcPct val="180200"/>
              </a:lnSpc>
            </a:pP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다른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법령에서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수집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대상으로 명시되어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있는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경우에는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삭제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요구에 따르지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않을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수 </a:t>
            </a: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있음  </a:t>
            </a:r>
            <a:r>
              <a:rPr sz="1600" b="1" spc="-85" dirty="0">
                <a:solidFill>
                  <a:srgbClr val="0880AF"/>
                </a:solidFill>
                <a:latin typeface="맑은 고딕"/>
                <a:cs typeface="맑은 고딕"/>
              </a:rPr>
              <a:t>정보주체의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삭제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요구에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따르지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않기로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한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경우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그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사실과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이유,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이의제기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방법을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요구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 err="1">
                <a:solidFill>
                  <a:srgbClr val="0880AF"/>
                </a:solidFill>
                <a:latin typeface="맑은 고딕"/>
                <a:cs typeface="맑은 고딕"/>
              </a:rPr>
              <a:t>받은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 err="1">
                <a:solidFill>
                  <a:srgbClr val="0880AF"/>
                </a:solidFill>
                <a:latin typeface="맑은 고딕"/>
                <a:cs typeface="맑은 고딕"/>
              </a:rPr>
              <a:t>날부터</a:t>
            </a:r>
            <a:r>
              <a:rPr lang="en-US" altLang="ko-KR"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10일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이내에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0880AF"/>
                </a:solidFill>
                <a:latin typeface="맑은 고딕"/>
                <a:cs typeface="맑은 고딕"/>
              </a:rPr>
              <a:t>정보주체에게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통지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의무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3439" y="3116579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14131" y="4532376"/>
            <a:ext cx="1402079" cy="1883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4792" y="4395215"/>
            <a:ext cx="1298448" cy="2097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19286" y="4787485"/>
            <a:ext cx="829310" cy="316230"/>
          </a:xfrm>
          <a:custGeom>
            <a:avLst/>
            <a:gdLst/>
            <a:ahLst/>
            <a:cxnLst/>
            <a:rect l="l" t="t" r="r" b="b"/>
            <a:pathLst>
              <a:path w="829309" h="316229">
                <a:moveTo>
                  <a:pt x="807378" y="0"/>
                </a:moveTo>
                <a:lnTo>
                  <a:pt x="813471" y="2132"/>
                </a:lnTo>
                <a:lnTo>
                  <a:pt x="818454" y="5909"/>
                </a:lnTo>
                <a:lnTo>
                  <a:pt x="827272" y="27407"/>
                </a:lnTo>
                <a:lnTo>
                  <a:pt x="829166" y="55807"/>
                </a:lnTo>
                <a:lnTo>
                  <a:pt x="827181" y="83645"/>
                </a:lnTo>
                <a:lnTo>
                  <a:pt x="807381" y="135368"/>
                </a:lnTo>
                <a:lnTo>
                  <a:pt x="751244" y="183664"/>
                </a:lnTo>
                <a:lnTo>
                  <a:pt x="720958" y="203902"/>
                </a:lnTo>
                <a:lnTo>
                  <a:pt x="698752" y="219400"/>
                </a:lnTo>
                <a:lnTo>
                  <a:pt x="653233" y="249236"/>
                </a:lnTo>
                <a:lnTo>
                  <a:pt x="591598" y="282579"/>
                </a:lnTo>
                <a:lnTo>
                  <a:pt x="553281" y="301827"/>
                </a:lnTo>
                <a:lnTo>
                  <a:pt x="513856" y="314977"/>
                </a:lnTo>
                <a:lnTo>
                  <a:pt x="472768" y="316215"/>
                </a:lnTo>
                <a:lnTo>
                  <a:pt x="441791" y="310571"/>
                </a:lnTo>
                <a:lnTo>
                  <a:pt x="411091" y="299645"/>
                </a:lnTo>
                <a:lnTo>
                  <a:pt x="380945" y="285931"/>
                </a:lnTo>
                <a:lnTo>
                  <a:pt x="351629" y="271928"/>
                </a:lnTo>
                <a:lnTo>
                  <a:pt x="305843" y="253553"/>
                </a:lnTo>
                <a:lnTo>
                  <a:pt x="196397" y="206895"/>
                </a:lnTo>
                <a:lnTo>
                  <a:pt x="490498" y="206895"/>
                </a:lnTo>
                <a:lnTo>
                  <a:pt x="508593" y="200977"/>
                </a:lnTo>
                <a:lnTo>
                  <a:pt x="537769" y="181771"/>
                </a:lnTo>
                <a:lnTo>
                  <a:pt x="566945" y="160340"/>
                </a:lnTo>
                <a:lnTo>
                  <a:pt x="585041" y="147746"/>
                </a:lnTo>
                <a:lnTo>
                  <a:pt x="620499" y="122439"/>
                </a:lnTo>
                <a:lnTo>
                  <a:pt x="691410" y="69618"/>
                </a:lnTo>
                <a:lnTo>
                  <a:pt x="726862" y="44311"/>
                </a:lnTo>
                <a:lnTo>
                  <a:pt x="742836" y="33719"/>
                </a:lnTo>
                <a:lnTo>
                  <a:pt x="759365" y="21445"/>
                </a:lnTo>
                <a:lnTo>
                  <a:pt x="775894" y="10254"/>
                </a:lnTo>
                <a:lnTo>
                  <a:pt x="791868" y="2917"/>
                </a:lnTo>
                <a:lnTo>
                  <a:pt x="800177" y="74"/>
                </a:lnTo>
                <a:lnTo>
                  <a:pt x="807378" y="0"/>
                </a:lnTo>
                <a:close/>
              </a:path>
              <a:path w="829309" h="316229">
                <a:moveTo>
                  <a:pt x="107963" y="15341"/>
                </a:moveTo>
                <a:lnTo>
                  <a:pt x="118167" y="20672"/>
                </a:lnTo>
                <a:lnTo>
                  <a:pt x="121671" y="26109"/>
                </a:lnTo>
                <a:lnTo>
                  <a:pt x="123763" y="32903"/>
                </a:lnTo>
                <a:lnTo>
                  <a:pt x="125276" y="40239"/>
                </a:lnTo>
                <a:lnTo>
                  <a:pt x="127042" y="47303"/>
                </a:lnTo>
                <a:lnTo>
                  <a:pt x="156658" y="88697"/>
                </a:lnTo>
                <a:lnTo>
                  <a:pt x="195393" y="108983"/>
                </a:lnTo>
                <a:lnTo>
                  <a:pt x="236394" y="127099"/>
                </a:lnTo>
                <a:lnTo>
                  <a:pt x="313259" y="151183"/>
                </a:lnTo>
                <a:lnTo>
                  <a:pt x="339802" y="159616"/>
                </a:lnTo>
                <a:lnTo>
                  <a:pt x="377479" y="171155"/>
                </a:lnTo>
                <a:lnTo>
                  <a:pt x="452826" y="195355"/>
                </a:lnTo>
                <a:lnTo>
                  <a:pt x="490498" y="206895"/>
                </a:lnTo>
                <a:lnTo>
                  <a:pt x="196397" y="206895"/>
                </a:lnTo>
                <a:lnTo>
                  <a:pt x="169921" y="195698"/>
                </a:lnTo>
                <a:lnTo>
                  <a:pt x="124150" y="177370"/>
                </a:lnTo>
                <a:lnTo>
                  <a:pt x="97804" y="168474"/>
                </a:lnTo>
                <a:lnTo>
                  <a:pt x="68718" y="157371"/>
                </a:lnTo>
                <a:lnTo>
                  <a:pt x="45186" y="140733"/>
                </a:lnTo>
                <a:lnTo>
                  <a:pt x="35500" y="115229"/>
                </a:lnTo>
                <a:lnTo>
                  <a:pt x="37025" y="101550"/>
                </a:lnTo>
                <a:lnTo>
                  <a:pt x="41046" y="87563"/>
                </a:lnTo>
                <a:lnTo>
                  <a:pt x="46732" y="74117"/>
                </a:lnTo>
                <a:lnTo>
                  <a:pt x="53249" y="62066"/>
                </a:lnTo>
                <a:lnTo>
                  <a:pt x="38293" y="50296"/>
                </a:lnTo>
                <a:lnTo>
                  <a:pt x="100516" y="50296"/>
                </a:lnTo>
                <a:lnTo>
                  <a:pt x="100792" y="39018"/>
                </a:lnTo>
                <a:lnTo>
                  <a:pt x="102723" y="24412"/>
                </a:lnTo>
                <a:lnTo>
                  <a:pt x="107963" y="15341"/>
                </a:lnTo>
                <a:close/>
              </a:path>
              <a:path w="829309" h="316229">
                <a:moveTo>
                  <a:pt x="11554" y="13266"/>
                </a:moveTo>
                <a:lnTo>
                  <a:pt x="43602" y="23290"/>
                </a:lnTo>
                <a:lnTo>
                  <a:pt x="78977" y="39411"/>
                </a:lnTo>
                <a:lnTo>
                  <a:pt x="100516" y="50296"/>
                </a:lnTo>
                <a:lnTo>
                  <a:pt x="38293" y="50296"/>
                </a:lnTo>
                <a:lnTo>
                  <a:pt x="36600" y="48963"/>
                </a:lnTo>
                <a:lnTo>
                  <a:pt x="19968" y="39162"/>
                </a:lnTo>
                <a:lnTo>
                  <a:pt x="6665" y="30464"/>
                </a:lnTo>
                <a:lnTo>
                  <a:pt x="0" y="20672"/>
                </a:lnTo>
                <a:lnTo>
                  <a:pt x="11554" y="13266"/>
                </a:lnTo>
                <a:close/>
              </a:path>
            </a:pathLst>
          </a:custGeom>
          <a:solidFill>
            <a:srgbClr val="FFB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07279" y="4774148"/>
            <a:ext cx="283210" cy="282575"/>
          </a:xfrm>
          <a:custGeom>
            <a:avLst/>
            <a:gdLst/>
            <a:ahLst/>
            <a:cxnLst/>
            <a:rect l="l" t="t" r="r" b="b"/>
            <a:pathLst>
              <a:path w="283209" h="282575">
                <a:moveTo>
                  <a:pt x="223447" y="0"/>
                </a:moveTo>
                <a:lnTo>
                  <a:pt x="245238" y="4485"/>
                </a:lnTo>
                <a:lnTo>
                  <a:pt x="263244" y="24984"/>
                </a:lnTo>
                <a:lnTo>
                  <a:pt x="276262" y="57686"/>
                </a:lnTo>
                <a:lnTo>
                  <a:pt x="282634" y="92614"/>
                </a:lnTo>
                <a:lnTo>
                  <a:pt x="280699" y="119790"/>
                </a:lnTo>
                <a:lnTo>
                  <a:pt x="261492" y="154501"/>
                </a:lnTo>
                <a:lnTo>
                  <a:pt x="233422" y="184723"/>
                </a:lnTo>
                <a:lnTo>
                  <a:pt x="198473" y="212449"/>
                </a:lnTo>
                <a:lnTo>
                  <a:pt x="155490" y="240156"/>
                </a:lnTo>
                <a:lnTo>
                  <a:pt x="110846" y="264535"/>
                </a:lnTo>
                <a:lnTo>
                  <a:pt x="70910" y="282273"/>
                </a:lnTo>
                <a:lnTo>
                  <a:pt x="57755" y="249436"/>
                </a:lnTo>
                <a:lnTo>
                  <a:pt x="38783" y="214672"/>
                </a:lnTo>
                <a:lnTo>
                  <a:pt x="18147" y="180469"/>
                </a:lnTo>
                <a:lnTo>
                  <a:pt x="0" y="149314"/>
                </a:lnTo>
                <a:lnTo>
                  <a:pt x="34395" y="120109"/>
                </a:lnTo>
                <a:lnTo>
                  <a:pt x="75716" y="88707"/>
                </a:lnTo>
                <a:lnTo>
                  <a:pt x="117591" y="59530"/>
                </a:lnTo>
                <a:lnTo>
                  <a:pt x="175438" y="23196"/>
                </a:lnTo>
                <a:lnTo>
                  <a:pt x="199443" y="8549"/>
                </a:lnTo>
                <a:lnTo>
                  <a:pt x="223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86274" y="6274063"/>
            <a:ext cx="341675" cy="1340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87521" y="5372711"/>
            <a:ext cx="278130" cy="919480"/>
          </a:xfrm>
          <a:custGeom>
            <a:avLst/>
            <a:gdLst/>
            <a:ahLst/>
            <a:cxnLst/>
            <a:rect l="l" t="t" r="r" b="b"/>
            <a:pathLst>
              <a:path w="278129" h="919479">
                <a:moveTo>
                  <a:pt x="277727" y="0"/>
                </a:moveTo>
                <a:lnTo>
                  <a:pt x="264017" y="68086"/>
                </a:lnTo>
                <a:lnTo>
                  <a:pt x="236733" y="117067"/>
                </a:lnTo>
                <a:lnTo>
                  <a:pt x="210002" y="146661"/>
                </a:lnTo>
                <a:lnTo>
                  <a:pt x="197952" y="156588"/>
                </a:lnTo>
                <a:lnTo>
                  <a:pt x="115225" y="919076"/>
                </a:lnTo>
                <a:lnTo>
                  <a:pt x="11817" y="907256"/>
                </a:lnTo>
                <a:lnTo>
                  <a:pt x="0" y="2892"/>
                </a:lnTo>
                <a:lnTo>
                  <a:pt x="277727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14106" y="5399244"/>
            <a:ext cx="278130" cy="931544"/>
          </a:xfrm>
          <a:custGeom>
            <a:avLst/>
            <a:gdLst/>
            <a:ahLst/>
            <a:cxnLst/>
            <a:rect l="l" t="t" r="r" b="b"/>
            <a:pathLst>
              <a:path w="278129" h="931545">
                <a:moveTo>
                  <a:pt x="277737" y="0"/>
                </a:moveTo>
                <a:lnTo>
                  <a:pt x="270076" y="69506"/>
                </a:lnTo>
                <a:lnTo>
                  <a:pt x="247456" y="121553"/>
                </a:lnTo>
                <a:lnTo>
                  <a:pt x="223727" y="154202"/>
                </a:lnTo>
                <a:lnTo>
                  <a:pt x="212740" y="165516"/>
                </a:lnTo>
                <a:lnTo>
                  <a:pt x="209779" y="930967"/>
                </a:lnTo>
                <a:lnTo>
                  <a:pt x="106370" y="930967"/>
                </a:lnTo>
                <a:lnTo>
                  <a:pt x="0" y="32526"/>
                </a:lnTo>
                <a:lnTo>
                  <a:pt x="277737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46267" y="4765230"/>
            <a:ext cx="374015" cy="708025"/>
          </a:xfrm>
          <a:custGeom>
            <a:avLst/>
            <a:gdLst/>
            <a:ahLst/>
            <a:cxnLst/>
            <a:rect l="l" t="t" r="r" b="b"/>
            <a:pathLst>
              <a:path w="374015" h="708025">
                <a:moveTo>
                  <a:pt x="195353" y="0"/>
                </a:moveTo>
                <a:lnTo>
                  <a:pt x="214095" y="112"/>
                </a:lnTo>
                <a:lnTo>
                  <a:pt x="232836" y="2431"/>
                </a:lnTo>
                <a:lnTo>
                  <a:pt x="251022" y="7518"/>
                </a:lnTo>
                <a:lnTo>
                  <a:pt x="259891" y="9796"/>
                </a:lnTo>
                <a:lnTo>
                  <a:pt x="303054" y="35390"/>
                </a:lnTo>
                <a:lnTo>
                  <a:pt x="328446" y="70475"/>
                </a:lnTo>
                <a:lnTo>
                  <a:pt x="351348" y="128514"/>
                </a:lnTo>
                <a:lnTo>
                  <a:pt x="360720" y="165962"/>
                </a:lnTo>
                <a:lnTo>
                  <a:pt x="366213" y="206178"/>
                </a:lnTo>
                <a:lnTo>
                  <a:pt x="369214" y="252790"/>
                </a:lnTo>
                <a:lnTo>
                  <a:pt x="371676" y="300055"/>
                </a:lnTo>
                <a:lnTo>
                  <a:pt x="373154" y="347335"/>
                </a:lnTo>
                <a:lnTo>
                  <a:pt x="373645" y="394265"/>
                </a:lnTo>
                <a:lnTo>
                  <a:pt x="373153" y="441048"/>
                </a:lnTo>
                <a:lnTo>
                  <a:pt x="371676" y="487510"/>
                </a:lnTo>
                <a:lnTo>
                  <a:pt x="369215" y="533571"/>
                </a:lnTo>
                <a:lnTo>
                  <a:pt x="368245" y="564557"/>
                </a:lnTo>
                <a:lnTo>
                  <a:pt x="365891" y="624071"/>
                </a:lnTo>
                <a:lnTo>
                  <a:pt x="362983" y="681921"/>
                </a:lnTo>
                <a:lnTo>
                  <a:pt x="360355" y="707914"/>
                </a:lnTo>
                <a:lnTo>
                  <a:pt x="32389" y="707914"/>
                </a:lnTo>
                <a:lnTo>
                  <a:pt x="32389" y="669492"/>
                </a:lnTo>
                <a:lnTo>
                  <a:pt x="11697" y="397619"/>
                </a:lnTo>
                <a:lnTo>
                  <a:pt x="8262" y="347240"/>
                </a:lnTo>
                <a:lnTo>
                  <a:pt x="3426" y="296208"/>
                </a:lnTo>
                <a:lnTo>
                  <a:pt x="0" y="244808"/>
                </a:lnTo>
                <a:lnTo>
                  <a:pt x="827" y="193706"/>
                </a:lnTo>
                <a:lnTo>
                  <a:pt x="8745" y="143470"/>
                </a:lnTo>
                <a:lnTo>
                  <a:pt x="19224" y="104435"/>
                </a:lnTo>
                <a:lnTo>
                  <a:pt x="34967" y="66242"/>
                </a:lnTo>
                <a:lnTo>
                  <a:pt x="59022" y="34146"/>
                </a:lnTo>
                <a:lnTo>
                  <a:pt x="94434" y="13403"/>
                </a:lnTo>
                <a:lnTo>
                  <a:pt x="135797" y="4139"/>
                </a:lnTo>
                <a:lnTo>
                  <a:pt x="177161" y="1533"/>
                </a:lnTo>
                <a:lnTo>
                  <a:pt x="195353" y="0"/>
                </a:lnTo>
                <a:close/>
              </a:path>
            </a:pathLst>
          </a:custGeom>
          <a:solidFill>
            <a:srgbClr val="E6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25466" y="4494161"/>
            <a:ext cx="224557" cy="2964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118080" y="4419577"/>
            <a:ext cx="264795" cy="267970"/>
          </a:xfrm>
          <a:custGeom>
            <a:avLst/>
            <a:gdLst/>
            <a:ahLst/>
            <a:cxnLst/>
            <a:rect l="l" t="t" r="r" b="b"/>
            <a:pathLst>
              <a:path w="264795" h="267970">
                <a:moveTo>
                  <a:pt x="146995" y="0"/>
                </a:moveTo>
                <a:lnTo>
                  <a:pt x="186973" y="7688"/>
                </a:lnTo>
                <a:lnTo>
                  <a:pt x="219290" y="33437"/>
                </a:lnTo>
                <a:lnTo>
                  <a:pt x="226029" y="54635"/>
                </a:lnTo>
                <a:lnTo>
                  <a:pt x="242835" y="66136"/>
                </a:lnTo>
                <a:lnTo>
                  <a:pt x="254101" y="84558"/>
                </a:lnTo>
                <a:lnTo>
                  <a:pt x="260934" y="105747"/>
                </a:lnTo>
                <a:lnTo>
                  <a:pt x="264441" y="125553"/>
                </a:lnTo>
                <a:lnTo>
                  <a:pt x="262825" y="151624"/>
                </a:lnTo>
                <a:lnTo>
                  <a:pt x="250730" y="200399"/>
                </a:lnTo>
                <a:lnTo>
                  <a:pt x="230327" y="239589"/>
                </a:lnTo>
                <a:lnTo>
                  <a:pt x="181714" y="267390"/>
                </a:lnTo>
                <a:lnTo>
                  <a:pt x="162138" y="265976"/>
                </a:lnTo>
                <a:lnTo>
                  <a:pt x="146994" y="258176"/>
                </a:lnTo>
                <a:lnTo>
                  <a:pt x="135174" y="245382"/>
                </a:lnTo>
                <a:lnTo>
                  <a:pt x="125572" y="228988"/>
                </a:lnTo>
                <a:lnTo>
                  <a:pt x="133235" y="220399"/>
                </a:lnTo>
                <a:lnTo>
                  <a:pt x="138129" y="209052"/>
                </a:lnTo>
                <a:lnTo>
                  <a:pt x="119113" y="173480"/>
                </a:lnTo>
                <a:lnTo>
                  <a:pt x="99523" y="173480"/>
                </a:lnTo>
                <a:lnTo>
                  <a:pt x="98981" y="158070"/>
                </a:lnTo>
                <a:lnTo>
                  <a:pt x="96027" y="137102"/>
                </a:lnTo>
                <a:lnTo>
                  <a:pt x="93074" y="116676"/>
                </a:lnTo>
                <a:lnTo>
                  <a:pt x="62360" y="116676"/>
                </a:lnTo>
                <a:lnTo>
                  <a:pt x="56091" y="115876"/>
                </a:lnTo>
                <a:lnTo>
                  <a:pt x="17128" y="97120"/>
                </a:lnTo>
                <a:lnTo>
                  <a:pt x="0" y="51692"/>
                </a:lnTo>
                <a:lnTo>
                  <a:pt x="2030" y="33121"/>
                </a:lnTo>
                <a:lnTo>
                  <a:pt x="5291" y="22835"/>
                </a:lnTo>
                <a:lnTo>
                  <a:pt x="26086" y="22835"/>
                </a:lnTo>
                <a:lnTo>
                  <a:pt x="46169" y="22517"/>
                </a:lnTo>
                <a:lnTo>
                  <a:pt x="66805" y="18309"/>
                </a:lnTo>
                <a:lnTo>
                  <a:pt x="127052" y="2942"/>
                </a:lnTo>
                <a:lnTo>
                  <a:pt x="146995" y="0"/>
                </a:lnTo>
                <a:close/>
              </a:path>
              <a:path w="264795" h="267970">
                <a:moveTo>
                  <a:pt x="99523" y="173480"/>
                </a:moveTo>
                <a:lnTo>
                  <a:pt x="119113" y="173480"/>
                </a:lnTo>
                <a:lnTo>
                  <a:pt x="110804" y="178817"/>
                </a:lnTo>
                <a:lnTo>
                  <a:pt x="104890" y="184701"/>
                </a:lnTo>
                <a:lnTo>
                  <a:pt x="104890" y="193579"/>
                </a:lnTo>
                <a:lnTo>
                  <a:pt x="101939" y="202456"/>
                </a:lnTo>
                <a:lnTo>
                  <a:pt x="98977" y="202456"/>
                </a:lnTo>
                <a:lnTo>
                  <a:pt x="96025" y="199464"/>
                </a:lnTo>
                <a:lnTo>
                  <a:pt x="99719" y="179038"/>
                </a:lnTo>
                <a:lnTo>
                  <a:pt x="99523" y="173480"/>
                </a:lnTo>
                <a:close/>
              </a:path>
              <a:path w="264795" h="267970">
                <a:moveTo>
                  <a:pt x="62360" y="116676"/>
                </a:moveTo>
                <a:lnTo>
                  <a:pt x="93074" y="116676"/>
                </a:lnTo>
                <a:lnTo>
                  <a:pt x="81114" y="117893"/>
                </a:lnTo>
                <a:lnTo>
                  <a:pt x="68325" y="117436"/>
                </a:lnTo>
                <a:lnTo>
                  <a:pt x="62360" y="116676"/>
                </a:lnTo>
                <a:close/>
              </a:path>
              <a:path w="264795" h="267970">
                <a:moveTo>
                  <a:pt x="7385" y="16233"/>
                </a:moveTo>
                <a:lnTo>
                  <a:pt x="26086" y="22835"/>
                </a:lnTo>
                <a:lnTo>
                  <a:pt x="5291" y="22835"/>
                </a:lnTo>
                <a:lnTo>
                  <a:pt x="7385" y="16233"/>
                </a:lnTo>
                <a:close/>
              </a:path>
            </a:pathLst>
          </a:custGeom>
          <a:solidFill>
            <a:srgbClr val="3C2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217058" y="4754993"/>
            <a:ext cx="150685" cy="739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57051" y="4982511"/>
            <a:ext cx="349250" cy="322580"/>
          </a:xfrm>
          <a:custGeom>
            <a:avLst/>
            <a:gdLst/>
            <a:ahLst/>
            <a:cxnLst/>
            <a:rect l="l" t="t" r="r" b="b"/>
            <a:pathLst>
              <a:path w="349250" h="322579">
                <a:moveTo>
                  <a:pt x="233422" y="0"/>
                </a:moveTo>
                <a:lnTo>
                  <a:pt x="348647" y="310405"/>
                </a:lnTo>
                <a:lnTo>
                  <a:pt x="339782" y="322174"/>
                </a:lnTo>
                <a:lnTo>
                  <a:pt x="124100" y="319182"/>
                </a:lnTo>
                <a:lnTo>
                  <a:pt x="0" y="17754"/>
                </a:lnTo>
                <a:lnTo>
                  <a:pt x="8865" y="8877"/>
                </a:lnTo>
                <a:lnTo>
                  <a:pt x="233422" y="0"/>
                </a:lnTo>
                <a:close/>
              </a:path>
            </a:pathLst>
          </a:custGeom>
          <a:solidFill>
            <a:srgbClr val="616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57051" y="4991388"/>
            <a:ext cx="340360" cy="319405"/>
          </a:xfrm>
          <a:custGeom>
            <a:avLst/>
            <a:gdLst/>
            <a:ahLst/>
            <a:cxnLst/>
            <a:rect l="l" t="t" r="r" b="b"/>
            <a:pathLst>
              <a:path w="340359" h="319404">
                <a:moveTo>
                  <a:pt x="227508" y="0"/>
                </a:moveTo>
                <a:lnTo>
                  <a:pt x="339782" y="313297"/>
                </a:lnTo>
                <a:lnTo>
                  <a:pt x="115235" y="319182"/>
                </a:lnTo>
                <a:lnTo>
                  <a:pt x="0" y="8877"/>
                </a:lnTo>
                <a:lnTo>
                  <a:pt x="2275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155013" y="4802272"/>
            <a:ext cx="451484" cy="465455"/>
          </a:xfrm>
          <a:custGeom>
            <a:avLst/>
            <a:gdLst/>
            <a:ahLst/>
            <a:cxnLst/>
            <a:rect l="l" t="t" r="r" b="b"/>
            <a:pathLst>
              <a:path w="451484" h="465454">
                <a:moveTo>
                  <a:pt x="274785" y="0"/>
                </a:moveTo>
                <a:lnTo>
                  <a:pt x="330550" y="43588"/>
                </a:lnTo>
                <a:lnTo>
                  <a:pt x="349987" y="77286"/>
                </a:lnTo>
                <a:lnTo>
                  <a:pt x="385720" y="149297"/>
                </a:lnTo>
                <a:lnTo>
                  <a:pt x="403679" y="189527"/>
                </a:lnTo>
                <a:lnTo>
                  <a:pt x="419976" y="230299"/>
                </a:lnTo>
                <a:lnTo>
                  <a:pt x="434334" y="271903"/>
                </a:lnTo>
                <a:lnTo>
                  <a:pt x="446383" y="325092"/>
                </a:lnTo>
                <a:lnTo>
                  <a:pt x="449907" y="361237"/>
                </a:lnTo>
                <a:lnTo>
                  <a:pt x="450953" y="379403"/>
                </a:lnTo>
                <a:lnTo>
                  <a:pt x="440612" y="428180"/>
                </a:lnTo>
                <a:lnTo>
                  <a:pt x="410695" y="458126"/>
                </a:lnTo>
                <a:lnTo>
                  <a:pt x="379304" y="465108"/>
                </a:lnTo>
                <a:lnTo>
                  <a:pt x="362915" y="463484"/>
                </a:lnTo>
                <a:lnTo>
                  <a:pt x="327919" y="458320"/>
                </a:lnTo>
                <a:lnTo>
                  <a:pt x="309868" y="454760"/>
                </a:lnTo>
                <a:lnTo>
                  <a:pt x="271834" y="446257"/>
                </a:lnTo>
                <a:lnTo>
                  <a:pt x="240298" y="435730"/>
                </a:lnTo>
                <a:lnTo>
                  <a:pt x="207934" y="426308"/>
                </a:lnTo>
                <a:lnTo>
                  <a:pt x="175016" y="418007"/>
                </a:lnTo>
                <a:lnTo>
                  <a:pt x="141820" y="410847"/>
                </a:lnTo>
                <a:lnTo>
                  <a:pt x="79775" y="393093"/>
                </a:lnTo>
                <a:lnTo>
                  <a:pt x="57341" y="387799"/>
                </a:lnTo>
                <a:lnTo>
                  <a:pt x="33242" y="379764"/>
                </a:lnTo>
                <a:lnTo>
                  <a:pt x="12466" y="367298"/>
                </a:lnTo>
                <a:lnTo>
                  <a:pt x="10166" y="363868"/>
                </a:lnTo>
                <a:lnTo>
                  <a:pt x="309500" y="363868"/>
                </a:lnTo>
                <a:lnTo>
                  <a:pt x="333970" y="361237"/>
                </a:lnTo>
                <a:lnTo>
                  <a:pt x="345696" y="342822"/>
                </a:lnTo>
                <a:lnTo>
                  <a:pt x="343711" y="321690"/>
                </a:lnTo>
                <a:lnTo>
                  <a:pt x="338679" y="302213"/>
                </a:lnTo>
                <a:lnTo>
                  <a:pt x="325014" y="266018"/>
                </a:lnTo>
                <a:lnTo>
                  <a:pt x="296574" y="205423"/>
                </a:lnTo>
                <a:lnTo>
                  <a:pt x="265920" y="144829"/>
                </a:lnTo>
                <a:lnTo>
                  <a:pt x="257149" y="126585"/>
                </a:lnTo>
                <a:lnTo>
                  <a:pt x="248929" y="107499"/>
                </a:lnTo>
                <a:lnTo>
                  <a:pt x="241819" y="87853"/>
                </a:lnTo>
                <a:lnTo>
                  <a:pt x="236373" y="67926"/>
                </a:lnTo>
                <a:lnTo>
                  <a:pt x="230742" y="41125"/>
                </a:lnTo>
                <a:lnTo>
                  <a:pt x="233419" y="17355"/>
                </a:lnTo>
                <a:lnTo>
                  <a:pt x="247177" y="1888"/>
                </a:lnTo>
                <a:lnTo>
                  <a:pt x="274785" y="0"/>
                </a:lnTo>
                <a:close/>
              </a:path>
              <a:path w="451484" h="465454">
                <a:moveTo>
                  <a:pt x="79775" y="295543"/>
                </a:moveTo>
                <a:lnTo>
                  <a:pt x="108674" y="305742"/>
                </a:lnTo>
                <a:lnTo>
                  <a:pt x="165479" y="325092"/>
                </a:lnTo>
                <a:lnTo>
                  <a:pt x="200913" y="336937"/>
                </a:lnTo>
                <a:lnTo>
                  <a:pt x="213888" y="340043"/>
                </a:lnTo>
                <a:lnTo>
                  <a:pt x="245372" y="348537"/>
                </a:lnTo>
                <a:lnTo>
                  <a:pt x="260007" y="351699"/>
                </a:lnTo>
                <a:lnTo>
                  <a:pt x="281706" y="358195"/>
                </a:lnTo>
                <a:lnTo>
                  <a:pt x="309500" y="363868"/>
                </a:lnTo>
                <a:lnTo>
                  <a:pt x="10166" y="363868"/>
                </a:lnTo>
                <a:lnTo>
                  <a:pt x="0" y="348706"/>
                </a:lnTo>
                <a:lnTo>
                  <a:pt x="2673" y="325067"/>
                </a:lnTo>
                <a:lnTo>
                  <a:pt x="85688" y="325067"/>
                </a:lnTo>
                <a:lnTo>
                  <a:pt x="84764" y="320875"/>
                </a:lnTo>
                <a:lnTo>
                  <a:pt x="82731" y="311427"/>
                </a:lnTo>
                <a:lnTo>
                  <a:pt x="80699" y="301418"/>
                </a:lnTo>
                <a:lnTo>
                  <a:pt x="79775" y="295543"/>
                </a:lnTo>
                <a:close/>
              </a:path>
              <a:path w="451484" h="465454">
                <a:moveTo>
                  <a:pt x="28439" y="315866"/>
                </a:moveTo>
                <a:lnTo>
                  <a:pt x="61081" y="320064"/>
                </a:lnTo>
                <a:lnTo>
                  <a:pt x="85688" y="325067"/>
                </a:lnTo>
                <a:lnTo>
                  <a:pt x="2673" y="325067"/>
                </a:lnTo>
                <a:lnTo>
                  <a:pt x="3000" y="322178"/>
                </a:lnTo>
                <a:lnTo>
                  <a:pt x="28439" y="315866"/>
                </a:lnTo>
                <a:close/>
              </a:path>
            </a:pathLst>
          </a:custGeom>
          <a:solidFill>
            <a:srgbClr val="FFB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350022" y="4776007"/>
            <a:ext cx="239395" cy="283845"/>
          </a:xfrm>
          <a:custGeom>
            <a:avLst/>
            <a:gdLst/>
            <a:ahLst/>
            <a:cxnLst/>
            <a:rect l="l" t="t" r="r" b="b"/>
            <a:pathLst>
              <a:path w="239395" h="283845">
                <a:moveTo>
                  <a:pt x="79592" y="0"/>
                </a:moveTo>
                <a:lnTo>
                  <a:pt x="117583" y="15987"/>
                </a:lnTo>
                <a:lnTo>
                  <a:pt x="147406" y="43420"/>
                </a:lnTo>
                <a:lnTo>
                  <a:pt x="183648" y="96418"/>
                </a:lnTo>
                <a:lnTo>
                  <a:pt x="206085" y="142630"/>
                </a:lnTo>
                <a:lnTo>
                  <a:pt x="225198" y="190505"/>
                </a:lnTo>
                <a:lnTo>
                  <a:pt x="239325" y="233135"/>
                </a:lnTo>
                <a:lnTo>
                  <a:pt x="204792" y="242239"/>
                </a:lnTo>
                <a:lnTo>
                  <a:pt x="169152" y="254942"/>
                </a:lnTo>
                <a:lnTo>
                  <a:pt x="134619" y="269310"/>
                </a:lnTo>
                <a:lnTo>
                  <a:pt x="103409" y="283407"/>
                </a:lnTo>
                <a:lnTo>
                  <a:pt x="79126" y="248918"/>
                </a:lnTo>
                <a:lnTo>
                  <a:pt x="53182" y="206940"/>
                </a:lnTo>
                <a:lnTo>
                  <a:pt x="29454" y="163297"/>
                </a:lnTo>
                <a:lnTo>
                  <a:pt x="11817" y="123815"/>
                </a:lnTo>
                <a:lnTo>
                  <a:pt x="0" y="72060"/>
                </a:lnTo>
                <a:lnTo>
                  <a:pt x="2676" y="43990"/>
                </a:lnTo>
                <a:lnTo>
                  <a:pt x="14769" y="20380"/>
                </a:lnTo>
                <a:lnTo>
                  <a:pt x="32314" y="7652"/>
                </a:lnTo>
                <a:lnTo>
                  <a:pt x="55400" y="768"/>
                </a:lnTo>
                <a:lnTo>
                  <a:pt x="79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505223" y="3572448"/>
            <a:ext cx="706120" cy="706755"/>
          </a:xfrm>
          <a:custGeom>
            <a:avLst/>
            <a:gdLst/>
            <a:ahLst/>
            <a:cxnLst/>
            <a:rect l="l" t="t" r="r" b="b"/>
            <a:pathLst>
              <a:path w="706120" h="706754">
                <a:moveTo>
                  <a:pt x="352328" y="0"/>
                </a:moveTo>
                <a:lnTo>
                  <a:pt x="304635" y="3228"/>
                </a:lnTo>
                <a:lnTo>
                  <a:pt x="258856" y="12628"/>
                </a:lnTo>
                <a:lnTo>
                  <a:pt x="215418" y="27774"/>
                </a:lnTo>
                <a:lnTo>
                  <a:pt x="174746" y="48242"/>
                </a:lnTo>
                <a:lnTo>
                  <a:pt x="137265" y="73605"/>
                </a:lnTo>
                <a:lnTo>
                  <a:pt x="103401" y="103436"/>
                </a:lnTo>
                <a:lnTo>
                  <a:pt x="73579" y="137312"/>
                </a:lnTo>
                <a:lnTo>
                  <a:pt x="48225" y="174805"/>
                </a:lnTo>
                <a:lnTo>
                  <a:pt x="27765" y="215491"/>
                </a:lnTo>
                <a:lnTo>
                  <a:pt x="12623" y="258943"/>
                </a:lnTo>
                <a:lnTo>
                  <a:pt x="3226" y="304736"/>
                </a:lnTo>
                <a:lnTo>
                  <a:pt x="0" y="352444"/>
                </a:lnTo>
                <a:lnTo>
                  <a:pt x="3226" y="400450"/>
                </a:lnTo>
                <a:lnTo>
                  <a:pt x="12623" y="446491"/>
                </a:lnTo>
                <a:lnTo>
                  <a:pt x="27765" y="490146"/>
                </a:lnTo>
                <a:lnTo>
                  <a:pt x="48225" y="530995"/>
                </a:lnTo>
                <a:lnTo>
                  <a:pt x="73579" y="568616"/>
                </a:lnTo>
                <a:lnTo>
                  <a:pt x="103401" y="602587"/>
                </a:lnTo>
                <a:lnTo>
                  <a:pt x="137265" y="632487"/>
                </a:lnTo>
                <a:lnTo>
                  <a:pt x="174746" y="657895"/>
                </a:lnTo>
                <a:lnTo>
                  <a:pt x="215419" y="678391"/>
                </a:lnTo>
                <a:lnTo>
                  <a:pt x="258857" y="693552"/>
                </a:lnTo>
                <a:lnTo>
                  <a:pt x="304636" y="702957"/>
                </a:lnTo>
                <a:lnTo>
                  <a:pt x="352329" y="706186"/>
                </a:lnTo>
                <a:lnTo>
                  <a:pt x="400320" y="702957"/>
                </a:lnTo>
                <a:lnTo>
                  <a:pt x="446347" y="693552"/>
                </a:lnTo>
                <a:lnTo>
                  <a:pt x="489988" y="678391"/>
                </a:lnTo>
                <a:lnTo>
                  <a:pt x="530823" y="657895"/>
                </a:lnTo>
                <a:lnTo>
                  <a:pt x="568430" y="632487"/>
                </a:lnTo>
                <a:lnTo>
                  <a:pt x="602389" y="602587"/>
                </a:lnTo>
                <a:lnTo>
                  <a:pt x="632279" y="568616"/>
                </a:lnTo>
                <a:lnTo>
                  <a:pt x="657678" y="530995"/>
                </a:lnTo>
                <a:lnTo>
                  <a:pt x="678165" y="490146"/>
                </a:lnTo>
                <a:lnTo>
                  <a:pt x="693321" y="446491"/>
                </a:lnTo>
                <a:lnTo>
                  <a:pt x="702723" y="400450"/>
                </a:lnTo>
                <a:lnTo>
                  <a:pt x="705950" y="352444"/>
                </a:lnTo>
                <a:lnTo>
                  <a:pt x="702722" y="304736"/>
                </a:lnTo>
                <a:lnTo>
                  <a:pt x="693321" y="258943"/>
                </a:lnTo>
                <a:lnTo>
                  <a:pt x="678165" y="215491"/>
                </a:lnTo>
                <a:lnTo>
                  <a:pt x="657677" y="174805"/>
                </a:lnTo>
                <a:lnTo>
                  <a:pt x="632278" y="137312"/>
                </a:lnTo>
                <a:lnTo>
                  <a:pt x="602389" y="103436"/>
                </a:lnTo>
                <a:lnTo>
                  <a:pt x="568430" y="73605"/>
                </a:lnTo>
                <a:lnTo>
                  <a:pt x="530822" y="48242"/>
                </a:lnTo>
                <a:lnTo>
                  <a:pt x="489988" y="27774"/>
                </a:lnTo>
                <a:lnTo>
                  <a:pt x="446346" y="12628"/>
                </a:lnTo>
                <a:lnTo>
                  <a:pt x="400320" y="3228"/>
                </a:lnTo>
                <a:lnTo>
                  <a:pt x="352328" y="0"/>
                </a:lnTo>
                <a:close/>
              </a:path>
            </a:pathLst>
          </a:custGeom>
          <a:solidFill>
            <a:srgbClr val="009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659686" y="3780580"/>
            <a:ext cx="544195" cy="497205"/>
          </a:xfrm>
          <a:custGeom>
            <a:avLst/>
            <a:gdLst/>
            <a:ahLst/>
            <a:cxnLst/>
            <a:rect l="l" t="t" r="r" b="b"/>
            <a:pathLst>
              <a:path w="544195" h="497204">
                <a:moveTo>
                  <a:pt x="157013" y="0"/>
                </a:moveTo>
                <a:lnTo>
                  <a:pt x="0" y="279682"/>
                </a:lnTo>
                <a:lnTo>
                  <a:pt x="217012" y="496778"/>
                </a:lnTo>
                <a:lnTo>
                  <a:pt x="265039" y="491220"/>
                </a:lnTo>
                <a:lnTo>
                  <a:pt x="310801" y="479441"/>
                </a:lnTo>
                <a:lnTo>
                  <a:pt x="353867" y="461884"/>
                </a:lnTo>
                <a:lnTo>
                  <a:pt x="393810" y="438994"/>
                </a:lnTo>
                <a:lnTo>
                  <a:pt x="430199" y="411216"/>
                </a:lnTo>
                <a:lnTo>
                  <a:pt x="462605" y="378994"/>
                </a:lnTo>
                <a:lnTo>
                  <a:pt x="490599" y="342771"/>
                </a:lnTo>
                <a:lnTo>
                  <a:pt x="513752" y="302993"/>
                </a:lnTo>
                <a:lnTo>
                  <a:pt x="531635" y="260104"/>
                </a:lnTo>
                <a:lnTo>
                  <a:pt x="543818" y="214549"/>
                </a:lnTo>
                <a:lnTo>
                  <a:pt x="430206" y="99617"/>
                </a:lnTo>
                <a:lnTo>
                  <a:pt x="425079" y="99617"/>
                </a:lnTo>
                <a:lnTo>
                  <a:pt x="389358" y="63874"/>
                </a:lnTo>
                <a:lnTo>
                  <a:pt x="220841" y="63874"/>
                </a:lnTo>
                <a:lnTo>
                  <a:pt x="157013" y="0"/>
                </a:lnTo>
                <a:close/>
              </a:path>
              <a:path w="544195" h="497204">
                <a:moveTo>
                  <a:pt x="365107" y="39609"/>
                </a:moveTo>
                <a:lnTo>
                  <a:pt x="220841" y="63874"/>
                </a:lnTo>
                <a:lnTo>
                  <a:pt x="389358" y="63874"/>
                </a:lnTo>
                <a:lnTo>
                  <a:pt x="365107" y="39609"/>
                </a:lnTo>
                <a:close/>
              </a:path>
            </a:pathLst>
          </a:custGeom>
          <a:solidFill>
            <a:srgbClr val="007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55856" y="3776743"/>
            <a:ext cx="372110" cy="286385"/>
          </a:xfrm>
          <a:custGeom>
            <a:avLst/>
            <a:gdLst/>
            <a:ahLst/>
            <a:cxnLst/>
            <a:rect l="l" t="t" r="r" b="b"/>
            <a:pathLst>
              <a:path w="372109" h="286385">
                <a:moveTo>
                  <a:pt x="155738" y="0"/>
                </a:moveTo>
                <a:lnTo>
                  <a:pt x="20425" y="0"/>
                </a:lnTo>
                <a:lnTo>
                  <a:pt x="14040" y="2586"/>
                </a:lnTo>
                <a:lnTo>
                  <a:pt x="0" y="39609"/>
                </a:lnTo>
                <a:lnTo>
                  <a:pt x="0" y="280962"/>
                </a:lnTo>
                <a:lnTo>
                  <a:pt x="5105" y="286069"/>
                </a:lnTo>
                <a:lnTo>
                  <a:pt x="11490" y="286069"/>
                </a:lnTo>
                <a:lnTo>
                  <a:pt x="371479" y="99622"/>
                </a:lnTo>
                <a:lnTo>
                  <a:pt x="371479" y="44695"/>
                </a:lnTo>
                <a:lnTo>
                  <a:pt x="366352" y="39609"/>
                </a:lnTo>
                <a:lnTo>
                  <a:pt x="176164" y="39609"/>
                </a:lnTo>
                <a:lnTo>
                  <a:pt x="163398" y="7671"/>
                </a:lnTo>
                <a:lnTo>
                  <a:pt x="160843" y="2586"/>
                </a:lnTo>
                <a:lnTo>
                  <a:pt x="155738" y="0"/>
                </a:lnTo>
                <a:close/>
              </a:path>
            </a:pathLst>
          </a:custGeom>
          <a:solidFill>
            <a:srgbClr val="39D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81387" y="3846997"/>
            <a:ext cx="319405" cy="201930"/>
          </a:xfrm>
          <a:custGeom>
            <a:avLst/>
            <a:gdLst/>
            <a:ahLst/>
            <a:cxnLst/>
            <a:rect l="l" t="t" r="r" b="b"/>
            <a:pathLst>
              <a:path w="319404" h="201929">
                <a:moveTo>
                  <a:pt x="316565" y="0"/>
                </a:moveTo>
                <a:lnTo>
                  <a:pt x="3830" y="0"/>
                </a:lnTo>
                <a:lnTo>
                  <a:pt x="0" y="2542"/>
                </a:lnTo>
                <a:lnTo>
                  <a:pt x="0" y="197938"/>
                </a:lnTo>
                <a:lnTo>
                  <a:pt x="3830" y="201769"/>
                </a:lnTo>
                <a:lnTo>
                  <a:pt x="316565" y="201769"/>
                </a:lnTo>
                <a:lnTo>
                  <a:pt x="319150" y="197938"/>
                </a:lnTo>
                <a:lnTo>
                  <a:pt x="319150" y="2542"/>
                </a:lnTo>
                <a:lnTo>
                  <a:pt x="3165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58411" y="3876366"/>
            <a:ext cx="433070" cy="186690"/>
          </a:xfrm>
          <a:custGeom>
            <a:avLst/>
            <a:gdLst/>
            <a:ahLst/>
            <a:cxnLst/>
            <a:rect l="l" t="t" r="r" b="b"/>
            <a:pathLst>
              <a:path w="433070" h="186689">
                <a:moveTo>
                  <a:pt x="428939" y="0"/>
                </a:moveTo>
                <a:lnTo>
                  <a:pt x="61273" y="0"/>
                </a:lnTo>
                <a:lnTo>
                  <a:pt x="0" y="182616"/>
                </a:lnTo>
                <a:lnTo>
                  <a:pt x="3825" y="186447"/>
                </a:lnTo>
                <a:lnTo>
                  <a:pt x="372759" y="186447"/>
                </a:lnTo>
                <a:lnTo>
                  <a:pt x="432731" y="3831"/>
                </a:lnTo>
                <a:lnTo>
                  <a:pt x="428939" y="0"/>
                </a:lnTo>
                <a:close/>
              </a:path>
            </a:pathLst>
          </a:custGeom>
          <a:solidFill>
            <a:srgbClr val="39D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940522" y="3949158"/>
            <a:ext cx="157039" cy="1545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80576" y="3921264"/>
            <a:ext cx="810755" cy="8107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06384" y="3948901"/>
            <a:ext cx="701675" cy="702945"/>
          </a:xfrm>
          <a:custGeom>
            <a:avLst/>
            <a:gdLst/>
            <a:ahLst/>
            <a:cxnLst/>
            <a:rect l="l" t="t" r="r" b="b"/>
            <a:pathLst>
              <a:path w="701675" h="702945">
                <a:moveTo>
                  <a:pt x="349711" y="0"/>
                </a:moveTo>
                <a:lnTo>
                  <a:pt x="302326" y="3199"/>
                </a:lnTo>
                <a:lnTo>
                  <a:pt x="256858" y="12520"/>
                </a:lnTo>
                <a:lnTo>
                  <a:pt x="213726" y="27550"/>
                </a:lnTo>
                <a:lnTo>
                  <a:pt x="173350" y="47876"/>
                </a:lnTo>
                <a:lnTo>
                  <a:pt x="136152" y="73083"/>
                </a:lnTo>
                <a:lnTo>
                  <a:pt x="102550" y="102759"/>
                </a:lnTo>
                <a:lnTo>
                  <a:pt x="72966" y="136489"/>
                </a:lnTo>
                <a:lnTo>
                  <a:pt x="47818" y="173860"/>
                </a:lnTo>
                <a:lnTo>
                  <a:pt x="27528" y="214460"/>
                </a:lnTo>
                <a:lnTo>
                  <a:pt x="12514" y="257873"/>
                </a:lnTo>
                <a:lnTo>
                  <a:pt x="3198" y="303687"/>
                </a:lnTo>
                <a:lnTo>
                  <a:pt x="0" y="351488"/>
                </a:lnTo>
                <a:lnTo>
                  <a:pt x="3198" y="398891"/>
                </a:lnTo>
                <a:lnTo>
                  <a:pt x="12514" y="444443"/>
                </a:lnTo>
                <a:lnTo>
                  <a:pt x="27528" y="487712"/>
                </a:lnTo>
                <a:lnTo>
                  <a:pt x="47818" y="528265"/>
                </a:lnTo>
                <a:lnTo>
                  <a:pt x="72966" y="565669"/>
                </a:lnTo>
                <a:lnTo>
                  <a:pt x="102550" y="599490"/>
                </a:lnTo>
                <a:lnTo>
                  <a:pt x="136152" y="629297"/>
                </a:lnTo>
                <a:lnTo>
                  <a:pt x="173350" y="654655"/>
                </a:lnTo>
                <a:lnTo>
                  <a:pt x="213726" y="675131"/>
                </a:lnTo>
                <a:lnTo>
                  <a:pt x="256858" y="690294"/>
                </a:lnTo>
                <a:lnTo>
                  <a:pt x="302326" y="699708"/>
                </a:lnTo>
                <a:lnTo>
                  <a:pt x="349711" y="702943"/>
                </a:lnTo>
                <a:lnTo>
                  <a:pt x="397532" y="699708"/>
                </a:lnTo>
                <a:lnTo>
                  <a:pt x="443363" y="690294"/>
                </a:lnTo>
                <a:lnTo>
                  <a:pt x="486792" y="675131"/>
                </a:lnTo>
                <a:lnTo>
                  <a:pt x="527405" y="654655"/>
                </a:lnTo>
                <a:lnTo>
                  <a:pt x="564788" y="629297"/>
                </a:lnTo>
                <a:lnTo>
                  <a:pt x="598529" y="599490"/>
                </a:lnTo>
                <a:lnTo>
                  <a:pt x="628213" y="565669"/>
                </a:lnTo>
                <a:lnTo>
                  <a:pt x="653427" y="528265"/>
                </a:lnTo>
                <a:lnTo>
                  <a:pt x="673757" y="487712"/>
                </a:lnTo>
                <a:lnTo>
                  <a:pt x="688791" y="444443"/>
                </a:lnTo>
                <a:lnTo>
                  <a:pt x="698115" y="398891"/>
                </a:lnTo>
                <a:lnTo>
                  <a:pt x="701314" y="351488"/>
                </a:lnTo>
                <a:lnTo>
                  <a:pt x="698115" y="303687"/>
                </a:lnTo>
                <a:lnTo>
                  <a:pt x="688791" y="257873"/>
                </a:lnTo>
                <a:lnTo>
                  <a:pt x="673757" y="214460"/>
                </a:lnTo>
                <a:lnTo>
                  <a:pt x="653427" y="173860"/>
                </a:lnTo>
                <a:lnTo>
                  <a:pt x="628213" y="136489"/>
                </a:lnTo>
                <a:lnTo>
                  <a:pt x="598529" y="102759"/>
                </a:lnTo>
                <a:lnTo>
                  <a:pt x="564788" y="73083"/>
                </a:lnTo>
                <a:lnTo>
                  <a:pt x="527405" y="47876"/>
                </a:lnTo>
                <a:lnTo>
                  <a:pt x="486792" y="27550"/>
                </a:lnTo>
                <a:lnTo>
                  <a:pt x="443363" y="12520"/>
                </a:lnTo>
                <a:lnTo>
                  <a:pt x="397532" y="3199"/>
                </a:lnTo>
                <a:lnTo>
                  <a:pt x="349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61394" y="4226694"/>
            <a:ext cx="539115" cy="423545"/>
          </a:xfrm>
          <a:custGeom>
            <a:avLst/>
            <a:gdLst/>
            <a:ahLst/>
            <a:cxnLst/>
            <a:rect l="l" t="t" r="r" b="b"/>
            <a:pathLst>
              <a:path w="539115" h="423545">
                <a:moveTo>
                  <a:pt x="391298" y="0"/>
                </a:moveTo>
                <a:lnTo>
                  <a:pt x="0" y="228637"/>
                </a:lnTo>
                <a:lnTo>
                  <a:pt x="196596" y="423260"/>
                </a:lnTo>
                <a:lnTo>
                  <a:pt x="246139" y="419821"/>
                </a:lnTo>
                <a:lnTo>
                  <a:pt x="293516" y="409807"/>
                </a:lnTo>
                <a:lnTo>
                  <a:pt x="338261" y="393670"/>
                </a:lnTo>
                <a:lnTo>
                  <a:pt x="379911" y="371864"/>
                </a:lnTo>
                <a:lnTo>
                  <a:pt x="418000" y="344844"/>
                </a:lnTo>
                <a:lnTo>
                  <a:pt x="452064" y="313061"/>
                </a:lnTo>
                <a:lnTo>
                  <a:pt x="481638" y="276970"/>
                </a:lnTo>
                <a:lnTo>
                  <a:pt x="506258" y="237025"/>
                </a:lnTo>
                <a:lnTo>
                  <a:pt x="525459" y="193678"/>
                </a:lnTo>
                <a:lnTo>
                  <a:pt x="538776" y="147384"/>
                </a:lnTo>
                <a:lnTo>
                  <a:pt x="39129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59500" y="4100093"/>
            <a:ext cx="395605" cy="357505"/>
          </a:xfrm>
          <a:custGeom>
            <a:avLst/>
            <a:gdLst/>
            <a:ahLst/>
            <a:cxnLst/>
            <a:rect l="l" t="t" r="r" b="b"/>
            <a:pathLst>
              <a:path w="395604" h="357504">
                <a:moveTo>
                  <a:pt x="206051" y="0"/>
                </a:moveTo>
                <a:lnTo>
                  <a:pt x="198491" y="0"/>
                </a:lnTo>
                <a:lnTo>
                  <a:pt x="194708" y="3781"/>
                </a:lnTo>
                <a:lnTo>
                  <a:pt x="7566" y="120931"/>
                </a:lnTo>
                <a:lnTo>
                  <a:pt x="3783" y="124713"/>
                </a:lnTo>
                <a:lnTo>
                  <a:pt x="0" y="130382"/>
                </a:lnTo>
                <a:lnTo>
                  <a:pt x="0" y="353350"/>
                </a:lnTo>
                <a:lnTo>
                  <a:pt x="3783" y="357126"/>
                </a:lnTo>
                <a:lnTo>
                  <a:pt x="391305" y="357126"/>
                </a:lnTo>
                <a:lnTo>
                  <a:pt x="395082" y="353350"/>
                </a:lnTo>
                <a:lnTo>
                  <a:pt x="395082" y="130382"/>
                </a:lnTo>
                <a:lnTo>
                  <a:pt x="391305" y="124713"/>
                </a:lnTo>
                <a:lnTo>
                  <a:pt x="387521" y="120931"/>
                </a:lnTo>
                <a:lnTo>
                  <a:pt x="209828" y="3781"/>
                </a:lnTo>
                <a:lnTo>
                  <a:pt x="206051" y="0"/>
                </a:lnTo>
                <a:close/>
              </a:path>
            </a:pathLst>
          </a:custGeom>
          <a:solidFill>
            <a:srgbClr val="3445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02978" y="4217249"/>
            <a:ext cx="308610" cy="168275"/>
          </a:xfrm>
          <a:custGeom>
            <a:avLst/>
            <a:gdLst/>
            <a:ahLst/>
            <a:cxnLst/>
            <a:rect l="l" t="t" r="r" b="b"/>
            <a:pathLst>
              <a:path w="308609" h="168275">
                <a:moveTo>
                  <a:pt x="304347" y="0"/>
                </a:moveTo>
                <a:lnTo>
                  <a:pt x="3783" y="0"/>
                </a:lnTo>
                <a:lnTo>
                  <a:pt x="0" y="3775"/>
                </a:lnTo>
                <a:lnTo>
                  <a:pt x="0" y="75576"/>
                </a:lnTo>
                <a:lnTo>
                  <a:pt x="143669" y="164386"/>
                </a:lnTo>
                <a:lnTo>
                  <a:pt x="149340" y="168168"/>
                </a:lnTo>
                <a:lnTo>
                  <a:pt x="158789" y="168168"/>
                </a:lnTo>
                <a:lnTo>
                  <a:pt x="164461" y="164386"/>
                </a:lnTo>
                <a:lnTo>
                  <a:pt x="308124" y="75576"/>
                </a:lnTo>
                <a:lnTo>
                  <a:pt x="308124" y="3775"/>
                </a:lnTo>
                <a:lnTo>
                  <a:pt x="304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71033" y="4268266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2021" y="0"/>
                </a:lnTo>
              </a:path>
            </a:pathLst>
          </a:custGeom>
          <a:ln w="15116">
            <a:solidFill>
              <a:srgbClr val="39D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471033" y="4304164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2021" y="0"/>
                </a:lnTo>
              </a:path>
            </a:pathLst>
          </a:custGeom>
          <a:ln w="15116">
            <a:solidFill>
              <a:srgbClr val="39D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1FF1DE8C-976B-F31C-0495-30308719B4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2A8AEB38-B22A-CFA7-5480-B38AB923A2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8547" y="650494"/>
            <a:ext cx="6359525" cy="126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4</a:t>
            </a:r>
            <a:r>
              <a:rPr sz="1800" b="1" spc="-50" dirty="0">
                <a:solidFill>
                  <a:srgbClr val="2260B3"/>
                </a:solidFill>
                <a:latin typeface="맑은 고딕"/>
                <a:cs typeface="맑은 고딕"/>
              </a:rPr>
              <a:t>.</a:t>
            </a:r>
            <a:r>
              <a:rPr sz="1800" b="1" spc="-21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75" dirty="0">
                <a:solidFill>
                  <a:srgbClr val="2260B3"/>
                </a:solidFill>
                <a:latin typeface="맑은 고딕"/>
                <a:cs typeface="맑은 고딕"/>
              </a:rPr>
              <a:t>정보주체</a:t>
            </a:r>
            <a:r>
              <a:rPr sz="1800" b="1" spc="-21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50" dirty="0">
                <a:solidFill>
                  <a:srgbClr val="2260B3"/>
                </a:solidFill>
                <a:latin typeface="맑은 고딕"/>
                <a:cs typeface="맑은 고딕"/>
              </a:rPr>
              <a:t>권리</a:t>
            </a:r>
            <a:r>
              <a:rPr sz="1800" b="1" spc="-21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70" dirty="0">
                <a:solidFill>
                  <a:srgbClr val="2260B3"/>
                </a:solidFill>
                <a:latin typeface="맑은 고딕"/>
                <a:cs typeface="맑은 고딕"/>
              </a:rPr>
              <a:t>보장과</a:t>
            </a:r>
            <a:r>
              <a:rPr sz="1800" b="1" spc="-21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95" dirty="0">
                <a:solidFill>
                  <a:srgbClr val="2260B3"/>
                </a:solidFill>
                <a:latin typeface="맑은 고딕"/>
                <a:cs typeface="맑은 고딕"/>
              </a:rPr>
              <a:t>피해구제</a:t>
            </a:r>
            <a:endParaRPr sz="18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개인정보의</a:t>
            </a:r>
            <a:r>
              <a:rPr sz="2200" b="1" spc="0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sz="2200" b="1" spc="-10" dirty="0">
                <a:solidFill>
                  <a:srgbClr val="4384D9"/>
                </a:solidFill>
                <a:latin typeface="맑은 고딕"/>
                <a:cs typeface="맑은 고딕"/>
              </a:rPr>
              <a:t>처리정지(제37조)</a:t>
            </a:r>
            <a:endParaRPr sz="2200" dirty="0">
              <a:latin typeface="맑은 고딕"/>
              <a:cs typeface="맑은 고딕"/>
            </a:endParaRPr>
          </a:p>
          <a:p>
            <a:pPr marL="278765">
              <a:lnSpc>
                <a:spcPct val="100000"/>
              </a:lnSpc>
              <a:spcBef>
                <a:spcPts val="1215"/>
              </a:spcBef>
            </a:pPr>
            <a:r>
              <a:rPr sz="1600" b="1" spc="-85" dirty="0">
                <a:solidFill>
                  <a:srgbClr val="0880AF"/>
                </a:solidFill>
                <a:latin typeface="맑은 고딕"/>
                <a:cs typeface="맑은 고딕"/>
              </a:rPr>
              <a:t>정보주체는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95" dirty="0">
                <a:solidFill>
                  <a:srgbClr val="0880AF"/>
                </a:solidFill>
                <a:latin typeface="맑은 고딕"/>
                <a:cs typeface="맑은 고딕"/>
              </a:rPr>
              <a:t>개인정보처리자에게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자신의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5" dirty="0">
                <a:solidFill>
                  <a:srgbClr val="E85A1A"/>
                </a:solidFill>
                <a:latin typeface="맑은 고딕"/>
                <a:cs typeface="맑은 고딕"/>
              </a:rPr>
              <a:t>개인정보의</a:t>
            </a:r>
            <a:r>
              <a:rPr sz="1600" b="1" spc="-204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E85A1A"/>
                </a:solidFill>
                <a:latin typeface="맑은 고딕"/>
                <a:cs typeface="맑은 고딕"/>
              </a:rPr>
              <a:t>처리정지</a:t>
            </a:r>
            <a:r>
              <a:rPr sz="1600" b="1" spc="-1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E85A1A"/>
                </a:solidFill>
                <a:latin typeface="맑은 고딕"/>
                <a:cs typeface="맑은 고딕"/>
              </a:rPr>
              <a:t>요구</a:t>
            </a:r>
            <a:r>
              <a:rPr sz="1600" b="1" spc="-204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가능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3439" y="1674876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6903" y="1985772"/>
            <a:ext cx="10407650" cy="502920"/>
          </a:xfrm>
          <a:custGeom>
            <a:avLst/>
            <a:gdLst/>
            <a:ahLst/>
            <a:cxnLst/>
            <a:rect l="l" t="t" r="r" b="b"/>
            <a:pathLst>
              <a:path w="10407650" h="502919">
                <a:moveTo>
                  <a:pt x="0" y="502920"/>
                </a:moveTo>
                <a:lnTo>
                  <a:pt x="10407396" y="502920"/>
                </a:lnTo>
                <a:lnTo>
                  <a:pt x="10407396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6903" y="1985772"/>
            <a:ext cx="10407650" cy="502920"/>
          </a:xfrm>
          <a:custGeom>
            <a:avLst/>
            <a:gdLst/>
            <a:ahLst/>
            <a:cxnLst/>
            <a:rect l="l" t="t" r="r" b="b"/>
            <a:pathLst>
              <a:path w="10407650" h="502919">
                <a:moveTo>
                  <a:pt x="0" y="502920"/>
                </a:moveTo>
                <a:lnTo>
                  <a:pt x="10407396" y="502920"/>
                </a:lnTo>
                <a:lnTo>
                  <a:pt x="10407396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ln w="6350">
            <a:solidFill>
              <a:srgbClr val="3166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91767" y="2039111"/>
            <a:ext cx="10297795" cy="4146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080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715"/>
              </a:spcBef>
            </a:pPr>
            <a:r>
              <a:rPr sz="1400" dirty="0">
                <a:solidFill>
                  <a:srgbClr val="252525"/>
                </a:solidFill>
                <a:latin typeface="맑은 고딕"/>
                <a:cs typeface="맑은 고딕"/>
              </a:rPr>
              <a:t>※</a:t>
            </a:r>
            <a:r>
              <a:rPr sz="14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5" dirty="0">
                <a:solidFill>
                  <a:srgbClr val="252525"/>
                </a:solidFill>
                <a:latin typeface="맑은 고딕"/>
                <a:cs typeface="맑은 고딕"/>
              </a:rPr>
              <a:t>공공기관에</a:t>
            </a:r>
            <a:r>
              <a:rPr sz="1400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0" dirty="0">
                <a:solidFill>
                  <a:srgbClr val="252525"/>
                </a:solidFill>
                <a:latin typeface="맑은 고딕"/>
                <a:cs typeface="맑은 고딕"/>
              </a:rPr>
              <a:t>대하여는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등록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대상인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30" dirty="0">
                <a:solidFill>
                  <a:srgbClr val="252525"/>
                </a:solidFill>
                <a:latin typeface="맑은 고딕"/>
                <a:cs typeface="맑은 고딕"/>
              </a:rPr>
              <a:t>개인정보파일</a:t>
            </a:r>
            <a:r>
              <a:rPr sz="1400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dirty="0">
                <a:solidFill>
                  <a:srgbClr val="252525"/>
                </a:solidFill>
                <a:latin typeface="맑은 고딕"/>
                <a:cs typeface="맑은 고딕"/>
              </a:rPr>
              <a:t>중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자신의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5" dirty="0">
                <a:solidFill>
                  <a:srgbClr val="252525"/>
                </a:solidFill>
                <a:latin typeface="맑은 고딕"/>
                <a:cs typeface="맑은 고딕"/>
              </a:rPr>
              <a:t>개인정보에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대한</a:t>
            </a:r>
            <a:r>
              <a:rPr sz="1400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처리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정지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요구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60" dirty="0">
                <a:solidFill>
                  <a:srgbClr val="252525"/>
                </a:solidFill>
                <a:latin typeface="맑은 고딕"/>
                <a:cs typeface="맑은 고딕"/>
              </a:rPr>
              <a:t>가능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3439" y="2766060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3439" y="5574791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6903" y="3104388"/>
            <a:ext cx="10407650" cy="2179320"/>
          </a:xfrm>
          <a:custGeom>
            <a:avLst/>
            <a:gdLst/>
            <a:ahLst/>
            <a:cxnLst/>
            <a:rect l="l" t="t" r="r" b="b"/>
            <a:pathLst>
              <a:path w="10407650" h="2179320">
                <a:moveTo>
                  <a:pt x="0" y="2179320"/>
                </a:moveTo>
                <a:lnTo>
                  <a:pt x="10407396" y="2179320"/>
                </a:lnTo>
                <a:lnTo>
                  <a:pt x="10407396" y="0"/>
                </a:lnTo>
                <a:lnTo>
                  <a:pt x="0" y="0"/>
                </a:lnTo>
                <a:lnTo>
                  <a:pt x="0" y="2179320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6903" y="3104388"/>
            <a:ext cx="10407650" cy="2179320"/>
          </a:xfrm>
          <a:custGeom>
            <a:avLst/>
            <a:gdLst/>
            <a:ahLst/>
            <a:cxnLst/>
            <a:rect l="l" t="t" r="r" b="b"/>
            <a:pathLst>
              <a:path w="10407650" h="2179320">
                <a:moveTo>
                  <a:pt x="0" y="2179320"/>
                </a:moveTo>
                <a:lnTo>
                  <a:pt x="10407396" y="2179320"/>
                </a:lnTo>
                <a:lnTo>
                  <a:pt x="10407396" y="0"/>
                </a:lnTo>
                <a:lnTo>
                  <a:pt x="0" y="0"/>
                </a:lnTo>
                <a:lnTo>
                  <a:pt x="0" y="2179320"/>
                </a:lnTo>
                <a:close/>
              </a:path>
            </a:pathLst>
          </a:custGeom>
          <a:ln w="6349">
            <a:solidFill>
              <a:srgbClr val="3166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1767" y="3163823"/>
            <a:ext cx="10297795" cy="2060575"/>
          </a:xfrm>
          <a:custGeom>
            <a:avLst/>
            <a:gdLst/>
            <a:ahLst/>
            <a:cxnLst/>
            <a:rect l="l" t="t" r="r" b="b"/>
            <a:pathLst>
              <a:path w="10297795" h="2060575">
                <a:moveTo>
                  <a:pt x="0" y="2060448"/>
                </a:moveTo>
                <a:lnTo>
                  <a:pt x="10297668" y="2060448"/>
                </a:lnTo>
                <a:lnTo>
                  <a:pt x="10297668" y="0"/>
                </a:lnTo>
                <a:lnTo>
                  <a:pt x="0" y="0"/>
                </a:lnTo>
                <a:lnTo>
                  <a:pt x="0" y="2060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94638" y="2739008"/>
            <a:ext cx="10394950" cy="34233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5" dirty="0">
                <a:solidFill>
                  <a:srgbClr val="0880AF"/>
                </a:solidFill>
                <a:latin typeface="맑은 고딕"/>
                <a:cs typeface="맑은 고딕"/>
              </a:rPr>
              <a:t>개인정보처리자는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요구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받은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날부터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10일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이내에</a:t>
            </a:r>
            <a:r>
              <a:rPr sz="1600" b="1" spc="-1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90" dirty="0">
                <a:solidFill>
                  <a:srgbClr val="0880AF"/>
                </a:solidFill>
                <a:latin typeface="맑은 고딕"/>
                <a:cs typeface="맑은 고딕"/>
              </a:rPr>
              <a:t>정보주체에게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조치사실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통지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의무</a:t>
            </a:r>
            <a:endParaRPr sz="16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462915" indent="-144780">
              <a:lnSpc>
                <a:spcPct val="100000"/>
              </a:lnSpc>
              <a:buClr>
                <a:srgbClr val="126A7E"/>
              </a:buClr>
              <a:buFont typeface="MS UI Gothic"/>
              <a:buChar char="▪"/>
              <a:tabLst>
                <a:tab pos="463550" algn="l"/>
              </a:tabLst>
            </a:pP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다음의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경우에는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252525"/>
                </a:solidFill>
                <a:latin typeface="맑은 고딕"/>
                <a:cs typeface="맑은 고딕"/>
              </a:rPr>
              <a:t>정보주체의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14" dirty="0">
                <a:solidFill>
                  <a:srgbClr val="E85A1A"/>
                </a:solidFill>
                <a:latin typeface="맑은 고딕"/>
                <a:cs typeface="맑은 고딕"/>
              </a:rPr>
              <a:t>처리정지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요구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를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거절</a:t>
            </a:r>
            <a:r>
              <a:rPr sz="14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할</a:t>
            </a:r>
            <a:r>
              <a:rPr sz="1400" b="1" spc="-32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0" dirty="0">
                <a:solidFill>
                  <a:srgbClr val="252525"/>
                </a:solidFill>
                <a:latin typeface="맑은 고딕"/>
                <a:cs typeface="맑은 고딕"/>
              </a:rPr>
              <a:t>수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55" dirty="0">
                <a:solidFill>
                  <a:srgbClr val="252525"/>
                </a:solidFill>
                <a:latin typeface="맑은 고딕"/>
                <a:cs typeface="맑은 고딕"/>
              </a:rPr>
              <a:t>있음</a:t>
            </a:r>
            <a:endParaRPr sz="1400" dirty="0">
              <a:latin typeface="맑은 고딕"/>
              <a:cs typeface="맑은 고딕"/>
            </a:endParaRPr>
          </a:p>
          <a:p>
            <a:pPr marL="494030">
              <a:lnSpc>
                <a:spcPct val="100000"/>
              </a:lnSpc>
              <a:spcBef>
                <a:spcPts val="1310"/>
              </a:spcBef>
            </a:pPr>
            <a:r>
              <a:rPr sz="1400" dirty="0">
                <a:solidFill>
                  <a:srgbClr val="044B8B"/>
                </a:solidFill>
                <a:latin typeface="맑은 고딕"/>
                <a:cs typeface="맑은 고딕"/>
              </a:rPr>
              <a:t>①</a:t>
            </a:r>
            <a:r>
              <a:rPr sz="1400" spc="75" dirty="0">
                <a:solidFill>
                  <a:srgbClr val="044B8B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법률에</a:t>
            </a:r>
            <a:r>
              <a:rPr sz="14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특별한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규정이</a:t>
            </a:r>
            <a:r>
              <a:rPr sz="14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있거나</a:t>
            </a:r>
            <a:r>
              <a:rPr sz="14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법령상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의무를</a:t>
            </a:r>
            <a:r>
              <a:rPr sz="14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0" dirty="0">
                <a:solidFill>
                  <a:srgbClr val="252525"/>
                </a:solidFill>
                <a:latin typeface="맑은 고딕"/>
                <a:cs typeface="맑은 고딕"/>
              </a:rPr>
              <a:t>준수하기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위하여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0" dirty="0">
                <a:solidFill>
                  <a:srgbClr val="252525"/>
                </a:solidFill>
                <a:latin typeface="맑은 고딕"/>
                <a:cs typeface="맑은 고딕"/>
              </a:rPr>
              <a:t>불가피한</a:t>
            </a:r>
            <a:r>
              <a:rPr sz="14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60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endParaRPr sz="1400" dirty="0">
              <a:latin typeface="맑은 고딕"/>
              <a:cs typeface="맑은 고딕"/>
            </a:endParaRPr>
          </a:p>
          <a:p>
            <a:pPr marL="494030">
              <a:lnSpc>
                <a:spcPct val="100000"/>
              </a:lnSpc>
              <a:spcBef>
                <a:spcPts val="790"/>
              </a:spcBef>
            </a:pPr>
            <a:r>
              <a:rPr sz="1400" dirty="0">
                <a:solidFill>
                  <a:srgbClr val="044B8B"/>
                </a:solidFill>
                <a:latin typeface="맑은 고딕"/>
                <a:cs typeface="맑은 고딕"/>
              </a:rPr>
              <a:t>②</a:t>
            </a:r>
            <a:r>
              <a:rPr sz="1400" spc="75" dirty="0">
                <a:solidFill>
                  <a:srgbClr val="044B8B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다른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사람의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30" dirty="0">
                <a:solidFill>
                  <a:srgbClr val="252525"/>
                </a:solidFill>
                <a:latin typeface="맑은 고딕"/>
                <a:cs typeface="맑은 고딕"/>
              </a:rPr>
              <a:t>생명·신체를</a:t>
            </a:r>
            <a:r>
              <a:rPr sz="1400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해할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우려가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있거나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다른</a:t>
            </a:r>
            <a:r>
              <a:rPr sz="1400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사람의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30" dirty="0">
                <a:solidFill>
                  <a:srgbClr val="252525"/>
                </a:solidFill>
                <a:latin typeface="맑은 고딕"/>
                <a:cs typeface="맑은 고딕"/>
              </a:rPr>
              <a:t>재산·이익을</a:t>
            </a:r>
            <a:r>
              <a:rPr sz="1400" spc="-29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0" dirty="0">
                <a:solidFill>
                  <a:srgbClr val="252525"/>
                </a:solidFill>
                <a:latin typeface="맑은 고딕"/>
                <a:cs typeface="맑은 고딕"/>
              </a:rPr>
              <a:t>부당하게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침해할</a:t>
            </a:r>
            <a:r>
              <a:rPr sz="14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우려가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있는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60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endParaRPr sz="1400" dirty="0">
              <a:latin typeface="맑은 고딕"/>
              <a:cs typeface="맑은 고딕"/>
            </a:endParaRPr>
          </a:p>
          <a:p>
            <a:pPr marL="494030">
              <a:lnSpc>
                <a:spcPct val="100000"/>
              </a:lnSpc>
              <a:spcBef>
                <a:spcPts val="805"/>
              </a:spcBef>
            </a:pPr>
            <a:r>
              <a:rPr sz="1400" dirty="0">
                <a:solidFill>
                  <a:srgbClr val="044B8B"/>
                </a:solidFill>
                <a:latin typeface="맑은 고딕"/>
                <a:cs typeface="맑은 고딕"/>
              </a:rPr>
              <a:t>③</a:t>
            </a:r>
            <a:r>
              <a:rPr sz="1400" spc="75" dirty="0">
                <a:solidFill>
                  <a:srgbClr val="044B8B"/>
                </a:solidFill>
                <a:latin typeface="맑은 고딕"/>
                <a:cs typeface="맑은 고딕"/>
              </a:rPr>
              <a:t> </a:t>
            </a:r>
            <a:r>
              <a:rPr sz="1400" spc="-125" dirty="0">
                <a:solidFill>
                  <a:srgbClr val="252525"/>
                </a:solidFill>
                <a:latin typeface="맑은 고딕"/>
                <a:cs typeface="맑은 고딕"/>
              </a:rPr>
              <a:t>공공기관이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0" dirty="0">
                <a:solidFill>
                  <a:srgbClr val="252525"/>
                </a:solidFill>
                <a:latin typeface="맑은 고딕"/>
                <a:cs typeface="맑은 고딕"/>
              </a:rPr>
              <a:t>개인정보를</a:t>
            </a:r>
            <a:r>
              <a:rPr sz="14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0" dirty="0">
                <a:solidFill>
                  <a:srgbClr val="252525"/>
                </a:solidFill>
                <a:latin typeface="맑은 고딕"/>
                <a:cs typeface="맑은 고딕"/>
              </a:rPr>
              <a:t>처리하지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0" dirty="0">
                <a:solidFill>
                  <a:srgbClr val="252525"/>
                </a:solidFill>
                <a:latin typeface="맑은 고딕"/>
                <a:cs typeface="맑은 고딕"/>
              </a:rPr>
              <a:t>아니하면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다른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0" dirty="0">
                <a:solidFill>
                  <a:srgbClr val="252525"/>
                </a:solidFill>
                <a:latin typeface="맑은 고딕"/>
                <a:cs typeface="맑은 고딕"/>
              </a:rPr>
              <a:t>법률에서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정하는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소관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업무를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수행할</a:t>
            </a:r>
            <a:r>
              <a:rPr sz="1400" spc="-30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dirty="0">
                <a:solidFill>
                  <a:srgbClr val="252525"/>
                </a:solidFill>
                <a:latin typeface="맑은 고딕"/>
                <a:cs typeface="맑은 고딕"/>
              </a:rPr>
              <a:t>수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없는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60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endParaRPr sz="1400" dirty="0">
              <a:latin typeface="맑은 고딕"/>
              <a:cs typeface="맑은 고딕"/>
            </a:endParaRPr>
          </a:p>
          <a:p>
            <a:pPr marL="494030">
              <a:lnSpc>
                <a:spcPct val="100000"/>
              </a:lnSpc>
              <a:spcBef>
                <a:spcPts val="805"/>
              </a:spcBef>
            </a:pPr>
            <a:r>
              <a:rPr sz="1400" spc="0" dirty="0">
                <a:solidFill>
                  <a:srgbClr val="044B8B"/>
                </a:solidFill>
                <a:latin typeface="맑은 고딕"/>
                <a:cs typeface="맑은 고딕"/>
              </a:rPr>
              <a:t>④</a:t>
            </a:r>
            <a:r>
              <a:rPr sz="1400" spc="75" dirty="0">
                <a:solidFill>
                  <a:srgbClr val="044B8B"/>
                </a:solidFill>
                <a:latin typeface="맑은 고딕"/>
                <a:cs typeface="맑은 고딕"/>
              </a:rPr>
              <a:t> </a:t>
            </a:r>
            <a:r>
              <a:rPr sz="1400" spc="-125" dirty="0">
                <a:solidFill>
                  <a:srgbClr val="252525"/>
                </a:solidFill>
                <a:latin typeface="맑은 고딕"/>
                <a:cs typeface="맑은 고딕"/>
              </a:rPr>
              <a:t>개인정보를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14" dirty="0">
                <a:solidFill>
                  <a:srgbClr val="252525"/>
                </a:solidFill>
                <a:latin typeface="맑은 고딕"/>
                <a:cs typeface="맑은 고딕"/>
              </a:rPr>
              <a:t>처리하지</a:t>
            </a:r>
            <a:r>
              <a:rPr sz="14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14" dirty="0">
                <a:solidFill>
                  <a:srgbClr val="252525"/>
                </a:solidFill>
                <a:latin typeface="맑은 고딕"/>
                <a:cs typeface="맑은 고딕"/>
              </a:rPr>
              <a:t>아니하면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5" dirty="0">
                <a:solidFill>
                  <a:srgbClr val="252525"/>
                </a:solidFill>
                <a:latin typeface="맑은 고딕"/>
                <a:cs typeface="맑은 고딕"/>
              </a:rPr>
              <a:t>정보주체와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약정한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14" dirty="0">
                <a:solidFill>
                  <a:srgbClr val="252525"/>
                </a:solidFill>
                <a:latin typeface="맑은 고딕"/>
                <a:cs typeface="맑은 고딕"/>
              </a:rPr>
              <a:t>서비스를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14" dirty="0">
                <a:solidFill>
                  <a:srgbClr val="252525"/>
                </a:solidFill>
                <a:latin typeface="맑은 고딕"/>
                <a:cs typeface="맑은 고딕"/>
              </a:rPr>
              <a:t>제공하지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못하는</a:t>
            </a:r>
            <a:r>
              <a:rPr sz="1400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0" dirty="0">
                <a:solidFill>
                  <a:srgbClr val="252525"/>
                </a:solidFill>
                <a:latin typeface="맑은 고딕"/>
                <a:cs typeface="맑은 고딕"/>
              </a:rPr>
              <a:t>등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계약의</a:t>
            </a:r>
            <a:r>
              <a:rPr sz="1400" spc="-31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이행이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곤란한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14" dirty="0">
                <a:solidFill>
                  <a:srgbClr val="252525"/>
                </a:solidFill>
                <a:latin typeface="맑은 고딕"/>
                <a:cs typeface="맑은 고딕"/>
              </a:rPr>
              <a:t>경우로서</a:t>
            </a:r>
            <a:r>
              <a:rPr sz="1400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5" dirty="0">
                <a:solidFill>
                  <a:srgbClr val="252525"/>
                </a:solidFill>
                <a:latin typeface="맑은 고딕"/>
                <a:cs typeface="맑은 고딕"/>
              </a:rPr>
              <a:t>정보주체가</a:t>
            </a:r>
            <a:r>
              <a:rPr sz="1400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0" dirty="0">
                <a:solidFill>
                  <a:srgbClr val="252525"/>
                </a:solidFill>
                <a:latin typeface="맑은 고딕"/>
                <a:cs typeface="맑은 고딕"/>
              </a:rPr>
              <a:t>그</a:t>
            </a:r>
            <a:endParaRPr sz="1400" dirty="0">
              <a:latin typeface="맑은 고딕"/>
              <a:cs typeface="맑은 고딕"/>
            </a:endParaRPr>
          </a:p>
          <a:p>
            <a:pPr marL="745490">
              <a:lnSpc>
                <a:spcPct val="100000"/>
              </a:lnSpc>
            </a:pP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계약의</a:t>
            </a:r>
            <a:r>
              <a:rPr sz="14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해지</a:t>
            </a:r>
            <a:r>
              <a:rPr sz="1400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0" dirty="0">
                <a:solidFill>
                  <a:srgbClr val="252525"/>
                </a:solidFill>
                <a:latin typeface="맑은 고딕"/>
                <a:cs typeface="맑은 고딕"/>
              </a:rPr>
              <a:t>의사를</a:t>
            </a:r>
            <a:r>
              <a:rPr sz="14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20" dirty="0">
                <a:solidFill>
                  <a:srgbClr val="252525"/>
                </a:solidFill>
                <a:latin typeface="맑은 고딕"/>
                <a:cs typeface="맑은 고딕"/>
              </a:rPr>
              <a:t>명확하게</a:t>
            </a:r>
            <a:r>
              <a:rPr sz="14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맑은 고딕"/>
                <a:cs typeface="맑은 고딕"/>
              </a:rPr>
              <a:t>밝히지</a:t>
            </a:r>
            <a:r>
              <a:rPr sz="1400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80" dirty="0">
                <a:solidFill>
                  <a:srgbClr val="252525"/>
                </a:solidFill>
                <a:latin typeface="맑은 고딕"/>
                <a:cs typeface="맑은 고딕"/>
              </a:rPr>
              <a:t>않은</a:t>
            </a:r>
            <a:r>
              <a:rPr sz="1400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spc="-160" dirty="0">
                <a:solidFill>
                  <a:srgbClr val="252525"/>
                </a:solidFill>
                <a:latin typeface="맑은 고딕"/>
                <a:cs typeface="맑은 고딕"/>
              </a:rPr>
              <a:t>경우</a:t>
            </a:r>
            <a:endParaRPr sz="14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85" dirty="0">
                <a:solidFill>
                  <a:srgbClr val="0880AF"/>
                </a:solidFill>
                <a:latin typeface="맑은 고딕"/>
                <a:cs typeface="맑은 고딕"/>
              </a:rPr>
              <a:t>정보주체의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80" dirty="0">
                <a:solidFill>
                  <a:srgbClr val="0880AF"/>
                </a:solidFill>
                <a:latin typeface="맑은 고딕"/>
                <a:cs typeface="맑은 고딕"/>
              </a:rPr>
              <a:t>처리정지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요구에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따르지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않기로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한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경우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0880AF"/>
                </a:solidFill>
                <a:latin typeface="맑은 고딕"/>
                <a:cs typeface="맑은 고딕"/>
              </a:rPr>
              <a:t>그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0880AF"/>
                </a:solidFill>
                <a:latin typeface="맑은 고딕"/>
                <a:cs typeface="맑은 고딕"/>
              </a:rPr>
              <a:t>사실과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이유,</a:t>
            </a:r>
            <a:r>
              <a:rPr sz="1600" b="1" spc="-19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90" dirty="0">
                <a:solidFill>
                  <a:srgbClr val="0880AF"/>
                </a:solidFill>
                <a:latin typeface="맑은 고딕"/>
                <a:cs typeface="맑은 고딕"/>
              </a:rPr>
              <a:t>이의제기방법을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요구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받은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날부터</a:t>
            </a:r>
            <a:endParaRPr sz="16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b="1" spc="-70" dirty="0">
                <a:solidFill>
                  <a:srgbClr val="E85A1A"/>
                </a:solidFill>
                <a:latin typeface="맑은 고딕"/>
                <a:cs typeface="맑은 고딕"/>
              </a:rPr>
              <a:t>10일</a:t>
            </a:r>
            <a:r>
              <a:rPr sz="16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이내에</a:t>
            </a:r>
            <a:r>
              <a:rPr sz="1600" b="1" spc="-2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600" b="1" spc="-90" dirty="0">
                <a:solidFill>
                  <a:srgbClr val="0880AF"/>
                </a:solidFill>
                <a:latin typeface="맑은 고딕"/>
                <a:cs typeface="맑은 고딕"/>
              </a:rPr>
              <a:t>정보주체에게</a:t>
            </a:r>
            <a:r>
              <a:rPr sz="1600" b="1" spc="-204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통지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의무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878568" y="3291840"/>
            <a:ext cx="1415796" cy="1013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807F11DD-6A84-9CFA-DB1C-DC8456D73F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586899E-1BCF-C191-FE8C-DD672F980F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828547" y="650494"/>
            <a:ext cx="258445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1.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5" dirty="0">
                <a:solidFill>
                  <a:srgbClr val="2260B3"/>
                </a:solidFill>
                <a:latin typeface="맑은 고딕"/>
                <a:cs typeface="맑은 고딕"/>
              </a:rPr>
              <a:t>개인정보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0" dirty="0">
                <a:solidFill>
                  <a:srgbClr val="2260B3"/>
                </a:solidFill>
                <a:latin typeface="맑은 고딕"/>
                <a:cs typeface="맑은 고딕"/>
              </a:rPr>
              <a:t>보호법</a:t>
            </a:r>
            <a:r>
              <a:rPr lang="ko-KR" altLang="en-US" b="1" spc="-24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개요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 err="1">
                <a:solidFill>
                  <a:srgbClr val="4384D9"/>
                </a:solidFill>
                <a:latin typeface="맑은 고딕"/>
                <a:cs typeface="맑은 고딕"/>
              </a:rPr>
              <a:t>용어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 정리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16251" y="1702307"/>
            <a:ext cx="1183386" cy="10289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43683" y="1717548"/>
            <a:ext cx="1155700" cy="995551"/>
          </a:xfrm>
          <a:custGeom>
            <a:avLst/>
            <a:gdLst/>
            <a:ahLst/>
            <a:cxnLst/>
            <a:rect l="l" t="t" r="r" b="b"/>
            <a:pathLst>
              <a:path w="1155700" h="1134110">
                <a:moveTo>
                  <a:pt x="577596" y="0"/>
                </a:moveTo>
                <a:lnTo>
                  <a:pt x="530220" y="1879"/>
                </a:lnTo>
                <a:lnTo>
                  <a:pt x="483900" y="7421"/>
                </a:lnTo>
                <a:lnTo>
                  <a:pt x="438784" y="16479"/>
                </a:lnTo>
                <a:lnTo>
                  <a:pt x="395020" y="28907"/>
                </a:lnTo>
                <a:lnTo>
                  <a:pt x="352758" y="44559"/>
                </a:lnTo>
                <a:lnTo>
                  <a:pt x="312145" y="63289"/>
                </a:lnTo>
                <a:lnTo>
                  <a:pt x="273331" y="84950"/>
                </a:lnTo>
                <a:lnTo>
                  <a:pt x="236463" y="109398"/>
                </a:lnTo>
                <a:lnTo>
                  <a:pt x="201691" y="136486"/>
                </a:lnTo>
                <a:lnTo>
                  <a:pt x="169163" y="166068"/>
                </a:lnTo>
                <a:lnTo>
                  <a:pt x="139028" y="197998"/>
                </a:lnTo>
                <a:lnTo>
                  <a:pt x="111434" y="232129"/>
                </a:lnTo>
                <a:lnTo>
                  <a:pt x="86530" y="268317"/>
                </a:lnTo>
                <a:lnTo>
                  <a:pt x="64465" y="306414"/>
                </a:lnTo>
                <a:lnTo>
                  <a:pt x="45386" y="346275"/>
                </a:lnTo>
                <a:lnTo>
                  <a:pt x="29443" y="387754"/>
                </a:lnTo>
                <a:lnTo>
                  <a:pt x="16784" y="430705"/>
                </a:lnTo>
                <a:lnTo>
                  <a:pt x="7559" y="474981"/>
                </a:lnTo>
                <a:lnTo>
                  <a:pt x="1914" y="520437"/>
                </a:lnTo>
                <a:lnTo>
                  <a:pt x="0" y="566927"/>
                </a:lnTo>
                <a:lnTo>
                  <a:pt x="1914" y="613418"/>
                </a:lnTo>
                <a:lnTo>
                  <a:pt x="7559" y="658874"/>
                </a:lnTo>
                <a:lnTo>
                  <a:pt x="16784" y="703150"/>
                </a:lnTo>
                <a:lnTo>
                  <a:pt x="29443" y="746101"/>
                </a:lnTo>
                <a:lnTo>
                  <a:pt x="45386" y="787580"/>
                </a:lnTo>
                <a:lnTo>
                  <a:pt x="64465" y="827441"/>
                </a:lnTo>
                <a:lnTo>
                  <a:pt x="86530" y="865538"/>
                </a:lnTo>
                <a:lnTo>
                  <a:pt x="111434" y="901726"/>
                </a:lnTo>
                <a:lnTo>
                  <a:pt x="139028" y="935857"/>
                </a:lnTo>
                <a:lnTo>
                  <a:pt x="169164" y="967787"/>
                </a:lnTo>
                <a:lnTo>
                  <a:pt x="201691" y="997369"/>
                </a:lnTo>
                <a:lnTo>
                  <a:pt x="236463" y="1024457"/>
                </a:lnTo>
                <a:lnTo>
                  <a:pt x="273331" y="1048905"/>
                </a:lnTo>
                <a:lnTo>
                  <a:pt x="312145" y="1070566"/>
                </a:lnTo>
                <a:lnTo>
                  <a:pt x="352758" y="1089296"/>
                </a:lnTo>
                <a:lnTo>
                  <a:pt x="395020" y="1104948"/>
                </a:lnTo>
                <a:lnTo>
                  <a:pt x="438784" y="1117376"/>
                </a:lnTo>
                <a:lnTo>
                  <a:pt x="483900" y="1126434"/>
                </a:lnTo>
                <a:lnTo>
                  <a:pt x="530220" y="1131976"/>
                </a:lnTo>
                <a:lnTo>
                  <a:pt x="577596" y="1133855"/>
                </a:lnTo>
                <a:lnTo>
                  <a:pt x="624971" y="1131976"/>
                </a:lnTo>
                <a:lnTo>
                  <a:pt x="671291" y="1126434"/>
                </a:lnTo>
                <a:lnTo>
                  <a:pt x="716407" y="1117376"/>
                </a:lnTo>
                <a:lnTo>
                  <a:pt x="760171" y="1104948"/>
                </a:lnTo>
                <a:lnTo>
                  <a:pt x="802433" y="1089296"/>
                </a:lnTo>
                <a:lnTo>
                  <a:pt x="843046" y="1070566"/>
                </a:lnTo>
                <a:lnTo>
                  <a:pt x="881860" y="1048905"/>
                </a:lnTo>
                <a:lnTo>
                  <a:pt x="918728" y="1024457"/>
                </a:lnTo>
                <a:lnTo>
                  <a:pt x="953500" y="997369"/>
                </a:lnTo>
                <a:lnTo>
                  <a:pt x="986028" y="967787"/>
                </a:lnTo>
                <a:lnTo>
                  <a:pt x="1016163" y="935857"/>
                </a:lnTo>
                <a:lnTo>
                  <a:pt x="1043757" y="901726"/>
                </a:lnTo>
                <a:lnTo>
                  <a:pt x="1068661" y="865538"/>
                </a:lnTo>
                <a:lnTo>
                  <a:pt x="1090726" y="827441"/>
                </a:lnTo>
                <a:lnTo>
                  <a:pt x="1109805" y="787580"/>
                </a:lnTo>
                <a:lnTo>
                  <a:pt x="1125748" y="746101"/>
                </a:lnTo>
                <a:lnTo>
                  <a:pt x="1138407" y="703150"/>
                </a:lnTo>
                <a:lnTo>
                  <a:pt x="1147632" y="658874"/>
                </a:lnTo>
                <a:lnTo>
                  <a:pt x="1153277" y="613418"/>
                </a:lnTo>
                <a:lnTo>
                  <a:pt x="1155192" y="566927"/>
                </a:lnTo>
                <a:lnTo>
                  <a:pt x="1153277" y="520437"/>
                </a:lnTo>
                <a:lnTo>
                  <a:pt x="1147632" y="474981"/>
                </a:lnTo>
                <a:lnTo>
                  <a:pt x="1138407" y="430705"/>
                </a:lnTo>
                <a:lnTo>
                  <a:pt x="1125748" y="387754"/>
                </a:lnTo>
                <a:lnTo>
                  <a:pt x="1109805" y="346275"/>
                </a:lnTo>
                <a:lnTo>
                  <a:pt x="1090726" y="306414"/>
                </a:lnTo>
                <a:lnTo>
                  <a:pt x="1068661" y="268317"/>
                </a:lnTo>
                <a:lnTo>
                  <a:pt x="1043757" y="232129"/>
                </a:lnTo>
                <a:lnTo>
                  <a:pt x="1016163" y="197998"/>
                </a:lnTo>
                <a:lnTo>
                  <a:pt x="986028" y="166068"/>
                </a:lnTo>
                <a:lnTo>
                  <a:pt x="953500" y="136486"/>
                </a:lnTo>
                <a:lnTo>
                  <a:pt x="918728" y="109398"/>
                </a:lnTo>
                <a:lnTo>
                  <a:pt x="881860" y="84950"/>
                </a:lnTo>
                <a:lnTo>
                  <a:pt x="843046" y="63289"/>
                </a:lnTo>
                <a:lnTo>
                  <a:pt x="802433" y="44559"/>
                </a:lnTo>
                <a:lnTo>
                  <a:pt x="760171" y="28907"/>
                </a:lnTo>
                <a:lnTo>
                  <a:pt x="716407" y="16479"/>
                </a:lnTo>
                <a:lnTo>
                  <a:pt x="671291" y="7421"/>
                </a:lnTo>
                <a:lnTo>
                  <a:pt x="624971" y="1879"/>
                </a:lnTo>
                <a:lnTo>
                  <a:pt x="577596" y="0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28147" y="1722120"/>
            <a:ext cx="1155700" cy="990979"/>
          </a:xfrm>
          <a:custGeom>
            <a:avLst/>
            <a:gdLst/>
            <a:ahLst/>
            <a:cxnLst/>
            <a:rect l="l" t="t" r="r" b="b"/>
            <a:pathLst>
              <a:path w="1155700" h="1126489">
                <a:moveTo>
                  <a:pt x="577596" y="0"/>
                </a:moveTo>
                <a:lnTo>
                  <a:pt x="530220" y="1866"/>
                </a:lnTo>
                <a:lnTo>
                  <a:pt x="483900" y="7369"/>
                </a:lnTo>
                <a:lnTo>
                  <a:pt x="438784" y="16364"/>
                </a:lnTo>
                <a:lnTo>
                  <a:pt x="395020" y="28706"/>
                </a:lnTo>
                <a:lnTo>
                  <a:pt x="352758" y="44249"/>
                </a:lnTo>
                <a:lnTo>
                  <a:pt x="312145" y="62850"/>
                </a:lnTo>
                <a:lnTo>
                  <a:pt x="273331" y="84362"/>
                </a:lnTo>
                <a:lnTo>
                  <a:pt x="236463" y="108642"/>
                </a:lnTo>
                <a:lnTo>
                  <a:pt x="201691" y="135545"/>
                </a:lnTo>
                <a:lnTo>
                  <a:pt x="169163" y="164925"/>
                </a:lnTo>
                <a:lnTo>
                  <a:pt x="139028" y="196638"/>
                </a:lnTo>
                <a:lnTo>
                  <a:pt x="111434" y="230538"/>
                </a:lnTo>
                <a:lnTo>
                  <a:pt x="86530" y="266481"/>
                </a:lnTo>
                <a:lnTo>
                  <a:pt x="64465" y="304323"/>
                </a:lnTo>
                <a:lnTo>
                  <a:pt x="45386" y="343917"/>
                </a:lnTo>
                <a:lnTo>
                  <a:pt x="29443" y="385120"/>
                </a:lnTo>
                <a:lnTo>
                  <a:pt x="16784" y="427787"/>
                </a:lnTo>
                <a:lnTo>
                  <a:pt x="7559" y="471772"/>
                </a:lnTo>
                <a:lnTo>
                  <a:pt x="1914" y="516930"/>
                </a:lnTo>
                <a:lnTo>
                  <a:pt x="0" y="563117"/>
                </a:lnTo>
                <a:lnTo>
                  <a:pt x="1914" y="609305"/>
                </a:lnTo>
                <a:lnTo>
                  <a:pt x="7559" y="654463"/>
                </a:lnTo>
                <a:lnTo>
                  <a:pt x="16784" y="698448"/>
                </a:lnTo>
                <a:lnTo>
                  <a:pt x="29443" y="741115"/>
                </a:lnTo>
                <a:lnTo>
                  <a:pt x="45386" y="782318"/>
                </a:lnTo>
                <a:lnTo>
                  <a:pt x="64465" y="821912"/>
                </a:lnTo>
                <a:lnTo>
                  <a:pt x="86530" y="859754"/>
                </a:lnTo>
                <a:lnTo>
                  <a:pt x="111434" y="895697"/>
                </a:lnTo>
                <a:lnTo>
                  <a:pt x="139028" y="929597"/>
                </a:lnTo>
                <a:lnTo>
                  <a:pt x="169163" y="961310"/>
                </a:lnTo>
                <a:lnTo>
                  <a:pt x="201691" y="990690"/>
                </a:lnTo>
                <a:lnTo>
                  <a:pt x="236463" y="1017593"/>
                </a:lnTo>
                <a:lnTo>
                  <a:pt x="273331" y="1041873"/>
                </a:lnTo>
                <a:lnTo>
                  <a:pt x="312145" y="1063385"/>
                </a:lnTo>
                <a:lnTo>
                  <a:pt x="352758" y="1081986"/>
                </a:lnTo>
                <a:lnTo>
                  <a:pt x="395020" y="1097529"/>
                </a:lnTo>
                <a:lnTo>
                  <a:pt x="438784" y="1109871"/>
                </a:lnTo>
                <a:lnTo>
                  <a:pt x="483900" y="1118866"/>
                </a:lnTo>
                <a:lnTo>
                  <a:pt x="530220" y="1124369"/>
                </a:lnTo>
                <a:lnTo>
                  <a:pt x="577596" y="1126235"/>
                </a:lnTo>
                <a:lnTo>
                  <a:pt x="624971" y="1124369"/>
                </a:lnTo>
                <a:lnTo>
                  <a:pt x="671291" y="1118866"/>
                </a:lnTo>
                <a:lnTo>
                  <a:pt x="716407" y="1109871"/>
                </a:lnTo>
                <a:lnTo>
                  <a:pt x="760171" y="1097529"/>
                </a:lnTo>
                <a:lnTo>
                  <a:pt x="802433" y="1081986"/>
                </a:lnTo>
                <a:lnTo>
                  <a:pt x="843046" y="1063385"/>
                </a:lnTo>
                <a:lnTo>
                  <a:pt x="881860" y="1041873"/>
                </a:lnTo>
                <a:lnTo>
                  <a:pt x="918728" y="1017593"/>
                </a:lnTo>
                <a:lnTo>
                  <a:pt x="953500" y="990690"/>
                </a:lnTo>
                <a:lnTo>
                  <a:pt x="986028" y="961310"/>
                </a:lnTo>
                <a:lnTo>
                  <a:pt x="1016163" y="929597"/>
                </a:lnTo>
                <a:lnTo>
                  <a:pt x="1043757" y="895697"/>
                </a:lnTo>
                <a:lnTo>
                  <a:pt x="1068661" y="859754"/>
                </a:lnTo>
                <a:lnTo>
                  <a:pt x="1090726" y="821912"/>
                </a:lnTo>
                <a:lnTo>
                  <a:pt x="1109805" y="782318"/>
                </a:lnTo>
                <a:lnTo>
                  <a:pt x="1125748" y="741115"/>
                </a:lnTo>
                <a:lnTo>
                  <a:pt x="1138407" y="698448"/>
                </a:lnTo>
                <a:lnTo>
                  <a:pt x="1147632" y="654463"/>
                </a:lnTo>
                <a:lnTo>
                  <a:pt x="1153277" y="609305"/>
                </a:lnTo>
                <a:lnTo>
                  <a:pt x="1155192" y="563117"/>
                </a:lnTo>
                <a:lnTo>
                  <a:pt x="1153277" y="516930"/>
                </a:lnTo>
                <a:lnTo>
                  <a:pt x="1147632" y="471772"/>
                </a:lnTo>
                <a:lnTo>
                  <a:pt x="1138407" y="427787"/>
                </a:lnTo>
                <a:lnTo>
                  <a:pt x="1125748" y="385120"/>
                </a:lnTo>
                <a:lnTo>
                  <a:pt x="1109805" y="343917"/>
                </a:lnTo>
                <a:lnTo>
                  <a:pt x="1090726" y="304323"/>
                </a:lnTo>
                <a:lnTo>
                  <a:pt x="1068661" y="266481"/>
                </a:lnTo>
                <a:lnTo>
                  <a:pt x="1043757" y="230538"/>
                </a:lnTo>
                <a:lnTo>
                  <a:pt x="1016163" y="196638"/>
                </a:lnTo>
                <a:lnTo>
                  <a:pt x="986028" y="164925"/>
                </a:lnTo>
                <a:lnTo>
                  <a:pt x="953500" y="135545"/>
                </a:lnTo>
                <a:lnTo>
                  <a:pt x="918728" y="108642"/>
                </a:lnTo>
                <a:lnTo>
                  <a:pt x="881860" y="84362"/>
                </a:lnTo>
                <a:lnTo>
                  <a:pt x="843046" y="62850"/>
                </a:lnTo>
                <a:lnTo>
                  <a:pt x="802433" y="44249"/>
                </a:lnTo>
                <a:lnTo>
                  <a:pt x="760171" y="28706"/>
                </a:lnTo>
                <a:lnTo>
                  <a:pt x="716407" y="16364"/>
                </a:lnTo>
                <a:lnTo>
                  <a:pt x="671291" y="7369"/>
                </a:lnTo>
                <a:lnTo>
                  <a:pt x="624971" y="1866"/>
                </a:lnTo>
                <a:lnTo>
                  <a:pt x="577596" y="0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9724" y="1819655"/>
            <a:ext cx="894715" cy="893444"/>
          </a:xfrm>
          <a:custGeom>
            <a:avLst/>
            <a:gdLst/>
            <a:ahLst/>
            <a:cxnLst/>
            <a:rect l="l" t="t" r="r" b="b"/>
            <a:pathLst>
              <a:path w="894714" h="893444">
                <a:moveTo>
                  <a:pt x="447294" y="0"/>
                </a:moveTo>
                <a:lnTo>
                  <a:pt x="398557" y="2619"/>
                </a:lnTo>
                <a:lnTo>
                  <a:pt x="351340" y="10298"/>
                </a:lnTo>
                <a:lnTo>
                  <a:pt x="305916" y="22762"/>
                </a:lnTo>
                <a:lnTo>
                  <a:pt x="262558" y="39740"/>
                </a:lnTo>
                <a:lnTo>
                  <a:pt x="221538" y="60960"/>
                </a:lnTo>
                <a:lnTo>
                  <a:pt x="183130" y="86148"/>
                </a:lnTo>
                <a:lnTo>
                  <a:pt x="147606" y="115034"/>
                </a:lnTo>
                <a:lnTo>
                  <a:pt x="115240" y="147344"/>
                </a:lnTo>
                <a:lnTo>
                  <a:pt x="86303" y="182806"/>
                </a:lnTo>
                <a:lnTo>
                  <a:pt x="61070" y="221149"/>
                </a:lnTo>
                <a:lnTo>
                  <a:pt x="39812" y="262099"/>
                </a:lnTo>
                <a:lnTo>
                  <a:pt x="22803" y="305385"/>
                </a:lnTo>
                <a:lnTo>
                  <a:pt x="10317" y="350734"/>
                </a:lnTo>
                <a:lnTo>
                  <a:pt x="2624" y="397873"/>
                </a:lnTo>
                <a:lnTo>
                  <a:pt x="0" y="446532"/>
                </a:lnTo>
                <a:lnTo>
                  <a:pt x="2624" y="495190"/>
                </a:lnTo>
                <a:lnTo>
                  <a:pt x="10317" y="542329"/>
                </a:lnTo>
                <a:lnTo>
                  <a:pt x="22803" y="587678"/>
                </a:lnTo>
                <a:lnTo>
                  <a:pt x="39812" y="630964"/>
                </a:lnTo>
                <a:lnTo>
                  <a:pt x="61070" y="671914"/>
                </a:lnTo>
                <a:lnTo>
                  <a:pt x="86303" y="710257"/>
                </a:lnTo>
                <a:lnTo>
                  <a:pt x="115240" y="745719"/>
                </a:lnTo>
                <a:lnTo>
                  <a:pt x="147606" y="778029"/>
                </a:lnTo>
                <a:lnTo>
                  <a:pt x="183130" y="806915"/>
                </a:lnTo>
                <a:lnTo>
                  <a:pt x="221538" y="832104"/>
                </a:lnTo>
                <a:lnTo>
                  <a:pt x="262558" y="853323"/>
                </a:lnTo>
                <a:lnTo>
                  <a:pt x="305916" y="870301"/>
                </a:lnTo>
                <a:lnTo>
                  <a:pt x="351340" y="882765"/>
                </a:lnTo>
                <a:lnTo>
                  <a:pt x="398557" y="890444"/>
                </a:lnTo>
                <a:lnTo>
                  <a:pt x="447294" y="893064"/>
                </a:lnTo>
                <a:lnTo>
                  <a:pt x="496028" y="890444"/>
                </a:lnTo>
                <a:lnTo>
                  <a:pt x="543243" y="882765"/>
                </a:lnTo>
                <a:lnTo>
                  <a:pt x="588666" y="870301"/>
                </a:lnTo>
                <a:lnTo>
                  <a:pt x="632024" y="853323"/>
                </a:lnTo>
                <a:lnTo>
                  <a:pt x="673043" y="832104"/>
                </a:lnTo>
                <a:lnTo>
                  <a:pt x="711451" y="806915"/>
                </a:lnTo>
                <a:lnTo>
                  <a:pt x="746976" y="778029"/>
                </a:lnTo>
                <a:lnTo>
                  <a:pt x="779343" y="745719"/>
                </a:lnTo>
                <a:lnTo>
                  <a:pt x="808280" y="710257"/>
                </a:lnTo>
                <a:lnTo>
                  <a:pt x="833515" y="671914"/>
                </a:lnTo>
                <a:lnTo>
                  <a:pt x="854773" y="630964"/>
                </a:lnTo>
                <a:lnTo>
                  <a:pt x="871782" y="587678"/>
                </a:lnTo>
                <a:lnTo>
                  <a:pt x="884270" y="542329"/>
                </a:lnTo>
                <a:lnTo>
                  <a:pt x="891963" y="495190"/>
                </a:lnTo>
                <a:lnTo>
                  <a:pt x="894588" y="446532"/>
                </a:lnTo>
                <a:lnTo>
                  <a:pt x="891963" y="397873"/>
                </a:lnTo>
                <a:lnTo>
                  <a:pt x="884270" y="350734"/>
                </a:lnTo>
                <a:lnTo>
                  <a:pt x="871782" y="305385"/>
                </a:lnTo>
                <a:lnTo>
                  <a:pt x="854773" y="262099"/>
                </a:lnTo>
                <a:lnTo>
                  <a:pt x="833515" y="221149"/>
                </a:lnTo>
                <a:lnTo>
                  <a:pt x="808280" y="182806"/>
                </a:lnTo>
                <a:lnTo>
                  <a:pt x="779343" y="147344"/>
                </a:lnTo>
                <a:lnTo>
                  <a:pt x="746976" y="115034"/>
                </a:lnTo>
                <a:lnTo>
                  <a:pt x="711451" y="86148"/>
                </a:lnTo>
                <a:lnTo>
                  <a:pt x="673043" y="60960"/>
                </a:lnTo>
                <a:lnTo>
                  <a:pt x="632024" y="39740"/>
                </a:lnTo>
                <a:lnTo>
                  <a:pt x="588666" y="22762"/>
                </a:lnTo>
                <a:lnTo>
                  <a:pt x="543243" y="10298"/>
                </a:lnTo>
                <a:lnTo>
                  <a:pt x="496028" y="2619"/>
                </a:lnTo>
                <a:lnTo>
                  <a:pt x="447294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3727" y="2147316"/>
            <a:ext cx="268605" cy="238125"/>
          </a:xfrm>
          <a:custGeom>
            <a:avLst/>
            <a:gdLst/>
            <a:ahLst/>
            <a:cxnLst/>
            <a:rect l="l" t="t" r="r" b="b"/>
            <a:pathLst>
              <a:path w="268605" h="238125">
                <a:moveTo>
                  <a:pt x="0" y="0"/>
                </a:moveTo>
                <a:lnTo>
                  <a:pt x="0" y="237744"/>
                </a:lnTo>
                <a:lnTo>
                  <a:pt x="268224" y="118872"/>
                </a:lnTo>
                <a:lnTo>
                  <a:pt x="0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93010" y="1757019"/>
            <a:ext cx="107314" cy="96901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400" spc="260" dirty="0">
                <a:solidFill>
                  <a:srgbClr val="126A7E"/>
                </a:solidFill>
                <a:latin typeface="MS UI Gothic"/>
                <a:cs typeface="MS UI Gothic"/>
              </a:rPr>
              <a:t>▪</a:t>
            </a:r>
            <a:endParaRPr sz="14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400" spc="260" dirty="0">
                <a:solidFill>
                  <a:srgbClr val="126A7E"/>
                </a:solidFill>
                <a:latin typeface="MS UI Gothic"/>
                <a:cs typeface="MS UI Gothic"/>
              </a:rPr>
              <a:t>▪</a:t>
            </a:r>
            <a:endParaRPr sz="14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400" spc="260" dirty="0">
                <a:solidFill>
                  <a:srgbClr val="126A7E"/>
                </a:solidFill>
                <a:latin typeface="MS UI Gothic"/>
                <a:cs typeface="MS UI Gothic"/>
              </a:rPr>
              <a:t>▪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95372" y="1717548"/>
            <a:ext cx="8362315" cy="1003992"/>
          </a:xfrm>
          <a:prstGeom prst="rect">
            <a:avLst/>
          </a:prstGeom>
          <a:solidFill>
            <a:srgbClr val="E2EBF8"/>
          </a:solidFill>
        </p:spPr>
        <p:txBody>
          <a:bodyPr vert="horz" wrap="square" lIns="0" tIns="52069" rIns="0" bIns="0" rtlCol="0">
            <a:spAutoFit/>
          </a:bodyPr>
          <a:lstStyle/>
          <a:p>
            <a:pPr marL="54610" marR="2884805">
              <a:lnSpc>
                <a:spcPct val="147100"/>
              </a:lnSpc>
              <a:spcBef>
                <a:spcPts val="409"/>
              </a:spcBef>
            </a:pPr>
            <a:r>
              <a:rPr sz="1400" b="1" spc="-105" dirty="0">
                <a:latin typeface="맑은 고딕"/>
                <a:cs typeface="맑은 고딕"/>
              </a:rPr>
              <a:t>성명,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130" dirty="0">
                <a:latin typeface="맑은 고딕"/>
                <a:cs typeface="맑은 고딕"/>
              </a:rPr>
              <a:t>주민등록번호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dirty="0">
                <a:latin typeface="맑은 고딕"/>
                <a:cs typeface="맑은 고딕"/>
              </a:rPr>
              <a:t>및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80" dirty="0">
                <a:latin typeface="맑은 고딕"/>
                <a:cs typeface="맑은 고딕"/>
              </a:rPr>
              <a:t>영상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80" dirty="0">
                <a:latin typeface="맑은 고딕"/>
                <a:cs typeface="맑은 고딕"/>
              </a:rPr>
              <a:t>등을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통하여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0070C0"/>
                </a:solidFill>
                <a:latin typeface="맑은 고딕"/>
                <a:cs typeface="맑은 고딕"/>
              </a:rPr>
              <a:t>살아있는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0070C0"/>
                </a:solidFill>
                <a:latin typeface="맑은 고딕"/>
                <a:cs typeface="맑은 고딕"/>
              </a:rPr>
              <a:t>개인</a:t>
            </a:r>
            <a:r>
              <a:rPr sz="1400" b="1" spc="-105" dirty="0">
                <a:latin typeface="맑은 고딕"/>
                <a:cs typeface="맑은 고딕"/>
              </a:rPr>
              <a:t>을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알아볼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dirty="0">
                <a:latin typeface="맑은 고딕"/>
                <a:cs typeface="맑은 고딕"/>
              </a:rPr>
              <a:t>수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80" dirty="0">
                <a:latin typeface="맑은 고딕"/>
                <a:cs typeface="맑은 고딕"/>
              </a:rPr>
              <a:t>있는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160" dirty="0">
                <a:latin typeface="맑은 고딕"/>
                <a:cs typeface="맑은 고딕"/>
              </a:rPr>
              <a:t>정보  </a:t>
            </a:r>
            <a:r>
              <a:rPr sz="1400" b="1" spc="-80" dirty="0">
                <a:latin typeface="맑은 고딕"/>
                <a:cs typeface="맑은 고딕"/>
              </a:rPr>
              <a:t>다른</a:t>
            </a:r>
            <a:r>
              <a:rPr sz="1400" b="1" spc="-315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정보와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80" dirty="0">
                <a:latin typeface="맑은 고딕"/>
                <a:cs typeface="맑은 고딕"/>
              </a:rPr>
              <a:t>쉽게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20" dirty="0">
                <a:latin typeface="맑은 고딕"/>
                <a:cs typeface="맑은 고딕"/>
              </a:rPr>
              <a:t>결합하여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개인을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알아볼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dirty="0">
                <a:latin typeface="맑은 고딕"/>
                <a:cs typeface="맑은 고딕"/>
              </a:rPr>
              <a:t>수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80" dirty="0">
                <a:latin typeface="맑은 고딕"/>
                <a:cs typeface="맑은 고딕"/>
              </a:rPr>
              <a:t>있는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160" dirty="0">
                <a:latin typeface="맑은 고딕"/>
                <a:cs typeface="맑은 고딕"/>
              </a:rPr>
              <a:t>정보</a:t>
            </a:r>
            <a:endParaRPr sz="1400" b="1" dirty="0">
              <a:latin typeface="맑은 고딕"/>
              <a:cs typeface="맑은 고딕"/>
            </a:endParaRPr>
          </a:p>
          <a:p>
            <a:pPr marL="54610">
              <a:lnSpc>
                <a:spcPct val="100000"/>
              </a:lnSpc>
              <a:spcBef>
                <a:spcPts val="805"/>
              </a:spcBef>
            </a:pPr>
            <a:r>
              <a:rPr sz="1400" b="1" spc="-105" dirty="0">
                <a:latin typeface="맑은 고딕"/>
                <a:cs typeface="맑은 고딕"/>
              </a:rPr>
              <a:t>별도로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보관된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80" dirty="0">
                <a:latin typeface="맑은 고딕"/>
                <a:cs typeface="맑은 고딕"/>
              </a:rPr>
              <a:t>추가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05" dirty="0" err="1">
                <a:latin typeface="맑은 고딕"/>
                <a:cs typeface="맑은 고딕"/>
              </a:rPr>
              <a:t>정보의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125" dirty="0" err="1">
                <a:latin typeface="맑은 고딕"/>
                <a:cs typeface="맑은 고딕"/>
              </a:rPr>
              <a:t>사용</a:t>
            </a:r>
            <a:r>
              <a:rPr lang="en-US" altLang="ko-KR" sz="1400" b="1" spc="-130" dirty="0">
                <a:latin typeface="맑은 고딕"/>
                <a:cs typeface="맑은 고딕"/>
              </a:rPr>
              <a:t> · </a:t>
            </a:r>
            <a:r>
              <a:rPr sz="1400" b="1" spc="-125" dirty="0" err="1">
                <a:latin typeface="맑은 고딕"/>
                <a:cs typeface="맑은 고딕"/>
              </a:rPr>
              <a:t>결합</a:t>
            </a:r>
            <a:r>
              <a:rPr sz="1400" b="1" spc="-295" dirty="0">
                <a:latin typeface="맑은 고딕"/>
                <a:cs typeface="맑은 고딕"/>
              </a:rPr>
              <a:t> </a:t>
            </a:r>
            <a:r>
              <a:rPr sz="1400" b="1" spc="-100" dirty="0">
                <a:latin typeface="맑은 고딕"/>
                <a:cs typeface="맑은 고딕"/>
              </a:rPr>
              <a:t>없이는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80" dirty="0">
                <a:latin typeface="맑은 고딕"/>
                <a:cs typeface="맑은 고딕"/>
              </a:rPr>
              <a:t>특정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개인을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알아볼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dirty="0">
                <a:latin typeface="맑은 고딕"/>
                <a:cs typeface="맑은 고딕"/>
              </a:rPr>
              <a:t>수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80" dirty="0" err="1">
                <a:latin typeface="맑은 고딕"/>
                <a:cs typeface="맑은 고딕"/>
              </a:rPr>
              <a:t>없는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160" dirty="0" err="1">
                <a:latin typeface="맑은 고딕"/>
                <a:cs typeface="맑은 고딕"/>
              </a:rPr>
              <a:t>정보</a:t>
            </a:r>
            <a:endParaRPr sz="1400" b="1" dirty="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3269" y="2129155"/>
            <a:ext cx="6667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60" dirty="0">
                <a:solidFill>
                  <a:srgbClr val="FFFFFF"/>
                </a:solidFill>
                <a:latin typeface="맑은 고딕"/>
                <a:cs typeface="맑은 고딕"/>
              </a:rPr>
              <a:t>개인정보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16251" y="3284221"/>
            <a:ext cx="768857" cy="7311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43683" y="3299460"/>
            <a:ext cx="741045" cy="715950"/>
          </a:xfrm>
          <a:custGeom>
            <a:avLst/>
            <a:gdLst/>
            <a:ahLst/>
            <a:cxnLst/>
            <a:rect l="l" t="t" r="r" b="b"/>
            <a:pathLst>
              <a:path w="741044" h="774700">
                <a:moveTo>
                  <a:pt x="370332" y="0"/>
                </a:moveTo>
                <a:lnTo>
                  <a:pt x="323889" y="3016"/>
                </a:lnTo>
                <a:lnTo>
                  <a:pt x="279166" y="11825"/>
                </a:lnTo>
                <a:lnTo>
                  <a:pt x="236507" y="26061"/>
                </a:lnTo>
                <a:lnTo>
                  <a:pt x="196263" y="45363"/>
                </a:lnTo>
                <a:lnTo>
                  <a:pt x="158779" y="69367"/>
                </a:lnTo>
                <a:lnTo>
                  <a:pt x="124403" y="97710"/>
                </a:lnTo>
                <a:lnTo>
                  <a:pt x="93483" y="130028"/>
                </a:lnTo>
                <a:lnTo>
                  <a:pt x="66367" y="165959"/>
                </a:lnTo>
                <a:lnTo>
                  <a:pt x="43401" y="205140"/>
                </a:lnTo>
                <a:lnTo>
                  <a:pt x="24934" y="247207"/>
                </a:lnTo>
                <a:lnTo>
                  <a:pt x="11313" y="291798"/>
                </a:lnTo>
                <a:lnTo>
                  <a:pt x="2886" y="338548"/>
                </a:lnTo>
                <a:lnTo>
                  <a:pt x="0" y="387095"/>
                </a:lnTo>
                <a:lnTo>
                  <a:pt x="2886" y="435643"/>
                </a:lnTo>
                <a:lnTo>
                  <a:pt x="11313" y="482393"/>
                </a:lnTo>
                <a:lnTo>
                  <a:pt x="24934" y="526984"/>
                </a:lnTo>
                <a:lnTo>
                  <a:pt x="43401" y="569051"/>
                </a:lnTo>
                <a:lnTo>
                  <a:pt x="66367" y="608232"/>
                </a:lnTo>
                <a:lnTo>
                  <a:pt x="93483" y="644163"/>
                </a:lnTo>
                <a:lnTo>
                  <a:pt x="124403" y="676481"/>
                </a:lnTo>
                <a:lnTo>
                  <a:pt x="158779" y="704824"/>
                </a:lnTo>
                <a:lnTo>
                  <a:pt x="196263" y="728828"/>
                </a:lnTo>
                <a:lnTo>
                  <a:pt x="236507" y="748130"/>
                </a:lnTo>
                <a:lnTo>
                  <a:pt x="279166" y="762366"/>
                </a:lnTo>
                <a:lnTo>
                  <a:pt x="323889" y="771175"/>
                </a:lnTo>
                <a:lnTo>
                  <a:pt x="370332" y="774191"/>
                </a:lnTo>
                <a:lnTo>
                  <a:pt x="416774" y="771175"/>
                </a:lnTo>
                <a:lnTo>
                  <a:pt x="461497" y="762366"/>
                </a:lnTo>
                <a:lnTo>
                  <a:pt x="504156" y="748130"/>
                </a:lnTo>
                <a:lnTo>
                  <a:pt x="544400" y="728828"/>
                </a:lnTo>
                <a:lnTo>
                  <a:pt x="581884" y="704824"/>
                </a:lnTo>
                <a:lnTo>
                  <a:pt x="616260" y="676481"/>
                </a:lnTo>
                <a:lnTo>
                  <a:pt x="647180" y="644163"/>
                </a:lnTo>
                <a:lnTo>
                  <a:pt x="674296" y="608232"/>
                </a:lnTo>
                <a:lnTo>
                  <a:pt x="697262" y="569051"/>
                </a:lnTo>
                <a:lnTo>
                  <a:pt x="715729" y="526984"/>
                </a:lnTo>
                <a:lnTo>
                  <a:pt x="729350" y="482393"/>
                </a:lnTo>
                <a:lnTo>
                  <a:pt x="737777" y="435643"/>
                </a:lnTo>
                <a:lnTo>
                  <a:pt x="740664" y="387095"/>
                </a:lnTo>
                <a:lnTo>
                  <a:pt x="737777" y="338548"/>
                </a:lnTo>
                <a:lnTo>
                  <a:pt x="729350" y="291798"/>
                </a:lnTo>
                <a:lnTo>
                  <a:pt x="715729" y="247207"/>
                </a:lnTo>
                <a:lnTo>
                  <a:pt x="697262" y="205140"/>
                </a:lnTo>
                <a:lnTo>
                  <a:pt x="674296" y="165959"/>
                </a:lnTo>
                <a:lnTo>
                  <a:pt x="647180" y="130028"/>
                </a:lnTo>
                <a:lnTo>
                  <a:pt x="616260" y="97710"/>
                </a:lnTo>
                <a:lnTo>
                  <a:pt x="581884" y="69367"/>
                </a:lnTo>
                <a:lnTo>
                  <a:pt x="544400" y="45363"/>
                </a:lnTo>
                <a:lnTo>
                  <a:pt x="504156" y="26061"/>
                </a:lnTo>
                <a:lnTo>
                  <a:pt x="461497" y="11825"/>
                </a:lnTo>
                <a:lnTo>
                  <a:pt x="416774" y="3016"/>
                </a:lnTo>
                <a:lnTo>
                  <a:pt x="370332" y="0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41152" y="3304032"/>
            <a:ext cx="742315" cy="718945"/>
          </a:xfrm>
          <a:custGeom>
            <a:avLst/>
            <a:gdLst/>
            <a:ahLst/>
            <a:cxnLst/>
            <a:rect l="l" t="t" r="r" b="b"/>
            <a:pathLst>
              <a:path w="742315" h="769620">
                <a:moveTo>
                  <a:pt x="371094" y="0"/>
                </a:moveTo>
                <a:lnTo>
                  <a:pt x="324539" y="2999"/>
                </a:lnTo>
                <a:lnTo>
                  <a:pt x="279711" y="11755"/>
                </a:lnTo>
                <a:lnTo>
                  <a:pt x="236958" y="25908"/>
                </a:lnTo>
                <a:lnTo>
                  <a:pt x="196628" y="45097"/>
                </a:lnTo>
                <a:lnTo>
                  <a:pt x="159067" y="68959"/>
                </a:lnTo>
                <a:lnTo>
                  <a:pt x="124624" y="97135"/>
                </a:lnTo>
                <a:lnTo>
                  <a:pt x="93645" y="129263"/>
                </a:lnTo>
                <a:lnTo>
                  <a:pt x="66479" y="164983"/>
                </a:lnTo>
                <a:lnTo>
                  <a:pt x="43473" y="203932"/>
                </a:lnTo>
                <a:lnTo>
                  <a:pt x="24975" y="245751"/>
                </a:lnTo>
                <a:lnTo>
                  <a:pt x="11331" y="290077"/>
                </a:lnTo>
                <a:lnTo>
                  <a:pt x="2890" y="336550"/>
                </a:lnTo>
                <a:lnTo>
                  <a:pt x="0" y="384809"/>
                </a:lnTo>
                <a:lnTo>
                  <a:pt x="2890" y="433069"/>
                </a:lnTo>
                <a:lnTo>
                  <a:pt x="11331" y="479542"/>
                </a:lnTo>
                <a:lnTo>
                  <a:pt x="24975" y="523868"/>
                </a:lnTo>
                <a:lnTo>
                  <a:pt x="43473" y="565687"/>
                </a:lnTo>
                <a:lnTo>
                  <a:pt x="66479" y="604636"/>
                </a:lnTo>
                <a:lnTo>
                  <a:pt x="93645" y="640356"/>
                </a:lnTo>
                <a:lnTo>
                  <a:pt x="124624" y="672484"/>
                </a:lnTo>
                <a:lnTo>
                  <a:pt x="159067" y="700660"/>
                </a:lnTo>
                <a:lnTo>
                  <a:pt x="196628" y="724522"/>
                </a:lnTo>
                <a:lnTo>
                  <a:pt x="236958" y="743711"/>
                </a:lnTo>
                <a:lnTo>
                  <a:pt x="279711" y="757864"/>
                </a:lnTo>
                <a:lnTo>
                  <a:pt x="324539" y="766620"/>
                </a:lnTo>
                <a:lnTo>
                  <a:pt x="371094" y="769619"/>
                </a:lnTo>
                <a:lnTo>
                  <a:pt x="417648" y="766620"/>
                </a:lnTo>
                <a:lnTo>
                  <a:pt x="462476" y="757864"/>
                </a:lnTo>
                <a:lnTo>
                  <a:pt x="505229" y="743711"/>
                </a:lnTo>
                <a:lnTo>
                  <a:pt x="545559" y="724522"/>
                </a:lnTo>
                <a:lnTo>
                  <a:pt x="583120" y="700660"/>
                </a:lnTo>
                <a:lnTo>
                  <a:pt x="617563" y="672484"/>
                </a:lnTo>
                <a:lnTo>
                  <a:pt x="648542" y="640356"/>
                </a:lnTo>
                <a:lnTo>
                  <a:pt x="675708" y="604636"/>
                </a:lnTo>
                <a:lnTo>
                  <a:pt x="698714" y="565687"/>
                </a:lnTo>
                <a:lnTo>
                  <a:pt x="717212" y="523868"/>
                </a:lnTo>
                <a:lnTo>
                  <a:pt x="730856" y="479542"/>
                </a:lnTo>
                <a:lnTo>
                  <a:pt x="739297" y="433069"/>
                </a:lnTo>
                <a:lnTo>
                  <a:pt x="742188" y="384809"/>
                </a:lnTo>
                <a:lnTo>
                  <a:pt x="739297" y="336550"/>
                </a:lnTo>
                <a:lnTo>
                  <a:pt x="730856" y="290077"/>
                </a:lnTo>
                <a:lnTo>
                  <a:pt x="717212" y="245751"/>
                </a:lnTo>
                <a:lnTo>
                  <a:pt x="698714" y="203932"/>
                </a:lnTo>
                <a:lnTo>
                  <a:pt x="675708" y="164983"/>
                </a:lnTo>
                <a:lnTo>
                  <a:pt x="648542" y="129263"/>
                </a:lnTo>
                <a:lnTo>
                  <a:pt x="617563" y="97135"/>
                </a:lnTo>
                <a:lnTo>
                  <a:pt x="583120" y="68959"/>
                </a:lnTo>
                <a:lnTo>
                  <a:pt x="545559" y="45097"/>
                </a:lnTo>
                <a:lnTo>
                  <a:pt x="505229" y="25908"/>
                </a:lnTo>
                <a:lnTo>
                  <a:pt x="462476" y="11755"/>
                </a:lnTo>
                <a:lnTo>
                  <a:pt x="417648" y="2999"/>
                </a:lnTo>
                <a:lnTo>
                  <a:pt x="371094" y="0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724" y="3247644"/>
            <a:ext cx="894715" cy="893444"/>
          </a:xfrm>
          <a:custGeom>
            <a:avLst/>
            <a:gdLst/>
            <a:ahLst/>
            <a:cxnLst/>
            <a:rect l="l" t="t" r="r" b="b"/>
            <a:pathLst>
              <a:path w="894714" h="893445">
                <a:moveTo>
                  <a:pt x="447294" y="0"/>
                </a:moveTo>
                <a:lnTo>
                  <a:pt x="398557" y="2619"/>
                </a:lnTo>
                <a:lnTo>
                  <a:pt x="351340" y="10298"/>
                </a:lnTo>
                <a:lnTo>
                  <a:pt x="305916" y="22762"/>
                </a:lnTo>
                <a:lnTo>
                  <a:pt x="262558" y="39740"/>
                </a:lnTo>
                <a:lnTo>
                  <a:pt x="221538" y="60960"/>
                </a:lnTo>
                <a:lnTo>
                  <a:pt x="183130" y="86148"/>
                </a:lnTo>
                <a:lnTo>
                  <a:pt x="147606" y="115034"/>
                </a:lnTo>
                <a:lnTo>
                  <a:pt x="115240" y="147344"/>
                </a:lnTo>
                <a:lnTo>
                  <a:pt x="86303" y="182806"/>
                </a:lnTo>
                <a:lnTo>
                  <a:pt x="61070" y="221149"/>
                </a:lnTo>
                <a:lnTo>
                  <a:pt x="39812" y="262099"/>
                </a:lnTo>
                <a:lnTo>
                  <a:pt x="22803" y="305385"/>
                </a:lnTo>
                <a:lnTo>
                  <a:pt x="10317" y="350734"/>
                </a:lnTo>
                <a:lnTo>
                  <a:pt x="2624" y="397873"/>
                </a:lnTo>
                <a:lnTo>
                  <a:pt x="0" y="446531"/>
                </a:lnTo>
                <a:lnTo>
                  <a:pt x="2624" y="495190"/>
                </a:lnTo>
                <a:lnTo>
                  <a:pt x="10317" y="542329"/>
                </a:lnTo>
                <a:lnTo>
                  <a:pt x="22803" y="587678"/>
                </a:lnTo>
                <a:lnTo>
                  <a:pt x="39812" y="630964"/>
                </a:lnTo>
                <a:lnTo>
                  <a:pt x="61070" y="671914"/>
                </a:lnTo>
                <a:lnTo>
                  <a:pt x="86303" y="710257"/>
                </a:lnTo>
                <a:lnTo>
                  <a:pt x="115240" y="745719"/>
                </a:lnTo>
                <a:lnTo>
                  <a:pt x="147606" y="778029"/>
                </a:lnTo>
                <a:lnTo>
                  <a:pt x="183130" y="806915"/>
                </a:lnTo>
                <a:lnTo>
                  <a:pt x="221538" y="832103"/>
                </a:lnTo>
                <a:lnTo>
                  <a:pt x="262558" y="853323"/>
                </a:lnTo>
                <a:lnTo>
                  <a:pt x="305916" y="870301"/>
                </a:lnTo>
                <a:lnTo>
                  <a:pt x="351340" y="882765"/>
                </a:lnTo>
                <a:lnTo>
                  <a:pt x="398557" y="890444"/>
                </a:lnTo>
                <a:lnTo>
                  <a:pt x="447294" y="893063"/>
                </a:lnTo>
                <a:lnTo>
                  <a:pt x="496028" y="890444"/>
                </a:lnTo>
                <a:lnTo>
                  <a:pt x="543243" y="882765"/>
                </a:lnTo>
                <a:lnTo>
                  <a:pt x="588666" y="870301"/>
                </a:lnTo>
                <a:lnTo>
                  <a:pt x="632024" y="853323"/>
                </a:lnTo>
                <a:lnTo>
                  <a:pt x="673043" y="832103"/>
                </a:lnTo>
                <a:lnTo>
                  <a:pt x="711451" y="806915"/>
                </a:lnTo>
                <a:lnTo>
                  <a:pt x="746976" y="778029"/>
                </a:lnTo>
                <a:lnTo>
                  <a:pt x="779343" y="745719"/>
                </a:lnTo>
                <a:lnTo>
                  <a:pt x="808280" y="710257"/>
                </a:lnTo>
                <a:lnTo>
                  <a:pt x="833515" y="671914"/>
                </a:lnTo>
                <a:lnTo>
                  <a:pt x="854773" y="630964"/>
                </a:lnTo>
                <a:lnTo>
                  <a:pt x="871782" y="587678"/>
                </a:lnTo>
                <a:lnTo>
                  <a:pt x="884270" y="542329"/>
                </a:lnTo>
                <a:lnTo>
                  <a:pt x="891963" y="495190"/>
                </a:lnTo>
                <a:lnTo>
                  <a:pt x="894588" y="446531"/>
                </a:lnTo>
                <a:lnTo>
                  <a:pt x="891963" y="397873"/>
                </a:lnTo>
                <a:lnTo>
                  <a:pt x="884270" y="350734"/>
                </a:lnTo>
                <a:lnTo>
                  <a:pt x="871782" y="305385"/>
                </a:lnTo>
                <a:lnTo>
                  <a:pt x="854773" y="262099"/>
                </a:lnTo>
                <a:lnTo>
                  <a:pt x="833515" y="221149"/>
                </a:lnTo>
                <a:lnTo>
                  <a:pt x="808280" y="182806"/>
                </a:lnTo>
                <a:lnTo>
                  <a:pt x="779343" y="147344"/>
                </a:lnTo>
                <a:lnTo>
                  <a:pt x="746976" y="115034"/>
                </a:lnTo>
                <a:lnTo>
                  <a:pt x="711451" y="86148"/>
                </a:lnTo>
                <a:lnTo>
                  <a:pt x="673043" y="60960"/>
                </a:lnTo>
                <a:lnTo>
                  <a:pt x="632024" y="39740"/>
                </a:lnTo>
                <a:lnTo>
                  <a:pt x="588666" y="22762"/>
                </a:lnTo>
                <a:lnTo>
                  <a:pt x="543243" y="10298"/>
                </a:lnTo>
                <a:lnTo>
                  <a:pt x="496028" y="2619"/>
                </a:lnTo>
                <a:lnTo>
                  <a:pt x="447294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33727" y="3575303"/>
            <a:ext cx="268605" cy="238125"/>
          </a:xfrm>
          <a:custGeom>
            <a:avLst/>
            <a:gdLst/>
            <a:ahLst/>
            <a:cxnLst/>
            <a:rect l="l" t="t" r="r" b="b"/>
            <a:pathLst>
              <a:path w="268605" h="238125">
                <a:moveTo>
                  <a:pt x="0" y="0"/>
                </a:moveTo>
                <a:lnTo>
                  <a:pt x="0" y="237744"/>
                </a:lnTo>
                <a:lnTo>
                  <a:pt x="268224" y="118872"/>
                </a:lnTo>
                <a:lnTo>
                  <a:pt x="0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50592" y="3300984"/>
            <a:ext cx="8656320" cy="721993"/>
          </a:xfrm>
          <a:prstGeom prst="rect">
            <a:avLst/>
          </a:prstGeom>
          <a:solidFill>
            <a:srgbClr val="E2EBF8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08585" indent="-144780">
              <a:lnSpc>
                <a:spcPct val="100000"/>
              </a:lnSpc>
              <a:buClr>
                <a:srgbClr val="126A7E"/>
              </a:buClr>
              <a:buFont typeface="MS UI Gothic"/>
              <a:buChar char="▪"/>
              <a:tabLst>
                <a:tab pos="109220" algn="l"/>
              </a:tabLst>
            </a:pPr>
            <a:r>
              <a:rPr sz="1400" b="1" spc="-114" dirty="0">
                <a:latin typeface="맑은 고딕"/>
                <a:cs typeface="맑은 고딕"/>
              </a:rPr>
              <a:t>처리되는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정보에</a:t>
            </a:r>
            <a:r>
              <a:rPr sz="1400" b="1" spc="-325" dirty="0">
                <a:latin typeface="맑은 고딕"/>
                <a:cs typeface="맑은 고딕"/>
              </a:rPr>
              <a:t> </a:t>
            </a:r>
            <a:r>
              <a:rPr sz="1400" b="1" spc="-75" dirty="0">
                <a:latin typeface="맑은 고딕"/>
                <a:cs typeface="맑은 고딕"/>
              </a:rPr>
              <a:t>의해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알아볼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0" dirty="0">
                <a:latin typeface="맑은 고딕"/>
                <a:cs typeface="맑은 고딕"/>
              </a:rPr>
              <a:t>수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75" dirty="0">
                <a:latin typeface="맑은 고딕"/>
                <a:cs typeface="맑은 고딕"/>
              </a:rPr>
              <a:t>있는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0" dirty="0">
                <a:latin typeface="맑은 고딕"/>
                <a:cs typeface="맑은 고딕"/>
              </a:rPr>
              <a:t>그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정보의</a:t>
            </a:r>
            <a:r>
              <a:rPr sz="1400" b="1" spc="-32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0070C0"/>
                </a:solidFill>
                <a:latin typeface="맑은 고딕"/>
                <a:cs typeface="맑은 고딕"/>
              </a:rPr>
              <a:t>주체</a:t>
            </a:r>
            <a:r>
              <a:rPr sz="1400" b="1" spc="-105" dirty="0">
                <a:latin typeface="맑은 고딕"/>
                <a:cs typeface="맑은 고딕"/>
              </a:rPr>
              <a:t>가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75" dirty="0" err="1">
                <a:latin typeface="맑은 고딕"/>
                <a:cs typeface="맑은 고딕"/>
              </a:rPr>
              <a:t>되는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155" dirty="0" err="1">
                <a:latin typeface="맑은 고딕"/>
                <a:cs typeface="맑은 고딕"/>
              </a:rPr>
              <a:t>사람</a:t>
            </a:r>
            <a:endParaRPr lang="en-US" altLang="ko-KR" sz="1400" b="1" spc="-155" dirty="0">
              <a:latin typeface="맑은 고딕"/>
              <a:cs typeface="맑은 고딕"/>
            </a:endParaRPr>
          </a:p>
          <a:p>
            <a:pPr marL="108585" indent="-144780">
              <a:lnSpc>
                <a:spcPct val="100000"/>
              </a:lnSpc>
              <a:buClr>
                <a:srgbClr val="126A7E"/>
              </a:buClr>
              <a:buFont typeface="MS UI Gothic"/>
              <a:buChar char="▪"/>
              <a:tabLst>
                <a:tab pos="109220" algn="l"/>
              </a:tabLst>
            </a:pPr>
            <a:endParaRPr sz="1400" b="1" dirty="0">
              <a:latin typeface="맑은 고딕"/>
              <a:cs typeface="맑은 고딕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7173" y="3573017"/>
            <a:ext cx="6667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60" dirty="0">
                <a:solidFill>
                  <a:srgbClr val="FFFFFF"/>
                </a:solidFill>
                <a:latin typeface="맑은 고딕"/>
                <a:cs typeface="맑은 고딕"/>
              </a:rPr>
              <a:t>정보주체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16251" y="4401311"/>
            <a:ext cx="768857" cy="7387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43683" y="4416552"/>
            <a:ext cx="741045" cy="723516"/>
          </a:xfrm>
          <a:custGeom>
            <a:avLst/>
            <a:gdLst/>
            <a:ahLst/>
            <a:cxnLst/>
            <a:rect l="l" t="t" r="r" b="b"/>
            <a:pathLst>
              <a:path w="741044" h="775970">
                <a:moveTo>
                  <a:pt x="370332" y="0"/>
                </a:moveTo>
                <a:lnTo>
                  <a:pt x="323889" y="3021"/>
                </a:lnTo>
                <a:lnTo>
                  <a:pt x="279166" y="11843"/>
                </a:lnTo>
                <a:lnTo>
                  <a:pt x="236507" y="26102"/>
                </a:lnTo>
                <a:lnTo>
                  <a:pt x="196263" y="45435"/>
                </a:lnTo>
                <a:lnTo>
                  <a:pt x="158779" y="69480"/>
                </a:lnTo>
                <a:lnTo>
                  <a:pt x="124403" y="97872"/>
                </a:lnTo>
                <a:lnTo>
                  <a:pt x="93483" y="130249"/>
                </a:lnTo>
                <a:lnTo>
                  <a:pt x="66367" y="166248"/>
                </a:lnTo>
                <a:lnTo>
                  <a:pt x="43401" y="205505"/>
                </a:lnTo>
                <a:lnTo>
                  <a:pt x="24934" y="247658"/>
                </a:lnTo>
                <a:lnTo>
                  <a:pt x="11313" y="292343"/>
                </a:lnTo>
                <a:lnTo>
                  <a:pt x="2886" y="339197"/>
                </a:lnTo>
                <a:lnTo>
                  <a:pt x="0" y="387858"/>
                </a:lnTo>
                <a:lnTo>
                  <a:pt x="2886" y="436518"/>
                </a:lnTo>
                <a:lnTo>
                  <a:pt x="11313" y="483372"/>
                </a:lnTo>
                <a:lnTo>
                  <a:pt x="24934" y="528057"/>
                </a:lnTo>
                <a:lnTo>
                  <a:pt x="43401" y="570210"/>
                </a:lnTo>
                <a:lnTo>
                  <a:pt x="66367" y="609467"/>
                </a:lnTo>
                <a:lnTo>
                  <a:pt x="93483" y="645466"/>
                </a:lnTo>
                <a:lnTo>
                  <a:pt x="124403" y="677843"/>
                </a:lnTo>
                <a:lnTo>
                  <a:pt x="158779" y="706235"/>
                </a:lnTo>
                <a:lnTo>
                  <a:pt x="196263" y="730280"/>
                </a:lnTo>
                <a:lnTo>
                  <a:pt x="236507" y="749613"/>
                </a:lnTo>
                <a:lnTo>
                  <a:pt x="279166" y="763872"/>
                </a:lnTo>
                <a:lnTo>
                  <a:pt x="323889" y="772694"/>
                </a:lnTo>
                <a:lnTo>
                  <a:pt x="370332" y="775716"/>
                </a:lnTo>
                <a:lnTo>
                  <a:pt x="416774" y="772694"/>
                </a:lnTo>
                <a:lnTo>
                  <a:pt x="461497" y="763872"/>
                </a:lnTo>
                <a:lnTo>
                  <a:pt x="504156" y="749613"/>
                </a:lnTo>
                <a:lnTo>
                  <a:pt x="544400" y="730280"/>
                </a:lnTo>
                <a:lnTo>
                  <a:pt x="581884" y="706235"/>
                </a:lnTo>
                <a:lnTo>
                  <a:pt x="616260" y="677843"/>
                </a:lnTo>
                <a:lnTo>
                  <a:pt x="647180" y="645466"/>
                </a:lnTo>
                <a:lnTo>
                  <a:pt x="674296" y="609467"/>
                </a:lnTo>
                <a:lnTo>
                  <a:pt x="697262" y="570210"/>
                </a:lnTo>
                <a:lnTo>
                  <a:pt x="715729" y="528057"/>
                </a:lnTo>
                <a:lnTo>
                  <a:pt x="729350" y="483372"/>
                </a:lnTo>
                <a:lnTo>
                  <a:pt x="737777" y="436518"/>
                </a:lnTo>
                <a:lnTo>
                  <a:pt x="740664" y="387858"/>
                </a:lnTo>
                <a:lnTo>
                  <a:pt x="737777" y="339197"/>
                </a:lnTo>
                <a:lnTo>
                  <a:pt x="729350" y="292343"/>
                </a:lnTo>
                <a:lnTo>
                  <a:pt x="715729" y="247658"/>
                </a:lnTo>
                <a:lnTo>
                  <a:pt x="697262" y="205505"/>
                </a:lnTo>
                <a:lnTo>
                  <a:pt x="674296" y="166248"/>
                </a:lnTo>
                <a:lnTo>
                  <a:pt x="647180" y="130249"/>
                </a:lnTo>
                <a:lnTo>
                  <a:pt x="616260" y="97872"/>
                </a:lnTo>
                <a:lnTo>
                  <a:pt x="581884" y="69480"/>
                </a:lnTo>
                <a:lnTo>
                  <a:pt x="544400" y="45435"/>
                </a:lnTo>
                <a:lnTo>
                  <a:pt x="504156" y="26102"/>
                </a:lnTo>
                <a:lnTo>
                  <a:pt x="461497" y="11843"/>
                </a:lnTo>
                <a:lnTo>
                  <a:pt x="416774" y="3021"/>
                </a:lnTo>
                <a:lnTo>
                  <a:pt x="370332" y="0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41152" y="4421123"/>
            <a:ext cx="742315" cy="718945"/>
          </a:xfrm>
          <a:custGeom>
            <a:avLst/>
            <a:gdLst/>
            <a:ahLst/>
            <a:cxnLst/>
            <a:rect l="l" t="t" r="r" b="b"/>
            <a:pathLst>
              <a:path w="742315" h="771525">
                <a:moveTo>
                  <a:pt x="371094" y="0"/>
                </a:moveTo>
                <a:lnTo>
                  <a:pt x="324539" y="3003"/>
                </a:lnTo>
                <a:lnTo>
                  <a:pt x="279711" y="11773"/>
                </a:lnTo>
                <a:lnTo>
                  <a:pt x="236958" y="25949"/>
                </a:lnTo>
                <a:lnTo>
                  <a:pt x="196628" y="45169"/>
                </a:lnTo>
                <a:lnTo>
                  <a:pt x="159067" y="69072"/>
                </a:lnTo>
                <a:lnTo>
                  <a:pt x="124624" y="97298"/>
                </a:lnTo>
                <a:lnTo>
                  <a:pt x="93645" y="129484"/>
                </a:lnTo>
                <a:lnTo>
                  <a:pt x="66479" y="165271"/>
                </a:lnTo>
                <a:lnTo>
                  <a:pt x="43473" y="204297"/>
                </a:lnTo>
                <a:lnTo>
                  <a:pt x="24975" y="246201"/>
                </a:lnTo>
                <a:lnTo>
                  <a:pt x="11331" y="290623"/>
                </a:lnTo>
                <a:lnTo>
                  <a:pt x="2890" y="337200"/>
                </a:lnTo>
                <a:lnTo>
                  <a:pt x="0" y="385571"/>
                </a:lnTo>
                <a:lnTo>
                  <a:pt x="2890" y="433943"/>
                </a:lnTo>
                <a:lnTo>
                  <a:pt x="11331" y="480520"/>
                </a:lnTo>
                <a:lnTo>
                  <a:pt x="24975" y="524942"/>
                </a:lnTo>
                <a:lnTo>
                  <a:pt x="43473" y="566846"/>
                </a:lnTo>
                <a:lnTo>
                  <a:pt x="66479" y="605872"/>
                </a:lnTo>
                <a:lnTo>
                  <a:pt x="93645" y="641659"/>
                </a:lnTo>
                <a:lnTo>
                  <a:pt x="124624" y="673845"/>
                </a:lnTo>
                <a:lnTo>
                  <a:pt x="159067" y="702071"/>
                </a:lnTo>
                <a:lnTo>
                  <a:pt x="196628" y="725974"/>
                </a:lnTo>
                <a:lnTo>
                  <a:pt x="236958" y="745194"/>
                </a:lnTo>
                <a:lnTo>
                  <a:pt x="279711" y="759370"/>
                </a:lnTo>
                <a:lnTo>
                  <a:pt x="324539" y="768140"/>
                </a:lnTo>
                <a:lnTo>
                  <a:pt x="371094" y="771144"/>
                </a:lnTo>
                <a:lnTo>
                  <a:pt x="417648" y="768140"/>
                </a:lnTo>
                <a:lnTo>
                  <a:pt x="462476" y="759370"/>
                </a:lnTo>
                <a:lnTo>
                  <a:pt x="505229" y="745194"/>
                </a:lnTo>
                <a:lnTo>
                  <a:pt x="545559" y="725974"/>
                </a:lnTo>
                <a:lnTo>
                  <a:pt x="583120" y="702071"/>
                </a:lnTo>
                <a:lnTo>
                  <a:pt x="617563" y="673845"/>
                </a:lnTo>
                <a:lnTo>
                  <a:pt x="648542" y="641659"/>
                </a:lnTo>
                <a:lnTo>
                  <a:pt x="675708" y="605872"/>
                </a:lnTo>
                <a:lnTo>
                  <a:pt x="698714" y="566846"/>
                </a:lnTo>
                <a:lnTo>
                  <a:pt x="717212" y="524942"/>
                </a:lnTo>
                <a:lnTo>
                  <a:pt x="730856" y="480520"/>
                </a:lnTo>
                <a:lnTo>
                  <a:pt x="739297" y="433943"/>
                </a:lnTo>
                <a:lnTo>
                  <a:pt x="742188" y="385571"/>
                </a:lnTo>
                <a:lnTo>
                  <a:pt x="739297" y="337200"/>
                </a:lnTo>
                <a:lnTo>
                  <a:pt x="730856" y="290623"/>
                </a:lnTo>
                <a:lnTo>
                  <a:pt x="717212" y="246201"/>
                </a:lnTo>
                <a:lnTo>
                  <a:pt x="698714" y="204297"/>
                </a:lnTo>
                <a:lnTo>
                  <a:pt x="675708" y="165271"/>
                </a:lnTo>
                <a:lnTo>
                  <a:pt x="648542" y="129484"/>
                </a:lnTo>
                <a:lnTo>
                  <a:pt x="617563" y="97298"/>
                </a:lnTo>
                <a:lnTo>
                  <a:pt x="583120" y="69072"/>
                </a:lnTo>
                <a:lnTo>
                  <a:pt x="545559" y="45169"/>
                </a:lnTo>
                <a:lnTo>
                  <a:pt x="505229" y="25949"/>
                </a:lnTo>
                <a:lnTo>
                  <a:pt x="462476" y="11773"/>
                </a:lnTo>
                <a:lnTo>
                  <a:pt x="417648" y="3003"/>
                </a:lnTo>
                <a:lnTo>
                  <a:pt x="371094" y="0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9724" y="4366259"/>
            <a:ext cx="894715" cy="893444"/>
          </a:xfrm>
          <a:custGeom>
            <a:avLst/>
            <a:gdLst/>
            <a:ahLst/>
            <a:cxnLst/>
            <a:rect l="l" t="t" r="r" b="b"/>
            <a:pathLst>
              <a:path w="894714" h="893445">
                <a:moveTo>
                  <a:pt x="447294" y="0"/>
                </a:moveTo>
                <a:lnTo>
                  <a:pt x="398557" y="2619"/>
                </a:lnTo>
                <a:lnTo>
                  <a:pt x="351340" y="10298"/>
                </a:lnTo>
                <a:lnTo>
                  <a:pt x="305916" y="22762"/>
                </a:lnTo>
                <a:lnTo>
                  <a:pt x="262558" y="39740"/>
                </a:lnTo>
                <a:lnTo>
                  <a:pt x="221538" y="60960"/>
                </a:lnTo>
                <a:lnTo>
                  <a:pt x="183130" y="86148"/>
                </a:lnTo>
                <a:lnTo>
                  <a:pt x="147606" y="115034"/>
                </a:lnTo>
                <a:lnTo>
                  <a:pt x="115240" y="147344"/>
                </a:lnTo>
                <a:lnTo>
                  <a:pt x="86303" y="182806"/>
                </a:lnTo>
                <a:lnTo>
                  <a:pt x="61070" y="221149"/>
                </a:lnTo>
                <a:lnTo>
                  <a:pt x="39812" y="262099"/>
                </a:lnTo>
                <a:lnTo>
                  <a:pt x="22803" y="305385"/>
                </a:lnTo>
                <a:lnTo>
                  <a:pt x="10317" y="350734"/>
                </a:lnTo>
                <a:lnTo>
                  <a:pt x="2624" y="397873"/>
                </a:lnTo>
                <a:lnTo>
                  <a:pt x="0" y="446531"/>
                </a:lnTo>
                <a:lnTo>
                  <a:pt x="2624" y="495190"/>
                </a:lnTo>
                <a:lnTo>
                  <a:pt x="10317" y="542329"/>
                </a:lnTo>
                <a:lnTo>
                  <a:pt x="22803" y="587678"/>
                </a:lnTo>
                <a:lnTo>
                  <a:pt x="39812" y="630964"/>
                </a:lnTo>
                <a:lnTo>
                  <a:pt x="61070" y="671914"/>
                </a:lnTo>
                <a:lnTo>
                  <a:pt x="86303" y="710257"/>
                </a:lnTo>
                <a:lnTo>
                  <a:pt x="115240" y="745719"/>
                </a:lnTo>
                <a:lnTo>
                  <a:pt x="147606" y="778029"/>
                </a:lnTo>
                <a:lnTo>
                  <a:pt x="183130" y="806915"/>
                </a:lnTo>
                <a:lnTo>
                  <a:pt x="221538" y="832103"/>
                </a:lnTo>
                <a:lnTo>
                  <a:pt x="262558" y="853323"/>
                </a:lnTo>
                <a:lnTo>
                  <a:pt x="305916" y="870301"/>
                </a:lnTo>
                <a:lnTo>
                  <a:pt x="351340" y="882765"/>
                </a:lnTo>
                <a:lnTo>
                  <a:pt x="398557" y="890444"/>
                </a:lnTo>
                <a:lnTo>
                  <a:pt x="447294" y="893063"/>
                </a:lnTo>
                <a:lnTo>
                  <a:pt x="496028" y="890444"/>
                </a:lnTo>
                <a:lnTo>
                  <a:pt x="543243" y="882765"/>
                </a:lnTo>
                <a:lnTo>
                  <a:pt x="588666" y="870301"/>
                </a:lnTo>
                <a:lnTo>
                  <a:pt x="632024" y="853323"/>
                </a:lnTo>
                <a:lnTo>
                  <a:pt x="673043" y="832103"/>
                </a:lnTo>
                <a:lnTo>
                  <a:pt x="711451" y="806915"/>
                </a:lnTo>
                <a:lnTo>
                  <a:pt x="746976" y="778029"/>
                </a:lnTo>
                <a:lnTo>
                  <a:pt x="779343" y="745719"/>
                </a:lnTo>
                <a:lnTo>
                  <a:pt x="808280" y="710257"/>
                </a:lnTo>
                <a:lnTo>
                  <a:pt x="833515" y="671914"/>
                </a:lnTo>
                <a:lnTo>
                  <a:pt x="854773" y="630964"/>
                </a:lnTo>
                <a:lnTo>
                  <a:pt x="871782" y="587678"/>
                </a:lnTo>
                <a:lnTo>
                  <a:pt x="884270" y="542329"/>
                </a:lnTo>
                <a:lnTo>
                  <a:pt x="891963" y="495190"/>
                </a:lnTo>
                <a:lnTo>
                  <a:pt x="894588" y="446531"/>
                </a:lnTo>
                <a:lnTo>
                  <a:pt x="891963" y="397873"/>
                </a:lnTo>
                <a:lnTo>
                  <a:pt x="884270" y="350734"/>
                </a:lnTo>
                <a:lnTo>
                  <a:pt x="871782" y="305385"/>
                </a:lnTo>
                <a:lnTo>
                  <a:pt x="854773" y="262099"/>
                </a:lnTo>
                <a:lnTo>
                  <a:pt x="833515" y="221149"/>
                </a:lnTo>
                <a:lnTo>
                  <a:pt x="808280" y="182806"/>
                </a:lnTo>
                <a:lnTo>
                  <a:pt x="779343" y="147344"/>
                </a:lnTo>
                <a:lnTo>
                  <a:pt x="746976" y="115034"/>
                </a:lnTo>
                <a:lnTo>
                  <a:pt x="711451" y="86148"/>
                </a:lnTo>
                <a:lnTo>
                  <a:pt x="673043" y="60960"/>
                </a:lnTo>
                <a:lnTo>
                  <a:pt x="632024" y="39740"/>
                </a:lnTo>
                <a:lnTo>
                  <a:pt x="588666" y="22762"/>
                </a:lnTo>
                <a:lnTo>
                  <a:pt x="543243" y="10298"/>
                </a:lnTo>
                <a:lnTo>
                  <a:pt x="496028" y="2619"/>
                </a:lnTo>
                <a:lnTo>
                  <a:pt x="447294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33727" y="4693920"/>
            <a:ext cx="268605" cy="238125"/>
          </a:xfrm>
          <a:custGeom>
            <a:avLst/>
            <a:gdLst/>
            <a:ahLst/>
            <a:cxnLst/>
            <a:rect l="l" t="t" r="r" b="b"/>
            <a:pathLst>
              <a:path w="268605" h="238125">
                <a:moveTo>
                  <a:pt x="0" y="0"/>
                </a:moveTo>
                <a:lnTo>
                  <a:pt x="0" y="237743"/>
                </a:lnTo>
                <a:lnTo>
                  <a:pt x="268224" y="118871"/>
                </a:lnTo>
                <a:lnTo>
                  <a:pt x="0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450592" y="4418076"/>
            <a:ext cx="8656320" cy="723916"/>
          </a:xfrm>
          <a:prstGeom prst="rect">
            <a:avLst/>
          </a:prstGeom>
          <a:solidFill>
            <a:srgbClr val="E2EBF8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08585" indent="-144780">
              <a:lnSpc>
                <a:spcPct val="100000"/>
              </a:lnSpc>
              <a:buClr>
                <a:srgbClr val="126A7E"/>
              </a:buClr>
              <a:buFont typeface="MS UI Gothic"/>
              <a:buChar char="▪"/>
              <a:tabLst>
                <a:tab pos="109220" algn="l"/>
              </a:tabLst>
            </a:pPr>
            <a:r>
              <a:rPr sz="1400" b="1" spc="-125" dirty="0">
                <a:latin typeface="맑은 고딕"/>
                <a:cs typeface="맑은 고딕"/>
              </a:rPr>
              <a:t>개인정보를</a:t>
            </a:r>
            <a:r>
              <a:rPr sz="1400" b="1" spc="-300" dirty="0">
                <a:latin typeface="맑은 고딕"/>
                <a:cs typeface="맑은 고딕"/>
              </a:rPr>
              <a:t> </a:t>
            </a:r>
            <a:r>
              <a:rPr sz="1400" b="1" spc="-80" dirty="0">
                <a:latin typeface="맑은 고딕"/>
                <a:cs typeface="맑은 고딕"/>
              </a:rPr>
              <a:t>쉽게</a:t>
            </a:r>
            <a:r>
              <a:rPr sz="1400" b="1" spc="-315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검색할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dirty="0">
                <a:latin typeface="맑은 고딕"/>
                <a:cs typeface="맑은 고딕"/>
              </a:rPr>
              <a:t>수</a:t>
            </a:r>
            <a:r>
              <a:rPr sz="1400" b="1" spc="-315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있도록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일정한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100" dirty="0">
                <a:latin typeface="맑은 고딕"/>
                <a:cs typeface="맑은 고딕"/>
              </a:rPr>
              <a:t>규칙에</a:t>
            </a:r>
            <a:r>
              <a:rPr sz="1400" b="1" spc="-315" dirty="0">
                <a:latin typeface="맑은 고딕"/>
                <a:cs typeface="맑은 고딕"/>
              </a:rPr>
              <a:t> </a:t>
            </a:r>
            <a:r>
              <a:rPr sz="1400" b="1" spc="-80" dirty="0">
                <a:latin typeface="맑은 고딕"/>
                <a:cs typeface="맑은 고딕"/>
              </a:rPr>
              <a:t>따라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125" dirty="0">
                <a:latin typeface="맑은 고딕"/>
                <a:cs typeface="맑은 고딕"/>
              </a:rPr>
              <a:t>체계적으로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125" dirty="0">
                <a:latin typeface="맑은 고딕"/>
                <a:cs typeface="맑은 고딕"/>
              </a:rPr>
              <a:t>배열하거나</a:t>
            </a:r>
            <a:r>
              <a:rPr sz="1400" b="1" spc="-30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구성한</a:t>
            </a:r>
            <a:r>
              <a:rPr sz="1400" b="1" spc="-315" dirty="0">
                <a:latin typeface="맑은 고딕"/>
                <a:cs typeface="맑은 고딕"/>
              </a:rPr>
              <a:t> </a:t>
            </a:r>
            <a:r>
              <a:rPr sz="1400" b="1" spc="-125" dirty="0">
                <a:latin typeface="맑은 고딕"/>
                <a:cs typeface="맑은 고딕"/>
              </a:rPr>
              <a:t>개인정보의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0070C0"/>
                </a:solidFill>
                <a:latin typeface="맑은 고딕"/>
                <a:cs typeface="맑은 고딕"/>
              </a:rPr>
              <a:t>집합물(</a:t>
            </a:r>
            <a:r>
              <a:rPr sz="1400" b="1" spc="-160" dirty="0" err="1">
                <a:solidFill>
                  <a:srgbClr val="0070C0"/>
                </a:solidFill>
                <a:latin typeface="맑은 고딕"/>
                <a:cs typeface="맑은 고딕"/>
              </a:rPr>
              <a:t>集合物</a:t>
            </a:r>
            <a:r>
              <a:rPr sz="1400" b="1" dirty="0">
                <a:solidFill>
                  <a:srgbClr val="0070C0"/>
                </a:solidFill>
                <a:latin typeface="맑은 고딕"/>
                <a:cs typeface="맑은 고딕"/>
              </a:rPr>
              <a:t>)</a:t>
            </a:r>
            <a:endParaRPr lang="en-US" altLang="ko-KR" sz="1400" b="1" dirty="0">
              <a:solidFill>
                <a:srgbClr val="0070C0"/>
              </a:solidFill>
              <a:latin typeface="맑은 고딕"/>
              <a:cs typeface="맑은 고딕"/>
            </a:endParaRPr>
          </a:p>
          <a:p>
            <a:pPr marL="108585" indent="-144780">
              <a:lnSpc>
                <a:spcPct val="100000"/>
              </a:lnSpc>
              <a:buClr>
                <a:srgbClr val="126A7E"/>
              </a:buClr>
              <a:buFont typeface="MS UI Gothic"/>
              <a:buChar char="▪"/>
              <a:tabLst>
                <a:tab pos="109220" algn="l"/>
              </a:tabLst>
            </a:pPr>
            <a:endParaRPr sz="1400" b="1" dirty="0">
              <a:solidFill>
                <a:srgbClr val="0070C0"/>
              </a:solidFill>
              <a:latin typeface="맑은 고딕"/>
              <a:cs typeface="맑은 고딕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7173" y="4584572"/>
            <a:ext cx="66675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160" dirty="0">
                <a:solidFill>
                  <a:srgbClr val="FFFFFF"/>
                </a:solidFill>
                <a:latin typeface="맑은 고딕"/>
                <a:cs typeface="맑은 고딕"/>
              </a:rPr>
              <a:t>개인정보</a:t>
            </a:r>
            <a:endParaRPr sz="14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spc="-155" dirty="0">
                <a:solidFill>
                  <a:srgbClr val="FFFFFF"/>
                </a:solidFill>
                <a:latin typeface="맑은 고딕"/>
                <a:cs typeface="맑은 고딕"/>
              </a:rPr>
              <a:t>파일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22348" y="5519928"/>
            <a:ext cx="768857" cy="8039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49779" y="5535167"/>
            <a:ext cx="741045" cy="775970"/>
          </a:xfrm>
          <a:custGeom>
            <a:avLst/>
            <a:gdLst/>
            <a:ahLst/>
            <a:cxnLst/>
            <a:rect l="l" t="t" r="r" b="b"/>
            <a:pathLst>
              <a:path w="741044" h="775970">
                <a:moveTo>
                  <a:pt x="370331" y="0"/>
                </a:moveTo>
                <a:lnTo>
                  <a:pt x="323889" y="3021"/>
                </a:lnTo>
                <a:lnTo>
                  <a:pt x="279166" y="11845"/>
                </a:lnTo>
                <a:lnTo>
                  <a:pt x="236507" y="26106"/>
                </a:lnTo>
                <a:lnTo>
                  <a:pt x="196263" y="45443"/>
                </a:lnTo>
                <a:lnTo>
                  <a:pt x="158779" y="69490"/>
                </a:lnTo>
                <a:lnTo>
                  <a:pt x="124403" y="97885"/>
                </a:lnTo>
                <a:lnTo>
                  <a:pt x="93483" y="130264"/>
                </a:lnTo>
                <a:lnTo>
                  <a:pt x="66367" y="166265"/>
                </a:lnTo>
                <a:lnTo>
                  <a:pt x="43401" y="205522"/>
                </a:lnTo>
                <a:lnTo>
                  <a:pt x="24934" y="247674"/>
                </a:lnTo>
                <a:lnTo>
                  <a:pt x="11313" y="292356"/>
                </a:lnTo>
                <a:lnTo>
                  <a:pt x="2886" y="339205"/>
                </a:lnTo>
                <a:lnTo>
                  <a:pt x="0" y="387857"/>
                </a:lnTo>
                <a:lnTo>
                  <a:pt x="2886" y="436510"/>
                </a:lnTo>
                <a:lnTo>
                  <a:pt x="11313" y="483359"/>
                </a:lnTo>
                <a:lnTo>
                  <a:pt x="24934" y="528041"/>
                </a:lnTo>
                <a:lnTo>
                  <a:pt x="43401" y="570193"/>
                </a:lnTo>
                <a:lnTo>
                  <a:pt x="66367" y="609450"/>
                </a:lnTo>
                <a:lnTo>
                  <a:pt x="93483" y="645451"/>
                </a:lnTo>
                <a:lnTo>
                  <a:pt x="124403" y="677830"/>
                </a:lnTo>
                <a:lnTo>
                  <a:pt x="158779" y="706225"/>
                </a:lnTo>
                <a:lnTo>
                  <a:pt x="196263" y="730272"/>
                </a:lnTo>
                <a:lnTo>
                  <a:pt x="236507" y="749609"/>
                </a:lnTo>
                <a:lnTo>
                  <a:pt x="279166" y="763870"/>
                </a:lnTo>
                <a:lnTo>
                  <a:pt x="323889" y="772694"/>
                </a:lnTo>
                <a:lnTo>
                  <a:pt x="370331" y="775715"/>
                </a:lnTo>
                <a:lnTo>
                  <a:pt x="416774" y="772694"/>
                </a:lnTo>
                <a:lnTo>
                  <a:pt x="461497" y="763870"/>
                </a:lnTo>
                <a:lnTo>
                  <a:pt x="504156" y="749609"/>
                </a:lnTo>
                <a:lnTo>
                  <a:pt x="544400" y="730272"/>
                </a:lnTo>
                <a:lnTo>
                  <a:pt x="581884" y="706225"/>
                </a:lnTo>
                <a:lnTo>
                  <a:pt x="616260" y="677830"/>
                </a:lnTo>
                <a:lnTo>
                  <a:pt x="647180" y="645451"/>
                </a:lnTo>
                <a:lnTo>
                  <a:pt x="674296" y="609450"/>
                </a:lnTo>
                <a:lnTo>
                  <a:pt x="697262" y="570193"/>
                </a:lnTo>
                <a:lnTo>
                  <a:pt x="715729" y="528041"/>
                </a:lnTo>
                <a:lnTo>
                  <a:pt x="729350" y="483359"/>
                </a:lnTo>
                <a:lnTo>
                  <a:pt x="737777" y="436510"/>
                </a:lnTo>
                <a:lnTo>
                  <a:pt x="740663" y="387857"/>
                </a:lnTo>
                <a:lnTo>
                  <a:pt x="737777" y="339205"/>
                </a:lnTo>
                <a:lnTo>
                  <a:pt x="729350" y="292356"/>
                </a:lnTo>
                <a:lnTo>
                  <a:pt x="715729" y="247674"/>
                </a:lnTo>
                <a:lnTo>
                  <a:pt x="697262" y="205522"/>
                </a:lnTo>
                <a:lnTo>
                  <a:pt x="674296" y="166265"/>
                </a:lnTo>
                <a:lnTo>
                  <a:pt x="647180" y="130264"/>
                </a:lnTo>
                <a:lnTo>
                  <a:pt x="616260" y="97885"/>
                </a:lnTo>
                <a:lnTo>
                  <a:pt x="581884" y="69490"/>
                </a:lnTo>
                <a:lnTo>
                  <a:pt x="544400" y="45443"/>
                </a:lnTo>
                <a:lnTo>
                  <a:pt x="504156" y="26106"/>
                </a:lnTo>
                <a:lnTo>
                  <a:pt x="461497" y="11845"/>
                </a:lnTo>
                <a:lnTo>
                  <a:pt x="416774" y="3021"/>
                </a:lnTo>
                <a:lnTo>
                  <a:pt x="370331" y="0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747247" y="5539740"/>
            <a:ext cx="742315" cy="769620"/>
          </a:xfrm>
          <a:custGeom>
            <a:avLst/>
            <a:gdLst/>
            <a:ahLst/>
            <a:cxnLst/>
            <a:rect l="l" t="t" r="r" b="b"/>
            <a:pathLst>
              <a:path w="742315" h="769620">
                <a:moveTo>
                  <a:pt x="371094" y="0"/>
                </a:moveTo>
                <a:lnTo>
                  <a:pt x="324539" y="2998"/>
                </a:lnTo>
                <a:lnTo>
                  <a:pt x="279711" y="11752"/>
                </a:lnTo>
                <a:lnTo>
                  <a:pt x="236958" y="25902"/>
                </a:lnTo>
                <a:lnTo>
                  <a:pt x="196628" y="45087"/>
                </a:lnTo>
                <a:lnTo>
                  <a:pt x="159067" y="68945"/>
                </a:lnTo>
                <a:lnTo>
                  <a:pt x="124624" y="97118"/>
                </a:lnTo>
                <a:lnTo>
                  <a:pt x="93645" y="129243"/>
                </a:lnTo>
                <a:lnTo>
                  <a:pt x="66479" y="164961"/>
                </a:lnTo>
                <a:lnTo>
                  <a:pt x="43473" y="203910"/>
                </a:lnTo>
                <a:lnTo>
                  <a:pt x="24975" y="245730"/>
                </a:lnTo>
                <a:lnTo>
                  <a:pt x="11331" y="290060"/>
                </a:lnTo>
                <a:lnTo>
                  <a:pt x="2890" y="336540"/>
                </a:lnTo>
                <a:lnTo>
                  <a:pt x="0" y="384810"/>
                </a:lnTo>
                <a:lnTo>
                  <a:pt x="2890" y="433079"/>
                </a:lnTo>
                <a:lnTo>
                  <a:pt x="11331" y="479559"/>
                </a:lnTo>
                <a:lnTo>
                  <a:pt x="24975" y="523889"/>
                </a:lnTo>
                <a:lnTo>
                  <a:pt x="43473" y="565709"/>
                </a:lnTo>
                <a:lnTo>
                  <a:pt x="66479" y="604658"/>
                </a:lnTo>
                <a:lnTo>
                  <a:pt x="93645" y="640376"/>
                </a:lnTo>
                <a:lnTo>
                  <a:pt x="124624" y="672501"/>
                </a:lnTo>
                <a:lnTo>
                  <a:pt x="159067" y="700674"/>
                </a:lnTo>
                <a:lnTo>
                  <a:pt x="196628" y="724532"/>
                </a:lnTo>
                <a:lnTo>
                  <a:pt x="236958" y="743717"/>
                </a:lnTo>
                <a:lnTo>
                  <a:pt x="279711" y="757867"/>
                </a:lnTo>
                <a:lnTo>
                  <a:pt x="324539" y="766621"/>
                </a:lnTo>
                <a:lnTo>
                  <a:pt x="371094" y="769620"/>
                </a:lnTo>
                <a:lnTo>
                  <a:pt x="417648" y="766621"/>
                </a:lnTo>
                <a:lnTo>
                  <a:pt x="462476" y="757867"/>
                </a:lnTo>
                <a:lnTo>
                  <a:pt x="505229" y="743717"/>
                </a:lnTo>
                <a:lnTo>
                  <a:pt x="545559" y="724532"/>
                </a:lnTo>
                <a:lnTo>
                  <a:pt x="583120" y="700674"/>
                </a:lnTo>
                <a:lnTo>
                  <a:pt x="617563" y="672501"/>
                </a:lnTo>
                <a:lnTo>
                  <a:pt x="648542" y="640376"/>
                </a:lnTo>
                <a:lnTo>
                  <a:pt x="675708" y="604658"/>
                </a:lnTo>
                <a:lnTo>
                  <a:pt x="698714" y="565709"/>
                </a:lnTo>
                <a:lnTo>
                  <a:pt x="717212" y="523889"/>
                </a:lnTo>
                <a:lnTo>
                  <a:pt x="730856" y="479559"/>
                </a:lnTo>
                <a:lnTo>
                  <a:pt x="739297" y="433079"/>
                </a:lnTo>
                <a:lnTo>
                  <a:pt x="742187" y="384810"/>
                </a:lnTo>
                <a:lnTo>
                  <a:pt x="739297" y="336540"/>
                </a:lnTo>
                <a:lnTo>
                  <a:pt x="730856" y="290060"/>
                </a:lnTo>
                <a:lnTo>
                  <a:pt x="717212" y="245730"/>
                </a:lnTo>
                <a:lnTo>
                  <a:pt x="698714" y="203910"/>
                </a:lnTo>
                <a:lnTo>
                  <a:pt x="675708" y="164961"/>
                </a:lnTo>
                <a:lnTo>
                  <a:pt x="648542" y="129243"/>
                </a:lnTo>
                <a:lnTo>
                  <a:pt x="617563" y="97118"/>
                </a:lnTo>
                <a:lnTo>
                  <a:pt x="583120" y="68945"/>
                </a:lnTo>
                <a:lnTo>
                  <a:pt x="545559" y="45087"/>
                </a:lnTo>
                <a:lnTo>
                  <a:pt x="505229" y="25902"/>
                </a:lnTo>
                <a:lnTo>
                  <a:pt x="462476" y="11752"/>
                </a:lnTo>
                <a:lnTo>
                  <a:pt x="417648" y="2998"/>
                </a:lnTo>
                <a:lnTo>
                  <a:pt x="371094" y="0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5819" y="5483352"/>
            <a:ext cx="894715" cy="894715"/>
          </a:xfrm>
          <a:custGeom>
            <a:avLst/>
            <a:gdLst/>
            <a:ahLst/>
            <a:cxnLst/>
            <a:rect l="l" t="t" r="r" b="b"/>
            <a:pathLst>
              <a:path w="894714" h="894714">
                <a:moveTo>
                  <a:pt x="447294" y="0"/>
                </a:moveTo>
                <a:lnTo>
                  <a:pt x="398557" y="2624"/>
                </a:lnTo>
                <a:lnTo>
                  <a:pt x="351340" y="10316"/>
                </a:lnTo>
                <a:lnTo>
                  <a:pt x="305916" y="22802"/>
                </a:lnTo>
                <a:lnTo>
                  <a:pt x="262558" y="39810"/>
                </a:lnTo>
                <a:lnTo>
                  <a:pt x="221538" y="61067"/>
                </a:lnTo>
                <a:lnTo>
                  <a:pt x="183130" y="86299"/>
                </a:lnTo>
                <a:lnTo>
                  <a:pt x="147606" y="115235"/>
                </a:lnTo>
                <a:lnTo>
                  <a:pt x="115240" y="147601"/>
                </a:lnTo>
                <a:lnTo>
                  <a:pt x="86303" y="183125"/>
                </a:lnTo>
                <a:lnTo>
                  <a:pt x="61070" y="221533"/>
                </a:lnTo>
                <a:lnTo>
                  <a:pt x="39812" y="262553"/>
                </a:lnTo>
                <a:lnTo>
                  <a:pt x="22803" y="305911"/>
                </a:lnTo>
                <a:lnTo>
                  <a:pt x="10317" y="351336"/>
                </a:lnTo>
                <a:lnTo>
                  <a:pt x="2624" y="398555"/>
                </a:lnTo>
                <a:lnTo>
                  <a:pt x="0" y="447294"/>
                </a:lnTo>
                <a:lnTo>
                  <a:pt x="2624" y="496030"/>
                </a:lnTo>
                <a:lnTo>
                  <a:pt x="10317" y="543247"/>
                </a:lnTo>
                <a:lnTo>
                  <a:pt x="22803" y="588671"/>
                </a:lnTo>
                <a:lnTo>
                  <a:pt x="39812" y="632029"/>
                </a:lnTo>
                <a:lnTo>
                  <a:pt x="61070" y="673049"/>
                </a:lnTo>
                <a:lnTo>
                  <a:pt x="86303" y="711457"/>
                </a:lnTo>
                <a:lnTo>
                  <a:pt x="115240" y="746981"/>
                </a:lnTo>
                <a:lnTo>
                  <a:pt x="147606" y="779347"/>
                </a:lnTo>
                <a:lnTo>
                  <a:pt x="183130" y="808284"/>
                </a:lnTo>
                <a:lnTo>
                  <a:pt x="221538" y="833517"/>
                </a:lnTo>
                <a:lnTo>
                  <a:pt x="262558" y="854775"/>
                </a:lnTo>
                <a:lnTo>
                  <a:pt x="305916" y="871784"/>
                </a:lnTo>
                <a:lnTo>
                  <a:pt x="351340" y="884270"/>
                </a:lnTo>
                <a:lnTo>
                  <a:pt x="398557" y="891963"/>
                </a:lnTo>
                <a:lnTo>
                  <a:pt x="447294" y="894588"/>
                </a:lnTo>
                <a:lnTo>
                  <a:pt x="496028" y="891963"/>
                </a:lnTo>
                <a:lnTo>
                  <a:pt x="543243" y="884270"/>
                </a:lnTo>
                <a:lnTo>
                  <a:pt x="588666" y="871784"/>
                </a:lnTo>
                <a:lnTo>
                  <a:pt x="632024" y="854775"/>
                </a:lnTo>
                <a:lnTo>
                  <a:pt x="673043" y="833517"/>
                </a:lnTo>
                <a:lnTo>
                  <a:pt x="711451" y="808284"/>
                </a:lnTo>
                <a:lnTo>
                  <a:pt x="746976" y="779347"/>
                </a:lnTo>
                <a:lnTo>
                  <a:pt x="779343" y="746981"/>
                </a:lnTo>
                <a:lnTo>
                  <a:pt x="808280" y="711457"/>
                </a:lnTo>
                <a:lnTo>
                  <a:pt x="833515" y="673049"/>
                </a:lnTo>
                <a:lnTo>
                  <a:pt x="854773" y="632029"/>
                </a:lnTo>
                <a:lnTo>
                  <a:pt x="871782" y="588671"/>
                </a:lnTo>
                <a:lnTo>
                  <a:pt x="884270" y="543247"/>
                </a:lnTo>
                <a:lnTo>
                  <a:pt x="891963" y="496030"/>
                </a:lnTo>
                <a:lnTo>
                  <a:pt x="894588" y="447294"/>
                </a:lnTo>
                <a:lnTo>
                  <a:pt x="891963" y="398555"/>
                </a:lnTo>
                <a:lnTo>
                  <a:pt x="884270" y="351336"/>
                </a:lnTo>
                <a:lnTo>
                  <a:pt x="871782" y="305911"/>
                </a:lnTo>
                <a:lnTo>
                  <a:pt x="854773" y="262553"/>
                </a:lnTo>
                <a:lnTo>
                  <a:pt x="833515" y="221533"/>
                </a:lnTo>
                <a:lnTo>
                  <a:pt x="808280" y="183125"/>
                </a:lnTo>
                <a:lnTo>
                  <a:pt x="779343" y="147601"/>
                </a:lnTo>
                <a:lnTo>
                  <a:pt x="746976" y="115235"/>
                </a:lnTo>
                <a:lnTo>
                  <a:pt x="711451" y="86299"/>
                </a:lnTo>
                <a:lnTo>
                  <a:pt x="673043" y="61067"/>
                </a:lnTo>
                <a:lnTo>
                  <a:pt x="632024" y="39810"/>
                </a:lnTo>
                <a:lnTo>
                  <a:pt x="588666" y="22802"/>
                </a:lnTo>
                <a:lnTo>
                  <a:pt x="543243" y="10316"/>
                </a:lnTo>
                <a:lnTo>
                  <a:pt x="496028" y="2624"/>
                </a:lnTo>
                <a:lnTo>
                  <a:pt x="447294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9823" y="5811011"/>
            <a:ext cx="268605" cy="239395"/>
          </a:xfrm>
          <a:custGeom>
            <a:avLst/>
            <a:gdLst/>
            <a:ahLst/>
            <a:cxnLst/>
            <a:rect l="l" t="t" r="r" b="b"/>
            <a:pathLst>
              <a:path w="268605" h="239395">
                <a:moveTo>
                  <a:pt x="0" y="0"/>
                </a:moveTo>
                <a:lnTo>
                  <a:pt x="0" y="239267"/>
                </a:lnTo>
                <a:lnTo>
                  <a:pt x="268224" y="119634"/>
                </a:lnTo>
                <a:lnTo>
                  <a:pt x="0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456688" y="5536691"/>
            <a:ext cx="8656320" cy="773289"/>
          </a:xfrm>
          <a:prstGeom prst="rect">
            <a:avLst/>
          </a:prstGeom>
          <a:solidFill>
            <a:srgbClr val="E2EBF8"/>
          </a:solidFill>
        </p:spPr>
        <p:txBody>
          <a:bodyPr vert="horz" wrap="square" lIns="0" tIns="171450" rIns="0" bIns="0" rtlCol="0">
            <a:spAutoFit/>
          </a:bodyPr>
          <a:lstStyle/>
          <a:p>
            <a:pPr marL="108585" indent="-144780">
              <a:lnSpc>
                <a:spcPct val="100000"/>
              </a:lnSpc>
              <a:spcBef>
                <a:spcPts val="1350"/>
              </a:spcBef>
              <a:buClr>
                <a:srgbClr val="126A7E"/>
              </a:buClr>
              <a:buFont typeface="MS UI Gothic"/>
              <a:buChar char="▪"/>
              <a:tabLst>
                <a:tab pos="109220" algn="l"/>
              </a:tabLst>
            </a:pPr>
            <a:r>
              <a:rPr sz="1400" b="1" spc="-125" dirty="0">
                <a:latin typeface="맑은 고딕"/>
                <a:cs typeface="맑은 고딕"/>
              </a:rPr>
              <a:t>개인정보의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수집,</a:t>
            </a:r>
            <a:r>
              <a:rPr sz="1400" b="1" spc="-30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생성,</a:t>
            </a:r>
            <a:r>
              <a:rPr sz="1400" b="1" spc="-30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연계,</a:t>
            </a:r>
            <a:r>
              <a:rPr sz="1400" b="1" spc="-30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연동,</a:t>
            </a:r>
            <a:r>
              <a:rPr sz="1400" b="1" spc="-30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기록,</a:t>
            </a:r>
            <a:r>
              <a:rPr sz="1400" b="1" spc="-30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저장,</a:t>
            </a:r>
            <a:r>
              <a:rPr sz="1400" b="1" spc="-30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보유,</a:t>
            </a:r>
            <a:r>
              <a:rPr sz="1400" b="1" spc="-295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가공,</a:t>
            </a:r>
            <a:r>
              <a:rPr sz="1400" b="1" spc="-30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편집,</a:t>
            </a:r>
            <a:r>
              <a:rPr sz="1400" b="1" spc="-30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검색,</a:t>
            </a:r>
            <a:r>
              <a:rPr sz="1400" b="1" spc="-30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출력,</a:t>
            </a:r>
            <a:r>
              <a:rPr sz="1400" b="1" spc="-300" dirty="0">
                <a:latin typeface="맑은 고딕"/>
                <a:cs typeface="맑은 고딕"/>
              </a:rPr>
              <a:t> </a:t>
            </a:r>
            <a:r>
              <a:rPr sz="1400" b="1" spc="-160" dirty="0">
                <a:latin typeface="맑은 고딕"/>
                <a:cs typeface="맑은 고딕"/>
              </a:rPr>
              <a:t>정정(訂正</a:t>
            </a:r>
            <a:r>
              <a:rPr sz="1400" b="1" spc="-80" dirty="0">
                <a:latin typeface="맑은 고딕"/>
                <a:cs typeface="맑은 고딕"/>
              </a:rPr>
              <a:t>),</a:t>
            </a:r>
            <a:r>
              <a:rPr sz="1400" b="1" spc="-30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복구,</a:t>
            </a:r>
            <a:r>
              <a:rPr sz="1400" b="1" spc="-30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이용,</a:t>
            </a:r>
            <a:r>
              <a:rPr sz="1400" b="1" spc="-30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제공,</a:t>
            </a:r>
            <a:r>
              <a:rPr sz="1400" b="1" spc="-30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공개,</a:t>
            </a:r>
            <a:r>
              <a:rPr sz="1400" b="1" spc="-300" dirty="0">
                <a:latin typeface="맑은 고딕"/>
                <a:cs typeface="맑은 고딕"/>
              </a:rPr>
              <a:t> </a:t>
            </a:r>
            <a:r>
              <a:rPr sz="1400" b="1" spc="-160" dirty="0">
                <a:latin typeface="맑은 고딕"/>
                <a:cs typeface="맑은 고딕"/>
              </a:rPr>
              <a:t>파기(破棄</a:t>
            </a:r>
            <a:r>
              <a:rPr sz="1400" b="1" spc="-155" dirty="0">
                <a:latin typeface="맑은 고딕"/>
                <a:cs typeface="맑은 고딕"/>
              </a:rPr>
              <a:t>),</a:t>
            </a:r>
            <a:endParaRPr sz="1400" b="1" dirty="0">
              <a:latin typeface="맑은 고딕"/>
              <a:cs typeface="맑은 고딕"/>
            </a:endParaRPr>
          </a:p>
          <a:p>
            <a:pPr marL="108585">
              <a:lnSpc>
                <a:spcPct val="100000"/>
              </a:lnSpc>
            </a:pPr>
            <a:r>
              <a:rPr sz="1400" b="1" dirty="0">
                <a:latin typeface="맑은 고딕"/>
                <a:cs typeface="맑은 고딕"/>
              </a:rPr>
              <a:t>그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80" dirty="0">
                <a:latin typeface="맑은 고딕"/>
                <a:cs typeface="맑은 고딕"/>
              </a:rPr>
              <a:t>밖에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80" dirty="0">
                <a:latin typeface="맑은 고딕"/>
                <a:cs typeface="맑은 고딕"/>
              </a:rPr>
              <a:t>이와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100" dirty="0" err="1">
                <a:latin typeface="맑은 고딕"/>
                <a:cs typeface="맑은 고딕"/>
              </a:rPr>
              <a:t>유사한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60" dirty="0" err="1">
                <a:latin typeface="맑은 고딕"/>
                <a:cs typeface="맑은 고딕"/>
              </a:rPr>
              <a:t>행위</a:t>
            </a:r>
            <a:endParaRPr lang="en-US" altLang="ko-KR" sz="1400" b="1" spc="-160" dirty="0">
              <a:latin typeface="맑은 고딕"/>
              <a:cs typeface="맑은 고딕"/>
            </a:endParaRPr>
          </a:p>
          <a:p>
            <a:pPr marL="108585">
              <a:lnSpc>
                <a:spcPct val="100000"/>
              </a:lnSpc>
            </a:pPr>
            <a:endParaRPr sz="1050" b="1" dirty="0">
              <a:latin typeface="맑은 고딕"/>
              <a:cs typeface="맑은 고딕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780393" y="6546843"/>
            <a:ext cx="2190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z="1200" dirty="0">
                <a:latin typeface="맑은 고딕"/>
                <a:cs typeface="맑은 고딕"/>
              </a:rPr>
              <a:t>5</a:t>
            </a:fld>
            <a:endParaRPr sz="1200">
              <a:latin typeface="맑은 고딕"/>
              <a:cs typeface="맑은 고딕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20546" y="5809894"/>
            <a:ext cx="349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60" dirty="0">
                <a:solidFill>
                  <a:srgbClr val="FFFFFF"/>
                </a:solidFill>
                <a:latin typeface="맑은 고딕"/>
                <a:cs typeface="맑은 고딕"/>
              </a:rPr>
              <a:t>처리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85720" y="2895980"/>
            <a:ext cx="51174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E85A1A"/>
                </a:solidFill>
                <a:latin typeface="맑은 고딕"/>
                <a:cs typeface="맑은 고딕"/>
              </a:rPr>
              <a:t>※</a:t>
            </a:r>
            <a:r>
              <a:rPr sz="1300" b="1" spc="-3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300" b="1" spc="-114" dirty="0">
                <a:solidFill>
                  <a:srgbClr val="E85A1A"/>
                </a:solidFill>
                <a:latin typeface="맑은 고딕"/>
                <a:cs typeface="맑은 고딕"/>
              </a:rPr>
              <a:t>개인정보</a:t>
            </a:r>
            <a:r>
              <a:rPr sz="13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300" b="1" spc="-114" dirty="0">
                <a:solidFill>
                  <a:srgbClr val="E85A1A"/>
                </a:solidFill>
                <a:latin typeface="맑은 고딕"/>
                <a:cs typeface="맑은 고딕"/>
              </a:rPr>
              <a:t>보호법은</a:t>
            </a:r>
            <a:r>
              <a:rPr sz="1300" b="1" spc="-2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300" b="1" spc="-114" dirty="0">
                <a:solidFill>
                  <a:srgbClr val="E85A1A"/>
                </a:solidFill>
                <a:latin typeface="맑은 고딕"/>
                <a:cs typeface="맑은 고딕"/>
              </a:rPr>
              <a:t>임직원,</a:t>
            </a:r>
            <a:r>
              <a:rPr sz="13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300" b="1" spc="-100" dirty="0">
                <a:solidFill>
                  <a:srgbClr val="E85A1A"/>
                </a:solidFill>
                <a:latin typeface="맑은 고딕"/>
                <a:cs typeface="맑은 고딕"/>
              </a:rPr>
              <a:t>주주,</a:t>
            </a:r>
            <a:r>
              <a:rPr sz="13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300" b="1" spc="-114" dirty="0">
                <a:solidFill>
                  <a:srgbClr val="E85A1A"/>
                </a:solidFill>
                <a:latin typeface="맑은 고딕"/>
                <a:cs typeface="맑은 고딕"/>
              </a:rPr>
              <a:t>협력업체</a:t>
            </a:r>
            <a:r>
              <a:rPr sz="1300" b="1" spc="-2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300" b="1" spc="-5" dirty="0">
                <a:solidFill>
                  <a:srgbClr val="E85A1A"/>
                </a:solidFill>
                <a:latin typeface="맑은 고딕"/>
                <a:cs typeface="맑은 고딕"/>
              </a:rPr>
              <a:t>등</a:t>
            </a:r>
            <a:r>
              <a:rPr sz="1300" b="1" spc="-29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300" b="1" spc="-80" dirty="0">
                <a:solidFill>
                  <a:srgbClr val="E85A1A"/>
                </a:solidFill>
                <a:latin typeface="맑은 고딕"/>
                <a:cs typeface="맑은 고딕"/>
              </a:rPr>
              <a:t>모든</a:t>
            </a:r>
            <a:r>
              <a:rPr sz="13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3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사람의</a:t>
            </a:r>
            <a:r>
              <a:rPr sz="1300" b="1" spc="-30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300" b="1" spc="-125" dirty="0">
                <a:solidFill>
                  <a:srgbClr val="E85A1A"/>
                </a:solidFill>
                <a:latin typeface="맑은 고딕"/>
                <a:cs typeface="맑은 고딕"/>
              </a:rPr>
              <a:t>개인정보에</a:t>
            </a:r>
            <a:r>
              <a:rPr sz="1300" b="1" spc="-3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300" b="1" spc="-150" dirty="0">
                <a:solidFill>
                  <a:srgbClr val="E85A1A"/>
                </a:solidFill>
                <a:latin typeface="맑은 고딕"/>
                <a:cs typeface="맑은 고딕"/>
              </a:rPr>
              <a:t>적용됨</a:t>
            </a:r>
            <a:endParaRPr sz="1300">
              <a:latin typeface="맑은 고딕"/>
              <a:cs typeface="맑은 고딕"/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B82BF60C-3A23-A123-9AE2-8D6081E831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4C2E6B80-BD30-6CAD-7329-890DC7C5C8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50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28547" y="650494"/>
            <a:ext cx="367347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4</a:t>
            </a:r>
            <a:r>
              <a:rPr sz="1800" b="1" spc="-50" dirty="0">
                <a:solidFill>
                  <a:srgbClr val="2260B3"/>
                </a:solidFill>
                <a:latin typeface="맑은 고딕"/>
                <a:cs typeface="맑은 고딕"/>
              </a:rPr>
              <a:t>.</a:t>
            </a:r>
            <a:r>
              <a:rPr sz="1800" b="1" spc="-22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75" dirty="0">
                <a:solidFill>
                  <a:srgbClr val="2260B3"/>
                </a:solidFill>
                <a:latin typeface="맑은 고딕"/>
                <a:cs typeface="맑은 고딕"/>
              </a:rPr>
              <a:t>정보주체</a:t>
            </a:r>
            <a:r>
              <a:rPr sz="1800" b="1" spc="-22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50" dirty="0">
                <a:solidFill>
                  <a:srgbClr val="2260B3"/>
                </a:solidFill>
                <a:latin typeface="맑은 고딕"/>
                <a:cs typeface="맑은 고딕"/>
              </a:rPr>
              <a:t>권리</a:t>
            </a:r>
            <a:r>
              <a:rPr sz="1800" b="1" spc="-22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70" dirty="0">
                <a:solidFill>
                  <a:srgbClr val="2260B3"/>
                </a:solidFill>
                <a:latin typeface="맑은 고딕"/>
                <a:cs typeface="맑은 고딕"/>
              </a:rPr>
              <a:t>보장과</a:t>
            </a:r>
            <a:r>
              <a:rPr sz="1800" b="1" spc="-22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95" dirty="0">
                <a:solidFill>
                  <a:srgbClr val="2260B3"/>
                </a:solidFill>
                <a:latin typeface="맑은 고딕"/>
                <a:cs typeface="맑은 고딕"/>
              </a:rPr>
              <a:t>피해구제</a:t>
            </a:r>
            <a:endParaRPr sz="18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개인정보 피해구제 제도</a:t>
            </a:r>
            <a:r>
              <a:rPr sz="2200" b="1" spc="-45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현황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73568" y="1744965"/>
            <a:ext cx="3560063" cy="934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5092" y="1741932"/>
            <a:ext cx="3558540" cy="937260"/>
          </a:xfrm>
          <a:custGeom>
            <a:avLst/>
            <a:gdLst/>
            <a:ahLst/>
            <a:cxnLst/>
            <a:rect l="l" t="t" r="r" b="b"/>
            <a:pathLst>
              <a:path w="3558540" h="937260">
                <a:moveTo>
                  <a:pt x="351408" y="0"/>
                </a:moveTo>
                <a:lnTo>
                  <a:pt x="3207004" y="0"/>
                </a:lnTo>
                <a:lnTo>
                  <a:pt x="3254712" y="3208"/>
                </a:lnTo>
                <a:lnTo>
                  <a:pt x="3300468" y="12554"/>
                </a:lnTo>
                <a:lnTo>
                  <a:pt x="3343852" y="27620"/>
                </a:lnTo>
                <a:lnTo>
                  <a:pt x="3384446" y="47987"/>
                </a:lnTo>
                <a:lnTo>
                  <a:pt x="3421832" y="73236"/>
                </a:lnTo>
                <a:lnTo>
                  <a:pt x="3455590" y="102949"/>
                </a:lnTo>
                <a:lnTo>
                  <a:pt x="3485303" y="136707"/>
                </a:lnTo>
                <a:lnTo>
                  <a:pt x="3510552" y="174093"/>
                </a:lnTo>
                <a:lnTo>
                  <a:pt x="3530919" y="214687"/>
                </a:lnTo>
                <a:lnTo>
                  <a:pt x="3545985" y="258071"/>
                </a:lnTo>
                <a:lnTo>
                  <a:pt x="3555331" y="303827"/>
                </a:lnTo>
                <a:lnTo>
                  <a:pt x="3558539" y="351535"/>
                </a:lnTo>
                <a:lnTo>
                  <a:pt x="3558539" y="937259"/>
                </a:lnTo>
                <a:lnTo>
                  <a:pt x="0" y="937259"/>
                </a:lnTo>
                <a:lnTo>
                  <a:pt x="0" y="351535"/>
                </a:lnTo>
                <a:lnTo>
                  <a:pt x="3208" y="303827"/>
                </a:lnTo>
                <a:lnTo>
                  <a:pt x="12554" y="258071"/>
                </a:lnTo>
                <a:lnTo>
                  <a:pt x="27618" y="214687"/>
                </a:lnTo>
                <a:lnTo>
                  <a:pt x="47982" y="174093"/>
                </a:lnTo>
                <a:lnTo>
                  <a:pt x="73227" y="136707"/>
                </a:lnTo>
                <a:lnTo>
                  <a:pt x="102933" y="102949"/>
                </a:lnTo>
                <a:lnTo>
                  <a:pt x="136682" y="73236"/>
                </a:lnTo>
                <a:lnTo>
                  <a:pt x="174055" y="47987"/>
                </a:lnTo>
                <a:lnTo>
                  <a:pt x="214633" y="27620"/>
                </a:lnTo>
                <a:lnTo>
                  <a:pt x="257998" y="12554"/>
                </a:lnTo>
                <a:lnTo>
                  <a:pt x="303729" y="3208"/>
                </a:lnTo>
                <a:lnTo>
                  <a:pt x="351408" y="0"/>
                </a:lnTo>
                <a:close/>
              </a:path>
            </a:pathLst>
          </a:custGeom>
          <a:ln w="12700">
            <a:solidFill>
              <a:srgbClr val="6A7B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5488" y="1743455"/>
            <a:ext cx="3560064" cy="955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87011" y="1744979"/>
            <a:ext cx="3558540" cy="954405"/>
          </a:xfrm>
          <a:custGeom>
            <a:avLst/>
            <a:gdLst/>
            <a:ahLst/>
            <a:cxnLst/>
            <a:rect l="l" t="t" r="r" b="b"/>
            <a:pathLst>
              <a:path w="3558540" h="954405">
                <a:moveTo>
                  <a:pt x="357759" y="0"/>
                </a:moveTo>
                <a:lnTo>
                  <a:pt x="3200781" y="0"/>
                </a:lnTo>
                <a:lnTo>
                  <a:pt x="3249332" y="3265"/>
                </a:lnTo>
                <a:lnTo>
                  <a:pt x="3295896" y="12777"/>
                </a:lnTo>
                <a:lnTo>
                  <a:pt x="3340048" y="28110"/>
                </a:lnTo>
                <a:lnTo>
                  <a:pt x="3381360" y="48838"/>
                </a:lnTo>
                <a:lnTo>
                  <a:pt x="3419408" y="74535"/>
                </a:lnTo>
                <a:lnTo>
                  <a:pt x="3453765" y="104775"/>
                </a:lnTo>
                <a:lnTo>
                  <a:pt x="3484004" y="139131"/>
                </a:lnTo>
                <a:lnTo>
                  <a:pt x="3509701" y="177179"/>
                </a:lnTo>
                <a:lnTo>
                  <a:pt x="3530429" y="218491"/>
                </a:lnTo>
                <a:lnTo>
                  <a:pt x="3545762" y="262643"/>
                </a:lnTo>
                <a:lnTo>
                  <a:pt x="3555274" y="309207"/>
                </a:lnTo>
                <a:lnTo>
                  <a:pt x="3558540" y="357759"/>
                </a:lnTo>
                <a:lnTo>
                  <a:pt x="3558540" y="954024"/>
                </a:lnTo>
                <a:lnTo>
                  <a:pt x="0" y="954024"/>
                </a:lnTo>
                <a:lnTo>
                  <a:pt x="0" y="357759"/>
                </a:lnTo>
                <a:lnTo>
                  <a:pt x="3265" y="309207"/>
                </a:lnTo>
                <a:lnTo>
                  <a:pt x="12777" y="262643"/>
                </a:lnTo>
                <a:lnTo>
                  <a:pt x="28110" y="218491"/>
                </a:lnTo>
                <a:lnTo>
                  <a:pt x="48838" y="177179"/>
                </a:lnTo>
                <a:lnTo>
                  <a:pt x="74535" y="139131"/>
                </a:lnTo>
                <a:lnTo>
                  <a:pt x="104775" y="104774"/>
                </a:lnTo>
                <a:lnTo>
                  <a:pt x="139131" y="74535"/>
                </a:lnTo>
                <a:lnTo>
                  <a:pt x="177179" y="48838"/>
                </a:lnTo>
                <a:lnTo>
                  <a:pt x="218491" y="28110"/>
                </a:lnTo>
                <a:lnTo>
                  <a:pt x="262643" y="12777"/>
                </a:lnTo>
                <a:lnTo>
                  <a:pt x="309207" y="3265"/>
                </a:lnTo>
                <a:lnTo>
                  <a:pt x="357759" y="0"/>
                </a:lnTo>
                <a:close/>
              </a:path>
            </a:pathLst>
          </a:custGeom>
          <a:ln w="12700">
            <a:solidFill>
              <a:srgbClr val="2BB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5216" y="1751076"/>
            <a:ext cx="3561588" cy="955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740" y="1752600"/>
            <a:ext cx="3560445" cy="954405"/>
          </a:xfrm>
          <a:custGeom>
            <a:avLst/>
            <a:gdLst/>
            <a:ahLst/>
            <a:cxnLst/>
            <a:rect l="l" t="t" r="r" b="b"/>
            <a:pathLst>
              <a:path w="3560445" h="954405">
                <a:moveTo>
                  <a:pt x="357759" y="0"/>
                </a:moveTo>
                <a:lnTo>
                  <a:pt x="3202305" y="0"/>
                </a:lnTo>
                <a:lnTo>
                  <a:pt x="3250856" y="3265"/>
                </a:lnTo>
                <a:lnTo>
                  <a:pt x="3297420" y="12777"/>
                </a:lnTo>
                <a:lnTo>
                  <a:pt x="3341572" y="28110"/>
                </a:lnTo>
                <a:lnTo>
                  <a:pt x="3382884" y="48838"/>
                </a:lnTo>
                <a:lnTo>
                  <a:pt x="3420932" y="74535"/>
                </a:lnTo>
                <a:lnTo>
                  <a:pt x="3455289" y="104775"/>
                </a:lnTo>
                <a:lnTo>
                  <a:pt x="3485528" y="139131"/>
                </a:lnTo>
                <a:lnTo>
                  <a:pt x="3511225" y="177179"/>
                </a:lnTo>
                <a:lnTo>
                  <a:pt x="3531953" y="218491"/>
                </a:lnTo>
                <a:lnTo>
                  <a:pt x="3547286" y="262643"/>
                </a:lnTo>
                <a:lnTo>
                  <a:pt x="3556798" y="309207"/>
                </a:lnTo>
                <a:lnTo>
                  <a:pt x="3560064" y="357759"/>
                </a:lnTo>
                <a:lnTo>
                  <a:pt x="3560064" y="954024"/>
                </a:lnTo>
                <a:lnTo>
                  <a:pt x="0" y="954024"/>
                </a:lnTo>
                <a:lnTo>
                  <a:pt x="0" y="357759"/>
                </a:lnTo>
                <a:lnTo>
                  <a:pt x="3265" y="309207"/>
                </a:lnTo>
                <a:lnTo>
                  <a:pt x="12779" y="262643"/>
                </a:lnTo>
                <a:lnTo>
                  <a:pt x="28114" y="218491"/>
                </a:lnTo>
                <a:lnTo>
                  <a:pt x="48844" y="177179"/>
                </a:lnTo>
                <a:lnTo>
                  <a:pt x="74543" y="139131"/>
                </a:lnTo>
                <a:lnTo>
                  <a:pt x="104784" y="104774"/>
                </a:lnTo>
                <a:lnTo>
                  <a:pt x="139142" y="74535"/>
                </a:lnTo>
                <a:lnTo>
                  <a:pt x="177190" y="48838"/>
                </a:lnTo>
                <a:lnTo>
                  <a:pt x="218502" y="28110"/>
                </a:lnTo>
                <a:lnTo>
                  <a:pt x="262651" y="12777"/>
                </a:lnTo>
                <a:lnTo>
                  <a:pt x="309212" y="3265"/>
                </a:lnTo>
                <a:lnTo>
                  <a:pt x="357759" y="0"/>
                </a:lnTo>
                <a:close/>
              </a:path>
            </a:pathLst>
          </a:custGeom>
          <a:ln w="12700">
            <a:solidFill>
              <a:srgbClr val="438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66266" y="1926158"/>
            <a:ext cx="23926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맑은 고딕"/>
                <a:cs typeface="맑은 고딕"/>
              </a:rPr>
              <a:t>개인정보침해</a:t>
            </a:r>
            <a:r>
              <a:rPr sz="1800" b="1" spc="-6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맑은 고딕"/>
                <a:cs typeface="맑은 고딕"/>
              </a:rPr>
              <a:t>신고상담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0550" y="5304282"/>
            <a:ext cx="3542029" cy="1026160"/>
          </a:xfrm>
          <a:custGeom>
            <a:avLst/>
            <a:gdLst/>
            <a:ahLst/>
            <a:cxnLst/>
            <a:rect l="l" t="t" r="r" b="b"/>
            <a:pathLst>
              <a:path w="3542029" h="1026160">
                <a:moveTo>
                  <a:pt x="0" y="1025652"/>
                </a:moveTo>
                <a:lnTo>
                  <a:pt x="3541776" y="1025652"/>
                </a:lnTo>
                <a:lnTo>
                  <a:pt x="3541776" y="0"/>
                </a:lnTo>
                <a:lnTo>
                  <a:pt x="0" y="0"/>
                </a:lnTo>
                <a:lnTo>
                  <a:pt x="0" y="1025652"/>
                </a:lnTo>
                <a:close/>
              </a:path>
            </a:pathLst>
          </a:custGeom>
          <a:solidFill>
            <a:srgbClr val="EAEE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36260" y="1911477"/>
            <a:ext cx="185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맑은 고딕"/>
                <a:cs typeface="맑은 고딕"/>
              </a:rPr>
              <a:t>개인정보분쟁조정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90821" y="5289041"/>
            <a:ext cx="3540760" cy="1030605"/>
          </a:xfrm>
          <a:custGeom>
            <a:avLst/>
            <a:gdLst/>
            <a:ahLst/>
            <a:cxnLst/>
            <a:rect l="l" t="t" r="r" b="b"/>
            <a:pathLst>
              <a:path w="3540759" h="1030604">
                <a:moveTo>
                  <a:pt x="0" y="1030224"/>
                </a:moveTo>
                <a:lnTo>
                  <a:pt x="3540252" y="1030224"/>
                </a:lnTo>
                <a:lnTo>
                  <a:pt x="3540252" y="0"/>
                </a:lnTo>
                <a:lnTo>
                  <a:pt x="0" y="0"/>
                </a:lnTo>
                <a:lnTo>
                  <a:pt x="0" y="1030224"/>
                </a:lnTo>
                <a:close/>
              </a:path>
            </a:pathLst>
          </a:custGeom>
          <a:solidFill>
            <a:srgbClr val="E8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6740" y="5304282"/>
            <a:ext cx="3560445" cy="1026794"/>
          </a:xfrm>
          <a:prstGeom prst="rect">
            <a:avLst/>
          </a:prstGeom>
          <a:ln w="38100">
            <a:solidFill>
              <a:srgbClr val="2F63C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R="41275" algn="ctr">
              <a:lnSpc>
                <a:spcPct val="100000"/>
              </a:lnSpc>
            </a:pPr>
            <a:r>
              <a:rPr sz="1600" b="1" spc="-150" dirty="0">
                <a:solidFill>
                  <a:srgbClr val="335FB0"/>
                </a:solidFill>
                <a:latin typeface="맑은 고딕"/>
                <a:cs typeface="맑은 고딕"/>
              </a:rPr>
              <a:t>관련근거</a:t>
            </a:r>
            <a:endParaRPr sz="1600">
              <a:latin typeface="맑은 고딕"/>
              <a:cs typeface="맑은 고딕"/>
            </a:endParaRPr>
          </a:p>
          <a:p>
            <a:pPr marR="22860" algn="ctr">
              <a:lnSpc>
                <a:spcPct val="100000"/>
              </a:lnSpc>
            </a:pPr>
            <a:r>
              <a:rPr sz="1600" b="1" spc="-120" dirty="0">
                <a:solidFill>
                  <a:srgbClr val="335FB0"/>
                </a:solidFill>
                <a:latin typeface="맑은 고딕"/>
                <a:cs typeface="맑은 고딕"/>
              </a:rPr>
              <a:t>(개인정보</a:t>
            </a:r>
            <a:r>
              <a:rPr sz="1600" b="1" spc="-320" dirty="0">
                <a:solidFill>
                  <a:srgbClr val="335FB0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335FB0"/>
                </a:solidFill>
                <a:latin typeface="맑은 고딕"/>
                <a:cs typeface="맑은 고딕"/>
              </a:rPr>
              <a:t>보호법</a:t>
            </a:r>
            <a:r>
              <a:rPr sz="1600" b="1" spc="-305" dirty="0">
                <a:solidFill>
                  <a:srgbClr val="335FB0"/>
                </a:solidFill>
                <a:latin typeface="맑은 고딕"/>
                <a:cs typeface="맑은 고딕"/>
              </a:rPr>
              <a:t> </a:t>
            </a:r>
            <a:r>
              <a:rPr sz="1600" b="1" spc="-120" dirty="0">
                <a:solidFill>
                  <a:srgbClr val="335FB0"/>
                </a:solidFill>
                <a:latin typeface="맑은 고딕"/>
                <a:cs typeface="맑은 고딕"/>
              </a:rPr>
              <a:t>제62조)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3090" y="4043324"/>
            <a:ext cx="3547745" cy="106235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194435" indent="-144780">
              <a:lnSpc>
                <a:spcPct val="100000"/>
              </a:lnSpc>
              <a:spcBef>
                <a:spcPts val="905"/>
              </a:spcBef>
              <a:buClr>
                <a:srgbClr val="126A7E"/>
              </a:buClr>
              <a:buFont typeface="MS UI Gothic"/>
              <a:buChar char="▪"/>
              <a:tabLst>
                <a:tab pos="1195070" algn="l"/>
              </a:tabLst>
            </a:pPr>
            <a:r>
              <a:rPr sz="1600" b="1" spc="-150" dirty="0">
                <a:solidFill>
                  <a:srgbClr val="252525"/>
                </a:solidFill>
                <a:latin typeface="맑은 고딕"/>
                <a:cs typeface="맑은 고딕"/>
              </a:rPr>
              <a:t>제도개선권고</a:t>
            </a:r>
            <a:endParaRPr sz="1600">
              <a:latin typeface="맑은 고딕"/>
              <a:cs typeface="맑은 고딕"/>
            </a:endParaRPr>
          </a:p>
          <a:p>
            <a:pPr marL="1194435" indent="-144780">
              <a:lnSpc>
                <a:spcPct val="100000"/>
              </a:lnSpc>
              <a:spcBef>
                <a:spcPts val="800"/>
              </a:spcBef>
              <a:buClr>
                <a:srgbClr val="126A7E"/>
              </a:buClr>
              <a:buFont typeface="MS UI Gothic"/>
              <a:buChar char="▪"/>
              <a:tabLst>
                <a:tab pos="1195070" algn="l"/>
              </a:tabLst>
            </a:pPr>
            <a:r>
              <a:rPr sz="16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행정처분</a:t>
            </a:r>
            <a:r>
              <a:rPr sz="16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150" dirty="0">
                <a:solidFill>
                  <a:srgbClr val="252525"/>
                </a:solidFill>
                <a:latin typeface="맑은 고딕"/>
                <a:cs typeface="맑은 고딕"/>
              </a:rPr>
              <a:t>의뢰</a:t>
            </a:r>
            <a:endParaRPr sz="1600">
              <a:latin typeface="맑은 고딕"/>
              <a:cs typeface="맑은 고딕"/>
            </a:endParaRPr>
          </a:p>
          <a:p>
            <a:pPr marL="1194435" indent="-144780">
              <a:lnSpc>
                <a:spcPct val="100000"/>
              </a:lnSpc>
              <a:spcBef>
                <a:spcPts val="795"/>
              </a:spcBef>
              <a:buClr>
                <a:srgbClr val="126A7E"/>
              </a:buClr>
              <a:buFont typeface="MS UI Gothic"/>
              <a:buChar char="▪"/>
              <a:tabLst>
                <a:tab pos="1195070" algn="l"/>
              </a:tabLst>
            </a:pPr>
            <a:r>
              <a:rPr sz="1600" b="1" spc="-80" dirty="0">
                <a:solidFill>
                  <a:srgbClr val="252525"/>
                </a:solidFill>
                <a:latin typeface="맑은 고딕"/>
                <a:cs typeface="맑은 고딕"/>
              </a:rPr>
              <a:t>수사</a:t>
            </a:r>
            <a:r>
              <a:rPr sz="16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155" dirty="0">
                <a:solidFill>
                  <a:srgbClr val="252525"/>
                </a:solidFill>
                <a:latin typeface="맑은 고딕"/>
                <a:cs typeface="맑은 고딕"/>
              </a:rPr>
              <a:t>의뢰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93361" y="4154019"/>
            <a:ext cx="3545840" cy="71691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85875" indent="-144780">
              <a:lnSpc>
                <a:spcPct val="100000"/>
              </a:lnSpc>
              <a:spcBef>
                <a:spcPts val="900"/>
              </a:spcBef>
              <a:buClr>
                <a:srgbClr val="126A7E"/>
              </a:buClr>
              <a:buFont typeface="MS UI Gothic"/>
              <a:buChar char="▪"/>
              <a:tabLst>
                <a:tab pos="1286510" algn="l"/>
              </a:tabLst>
            </a:pPr>
            <a:r>
              <a:rPr sz="1600" b="1" spc="-150" dirty="0">
                <a:solidFill>
                  <a:srgbClr val="252525"/>
                </a:solidFill>
                <a:latin typeface="맑은 고딕"/>
                <a:cs typeface="맑은 고딕"/>
              </a:rPr>
              <a:t>제도개선권고</a:t>
            </a:r>
            <a:endParaRPr sz="1600">
              <a:latin typeface="맑은 고딕"/>
              <a:cs typeface="맑은 고딕"/>
            </a:endParaRPr>
          </a:p>
          <a:p>
            <a:pPr marL="1259840" indent="-144780">
              <a:lnSpc>
                <a:spcPct val="100000"/>
              </a:lnSpc>
              <a:spcBef>
                <a:spcPts val="805"/>
              </a:spcBef>
              <a:buClr>
                <a:srgbClr val="126A7E"/>
              </a:buClr>
              <a:buFont typeface="MS UI Gothic"/>
              <a:buChar char="▪"/>
              <a:tabLst>
                <a:tab pos="1260475" algn="l"/>
              </a:tabLst>
            </a:pPr>
            <a:r>
              <a:rPr sz="16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손해배상</a:t>
            </a:r>
            <a:r>
              <a:rPr sz="16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155" dirty="0">
                <a:solidFill>
                  <a:srgbClr val="252525"/>
                </a:solidFill>
                <a:latin typeface="맑은 고딕"/>
                <a:cs typeface="맑은 고딕"/>
              </a:rPr>
              <a:t>권고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93620" y="5289803"/>
            <a:ext cx="99060" cy="106680"/>
          </a:xfrm>
          <a:custGeom>
            <a:avLst/>
            <a:gdLst/>
            <a:ahLst/>
            <a:cxnLst/>
            <a:rect l="l" t="t" r="r" b="b"/>
            <a:pathLst>
              <a:path w="99060" h="106679">
                <a:moveTo>
                  <a:pt x="99060" y="0"/>
                </a:moveTo>
                <a:lnTo>
                  <a:pt x="0" y="0"/>
                </a:lnTo>
                <a:lnTo>
                  <a:pt x="49530" y="106680"/>
                </a:lnTo>
                <a:lnTo>
                  <a:pt x="99060" y="0"/>
                </a:lnTo>
                <a:close/>
              </a:path>
            </a:pathLst>
          </a:custGeom>
          <a:solidFill>
            <a:srgbClr val="2F6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21323" y="5297423"/>
            <a:ext cx="99060" cy="106680"/>
          </a:xfrm>
          <a:custGeom>
            <a:avLst/>
            <a:gdLst/>
            <a:ahLst/>
            <a:cxnLst/>
            <a:rect l="l" t="t" r="r" b="b"/>
            <a:pathLst>
              <a:path w="99060" h="106679">
                <a:moveTo>
                  <a:pt x="99060" y="0"/>
                </a:moveTo>
                <a:lnTo>
                  <a:pt x="0" y="0"/>
                </a:lnTo>
                <a:lnTo>
                  <a:pt x="49529" y="106679"/>
                </a:lnTo>
                <a:lnTo>
                  <a:pt x="99060" y="0"/>
                </a:lnTo>
                <a:close/>
              </a:path>
            </a:pathLst>
          </a:custGeom>
          <a:solidFill>
            <a:srgbClr val="57B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87011" y="5289041"/>
            <a:ext cx="3558540" cy="1030605"/>
          </a:xfrm>
          <a:prstGeom prst="rect">
            <a:avLst/>
          </a:prstGeom>
          <a:ln w="38100">
            <a:solidFill>
              <a:srgbClr val="57B3E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43180" algn="ctr">
              <a:lnSpc>
                <a:spcPct val="100000"/>
              </a:lnSpc>
            </a:pPr>
            <a:r>
              <a:rPr sz="1600" b="1" spc="-150" dirty="0">
                <a:solidFill>
                  <a:srgbClr val="1E86BB"/>
                </a:solidFill>
                <a:latin typeface="맑은 고딕"/>
                <a:cs typeface="맑은 고딕"/>
              </a:rPr>
              <a:t>관련근거</a:t>
            </a:r>
            <a:endParaRPr sz="1600" dirty="0">
              <a:latin typeface="맑은 고딕"/>
              <a:cs typeface="맑은 고딕"/>
            </a:endParaRPr>
          </a:p>
          <a:p>
            <a:pPr marL="60960" algn="ctr">
              <a:lnSpc>
                <a:spcPct val="100000"/>
              </a:lnSpc>
            </a:pPr>
            <a:r>
              <a:rPr sz="1600" b="1" spc="-120" dirty="0">
                <a:solidFill>
                  <a:srgbClr val="1E86BB"/>
                </a:solidFill>
                <a:latin typeface="맑은 고딕"/>
                <a:cs typeface="맑은 고딕"/>
              </a:rPr>
              <a:t>(개인정보</a:t>
            </a:r>
            <a:r>
              <a:rPr sz="1600" b="1" spc="-320" dirty="0">
                <a:solidFill>
                  <a:srgbClr val="1E86BB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1E86BB"/>
                </a:solidFill>
                <a:latin typeface="맑은 고딕"/>
                <a:cs typeface="맑은 고딕"/>
              </a:rPr>
              <a:t>보호법</a:t>
            </a:r>
            <a:r>
              <a:rPr sz="1600" b="1" spc="-305" dirty="0">
                <a:solidFill>
                  <a:srgbClr val="1E86BB"/>
                </a:solidFill>
                <a:latin typeface="맑은 고딕"/>
                <a:cs typeface="맑은 고딕"/>
              </a:rPr>
              <a:t> </a:t>
            </a:r>
            <a:r>
              <a:rPr sz="1600" b="1" spc="-120" dirty="0">
                <a:solidFill>
                  <a:srgbClr val="1E86BB"/>
                </a:solidFill>
                <a:latin typeface="맑은 고딕"/>
                <a:cs typeface="맑은 고딕"/>
              </a:rPr>
              <a:t>제43조)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978902" y="5275326"/>
            <a:ext cx="3540760" cy="1028700"/>
          </a:xfrm>
          <a:custGeom>
            <a:avLst/>
            <a:gdLst/>
            <a:ahLst/>
            <a:cxnLst/>
            <a:rect l="l" t="t" r="r" b="b"/>
            <a:pathLst>
              <a:path w="3540759" h="1028700">
                <a:moveTo>
                  <a:pt x="0" y="1028700"/>
                </a:moveTo>
                <a:lnTo>
                  <a:pt x="3540252" y="1028700"/>
                </a:lnTo>
                <a:lnTo>
                  <a:pt x="3540252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E8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080245" y="4389501"/>
            <a:ext cx="13214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indent="-144780">
              <a:lnSpc>
                <a:spcPct val="100000"/>
              </a:lnSpc>
              <a:spcBef>
                <a:spcPts val="95"/>
              </a:spcBef>
              <a:buClr>
                <a:srgbClr val="126A7E"/>
              </a:buClr>
              <a:buFont typeface="MS UI Gothic"/>
              <a:buChar char="▪"/>
              <a:tabLst>
                <a:tab pos="144780" algn="l"/>
              </a:tabLst>
            </a:pPr>
            <a:r>
              <a:rPr sz="16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손해배상</a:t>
            </a:r>
            <a:r>
              <a:rPr sz="1600" b="1" spc="-36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600" b="1" spc="-150" dirty="0">
                <a:solidFill>
                  <a:srgbClr val="252525"/>
                </a:solidFill>
                <a:latin typeface="맑은 고딕"/>
                <a:cs typeface="맑은 고딕"/>
              </a:rPr>
              <a:t>청구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709404" y="5283708"/>
            <a:ext cx="99060" cy="106680"/>
          </a:xfrm>
          <a:custGeom>
            <a:avLst/>
            <a:gdLst/>
            <a:ahLst/>
            <a:cxnLst/>
            <a:rect l="l" t="t" r="r" b="b"/>
            <a:pathLst>
              <a:path w="99059" h="106679">
                <a:moveTo>
                  <a:pt x="99060" y="0"/>
                </a:moveTo>
                <a:lnTo>
                  <a:pt x="0" y="0"/>
                </a:lnTo>
                <a:lnTo>
                  <a:pt x="49529" y="106679"/>
                </a:lnTo>
                <a:lnTo>
                  <a:pt x="99060" y="0"/>
                </a:lnTo>
                <a:close/>
              </a:path>
            </a:pathLst>
          </a:custGeom>
          <a:solidFill>
            <a:srgbClr val="6A7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975092" y="5275326"/>
            <a:ext cx="3558540" cy="1028700"/>
          </a:xfrm>
          <a:prstGeom prst="rect">
            <a:avLst/>
          </a:prstGeom>
          <a:ln w="38100">
            <a:solidFill>
              <a:srgbClr val="6A7BD7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43815" algn="ctr">
              <a:lnSpc>
                <a:spcPct val="100000"/>
              </a:lnSpc>
            </a:pPr>
            <a:r>
              <a:rPr sz="1600" b="1" spc="-150" dirty="0">
                <a:solidFill>
                  <a:srgbClr val="6A7BD7"/>
                </a:solidFill>
                <a:latin typeface="맑은 고딕"/>
                <a:cs typeface="맑은 고딕"/>
              </a:rPr>
              <a:t>관련근거</a:t>
            </a:r>
            <a:endParaRPr sz="1600" dirty="0">
              <a:latin typeface="맑은 고딕"/>
              <a:cs typeface="맑은 고딕"/>
            </a:endParaRPr>
          </a:p>
          <a:p>
            <a:pPr marL="61594" algn="ctr">
              <a:lnSpc>
                <a:spcPct val="100000"/>
              </a:lnSpc>
            </a:pPr>
            <a:r>
              <a:rPr sz="1600" b="1" spc="-120" dirty="0">
                <a:solidFill>
                  <a:srgbClr val="6A7BD7"/>
                </a:solidFill>
                <a:latin typeface="맑은 고딕"/>
                <a:cs typeface="맑은 고딕"/>
              </a:rPr>
              <a:t>(개인정보</a:t>
            </a:r>
            <a:r>
              <a:rPr sz="1600" b="1" spc="-320" dirty="0">
                <a:solidFill>
                  <a:srgbClr val="6A7BD7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6A7BD7"/>
                </a:solidFill>
                <a:latin typeface="맑은 고딕"/>
                <a:cs typeface="맑은 고딕"/>
              </a:rPr>
              <a:t>보호법</a:t>
            </a:r>
            <a:r>
              <a:rPr sz="1600" b="1" spc="-305" dirty="0">
                <a:solidFill>
                  <a:srgbClr val="6A7BD7"/>
                </a:solidFill>
                <a:latin typeface="맑은 고딕"/>
                <a:cs typeface="맑은 고딕"/>
              </a:rPr>
              <a:t> </a:t>
            </a:r>
            <a:r>
              <a:rPr sz="1600" b="1" spc="-120" dirty="0">
                <a:solidFill>
                  <a:srgbClr val="6A7BD7"/>
                </a:solidFill>
                <a:latin typeface="맑은 고딕"/>
                <a:cs typeface="맑은 고딕"/>
              </a:rPr>
              <a:t>제39조)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81921" y="1896871"/>
            <a:ext cx="9410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맑은 고딕"/>
                <a:cs typeface="맑은 고딕"/>
              </a:rPr>
              <a:t>민사소송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90955" y="2511551"/>
            <a:ext cx="3204972" cy="1589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82284" y="3195827"/>
            <a:ext cx="3113130" cy="5154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70392" y="2566416"/>
            <a:ext cx="2476500" cy="16139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6CCA8118-3AD9-FBBD-964D-523300DF4E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82FC7C7C-682B-304B-640B-0283D6C2FE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51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362200" y="2098548"/>
            <a:ext cx="4578350" cy="449580"/>
          </a:xfrm>
          <a:custGeom>
            <a:avLst/>
            <a:gdLst/>
            <a:ahLst/>
            <a:cxnLst/>
            <a:rect l="l" t="t" r="r" b="b"/>
            <a:pathLst>
              <a:path w="4578350" h="449580">
                <a:moveTo>
                  <a:pt x="4503166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29"/>
                </a:lnTo>
                <a:lnTo>
                  <a:pt x="0" y="449579"/>
                </a:lnTo>
                <a:lnTo>
                  <a:pt x="4578096" y="449579"/>
                </a:lnTo>
                <a:lnTo>
                  <a:pt x="4578096" y="74929"/>
                </a:lnTo>
                <a:lnTo>
                  <a:pt x="4572210" y="45755"/>
                </a:lnTo>
                <a:lnTo>
                  <a:pt x="4556156" y="21939"/>
                </a:lnTo>
                <a:lnTo>
                  <a:pt x="4532340" y="5885"/>
                </a:lnTo>
                <a:lnTo>
                  <a:pt x="4503166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55535" y="2098548"/>
            <a:ext cx="4578350" cy="449580"/>
          </a:xfrm>
          <a:custGeom>
            <a:avLst/>
            <a:gdLst/>
            <a:ahLst/>
            <a:cxnLst/>
            <a:rect l="l" t="t" r="r" b="b"/>
            <a:pathLst>
              <a:path w="4578350" h="449580">
                <a:moveTo>
                  <a:pt x="4503166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29"/>
                </a:lnTo>
                <a:lnTo>
                  <a:pt x="0" y="449579"/>
                </a:lnTo>
                <a:lnTo>
                  <a:pt x="4578096" y="449579"/>
                </a:lnTo>
                <a:lnTo>
                  <a:pt x="4578096" y="74929"/>
                </a:lnTo>
                <a:lnTo>
                  <a:pt x="4572210" y="45755"/>
                </a:lnTo>
                <a:lnTo>
                  <a:pt x="4556156" y="21939"/>
                </a:lnTo>
                <a:lnTo>
                  <a:pt x="4532340" y="5885"/>
                </a:lnTo>
                <a:lnTo>
                  <a:pt x="4503166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8547" y="650494"/>
            <a:ext cx="5616575" cy="126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4</a:t>
            </a:r>
            <a:r>
              <a:rPr sz="1800" b="1" spc="-50" dirty="0">
                <a:solidFill>
                  <a:srgbClr val="2260B3"/>
                </a:solidFill>
                <a:latin typeface="맑은 고딕"/>
                <a:cs typeface="맑은 고딕"/>
              </a:rPr>
              <a:t>.</a:t>
            </a:r>
            <a:r>
              <a:rPr sz="1800" b="1" spc="-21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75" dirty="0">
                <a:solidFill>
                  <a:srgbClr val="2260B3"/>
                </a:solidFill>
                <a:latin typeface="맑은 고딕"/>
                <a:cs typeface="맑은 고딕"/>
              </a:rPr>
              <a:t>정보주체</a:t>
            </a:r>
            <a:r>
              <a:rPr sz="1800" b="1" spc="-21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50" dirty="0">
                <a:solidFill>
                  <a:srgbClr val="2260B3"/>
                </a:solidFill>
                <a:latin typeface="맑은 고딕"/>
                <a:cs typeface="맑은 고딕"/>
              </a:rPr>
              <a:t>권리</a:t>
            </a:r>
            <a:r>
              <a:rPr sz="1800" b="1" spc="-21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70" dirty="0">
                <a:solidFill>
                  <a:srgbClr val="2260B3"/>
                </a:solidFill>
                <a:latin typeface="맑은 고딕"/>
                <a:cs typeface="맑은 고딕"/>
              </a:rPr>
              <a:t>보장과</a:t>
            </a:r>
            <a:r>
              <a:rPr sz="1800" b="1" spc="-210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sz="1800" b="1" spc="-95" dirty="0">
                <a:solidFill>
                  <a:srgbClr val="2260B3"/>
                </a:solidFill>
                <a:latin typeface="맑은 고딕"/>
                <a:cs typeface="맑은 고딕"/>
              </a:rPr>
              <a:t>피해구제</a:t>
            </a:r>
            <a:endParaRPr sz="18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손해배상제도</a:t>
            </a:r>
            <a:endParaRPr sz="2200" dirty="0">
              <a:latin typeface="맑은 고딕"/>
              <a:cs typeface="맑은 고딕"/>
            </a:endParaRPr>
          </a:p>
          <a:p>
            <a:pPr marL="278765">
              <a:lnSpc>
                <a:spcPct val="100000"/>
              </a:lnSpc>
              <a:spcBef>
                <a:spcPts val="1215"/>
              </a:spcBef>
            </a:pPr>
            <a:r>
              <a:rPr sz="1600" b="1" spc="-70" dirty="0">
                <a:solidFill>
                  <a:srgbClr val="0880AF"/>
                </a:solidFill>
                <a:latin typeface="맑은 고딕"/>
                <a:cs typeface="맑은 고딕"/>
              </a:rPr>
              <a:t>징벌적</a:t>
            </a:r>
            <a:r>
              <a:rPr sz="1600" b="1" spc="-20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95" dirty="0">
                <a:solidFill>
                  <a:srgbClr val="0880AF"/>
                </a:solidFill>
                <a:latin typeface="맑은 고딕"/>
                <a:cs typeface="맑은 고딕"/>
              </a:rPr>
              <a:t>손해배상제도(제39조)와</a:t>
            </a:r>
            <a:r>
              <a:rPr sz="1600" b="1" spc="-225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55" dirty="0">
                <a:solidFill>
                  <a:srgbClr val="0880AF"/>
                </a:solidFill>
                <a:latin typeface="맑은 고딕"/>
                <a:cs typeface="맑은 고딕"/>
              </a:rPr>
              <a:t>법정</a:t>
            </a:r>
            <a:r>
              <a:rPr sz="1600" b="1" spc="-210" dirty="0">
                <a:solidFill>
                  <a:srgbClr val="0880AF"/>
                </a:solidFill>
                <a:latin typeface="맑은 고딕"/>
                <a:cs typeface="맑은 고딕"/>
              </a:rPr>
              <a:t> </a:t>
            </a:r>
            <a:r>
              <a:rPr sz="1600" b="1" spc="-105" dirty="0">
                <a:solidFill>
                  <a:srgbClr val="0880AF"/>
                </a:solidFill>
                <a:latin typeface="맑은 고딕"/>
                <a:cs typeface="맑은 고딕"/>
              </a:rPr>
              <a:t>손해배상제도(제39조의2)</a:t>
            </a:r>
            <a:endParaRPr sz="1600" dirty="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3439" y="1674876"/>
            <a:ext cx="128015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200" y="2098548"/>
            <a:ext cx="1518285" cy="449580"/>
          </a:xfrm>
          <a:custGeom>
            <a:avLst/>
            <a:gdLst/>
            <a:ahLst/>
            <a:cxnLst/>
            <a:rect l="l" t="t" r="r" b="b"/>
            <a:pathLst>
              <a:path w="1518285" h="449580">
                <a:moveTo>
                  <a:pt x="1442974" y="0"/>
                </a:moveTo>
                <a:lnTo>
                  <a:pt x="74930" y="0"/>
                </a:lnTo>
                <a:lnTo>
                  <a:pt x="45766" y="5885"/>
                </a:lnTo>
                <a:lnTo>
                  <a:pt x="21948" y="21939"/>
                </a:lnTo>
                <a:lnTo>
                  <a:pt x="5889" y="45755"/>
                </a:lnTo>
                <a:lnTo>
                  <a:pt x="0" y="74929"/>
                </a:lnTo>
                <a:lnTo>
                  <a:pt x="0" y="449579"/>
                </a:lnTo>
                <a:lnTo>
                  <a:pt x="1517904" y="449579"/>
                </a:lnTo>
                <a:lnTo>
                  <a:pt x="1517904" y="74929"/>
                </a:lnTo>
                <a:lnTo>
                  <a:pt x="1512018" y="45755"/>
                </a:lnTo>
                <a:lnTo>
                  <a:pt x="1495964" y="21939"/>
                </a:lnTo>
                <a:lnTo>
                  <a:pt x="1472148" y="5885"/>
                </a:lnTo>
                <a:lnTo>
                  <a:pt x="1442974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40505"/>
              </p:ext>
            </p:extLst>
          </p:nvPr>
        </p:nvGraphicFramePr>
        <p:xfrm>
          <a:off x="853935" y="2098039"/>
          <a:ext cx="10688955" cy="4319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9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9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93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구분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12763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748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징벌적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손해배상제도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127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법적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손해배상제도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1193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적용</a:t>
                      </a:r>
                      <a:r>
                        <a:rPr sz="1400" b="1" spc="-30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요건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635" marB="0">
                    <a:lnR w="6350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288290" marR="390525" indent="-180340">
                        <a:lnSpc>
                          <a:spcPct val="120000"/>
                        </a:lnSpc>
                        <a:spcBef>
                          <a:spcPts val="905"/>
                        </a:spcBef>
                        <a:buClr>
                          <a:srgbClr val="3467C2"/>
                        </a:buClr>
                        <a:buFont typeface="MS UI Gothic"/>
                        <a:buChar char="✓"/>
                        <a:tabLst>
                          <a:tab pos="288925" algn="l"/>
                        </a:tabLst>
                      </a:pP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처리자의 고의·중과실로 개인정보 유출 또는</a:t>
                      </a:r>
                      <a:r>
                        <a:rPr sz="1400" b="1" spc="-145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동의  없이 활용하여 피해</a:t>
                      </a:r>
                      <a:r>
                        <a:rPr sz="1400" b="1" spc="-60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발생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72415" indent="-179705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3467C2"/>
                        </a:buClr>
                        <a:buFont typeface="MS UI Gothic"/>
                        <a:buChar char="✓"/>
                        <a:tabLst>
                          <a:tab pos="273050" algn="l"/>
                        </a:tabLst>
                      </a:pP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처리자의 고의·중과실로 개인정보</a:t>
                      </a:r>
                      <a:r>
                        <a:rPr sz="1400" b="1" spc="-95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유출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635" marB="0">
                    <a:lnL w="6350">
                      <a:solidFill>
                        <a:srgbClr val="BEBEBE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입증</a:t>
                      </a:r>
                      <a:r>
                        <a:rPr sz="1400" b="1" spc="-30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책임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127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288290" indent="-180340">
                        <a:lnSpc>
                          <a:spcPct val="100000"/>
                        </a:lnSpc>
                        <a:spcBef>
                          <a:spcPts val="950"/>
                        </a:spcBef>
                        <a:buClr>
                          <a:srgbClr val="3467C2"/>
                        </a:buClr>
                        <a:buFont typeface="MS UI Gothic"/>
                        <a:buChar char="✓"/>
                        <a:tabLst>
                          <a:tab pos="288925" algn="l"/>
                        </a:tabLst>
                      </a:pPr>
                      <a:r>
                        <a:rPr sz="1400" b="1" dirty="0">
                          <a:solidFill>
                            <a:srgbClr val="E85A1A"/>
                          </a:solidFill>
                          <a:latin typeface="맑은 고딕"/>
                          <a:cs typeface="맑은 고딕"/>
                        </a:rPr>
                        <a:t>처리자가 고의·중과실 없음을</a:t>
                      </a:r>
                      <a:r>
                        <a:rPr sz="1400" b="1" spc="-90" dirty="0">
                          <a:solidFill>
                            <a:srgbClr val="E85A1A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E85A1A"/>
                          </a:solidFill>
                          <a:latin typeface="맑은 고딕"/>
                          <a:cs typeface="맑은 고딕"/>
                        </a:rPr>
                        <a:t>입증</a:t>
                      </a:r>
                      <a:endParaRPr sz="1400" dirty="0">
                        <a:solidFill>
                          <a:srgbClr val="E85A1A"/>
                        </a:solidFill>
                        <a:latin typeface="맑은 고딕"/>
                        <a:cs typeface="맑은 고딕"/>
                      </a:endParaRPr>
                    </a:p>
                    <a:p>
                      <a:pPr marL="288290" indent="-180340">
                        <a:lnSpc>
                          <a:spcPct val="100000"/>
                        </a:lnSpc>
                        <a:spcBef>
                          <a:spcPts val="790"/>
                        </a:spcBef>
                        <a:buClr>
                          <a:srgbClr val="3467C2"/>
                        </a:buClr>
                        <a:buFont typeface="MS UI Gothic"/>
                        <a:buChar char="✓"/>
                        <a:tabLst>
                          <a:tab pos="288925" algn="l"/>
                        </a:tabLst>
                      </a:pP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피해액은 피해자가</a:t>
                      </a:r>
                      <a:r>
                        <a:rPr sz="1400" b="1" spc="-50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입증</a:t>
                      </a:r>
                      <a:endParaRPr sz="1400" dirty="0">
                        <a:latin typeface="맑은 고딕"/>
                        <a:cs typeface="맑은 고딕"/>
                      </a:endParaRPr>
                    </a:p>
                  </a:txBody>
                  <a:tcPr marL="0" marR="0" marT="12065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 indent="-179705">
                        <a:lnSpc>
                          <a:spcPct val="100000"/>
                        </a:lnSpc>
                        <a:spcBef>
                          <a:spcPts val="950"/>
                        </a:spcBef>
                        <a:buClr>
                          <a:srgbClr val="3467C2"/>
                        </a:buClr>
                        <a:buFont typeface="MS UI Gothic"/>
                        <a:buChar char="✓"/>
                        <a:tabLst>
                          <a:tab pos="273050" algn="l"/>
                        </a:tabLst>
                      </a:pPr>
                      <a:r>
                        <a:rPr sz="1400" b="1" dirty="0">
                          <a:solidFill>
                            <a:srgbClr val="E85A1A"/>
                          </a:solidFill>
                          <a:latin typeface="맑은 고딕"/>
                          <a:cs typeface="맑은 고딕"/>
                        </a:rPr>
                        <a:t>처리자가 고의·과실 없음을</a:t>
                      </a:r>
                      <a:r>
                        <a:rPr sz="1400" b="1" spc="-80" dirty="0">
                          <a:solidFill>
                            <a:srgbClr val="E85A1A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E85A1A"/>
                          </a:solidFill>
                          <a:latin typeface="맑은 고딕"/>
                          <a:cs typeface="맑은 고딕"/>
                        </a:rPr>
                        <a:t>입증</a:t>
                      </a:r>
                      <a:endParaRPr sz="1400" dirty="0">
                        <a:solidFill>
                          <a:srgbClr val="E85A1A"/>
                        </a:solidFill>
                        <a:latin typeface="맑은 고딕"/>
                        <a:cs typeface="맑은 고딕"/>
                      </a:endParaRPr>
                    </a:p>
                    <a:p>
                      <a:pPr marL="334645" indent="-241935">
                        <a:lnSpc>
                          <a:spcPct val="100000"/>
                        </a:lnSpc>
                        <a:spcBef>
                          <a:spcPts val="790"/>
                        </a:spcBef>
                        <a:buClr>
                          <a:srgbClr val="3467C2"/>
                        </a:buClr>
                        <a:buFont typeface="MS UI Gothic"/>
                        <a:buChar char="✓"/>
                        <a:tabLst>
                          <a:tab pos="335280" algn="l"/>
                        </a:tabLst>
                      </a:pP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피해자에 대한 피해액 입증책임</a:t>
                      </a:r>
                      <a:r>
                        <a:rPr sz="1400" b="1" spc="-90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면제</a:t>
                      </a:r>
                      <a:endParaRPr sz="1400" dirty="0">
                        <a:latin typeface="맑은 고딕"/>
                        <a:cs typeface="맑은 고딕"/>
                      </a:endParaRPr>
                    </a:p>
                  </a:txBody>
                  <a:tcPr marL="0" marR="0" marT="12065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구제</a:t>
                      </a:r>
                      <a:r>
                        <a:rPr sz="1400" b="1" spc="-30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범위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127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88290" indent="-180340">
                        <a:lnSpc>
                          <a:spcPct val="100000"/>
                        </a:lnSpc>
                        <a:buClr>
                          <a:srgbClr val="3467C2"/>
                        </a:buClr>
                        <a:buFont typeface="MS UI Gothic"/>
                        <a:buChar char="✓"/>
                        <a:tabLst>
                          <a:tab pos="288925" algn="l"/>
                        </a:tabLst>
                      </a:pP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재산 및 정신적 피해 모두</a:t>
                      </a:r>
                      <a:r>
                        <a:rPr sz="1400" b="1" spc="-85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포함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127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marL="272415" indent="-179705">
                        <a:lnSpc>
                          <a:spcPct val="100000"/>
                        </a:lnSpc>
                        <a:buClr>
                          <a:srgbClr val="3467C2"/>
                        </a:buClr>
                        <a:buFont typeface="MS UI Gothic"/>
                        <a:buChar char="✓"/>
                        <a:tabLst>
                          <a:tab pos="273050" algn="l"/>
                        </a:tabLst>
                      </a:pP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사실상 피해 입증이 어려운 정신적</a:t>
                      </a:r>
                      <a:r>
                        <a:rPr sz="1400" b="1" spc="-105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피해</a:t>
                      </a:r>
                      <a:endParaRPr sz="1400" dirty="0">
                        <a:latin typeface="맑은 고딕"/>
                        <a:cs typeface="맑은 고딕"/>
                      </a:endParaRPr>
                    </a:p>
                  </a:txBody>
                  <a:tcPr marL="0" marR="0" marT="127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배상</a:t>
                      </a:r>
                      <a:r>
                        <a:rPr sz="1400" b="1" spc="-30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규모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127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88290" indent="-180340">
                        <a:lnSpc>
                          <a:spcPct val="100000"/>
                        </a:lnSpc>
                        <a:buClr>
                          <a:srgbClr val="3467C2"/>
                        </a:buClr>
                        <a:buFont typeface="MS UI Gothic"/>
                        <a:buChar char="✓"/>
                        <a:tabLst>
                          <a:tab pos="288925" algn="l"/>
                        </a:tabLst>
                      </a:pPr>
                      <a:r>
                        <a:rPr sz="1400" b="1" spc="0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실제 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피해액의 </a:t>
                      </a:r>
                      <a:r>
                        <a:rPr sz="1400" b="1" spc="0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3배 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이내</a:t>
                      </a:r>
                      <a:r>
                        <a:rPr sz="1400" b="1" spc="-95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배상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127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72415" indent="-179705">
                        <a:lnSpc>
                          <a:spcPct val="100000"/>
                        </a:lnSpc>
                        <a:buClr>
                          <a:srgbClr val="3467C2"/>
                        </a:buClr>
                        <a:buFont typeface="MS UI Gothic"/>
                        <a:buChar char="✓"/>
                        <a:tabLst>
                          <a:tab pos="273050" algn="l"/>
                        </a:tabLst>
                      </a:pP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300만원 이하의 범위에서 상당한</a:t>
                      </a:r>
                      <a:r>
                        <a:rPr sz="1400" b="1" spc="-100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금액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127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적용</a:t>
                      </a:r>
                      <a:r>
                        <a:rPr sz="1400" b="1" spc="-30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시기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1905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3467C2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marL="387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2016년 7월 25일 이후</a:t>
                      </a:r>
                      <a:r>
                        <a:rPr sz="1400" b="1" spc="-75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맑은 고딕"/>
                          <a:cs typeface="맑은 고딕"/>
                        </a:rPr>
                        <a:t>유출사고</a:t>
                      </a:r>
                      <a:endParaRPr sz="1400" dirty="0">
                        <a:latin typeface="맑은 고딕"/>
                        <a:cs typeface="맑은 고딕"/>
                      </a:endParaRPr>
                    </a:p>
                  </a:txBody>
                  <a:tcPr marL="0" marR="0" marT="1905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3467C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그림 10">
            <a:extLst>
              <a:ext uri="{FF2B5EF4-FFF2-40B4-BE49-F238E27FC236}">
                <a16:creationId xmlns:a16="http://schemas.microsoft.com/office/drawing/2014/main" id="{4CB16048-58AE-8621-8248-07256EA02D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6212C97-2860-F151-3101-F568D03A58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51905" y="2540254"/>
            <a:ext cx="498602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142"/>
            <a:ext cx="12191999" cy="6848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56408" y="2986577"/>
            <a:ext cx="498602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0" b="0" spc="75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accent2">
                      <a:lumMod val="40000"/>
                      <a:lumOff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휴먼매직체"/>
              </a:rPr>
              <a:t>감사합니다</a:t>
            </a:r>
            <a:endParaRPr sz="6000" dirty="0">
              <a:solidFill>
                <a:schemeClr val="accent6">
                  <a:lumMod val="50000"/>
                </a:schemeClr>
              </a:solidFill>
              <a:effectLst>
                <a:glow rad="127000">
                  <a:schemeClr val="accent2">
                    <a:lumMod val="40000"/>
                    <a:lumOff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휴먼매직체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6A7B721-F4E8-9D07-D6D8-85C462DC0C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27C373A-D776-91D0-2ADF-53A569B937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828547" y="650494"/>
            <a:ext cx="258445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1.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5" dirty="0">
                <a:solidFill>
                  <a:srgbClr val="2260B3"/>
                </a:solidFill>
                <a:latin typeface="맑은 고딕"/>
                <a:cs typeface="맑은 고딕"/>
              </a:rPr>
              <a:t>개인정보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0" dirty="0">
                <a:solidFill>
                  <a:srgbClr val="2260B3"/>
                </a:solidFill>
                <a:latin typeface="맑은 고딕"/>
                <a:cs typeface="맑은 고딕"/>
              </a:rPr>
              <a:t>보호법</a:t>
            </a:r>
            <a:r>
              <a:rPr lang="ko-KR" altLang="en-US" b="1" spc="-24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개요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 err="1">
                <a:solidFill>
                  <a:srgbClr val="4384D9"/>
                </a:solidFill>
                <a:latin typeface="맑은 고딕"/>
                <a:cs typeface="맑은 고딕"/>
              </a:rPr>
              <a:t>용어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 정리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50039" y="1491995"/>
            <a:ext cx="835070" cy="2923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9103" y="1505191"/>
            <a:ext cx="894715" cy="2879896"/>
          </a:xfrm>
          <a:custGeom>
            <a:avLst/>
            <a:gdLst/>
            <a:ahLst/>
            <a:cxnLst/>
            <a:rect l="l" t="t" r="r" b="b"/>
            <a:pathLst>
              <a:path w="741044" h="774700">
                <a:moveTo>
                  <a:pt x="370332" y="0"/>
                </a:moveTo>
                <a:lnTo>
                  <a:pt x="323889" y="3016"/>
                </a:lnTo>
                <a:lnTo>
                  <a:pt x="279166" y="11825"/>
                </a:lnTo>
                <a:lnTo>
                  <a:pt x="236507" y="26061"/>
                </a:lnTo>
                <a:lnTo>
                  <a:pt x="196263" y="45363"/>
                </a:lnTo>
                <a:lnTo>
                  <a:pt x="158779" y="69367"/>
                </a:lnTo>
                <a:lnTo>
                  <a:pt x="124403" y="97710"/>
                </a:lnTo>
                <a:lnTo>
                  <a:pt x="93483" y="130028"/>
                </a:lnTo>
                <a:lnTo>
                  <a:pt x="66367" y="165959"/>
                </a:lnTo>
                <a:lnTo>
                  <a:pt x="43401" y="205140"/>
                </a:lnTo>
                <a:lnTo>
                  <a:pt x="24934" y="247207"/>
                </a:lnTo>
                <a:lnTo>
                  <a:pt x="11313" y="291798"/>
                </a:lnTo>
                <a:lnTo>
                  <a:pt x="2886" y="338548"/>
                </a:lnTo>
                <a:lnTo>
                  <a:pt x="0" y="387096"/>
                </a:lnTo>
                <a:lnTo>
                  <a:pt x="2886" y="435643"/>
                </a:lnTo>
                <a:lnTo>
                  <a:pt x="11313" y="482393"/>
                </a:lnTo>
                <a:lnTo>
                  <a:pt x="24934" y="526984"/>
                </a:lnTo>
                <a:lnTo>
                  <a:pt x="43401" y="569051"/>
                </a:lnTo>
                <a:lnTo>
                  <a:pt x="66367" y="608232"/>
                </a:lnTo>
                <a:lnTo>
                  <a:pt x="93483" y="644163"/>
                </a:lnTo>
                <a:lnTo>
                  <a:pt x="124403" y="676481"/>
                </a:lnTo>
                <a:lnTo>
                  <a:pt x="158779" y="704824"/>
                </a:lnTo>
                <a:lnTo>
                  <a:pt x="196263" y="728828"/>
                </a:lnTo>
                <a:lnTo>
                  <a:pt x="236507" y="748130"/>
                </a:lnTo>
                <a:lnTo>
                  <a:pt x="279166" y="762366"/>
                </a:lnTo>
                <a:lnTo>
                  <a:pt x="323889" y="771175"/>
                </a:lnTo>
                <a:lnTo>
                  <a:pt x="370332" y="774191"/>
                </a:lnTo>
                <a:lnTo>
                  <a:pt x="416774" y="771175"/>
                </a:lnTo>
                <a:lnTo>
                  <a:pt x="461497" y="762366"/>
                </a:lnTo>
                <a:lnTo>
                  <a:pt x="504156" y="748130"/>
                </a:lnTo>
                <a:lnTo>
                  <a:pt x="544400" y="728828"/>
                </a:lnTo>
                <a:lnTo>
                  <a:pt x="581884" y="704824"/>
                </a:lnTo>
                <a:lnTo>
                  <a:pt x="616260" y="676481"/>
                </a:lnTo>
                <a:lnTo>
                  <a:pt x="647180" y="644163"/>
                </a:lnTo>
                <a:lnTo>
                  <a:pt x="674296" y="608232"/>
                </a:lnTo>
                <a:lnTo>
                  <a:pt x="697262" y="569051"/>
                </a:lnTo>
                <a:lnTo>
                  <a:pt x="715729" y="526984"/>
                </a:lnTo>
                <a:lnTo>
                  <a:pt x="729350" y="482393"/>
                </a:lnTo>
                <a:lnTo>
                  <a:pt x="737777" y="435643"/>
                </a:lnTo>
                <a:lnTo>
                  <a:pt x="740664" y="387096"/>
                </a:lnTo>
                <a:lnTo>
                  <a:pt x="737777" y="338548"/>
                </a:lnTo>
                <a:lnTo>
                  <a:pt x="729350" y="291798"/>
                </a:lnTo>
                <a:lnTo>
                  <a:pt x="715729" y="247207"/>
                </a:lnTo>
                <a:lnTo>
                  <a:pt x="697262" y="205140"/>
                </a:lnTo>
                <a:lnTo>
                  <a:pt x="674296" y="165959"/>
                </a:lnTo>
                <a:lnTo>
                  <a:pt x="647180" y="130028"/>
                </a:lnTo>
                <a:lnTo>
                  <a:pt x="616260" y="97710"/>
                </a:lnTo>
                <a:lnTo>
                  <a:pt x="581884" y="69367"/>
                </a:lnTo>
                <a:lnTo>
                  <a:pt x="544400" y="45363"/>
                </a:lnTo>
                <a:lnTo>
                  <a:pt x="504156" y="26061"/>
                </a:lnTo>
                <a:lnTo>
                  <a:pt x="461497" y="11825"/>
                </a:lnTo>
                <a:lnTo>
                  <a:pt x="416774" y="3016"/>
                </a:lnTo>
                <a:lnTo>
                  <a:pt x="370332" y="0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41152" y="1497488"/>
            <a:ext cx="812366" cy="2887598"/>
          </a:xfrm>
          <a:custGeom>
            <a:avLst/>
            <a:gdLst/>
            <a:ahLst/>
            <a:cxnLst/>
            <a:rect l="l" t="t" r="r" b="b"/>
            <a:pathLst>
              <a:path w="742315" h="769619">
                <a:moveTo>
                  <a:pt x="371094" y="0"/>
                </a:moveTo>
                <a:lnTo>
                  <a:pt x="324539" y="2999"/>
                </a:lnTo>
                <a:lnTo>
                  <a:pt x="279711" y="11755"/>
                </a:lnTo>
                <a:lnTo>
                  <a:pt x="236958" y="25908"/>
                </a:lnTo>
                <a:lnTo>
                  <a:pt x="196628" y="45097"/>
                </a:lnTo>
                <a:lnTo>
                  <a:pt x="159067" y="68959"/>
                </a:lnTo>
                <a:lnTo>
                  <a:pt x="124624" y="97135"/>
                </a:lnTo>
                <a:lnTo>
                  <a:pt x="93645" y="129263"/>
                </a:lnTo>
                <a:lnTo>
                  <a:pt x="66479" y="164983"/>
                </a:lnTo>
                <a:lnTo>
                  <a:pt x="43473" y="203932"/>
                </a:lnTo>
                <a:lnTo>
                  <a:pt x="24975" y="245751"/>
                </a:lnTo>
                <a:lnTo>
                  <a:pt x="11331" y="290077"/>
                </a:lnTo>
                <a:lnTo>
                  <a:pt x="2890" y="336550"/>
                </a:lnTo>
                <a:lnTo>
                  <a:pt x="0" y="384809"/>
                </a:lnTo>
                <a:lnTo>
                  <a:pt x="2890" y="433069"/>
                </a:lnTo>
                <a:lnTo>
                  <a:pt x="11331" y="479542"/>
                </a:lnTo>
                <a:lnTo>
                  <a:pt x="24975" y="523868"/>
                </a:lnTo>
                <a:lnTo>
                  <a:pt x="43473" y="565687"/>
                </a:lnTo>
                <a:lnTo>
                  <a:pt x="66479" y="604636"/>
                </a:lnTo>
                <a:lnTo>
                  <a:pt x="93645" y="640356"/>
                </a:lnTo>
                <a:lnTo>
                  <a:pt x="124624" y="672484"/>
                </a:lnTo>
                <a:lnTo>
                  <a:pt x="159067" y="700660"/>
                </a:lnTo>
                <a:lnTo>
                  <a:pt x="196628" y="724522"/>
                </a:lnTo>
                <a:lnTo>
                  <a:pt x="236958" y="743711"/>
                </a:lnTo>
                <a:lnTo>
                  <a:pt x="279711" y="757864"/>
                </a:lnTo>
                <a:lnTo>
                  <a:pt x="324539" y="766620"/>
                </a:lnTo>
                <a:lnTo>
                  <a:pt x="371094" y="769619"/>
                </a:lnTo>
                <a:lnTo>
                  <a:pt x="417648" y="766620"/>
                </a:lnTo>
                <a:lnTo>
                  <a:pt x="462476" y="757864"/>
                </a:lnTo>
                <a:lnTo>
                  <a:pt x="505229" y="743711"/>
                </a:lnTo>
                <a:lnTo>
                  <a:pt x="545559" y="724522"/>
                </a:lnTo>
                <a:lnTo>
                  <a:pt x="583120" y="700660"/>
                </a:lnTo>
                <a:lnTo>
                  <a:pt x="617563" y="672484"/>
                </a:lnTo>
                <a:lnTo>
                  <a:pt x="648542" y="640356"/>
                </a:lnTo>
                <a:lnTo>
                  <a:pt x="675708" y="604636"/>
                </a:lnTo>
                <a:lnTo>
                  <a:pt x="698714" y="565687"/>
                </a:lnTo>
                <a:lnTo>
                  <a:pt x="717212" y="523868"/>
                </a:lnTo>
                <a:lnTo>
                  <a:pt x="730856" y="479542"/>
                </a:lnTo>
                <a:lnTo>
                  <a:pt x="739297" y="433069"/>
                </a:lnTo>
                <a:lnTo>
                  <a:pt x="742188" y="384809"/>
                </a:lnTo>
                <a:lnTo>
                  <a:pt x="739297" y="336550"/>
                </a:lnTo>
                <a:lnTo>
                  <a:pt x="730856" y="290077"/>
                </a:lnTo>
                <a:lnTo>
                  <a:pt x="717212" y="245751"/>
                </a:lnTo>
                <a:lnTo>
                  <a:pt x="698714" y="203932"/>
                </a:lnTo>
                <a:lnTo>
                  <a:pt x="675708" y="164983"/>
                </a:lnTo>
                <a:lnTo>
                  <a:pt x="648542" y="129263"/>
                </a:lnTo>
                <a:lnTo>
                  <a:pt x="617563" y="97135"/>
                </a:lnTo>
                <a:lnTo>
                  <a:pt x="583120" y="68959"/>
                </a:lnTo>
                <a:lnTo>
                  <a:pt x="545559" y="45097"/>
                </a:lnTo>
                <a:lnTo>
                  <a:pt x="505229" y="25908"/>
                </a:lnTo>
                <a:lnTo>
                  <a:pt x="462476" y="11755"/>
                </a:lnTo>
                <a:lnTo>
                  <a:pt x="417648" y="2999"/>
                </a:lnTo>
                <a:lnTo>
                  <a:pt x="371094" y="0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9724" y="1600200"/>
            <a:ext cx="894715" cy="893444"/>
          </a:xfrm>
          <a:custGeom>
            <a:avLst/>
            <a:gdLst/>
            <a:ahLst/>
            <a:cxnLst/>
            <a:rect l="l" t="t" r="r" b="b"/>
            <a:pathLst>
              <a:path w="894714" h="893444">
                <a:moveTo>
                  <a:pt x="447294" y="0"/>
                </a:moveTo>
                <a:lnTo>
                  <a:pt x="398557" y="2619"/>
                </a:lnTo>
                <a:lnTo>
                  <a:pt x="351340" y="10298"/>
                </a:lnTo>
                <a:lnTo>
                  <a:pt x="305916" y="22762"/>
                </a:lnTo>
                <a:lnTo>
                  <a:pt x="262558" y="39740"/>
                </a:lnTo>
                <a:lnTo>
                  <a:pt x="221538" y="60960"/>
                </a:lnTo>
                <a:lnTo>
                  <a:pt x="183130" y="86148"/>
                </a:lnTo>
                <a:lnTo>
                  <a:pt x="147606" y="115034"/>
                </a:lnTo>
                <a:lnTo>
                  <a:pt x="115240" y="147344"/>
                </a:lnTo>
                <a:lnTo>
                  <a:pt x="86303" y="182806"/>
                </a:lnTo>
                <a:lnTo>
                  <a:pt x="61070" y="221149"/>
                </a:lnTo>
                <a:lnTo>
                  <a:pt x="39812" y="262099"/>
                </a:lnTo>
                <a:lnTo>
                  <a:pt x="22803" y="305385"/>
                </a:lnTo>
                <a:lnTo>
                  <a:pt x="10317" y="350734"/>
                </a:lnTo>
                <a:lnTo>
                  <a:pt x="2624" y="397873"/>
                </a:lnTo>
                <a:lnTo>
                  <a:pt x="0" y="446531"/>
                </a:lnTo>
                <a:lnTo>
                  <a:pt x="2624" y="495190"/>
                </a:lnTo>
                <a:lnTo>
                  <a:pt x="10317" y="542329"/>
                </a:lnTo>
                <a:lnTo>
                  <a:pt x="22803" y="587678"/>
                </a:lnTo>
                <a:lnTo>
                  <a:pt x="39812" y="630964"/>
                </a:lnTo>
                <a:lnTo>
                  <a:pt x="61070" y="671914"/>
                </a:lnTo>
                <a:lnTo>
                  <a:pt x="86303" y="710257"/>
                </a:lnTo>
                <a:lnTo>
                  <a:pt x="115240" y="745719"/>
                </a:lnTo>
                <a:lnTo>
                  <a:pt x="147606" y="778029"/>
                </a:lnTo>
                <a:lnTo>
                  <a:pt x="183130" y="806915"/>
                </a:lnTo>
                <a:lnTo>
                  <a:pt x="221538" y="832104"/>
                </a:lnTo>
                <a:lnTo>
                  <a:pt x="262558" y="853323"/>
                </a:lnTo>
                <a:lnTo>
                  <a:pt x="305916" y="870301"/>
                </a:lnTo>
                <a:lnTo>
                  <a:pt x="351340" y="882765"/>
                </a:lnTo>
                <a:lnTo>
                  <a:pt x="398557" y="890444"/>
                </a:lnTo>
                <a:lnTo>
                  <a:pt x="447294" y="893063"/>
                </a:lnTo>
                <a:lnTo>
                  <a:pt x="496028" y="890444"/>
                </a:lnTo>
                <a:lnTo>
                  <a:pt x="543243" y="882765"/>
                </a:lnTo>
                <a:lnTo>
                  <a:pt x="588666" y="870301"/>
                </a:lnTo>
                <a:lnTo>
                  <a:pt x="632024" y="853323"/>
                </a:lnTo>
                <a:lnTo>
                  <a:pt x="673043" y="832104"/>
                </a:lnTo>
                <a:lnTo>
                  <a:pt x="711451" y="806915"/>
                </a:lnTo>
                <a:lnTo>
                  <a:pt x="746976" y="778029"/>
                </a:lnTo>
                <a:lnTo>
                  <a:pt x="779343" y="745719"/>
                </a:lnTo>
                <a:lnTo>
                  <a:pt x="808280" y="710257"/>
                </a:lnTo>
                <a:lnTo>
                  <a:pt x="833515" y="671914"/>
                </a:lnTo>
                <a:lnTo>
                  <a:pt x="854773" y="630964"/>
                </a:lnTo>
                <a:lnTo>
                  <a:pt x="871782" y="587678"/>
                </a:lnTo>
                <a:lnTo>
                  <a:pt x="884270" y="542329"/>
                </a:lnTo>
                <a:lnTo>
                  <a:pt x="891963" y="495190"/>
                </a:lnTo>
                <a:lnTo>
                  <a:pt x="894588" y="446531"/>
                </a:lnTo>
                <a:lnTo>
                  <a:pt x="891963" y="397873"/>
                </a:lnTo>
                <a:lnTo>
                  <a:pt x="884270" y="350734"/>
                </a:lnTo>
                <a:lnTo>
                  <a:pt x="871782" y="305385"/>
                </a:lnTo>
                <a:lnTo>
                  <a:pt x="854773" y="262099"/>
                </a:lnTo>
                <a:lnTo>
                  <a:pt x="833515" y="221149"/>
                </a:lnTo>
                <a:lnTo>
                  <a:pt x="808280" y="182806"/>
                </a:lnTo>
                <a:lnTo>
                  <a:pt x="779343" y="147344"/>
                </a:lnTo>
                <a:lnTo>
                  <a:pt x="746976" y="115034"/>
                </a:lnTo>
                <a:lnTo>
                  <a:pt x="711451" y="86148"/>
                </a:lnTo>
                <a:lnTo>
                  <a:pt x="673043" y="60960"/>
                </a:lnTo>
                <a:lnTo>
                  <a:pt x="632024" y="39740"/>
                </a:lnTo>
                <a:lnTo>
                  <a:pt x="588666" y="22762"/>
                </a:lnTo>
                <a:lnTo>
                  <a:pt x="543243" y="10298"/>
                </a:lnTo>
                <a:lnTo>
                  <a:pt x="496028" y="2619"/>
                </a:lnTo>
                <a:lnTo>
                  <a:pt x="447294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3727" y="1927860"/>
            <a:ext cx="268605" cy="238125"/>
          </a:xfrm>
          <a:custGeom>
            <a:avLst/>
            <a:gdLst/>
            <a:ahLst/>
            <a:cxnLst/>
            <a:rect l="l" t="t" r="r" b="b"/>
            <a:pathLst>
              <a:path w="268605" h="238125">
                <a:moveTo>
                  <a:pt x="0" y="0"/>
                </a:moveTo>
                <a:lnTo>
                  <a:pt x="0" y="237744"/>
                </a:lnTo>
                <a:lnTo>
                  <a:pt x="268224" y="118872"/>
                </a:lnTo>
                <a:lnTo>
                  <a:pt x="0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72153" y="1497488"/>
            <a:ext cx="8768374" cy="2896306"/>
          </a:xfrm>
          <a:prstGeom prst="rect">
            <a:avLst/>
          </a:prstGeom>
          <a:solidFill>
            <a:srgbClr val="E2EBF8"/>
          </a:solidFill>
        </p:spPr>
        <p:txBody>
          <a:bodyPr vert="horz" wrap="square" lIns="0" tIns="170815" rIns="0" bIns="0" rtlCol="0">
            <a:spAutoFit/>
          </a:bodyPr>
          <a:lstStyle/>
          <a:p>
            <a:pPr marL="108585" marR="1919605" indent="-144780">
              <a:lnSpc>
                <a:spcPct val="100000"/>
              </a:lnSpc>
              <a:spcBef>
                <a:spcPts val="1345"/>
              </a:spcBef>
              <a:buClr>
                <a:srgbClr val="126A7E"/>
              </a:buClr>
              <a:buFont typeface="MS UI Gothic"/>
              <a:buChar char="▪"/>
              <a:tabLst>
                <a:tab pos="109220" algn="l"/>
              </a:tabLst>
            </a:pPr>
            <a:r>
              <a:rPr sz="1400" b="1" spc="-105" dirty="0">
                <a:latin typeface="맑은 고딕"/>
                <a:cs typeface="맑은 고딕"/>
              </a:rPr>
              <a:t>업무를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114" dirty="0">
                <a:latin typeface="맑은 고딕"/>
                <a:cs typeface="맑은 고딕"/>
              </a:rPr>
              <a:t>목적으로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135" dirty="0">
                <a:latin typeface="맑은 고딕"/>
                <a:cs typeface="맑은 고딕"/>
              </a:rPr>
              <a:t>개인정보파일을</a:t>
            </a:r>
            <a:r>
              <a:rPr sz="1400" b="1" spc="-290" dirty="0">
                <a:latin typeface="맑은 고딕"/>
                <a:cs typeface="맑은 고딕"/>
              </a:rPr>
              <a:t> </a:t>
            </a:r>
            <a:r>
              <a:rPr sz="1400" b="1" spc="-120" dirty="0">
                <a:latin typeface="맑은 고딕"/>
                <a:cs typeface="맑은 고딕"/>
              </a:rPr>
              <a:t>운용하기</a:t>
            </a:r>
            <a:r>
              <a:rPr sz="1400" b="1" spc="-30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위하여</a:t>
            </a:r>
            <a:r>
              <a:rPr sz="1400" b="1" spc="-315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스스로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80" dirty="0">
                <a:latin typeface="맑은 고딕"/>
                <a:cs typeface="맑은 고딕"/>
              </a:rPr>
              <a:t>또는</a:t>
            </a:r>
            <a:r>
              <a:rPr sz="1400" b="1" spc="-315" dirty="0">
                <a:latin typeface="맑은 고딕"/>
                <a:cs typeface="맑은 고딕"/>
              </a:rPr>
              <a:t> </a:t>
            </a:r>
            <a:r>
              <a:rPr sz="1400" b="1" spc="-80" dirty="0">
                <a:latin typeface="맑은 고딕"/>
                <a:cs typeface="맑은 고딕"/>
              </a:rPr>
              <a:t>다른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사람을</a:t>
            </a:r>
            <a:r>
              <a:rPr sz="1400" b="1" spc="-315" dirty="0">
                <a:latin typeface="맑은 고딕"/>
                <a:cs typeface="맑은 고딕"/>
              </a:rPr>
              <a:t> </a:t>
            </a:r>
            <a:r>
              <a:rPr sz="1400" b="1" spc="-100" dirty="0" err="1">
                <a:latin typeface="맑은 고딕"/>
                <a:cs typeface="맑은 고딕"/>
              </a:rPr>
              <a:t>통하여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160" dirty="0" err="1">
                <a:solidFill>
                  <a:srgbClr val="0070C0"/>
                </a:solidFill>
                <a:latin typeface="맑은 고딕"/>
                <a:cs typeface="맑은 고딕"/>
              </a:rPr>
              <a:t>개인정보를</a:t>
            </a:r>
            <a:r>
              <a:rPr lang="ko-KR" altLang="en-US" sz="1400" b="1" spc="-160" dirty="0">
                <a:solidFill>
                  <a:srgbClr val="0070C0"/>
                </a:solidFill>
                <a:latin typeface="맑은 고딕"/>
                <a:cs typeface="맑은 고딕"/>
              </a:rPr>
              <a:t>처</a:t>
            </a:r>
            <a:r>
              <a:rPr lang="ko-KR" altLang="en-US" sz="1400" b="1" spc="-120" dirty="0">
                <a:solidFill>
                  <a:srgbClr val="0070C0"/>
                </a:solidFill>
                <a:latin typeface="맑은 고딕"/>
                <a:cs typeface="맑은 고딕"/>
              </a:rPr>
              <a:t>리하</a:t>
            </a:r>
            <a:r>
              <a:rPr sz="1400" b="1" spc="-120" dirty="0">
                <a:solidFill>
                  <a:srgbClr val="0070C0"/>
                </a:solidFill>
                <a:latin typeface="맑은 고딕"/>
                <a:cs typeface="맑은 고딕"/>
              </a:rPr>
              <a:t>는</a:t>
            </a:r>
            <a:r>
              <a:rPr sz="1400" b="1" spc="-305" dirty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0070C0"/>
                </a:solidFill>
                <a:latin typeface="맑은 고딕"/>
                <a:cs typeface="맑은 고딕"/>
              </a:rPr>
              <a:t>공공기관,</a:t>
            </a:r>
            <a:r>
              <a:rPr sz="1400" b="1" spc="-305" dirty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0070C0"/>
                </a:solidFill>
                <a:latin typeface="맑은 고딕"/>
                <a:cs typeface="맑은 고딕"/>
              </a:rPr>
              <a:t>법인,</a:t>
            </a:r>
            <a:r>
              <a:rPr sz="1400" b="1" spc="-305" dirty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0070C0"/>
                </a:solidFill>
                <a:latin typeface="맑은 고딕"/>
                <a:cs typeface="맑은 고딕"/>
              </a:rPr>
              <a:t>단체,</a:t>
            </a:r>
            <a:r>
              <a:rPr sz="1400" b="1" spc="-305" dirty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400" b="1" spc="-80" dirty="0" err="1">
                <a:solidFill>
                  <a:srgbClr val="0070C0"/>
                </a:solidFill>
                <a:latin typeface="맑은 고딕"/>
                <a:cs typeface="맑은 고딕"/>
              </a:rPr>
              <a:t>개인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solidFill>
                  <a:srgbClr val="252525"/>
                </a:solidFill>
                <a:latin typeface="맑은 고딕"/>
                <a:cs typeface="맑은 고딕"/>
              </a:rPr>
              <a:t>등</a:t>
            </a:r>
            <a:endParaRPr lang="en-US" altLang="ko-KR" sz="1400" b="1" dirty="0">
              <a:solidFill>
                <a:srgbClr val="252525"/>
              </a:solidFill>
              <a:latin typeface="맑은 고딕"/>
              <a:cs typeface="맑은 고딕"/>
            </a:endParaRPr>
          </a:p>
          <a:p>
            <a:pPr marL="108585" marR="1919605" indent="-144780">
              <a:lnSpc>
                <a:spcPct val="100000"/>
              </a:lnSpc>
              <a:spcBef>
                <a:spcPts val="1345"/>
              </a:spcBef>
              <a:buClr>
                <a:srgbClr val="126A7E"/>
              </a:buClr>
              <a:buFont typeface="MS UI Gothic"/>
              <a:buChar char="▪"/>
              <a:tabLst>
                <a:tab pos="109220" algn="l"/>
              </a:tabLst>
            </a:pPr>
            <a:endParaRPr lang="en-US" altLang="ko-KR" sz="1400" dirty="0">
              <a:solidFill>
                <a:srgbClr val="252525"/>
              </a:solidFill>
              <a:latin typeface="맑은 고딕"/>
              <a:cs typeface="맑은 고딕"/>
            </a:endParaRPr>
          </a:p>
          <a:p>
            <a:pPr marL="108585" marR="1919605" indent="-144780">
              <a:lnSpc>
                <a:spcPct val="100000"/>
              </a:lnSpc>
              <a:spcBef>
                <a:spcPts val="1345"/>
              </a:spcBef>
              <a:buClr>
                <a:srgbClr val="126A7E"/>
              </a:buClr>
              <a:buFont typeface="MS UI Gothic"/>
              <a:buChar char="▪"/>
              <a:tabLst>
                <a:tab pos="109220" algn="l"/>
              </a:tabLst>
            </a:pPr>
            <a:endParaRPr lang="en-US" altLang="ko-KR" sz="1400" dirty="0">
              <a:solidFill>
                <a:srgbClr val="252525"/>
              </a:solidFill>
              <a:latin typeface="맑은 고딕"/>
              <a:cs typeface="맑은 고딕"/>
            </a:endParaRPr>
          </a:p>
          <a:p>
            <a:pPr marL="108585" marR="1919605" indent="-144780">
              <a:lnSpc>
                <a:spcPct val="100000"/>
              </a:lnSpc>
              <a:spcBef>
                <a:spcPts val="1345"/>
              </a:spcBef>
              <a:buClr>
                <a:srgbClr val="126A7E"/>
              </a:buClr>
              <a:buFont typeface="MS UI Gothic"/>
              <a:buChar char="▪"/>
              <a:tabLst>
                <a:tab pos="109220" algn="l"/>
              </a:tabLst>
            </a:pPr>
            <a:endParaRPr lang="en-US" altLang="ko-KR" sz="1400" dirty="0">
              <a:solidFill>
                <a:srgbClr val="252525"/>
              </a:solidFill>
              <a:latin typeface="맑은 고딕"/>
              <a:cs typeface="맑은 고딕"/>
            </a:endParaRPr>
          </a:p>
          <a:p>
            <a:pPr marL="1480185" marR="1919605" lvl="3" indent="-144780">
              <a:spcBef>
                <a:spcPts val="1345"/>
              </a:spcBef>
              <a:buClr>
                <a:srgbClr val="126A7E"/>
              </a:buClr>
              <a:buFont typeface="MS UI Gothic"/>
              <a:buChar char="▪"/>
              <a:tabLst>
                <a:tab pos="109220" algn="l"/>
              </a:tabLst>
            </a:pPr>
            <a:endParaRPr lang="en-US" altLang="ko-KR" sz="1400" dirty="0">
              <a:solidFill>
                <a:srgbClr val="252525"/>
              </a:solidFill>
              <a:latin typeface="맑은 고딕"/>
              <a:cs typeface="맑은 고딕"/>
            </a:endParaRPr>
          </a:p>
          <a:p>
            <a:pPr marL="108585" marR="1919605" indent="-144780">
              <a:lnSpc>
                <a:spcPct val="100000"/>
              </a:lnSpc>
              <a:spcBef>
                <a:spcPts val="1345"/>
              </a:spcBef>
              <a:buClr>
                <a:srgbClr val="126A7E"/>
              </a:buClr>
              <a:buFont typeface="MS UI Gothic"/>
              <a:buChar char="▪"/>
              <a:tabLst>
                <a:tab pos="109220" algn="l"/>
              </a:tabLst>
            </a:pPr>
            <a:endParaRPr lang="en-US" altLang="ko-KR" sz="1400" dirty="0">
              <a:solidFill>
                <a:srgbClr val="252525"/>
              </a:solidFill>
              <a:latin typeface="맑은 고딕"/>
              <a:cs typeface="맑은 고딕"/>
            </a:endParaRPr>
          </a:p>
          <a:p>
            <a:pPr marL="108585" marR="1919605" indent="-144780">
              <a:lnSpc>
                <a:spcPct val="100000"/>
              </a:lnSpc>
              <a:spcBef>
                <a:spcPts val="1345"/>
              </a:spcBef>
              <a:buClr>
                <a:srgbClr val="126A7E"/>
              </a:buClr>
              <a:buFont typeface="MS UI Gothic"/>
              <a:buChar char="▪"/>
              <a:tabLst>
                <a:tab pos="109220" algn="l"/>
              </a:tabLst>
            </a:pP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7173" y="1818259"/>
            <a:ext cx="6667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1440" marR="12065" indent="-79375">
              <a:lnSpc>
                <a:spcPct val="100000"/>
              </a:lnSpc>
              <a:spcBef>
                <a:spcPts val="105"/>
              </a:spcBef>
            </a:pPr>
            <a:r>
              <a:rPr sz="1400" b="1" spc="-160" dirty="0">
                <a:solidFill>
                  <a:srgbClr val="FFFFFF"/>
                </a:solidFill>
                <a:latin typeface="맑은 고딕"/>
                <a:cs typeface="맑은 고딕"/>
              </a:rPr>
              <a:t>개인정보  처리자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16251" y="4565903"/>
            <a:ext cx="768857" cy="740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43683" y="4581144"/>
            <a:ext cx="741045" cy="725439"/>
          </a:xfrm>
          <a:custGeom>
            <a:avLst/>
            <a:gdLst/>
            <a:ahLst/>
            <a:cxnLst/>
            <a:rect l="l" t="t" r="r" b="b"/>
            <a:pathLst>
              <a:path w="741044" h="775970">
                <a:moveTo>
                  <a:pt x="370332" y="0"/>
                </a:moveTo>
                <a:lnTo>
                  <a:pt x="323889" y="3021"/>
                </a:lnTo>
                <a:lnTo>
                  <a:pt x="279166" y="11843"/>
                </a:lnTo>
                <a:lnTo>
                  <a:pt x="236507" y="26102"/>
                </a:lnTo>
                <a:lnTo>
                  <a:pt x="196263" y="45435"/>
                </a:lnTo>
                <a:lnTo>
                  <a:pt x="158779" y="69480"/>
                </a:lnTo>
                <a:lnTo>
                  <a:pt x="124403" y="97872"/>
                </a:lnTo>
                <a:lnTo>
                  <a:pt x="93483" y="130249"/>
                </a:lnTo>
                <a:lnTo>
                  <a:pt x="66367" y="166248"/>
                </a:lnTo>
                <a:lnTo>
                  <a:pt x="43401" y="205505"/>
                </a:lnTo>
                <a:lnTo>
                  <a:pt x="24934" y="247658"/>
                </a:lnTo>
                <a:lnTo>
                  <a:pt x="11313" y="292343"/>
                </a:lnTo>
                <a:lnTo>
                  <a:pt x="2886" y="339197"/>
                </a:lnTo>
                <a:lnTo>
                  <a:pt x="0" y="387857"/>
                </a:lnTo>
                <a:lnTo>
                  <a:pt x="2886" y="436518"/>
                </a:lnTo>
                <a:lnTo>
                  <a:pt x="11313" y="483372"/>
                </a:lnTo>
                <a:lnTo>
                  <a:pt x="24934" y="528057"/>
                </a:lnTo>
                <a:lnTo>
                  <a:pt x="43401" y="570210"/>
                </a:lnTo>
                <a:lnTo>
                  <a:pt x="66367" y="609467"/>
                </a:lnTo>
                <a:lnTo>
                  <a:pt x="93483" y="645466"/>
                </a:lnTo>
                <a:lnTo>
                  <a:pt x="124403" y="677843"/>
                </a:lnTo>
                <a:lnTo>
                  <a:pt x="158779" y="706235"/>
                </a:lnTo>
                <a:lnTo>
                  <a:pt x="196263" y="730280"/>
                </a:lnTo>
                <a:lnTo>
                  <a:pt x="236507" y="749613"/>
                </a:lnTo>
                <a:lnTo>
                  <a:pt x="279166" y="763872"/>
                </a:lnTo>
                <a:lnTo>
                  <a:pt x="323889" y="772694"/>
                </a:lnTo>
                <a:lnTo>
                  <a:pt x="370332" y="775715"/>
                </a:lnTo>
                <a:lnTo>
                  <a:pt x="416774" y="772694"/>
                </a:lnTo>
                <a:lnTo>
                  <a:pt x="461497" y="763872"/>
                </a:lnTo>
                <a:lnTo>
                  <a:pt x="504156" y="749613"/>
                </a:lnTo>
                <a:lnTo>
                  <a:pt x="544400" y="730280"/>
                </a:lnTo>
                <a:lnTo>
                  <a:pt x="581884" y="706235"/>
                </a:lnTo>
                <a:lnTo>
                  <a:pt x="616260" y="677843"/>
                </a:lnTo>
                <a:lnTo>
                  <a:pt x="647180" y="645466"/>
                </a:lnTo>
                <a:lnTo>
                  <a:pt x="674296" y="609467"/>
                </a:lnTo>
                <a:lnTo>
                  <a:pt x="697262" y="570210"/>
                </a:lnTo>
                <a:lnTo>
                  <a:pt x="715729" y="528057"/>
                </a:lnTo>
                <a:lnTo>
                  <a:pt x="729350" y="483372"/>
                </a:lnTo>
                <a:lnTo>
                  <a:pt x="737777" y="436518"/>
                </a:lnTo>
                <a:lnTo>
                  <a:pt x="740664" y="387857"/>
                </a:lnTo>
                <a:lnTo>
                  <a:pt x="737777" y="339197"/>
                </a:lnTo>
                <a:lnTo>
                  <a:pt x="729350" y="292343"/>
                </a:lnTo>
                <a:lnTo>
                  <a:pt x="715729" y="247658"/>
                </a:lnTo>
                <a:lnTo>
                  <a:pt x="697262" y="205505"/>
                </a:lnTo>
                <a:lnTo>
                  <a:pt x="674296" y="166248"/>
                </a:lnTo>
                <a:lnTo>
                  <a:pt x="647180" y="130249"/>
                </a:lnTo>
                <a:lnTo>
                  <a:pt x="616260" y="97872"/>
                </a:lnTo>
                <a:lnTo>
                  <a:pt x="581884" y="69480"/>
                </a:lnTo>
                <a:lnTo>
                  <a:pt x="544400" y="45435"/>
                </a:lnTo>
                <a:lnTo>
                  <a:pt x="504156" y="26102"/>
                </a:lnTo>
                <a:lnTo>
                  <a:pt x="461497" y="11843"/>
                </a:lnTo>
                <a:lnTo>
                  <a:pt x="416774" y="3021"/>
                </a:lnTo>
                <a:lnTo>
                  <a:pt x="370332" y="0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741152" y="4585715"/>
            <a:ext cx="742315" cy="720868"/>
          </a:xfrm>
          <a:custGeom>
            <a:avLst/>
            <a:gdLst/>
            <a:ahLst/>
            <a:cxnLst/>
            <a:rect l="l" t="t" r="r" b="b"/>
            <a:pathLst>
              <a:path w="742315" h="769620">
                <a:moveTo>
                  <a:pt x="371094" y="0"/>
                </a:moveTo>
                <a:lnTo>
                  <a:pt x="324539" y="2999"/>
                </a:lnTo>
                <a:lnTo>
                  <a:pt x="279711" y="11755"/>
                </a:lnTo>
                <a:lnTo>
                  <a:pt x="236958" y="25908"/>
                </a:lnTo>
                <a:lnTo>
                  <a:pt x="196628" y="45097"/>
                </a:lnTo>
                <a:lnTo>
                  <a:pt x="159067" y="68959"/>
                </a:lnTo>
                <a:lnTo>
                  <a:pt x="124624" y="97135"/>
                </a:lnTo>
                <a:lnTo>
                  <a:pt x="93645" y="129263"/>
                </a:lnTo>
                <a:lnTo>
                  <a:pt x="66479" y="164983"/>
                </a:lnTo>
                <a:lnTo>
                  <a:pt x="43473" y="203932"/>
                </a:lnTo>
                <a:lnTo>
                  <a:pt x="24975" y="245751"/>
                </a:lnTo>
                <a:lnTo>
                  <a:pt x="11331" y="290077"/>
                </a:lnTo>
                <a:lnTo>
                  <a:pt x="2890" y="336550"/>
                </a:lnTo>
                <a:lnTo>
                  <a:pt x="0" y="384809"/>
                </a:lnTo>
                <a:lnTo>
                  <a:pt x="2890" y="433069"/>
                </a:lnTo>
                <a:lnTo>
                  <a:pt x="11331" y="479542"/>
                </a:lnTo>
                <a:lnTo>
                  <a:pt x="24975" y="523868"/>
                </a:lnTo>
                <a:lnTo>
                  <a:pt x="43473" y="565687"/>
                </a:lnTo>
                <a:lnTo>
                  <a:pt x="66479" y="604636"/>
                </a:lnTo>
                <a:lnTo>
                  <a:pt x="93645" y="640356"/>
                </a:lnTo>
                <a:lnTo>
                  <a:pt x="124624" y="672484"/>
                </a:lnTo>
                <a:lnTo>
                  <a:pt x="159067" y="700660"/>
                </a:lnTo>
                <a:lnTo>
                  <a:pt x="196628" y="724522"/>
                </a:lnTo>
                <a:lnTo>
                  <a:pt x="236958" y="743711"/>
                </a:lnTo>
                <a:lnTo>
                  <a:pt x="279711" y="757864"/>
                </a:lnTo>
                <a:lnTo>
                  <a:pt x="324539" y="766620"/>
                </a:lnTo>
                <a:lnTo>
                  <a:pt x="371094" y="769619"/>
                </a:lnTo>
                <a:lnTo>
                  <a:pt x="417648" y="766620"/>
                </a:lnTo>
                <a:lnTo>
                  <a:pt x="462476" y="757864"/>
                </a:lnTo>
                <a:lnTo>
                  <a:pt x="505229" y="743711"/>
                </a:lnTo>
                <a:lnTo>
                  <a:pt x="545559" y="724522"/>
                </a:lnTo>
                <a:lnTo>
                  <a:pt x="583120" y="700660"/>
                </a:lnTo>
                <a:lnTo>
                  <a:pt x="617563" y="672484"/>
                </a:lnTo>
                <a:lnTo>
                  <a:pt x="648542" y="640356"/>
                </a:lnTo>
                <a:lnTo>
                  <a:pt x="675708" y="604636"/>
                </a:lnTo>
                <a:lnTo>
                  <a:pt x="698714" y="565687"/>
                </a:lnTo>
                <a:lnTo>
                  <a:pt x="717212" y="523868"/>
                </a:lnTo>
                <a:lnTo>
                  <a:pt x="730856" y="479542"/>
                </a:lnTo>
                <a:lnTo>
                  <a:pt x="739297" y="433069"/>
                </a:lnTo>
                <a:lnTo>
                  <a:pt x="742188" y="384809"/>
                </a:lnTo>
                <a:lnTo>
                  <a:pt x="739297" y="336550"/>
                </a:lnTo>
                <a:lnTo>
                  <a:pt x="730856" y="290077"/>
                </a:lnTo>
                <a:lnTo>
                  <a:pt x="717212" y="245751"/>
                </a:lnTo>
                <a:lnTo>
                  <a:pt x="698714" y="203932"/>
                </a:lnTo>
                <a:lnTo>
                  <a:pt x="675708" y="164983"/>
                </a:lnTo>
                <a:lnTo>
                  <a:pt x="648542" y="129263"/>
                </a:lnTo>
                <a:lnTo>
                  <a:pt x="617563" y="97135"/>
                </a:lnTo>
                <a:lnTo>
                  <a:pt x="583120" y="68959"/>
                </a:lnTo>
                <a:lnTo>
                  <a:pt x="545559" y="45097"/>
                </a:lnTo>
                <a:lnTo>
                  <a:pt x="505229" y="25908"/>
                </a:lnTo>
                <a:lnTo>
                  <a:pt x="462476" y="11755"/>
                </a:lnTo>
                <a:lnTo>
                  <a:pt x="417648" y="2999"/>
                </a:lnTo>
                <a:lnTo>
                  <a:pt x="371094" y="0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9724" y="4529328"/>
            <a:ext cx="894715" cy="894715"/>
          </a:xfrm>
          <a:custGeom>
            <a:avLst/>
            <a:gdLst/>
            <a:ahLst/>
            <a:cxnLst/>
            <a:rect l="l" t="t" r="r" b="b"/>
            <a:pathLst>
              <a:path w="894714" h="894714">
                <a:moveTo>
                  <a:pt x="447294" y="0"/>
                </a:moveTo>
                <a:lnTo>
                  <a:pt x="398557" y="2624"/>
                </a:lnTo>
                <a:lnTo>
                  <a:pt x="351340" y="10317"/>
                </a:lnTo>
                <a:lnTo>
                  <a:pt x="305916" y="22805"/>
                </a:lnTo>
                <a:lnTo>
                  <a:pt x="262558" y="39814"/>
                </a:lnTo>
                <a:lnTo>
                  <a:pt x="221538" y="61072"/>
                </a:lnTo>
                <a:lnTo>
                  <a:pt x="183130" y="86307"/>
                </a:lnTo>
                <a:lnTo>
                  <a:pt x="147606" y="115244"/>
                </a:lnTo>
                <a:lnTo>
                  <a:pt x="115240" y="147611"/>
                </a:lnTo>
                <a:lnTo>
                  <a:pt x="86303" y="183136"/>
                </a:lnTo>
                <a:lnTo>
                  <a:pt x="61070" y="221544"/>
                </a:lnTo>
                <a:lnTo>
                  <a:pt x="39812" y="262563"/>
                </a:lnTo>
                <a:lnTo>
                  <a:pt x="22803" y="305921"/>
                </a:lnTo>
                <a:lnTo>
                  <a:pt x="10317" y="351344"/>
                </a:lnTo>
                <a:lnTo>
                  <a:pt x="2624" y="398559"/>
                </a:lnTo>
                <a:lnTo>
                  <a:pt x="0" y="447294"/>
                </a:lnTo>
                <a:lnTo>
                  <a:pt x="2624" y="496028"/>
                </a:lnTo>
                <a:lnTo>
                  <a:pt x="10317" y="543243"/>
                </a:lnTo>
                <a:lnTo>
                  <a:pt x="22803" y="588666"/>
                </a:lnTo>
                <a:lnTo>
                  <a:pt x="39812" y="632024"/>
                </a:lnTo>
                <a:lnTo>
                  <a:pt x="61070" y="673043"/>
                </a:lnTo>
                <a:lnTo>
                  <a:pt x="86303" y="711451"/>
                </a:lnTo>
                <a:lnTo>
                  <a:pt x="115240" y="746976"/>
                </a:lnTo>
                <a:lnTo>
                  <a:pt x="147606" y="779343"/>
                </a:lnTo>
                <a:lnTo>
                  <a:pt x="183130" y="808280"/>
                </a:lnTo>
                <a:lnTo>
                  <a:pt x="221538" y="833515"/>
                </a:lnTo>
                <a:lnTo>
                  <a:pt x="262558" y="854773"/>
                </a:lnTo>
                <a:lnTo>
                  <a:pt x="305916" y="871782"/>
                </a:lnTo>
                <a:lnTo>
                  <a:pt x="351340" y="884270"/>
                </a:lnTo>
                <a:lnTo>
                  <a:pt x="398557" y="891963"/>
                </a:lnTo>
                <a:lnTo>
                  <a:pt x="447294" y="894588"/>
                </a:lnTo>
                <a:lnTo>
                  <a:pt x="496028" y="891963"/>
                </a:lnTo>
                <a:lnTo>
                  <a:pt x="543243" y="884270"/>
                </a:lnTo>
                <a:lnTo>
                  <a:pt x="588666" y="871782"/>
                </a:lnTo>
                <a:lnTo>
                  <a:pt x="632024" y="854773"/>
                </a:lnTo>
                <a:lnTo>
                  <a:pt x="673043" y="833515"/>
                </a:lnTo>
                <a:lnTo>
                  <a:pt x="711451" y="808280"/>
                </a:lnTo>
                <a:lnTo>
                  <a:pt x="746976" y="779343"/>
                </a:lnTo>
                <a:lnTo>
                  <a:pt x="779343" y="746976"/>
                </a:lnTo>
                <a:lnTo>
                  <a:pt x="808280" y="711451"/>
                </a:lnTo>
                <a:lnTo>
                  <a:pt x="833515" y="673043"/>
                </a:lnTo>
                <a:lnTo>
                  <a:pt x="854773" y="632024"/>
                </a:lnTo>
                <a:lnTo>
                  <a:pt x="871782" y="588666"/>
                </a:lnTo>
                <a:lnTo>
                  <a:pt x="884270" y="543243"/>
                </a:lnTo>
                <a:lnTo>
                  <a:pt x="891963" y="496028"/>
                </a:lnTo>
                <a:lnTo>
                  <a:pt x="894588" y="447294"/>
                </a:lnTo>
                <a:lnTo>
                  <a:pt x="891963" y="398559"/>
                </a:lnTo>
                <a:lnTo>
                  <a:pt x="884270" y="351344"/>
                </a:lnTo>
                <a:lnTo>
                  <a:pt x="871782" y="305921"/>
                </a:lnTo>
                <a:lnTo>
                  <a:pt x="854773" y="262563"/>
                </a:lnTo>
                <a:lnTo>
                  <a:pt x="833515" y="221544"/>
                </a:lnTo>
                <a:lnTo>
                  <a:pt x="808280" y="183136"/>
                </a:lnTo>
                <a:lnTo>
                  <a:pt x="779343" y="147611"/>
                </a:lnTo>
                <a:lnTo>
                  <a:pt x="746976" y="115244"/>
                </a:lnTo>
                <a:lnTo>
                  <a:pt x="711451" y="86307"/>
                </a:lnTo>
                <a:lnTo>
                  <a:pt x="673043" y="61072"/>
                </a:lnTo>
                <a:lnTo>
                  <a:pt x="632024" y="39814"/>
                </a:lnTo>
                <a:lnTo>
                  <a:pt x="588666" y="22805"/>
                </a:lnTo>
                <a:lnTo>
                  <a:pt x="543243" y="10317"/>
                </a:lnTo>
                <a:lnTo>
                  <a:pt x="496028" y="2624"/>
                </a:lnTo>
                <a:lnTo>
                  <a:pt x="447294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33727" y="4856988"/>
            <a:ext cx="268605" cy="239395"/>
          </a:xfrm>
          <a:custGeom>
            <a:avLst/>
            <a:gdLst/>
            <a:ahLst/>
            <a:cxnLst/>
            <a:rect l="l" t="t" r="r" b="b"/>
            <a:pathLst>
              <a:path w="268605" h="239395">
                <a:moveTo>
                  <a:pt x="0" y="0"/>
                </a:moveTo>
                <a:lnTo>
                  <a:pt x="0" y="239268"/>
                </a:lnTo>
                <a:lnTo>
                  <a:pt x="268224" y="119634"/>
                </a:lnTo>
                <a:lnTo>
                  <a:pt x="0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450592" y="4582667"/>
            <a:ext cx="8656320" cy="723916"/>
          </a:xfrm>
          <a:prstGeom prst="rect">
            <a:avLst/>
          </a:prstGeom>
          <a:solidFill>
            <a:srgbClr val="E2EBF8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08585" indent="-144780">
              <a:lnSpc>
                <a:spcPct val="100000"/>
              </a:lnSpc>
              <a:buClr>
                <a:srgbClr val="126A7E"/>
              </a:buClr>
              <a:buFont typeface="MS UI Gothic"/>
              <a:buChar char="▪"/>
              <a:tabLst>
                <a:tab pos="109220" algn="l"/>
              </a:tabLst>
            </a:pPr>
            <a:r>
              <a:rPr sz="1400" b="1" spc="-130" dirty="0">
                <a:latin typeface="맑은 고딕"/>
                <a:cs typeface="맑은 고딕"/>
              </a:rPr>
              <a:t>데이터베이스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시스템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dirty="0">
                <a:latin typeface="맑은 고딕"/>
                <a:cs typeface="맑은 고딕"/>
              </a:rPr>
              <a:t>등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125" dirty="0">
                <a:latin typeface="맑은 고딕"/>
                <a:cs typeface="맑은 고딕"/>
              </a:rPr>
              <a:t>개인정보를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solidFill>
                  <a:srgbClr val="0070C0"/>
                </a:solidFill>
                <a:latin typeface="맑은 고딕"/>
                <a:cs typeface="맑은 고딕"/>
              </a:rPr>
              <a:t>처리</a:t>
            </a:r>
            <a:r>
              <a:rPr sz="1400" b="1" spc="-105" dirty="0">
                <a:latin typeface="맑은 고딕"/>
                <a:cs typeface="맑은 고딕"/>
              </a:rPr>
              <a:t>할</a:t>
            </a:r>
            <a:r>
              <a:rPr sz="1400" b="1" spc="-305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dirty="0">
                <a:latin typeface="맑은 고딕"/>
                <a:cs typeface="맑은 고딕"/>
              </a:rPr>
              <a:t>수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있도록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25" dirty="0">
                <a:latin typeface="맑은 고딕"/>
                <a:cs typeface="맑은 고딕"/>
              </a:rPr>
              <a:t>체계적으로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05" dirty="0" err="1">
                <a:latin typeface="맑은 고딕"/>
                <a:cs typeface="맑은 고딕"/>
              </a:rPr>
              <a:t>구성한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160" dirty="0" err="1">
                <a:latin typeface="맑은 고딕"/>
                <a:cs typeface="맑은 고딕"/>
              </a:rPr>
              <a:t>응용</a:t>
            </a:r>
            <a:r>
              <a:rPr sz="1400" b="1" spc="-160" dirty="0" err="1">
                <a:solidFill>
                  <a:srgbClr val="0070C0"/>
                </a:solidFill>
                <a:latin typeface="맑은 고딕"/>
                <a:cs typeface="맑은 고딕"/>
              </a:rPr>
              <a:t>시스템</a:t>
            </a:r>
            <a:endParaRPr lang="en-US" altLang="ko-KR" sz="1400" b="1" spc="-160" dirty="0">
              <a:solidFill>
                <a:srgbClr val="0070C0"/>
              </a:solidFill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buClr>
                <a:srgbClr val="126A7E"/>
              </a:buClr>
              <a:tabLst>
                <a:tab pos="109220" algn="l"/>
              </a:tabLst>
            </a:pPr>
            <a:endParaRPr sz="1400" b="1" dirty="0">
              <a:solidFill>
                <a:srgbClr val="0070C0"/>
              </a:solidFill>
              <a:latin typeface="맑은 고딕"/>
              <a:cs typeface="맑은 고딕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7011" y="4748910"/>
            <a:ext cx="825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5" indent="78740">
              <a:lnSpc>
                <a:spcPct val="100000"/>
              </a:lnSpc>
              <a:spcBef>
                <a:spcPts val="100"/>
              </a:spcBef>
            </a:pPr>
            <a:r>
              <a:rPr sz="1400" b="1" spc="-160" dirty="0">
                <a:solidFill>
                  <a:srgbClr val="FFFFFF"/>
                </a:solidFill>
                <a:latin typeface="맑은 고딕"/>
                <a:cs typeface="맑은 고딕"/>
              </a:rPr>
              <a:t>개인정보  처리시스템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022348" y="5519928"/>
            <a:ext cx="768857" cy="831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49779" y="5535166"/>
            <a:ext cx="741045" cy="815849"/>
          </a:xfrm>
          <a:custGeom>
            <a:avLst/>
            <a:gdLst/>
            <a:ahLst/>
            <a:cxnLst/>
            <a:rect l="l" t="t" r="r" b="b"/>
            <a:pathLst>
              <a:path w="741044" h="775970">
                <a:moveTo>
                  <a:pt x="370331" y="0"/>
                </a:moveTo>
                <a:lnTo>
                  <a:pt x="323889" y="3021"/>
                </a:lnTo>
                <a:lnTo>
                  <a:pt x="279166" y="11845"/>
                </a:lnTo>
                <a:lnTo>
                  <a:pt x="236507" y="26106"/>
                </a:lnTo>
                <a:lnTo>
                  <a:pt x="196263" y="45443"/>
                </a:lnTo>
                <a:lnTo>
                  <a:pt x="158779" y="69490"/>
                </a:lnTo>
                <a:lnTo>
                  <a:pt x="124403" y="97885"/>
                </a:lnTo>
                <a:lnTo>
                  <a:pt x="93483" y="130264"/>
                </a:lnTo>
                <a:lnTo>
                  <a:pt x="66367" y="166265"/>
                </a:lnTo>
                <a:lnTo>
                  <a:pt x="43401" y="205522"/>
                </a:lnTo>
                <a:lnTo>
                  <a:pt x="24934" y="247674"/>
                </a:lnTo>
                <a:lnTo>
                  <a:pt x="11313" y="292356"/>
                </a:lnTo>
                <a:lnTo>
                  <a:pt x="2886" y="339205"/>
                </a:lnTo>
                <a:lnTo>
                  <a:pt x="0" y="387857"/>
                </a:lnTo>
                <a:lnTo>
                  <a:pt x="2886" y="436510"/>
                </a:lnTo>
                <a:lnTo>
                  <a:pt x="11313" y="483359"/>
                </a:lnTo>
                <a:lnTo>
                  <a:pt x="24934" y="528041"/>
                </a:lnTo>
                <a:lnTo>
                  <a:pt x="43401" y="570193"/>
                </a:lnTo>
                <a:lnTo>
                  <a:pt x="66367" y="609450"/>
                </a:lnTo>
                <a:lnTo>
                  <a:pt x="93483" y="645451"/>
                </a:lnTo>
                <a:lnTo>
                  <a:pt x="124403" y="677830"/>
                </a:lnTo>
                <a:lnTo>
                  <a:pt x="158779" y="706225"/>
                </a:lnTo>
                <a:lnTo>
                  <a:pt x="196263" y="730272"/>
                </a:lnTo>
                <a:lnTo>
                  <a:pt x="236507" y="749609"/>
                </a:lnTo>
                <a:lnTo>
                  <a:pt x="279166" y="763870"/>
                </a:lnTo>
                <a:lnTo>
                  <a:pt x="323889" y="772694"/>
                </a:lnTo>
                <a:lnTo>
                  <a:pt x="370331" y="775715"/>
                </a:lnTo>
                <a:lnTo>
                  <a:pt x="416774" y="772694"/>
                </a:lnTo>
                <a:lnTo>
                  <a:pt x="461497" y="763870"/>
                </a:lnTo>
                <a:lnTo>
                  <a:pt x="504156" y="749609"/>
                </a:lnTo>
                <a:lnTo>
                  <a:pt x="544400" y="730272"/>
                </a:lnTo>
                <a:lnTo>
                  <a:pt x="581884" y="706225"/>
                </a:lnTo>
                <a:lnTo>
                  <a:pt x="616260" y="677830"/>
                </a:lnTo>
                <a:lnTo>
                  <a:pt x="647180" y="645451"/>
                </a:lnTo>
                <a:lnTo>
                  <a:pt x="674296" y="609450"/>
                </a:lnTo>
                <a:lnTo>
                  <a:pt x="697262" y="570193"/>
                </a:lnTo>
                <a:lnTo>
                  <a:pt x="715729" y="528041"/>
                </a:lnTo>
                <a:lnTo>
                  <a:pt x="729350" y="483359"/>
                </a:lnTo>
                <a:lnTo>
                  <a:pt x="737777" y="436510"/>
                </a:lnTo>
                <a:lnTo>
                  <a:pt x="740663" y="387857"/>
                </a:lnTo>
                <a:lnTo>
                  <a:pt x="737777" y="339205"/>
                </a:lnTo>
                <a:lnTo>
                  <a:pt x="729350" y="292356"/>
                </a:lnTo>
                <a:lnTo>
                  <a:pt x="715729" y="247674"/>
                </a:lnTo>
                <a:lnTo>
                  <a:pt x="697262" y="205522"/>
                </a:lnTo>
                <a:lnTo>
                  <a:pt x="674296" y="166265"/>
                </a:lnTo>
                <a:lnTo>
                  <a:pt x="647180" y="130264"/>
                </a:lnTo>
                <a:lnTo>
                  <a:pt x="616260" y="97885"/>
                </a:lnTo>
                <a:lnTo>
                  <a:pt x="581884" y="69490"/>
                </a:lnTo>
                <a:lnTo>
                  <a:pt x="544400" y="45443"/>
                </a:lnTo>
                <a:lnTo>
                  <a:pt x="504156" y="26106"/>
                </a:lnTo>
                <a:lnTo>
                  <a:pt x="461497" y="11845"/>
                </a:lnTo>
                <a:lnTo>
                  <a:pt x="416774" y="3021"/>
                </a:lnTo>
                <a:lnTo>
                  <a:pt x="370331" y="0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47247" y="5539740"/>
            <a:ext cx="742315" cy="811276"/>
          </a:xfrm>
          <a:custGeom>
            <a:avLst/>
            <a:gdLst/>
            <a:ahLst/>
            <a:cxnLst/>
            <a:rect l="l" t="t" r="r" b="b"/>
            <a:pathLst>
              <a:path w="742315" h="769620">
                <a:moveTo>
                  <a:pt x="371094" y="0"/>
                </a:moveTo>
                <a:lnTo>
                  <a:pt x="324539" y="2998"/>
                </a:lnTo>
                <a:lnTo>
                  <a:pt x="279711" y="11752"/>
                </a:lnTo>
                <a:lnTo>
                  <a:pt x="236958" y="25902"/>
                </a:lnTo>
                <a:lnTo>
                  <a:pt x="196628" y="45087"/>
                </a:lnTo>
                <a:lnTo>
                  <a:pt x="159067" y="68945"/>
                </a:lnTo>
                <a:lnTo>
                  <a:pt x="124624" y="97118"/>
                </a:lnTo>
                <a:lnTo>
                  <a:pt x="93645" y="129243"/>
                </a:lnTo>
                <a:lnTo>
                  <a:pt x="66479" y="164961"/>
                </a:lnTo>
                <a:lnTo>
                  <a:pt x="43473" y="203910"/>
                </a:lnTo>
                <a:lnTo>
                  <a:pt x="24975" y="245730"/>
                </a:lnTo>
                <a:lnTo>
                  <a:pt x="11331" y="290060"/>
                </a:lnTo>
                <a:lnTo>
                  <a:pt x="2890" y="336540"/>
                </a:lnTo>
                <a:lnTo>
                  <a:pt x="0" y="384810"/>
                </a:lnTo>
                <a:lnTo>
                  <a:pt x="2890" y="433079"/>
                </a:lnTo>
                <a:lnTo>
                  <a:pt x="11331" y="479559"/>
                </a:lnTo>
                <a:lnTo>
                  <a:pt x="24975" y="523889"/>
                </a:lnTo>
                <a:lnTo>
                  <a:pt x="43473" y="565709"/>
                </a:lnTo>
                <a:lnTo>
                  <a:pt x="66479" y="604658"/>
                </a:lnTo>
                <a:lnTo>
                  <a:pt x="93645" y="640376"/>
                </a:lnTo>
                <a:lnTo>
                  <a:pt x="124624" y="672501"/>
                </a:lnTo>
                <a:lnTo>
                  <a:pt x="159067" y="700674"/>
                </a:lnTo>
                <a:lnTo>
                  <a:pt x="196628" y="724532"/>
                </a:lnTo>
                <a:lnTo>
                  <a:pt x="236958" y="743717"/>
                </a:lnTo>
                <a:lnTo>
                  <a:pt x="279711" y="757867"/>
                </a:lnTo>
                <a:lnTo>
                  <a:pt x="324539" y="766621"/>
                </a:lnTo>
                <a:lnTo>
                  <a:pt x="371094" y="769620"/>
                </a:lnTo>
                <a:lnTo>
                  <a:pt x="417648" y="766621"/>
                </a:lnTo>
                <a:lnTo>
                  <a:pt x="462476" y="757867"/>
                </a:lnTo>
                <a:lnTo>
                  <a:pt x="505229" y="743717"/>
                </a:lnTo>
                <a:lnTo>
                  <a:pt x="545559" y="724532"/>
                </a:lnTo>
                <a:lnTo>
                  <a:pt x="583120" y="700674"/>
                </a:lnTo>
                <a:lnTo>
                  <a:pt x="617563" y="672501"/>
                </a:lnTo>
                <a:lnTo>
                  <a:pt x="648542" y="640376"/>
                </a:lnTo>
                <a:lnTo>
                  <a:pt x="675708" y="604658"/>
                </a:lnTo>
                <a:lnTo>
                  <a:pt x="698714" y="565709"/>
                </a:lnTo>
                <a:lnTo>
                  <a:pt x="717212" y="523889"/>
                </a:lnTo>
                <a:lnTo>
                  <a:pt x="730856" y="479559"/>
                </a:lnTo>
                <a:lnTo>
                  <a:pt x="739297" y="433079"/>
                </a:lnTo>
                <a:lnTo>
                  <a:pt x="742187" y="384810"/>
                </a:lnTo>
                <a:lnTo>
                  <a:pt x="739297" y="336540"/>
                </a:lnTo>
                <a:lnTo>
                  <a:pt x="730856" y="290060"/>
                </a:lnTo>
                <a:lnTo>
                  <a:pt x="717212" y="245730"/>
                </a:lnTo>
                <a:lnTo>
                  <a:pt x="698714" y="203910"/>
                </a:lnTo>
                <a:lnTo>
                  <a:pt x="675708" y="164961"/>
                </a:lnTo>
                <a:lnTo>
                  <a:pt x="648542" y="129243"/>
                </a:lnTo>
                <a:lnTo>
                  <a:pt x="617563" y="97118"/>
                </a:lnTo>
                <a:lnTo>
                  <a:pt x="583120" y="68945"/>
                </a:lnTo>
                <a:lnTo>
                  <a:pt x="545559" y="45087"/>
                </a:lnTo>
                <a:lnTo>
                  <a:pt x="505229" y="25902"/>
                </a:lnTo>
                <a:lnTo>
                  <a:pt x="462476" y="11752"/>
                </a:lnTo>
                <a:lnTo>
                  <a:pt x="417648" y="2998"/>
                </a:lnTo>
                <a:lnTo>
                  <a:pt x="371094" y="0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5819" y="5483352"/>
            <a:ext cx="894715" cy="894715"/>
          </a:xfrm>
          <a:custGeom>
            <a:avLst/>
            <a:gdLst/>
            <a:ahLst/>
            <a:cxnLst/>
            <a:rect l="l" t="t" r="r" b="b"/>
            <a:pathLst>
              <a:path w="894714" h="894714">
                <a:moveTo>
                  <a:pt x="447294" y="0"/>
                </a:moveTo>
                <a:lnTo>
                  <a:pt x="398557" y="2624"/>
                </a:lnTo>
                <a:lnTo>
                  <a:pt x="351340" y="10316"/>
                </a:lnTo>
                <a:lnTo>
                  <a:pt x="305916" y="22802"/>
                </a:lnTo>
                <a:lnTo>
                  <a:pt x="262558" y="39810"/>
                </a:lnTo>
                <a:lnTo>
                  <a:pt x="221538" y="61067"/>
                </a:lnTo>
                <a:lnTo>
                  <a:pt x="183130" y="86299"/>
                </a:lnTo>
                <a:lnTo>
                  <a:pt x="147606" y="115235"/>
                </a:lnTo>
                <a:lnTo>
                  <a:pt x="115240" y="147601"/>
                </a:lnTo>
                <a:lnTo>
                  <a:pt x="86303" y="183125"/>
                </a:lnTo>
                <a:lnTo>
                  <a:pt x="61070" y="221533"/>
                </a:lnTo>
                <a:lnTo>
                  <a:pt x="39812" y="262553"/>
                </a:lnTo>
                <a:lnTo>
                  <a:pt x="22803" y="305911"/>
                </a:lnTo>
                <a:lnTo>
                  <a:pt x="10317" y="351336"/>
                </a:lnTo>
                <a:lnTo>
                  <a:pt x="2624" y="398555"/>
                </a:lnTo>
                <a:lnTo>
                  <a:pt x="0" y="447294"/>
                </a:lnTo>
                <a:lnTo>
                  <a:pt x="2624" y="496030"/>
                </a:lnTo>
                <a:lnTo>
                  <a:pt x="10317" y="543247"/>
                </a:lnTo>
                <a:lnTo>
                  <a:pt x="22803" y="588671"/>
                </a:lnTo>
                <a:lnTo>
                  <a:pt x="39812" y="632029"/>
                </a:lnTo>
                <a:lnTo>
                  <a:pt x="61070" y="673049"/>
                </a:lnTo>
                <a:lnTo>
                  <a:pt x="86303" y="711457"/>
                </a:lnTo>
                <a:lnTo>
                  <a:pt x="115240" y="746981"/>
                </a:lnTo>
                <a:lnTo>
                  <a:pt x="147606" y="779347"/>
                </a:lnTo>
                <a:lnTo>
                  <a:pt x="183130" y="808284"/>
                </a:lnTo>
                <a:lnTo>
                  <a:pt x="221538" y="833517"/>
                </a:lnTo>
                <a:lnTo>
                  <a:pt x="262558" y="854775"/>
                </a:lnTo>
                <a:lnTo>
                  <a:pt x="305916" y="871784"/>
                </a:lnTo>
                <a:lnTo>
                  <a:pt x="351340" y="884270"/>
                </a:lnTo>
                <a:lnTo>
                  <a:pt x="398557" y="891963"/>
                </a:lnTo>
                <a:lnTo>
                  <a:pt x="447294" y="894588"/>
                </a:lnTo>
                <a:lnTo>
                  <a:pt x="496028" y="891963"/>
                </a:lnTo>
                <a:lnTo>
                  <a:pt x="543243" y="884270"/>
                </a:lnTo>
                <a:lnTo>
                  <a:pt x="588666" y="871784"/>
                </a:lnTo>
                <a:lnTo>
                  <a:pt x="632024" y="854775"/>
                </a:lnTo>
                <a:lnTo>
                  <a:pt x="673043" y="833517"/>
                </a:lnTo>
                <a:lnTo>
                  <a:pt x="711451" y="808284"/>
                </a:lnTo>
                <a:lnTo>
                  <a:pt x="746976" y="779347"/>
                </a:lnTo>
                <a:lnTo>
                  <a:pt x="779343" y="746981"/>
                </a:lnTo>
                <a:lnTo>
                  <a:pt x="808280" y="711457"/>
                </a:lnTo>
                <a:lnTo>
                  <a:pt x="833515" y="673049"/>
                </a:lnTo>
                <a:lnTo>
                  <a:pt x="854773" y="632029"/>
                </a:lnTo>
                <a:lnTo>
                  <a:pt x="871782" y="588671"/>
                </a:lnTo>
                <a:lnTo>
                  <a:pt x="884270" y="543247"/>
                </a:lnTo>
                <a:lnTo>
                  <a:pt x="891963" y="496030"/>
                </a:lnTo>
                <a:lnTo>
                  <a:pt x="894588" y="447294"/>
                </a:lnTo>
                <a:lnTo>
                  <a:pt x="891963" y="398555"/>
                </a:lnTo>
                <a:lnTo>
                  <a:pt x="884270" y="351336"/>
                </a:lnTo>
                <a:lnTo>
                  <a:pt x="871782" y="305911"/>
                </a:lnTo>
                <a:lnTo>
                  <a:pt x="854773" y="262553"/>
                </a:lnTo>
                <a:lnTo>
                  <a:pt x="833515" y="221533"/>
                </a:lnTo>
                <a:lnTo>
                  <a:pt x="808280" y="183125"/>
                </a:lnTo>
                <a:lnTo>
                  <a:pt x="779343" y="147601"/>
                </a:lnTo>
                <a:lnTo>
                  <a:pt x="746976" y="115235"/>
                </a:lnTo>
                <a:lnTo>
                  <a:pt x="711451" y="86299"/>
                </a:lnTo>
                <a:lnTo>
                  <a:pt x="673043" y="61067"/>
                </a:lnTo>
                <a:lnTo>
                  <a:pt x="632024" y="39810"/>
                </a:lnTo>
                <a:lnTo>
                  <a:pt x="588666" y="22802"/>
                </a:lnTo>
                <a:lnTo>
                  <a:pt x="543243" y="10316"/>
                </a:lnTo>
                <a:lnTo>
                  <a:pt x="496028" y="2624"/>
                </a:lnTo>
                <a:lnTo>
                  <a:pt x="447294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39823" y="5811011"/>
            <a:ext cx="268605" cy="239395"/>
          </a:xfrm>
          <a:custGeom>
            <a:avLst/>
            <a:gdLst/>
            <a:ahLst/>
            <a:cxnLst/>
            <a:rect l="l" t="t" r="r" b="b"/>
            <a:pathLst>
              <a:path w="268605" h="239395">
                <a:moveTo>
                  <a:pt x="0" y="0"/>
                </a:moveTo>
                <a:lnTo>
                  <a:pt x="0" y="239267"/>
                </a:lnTo>
                <a:lnTo>
                  <a:pt x="268224" y="119634"/>
                </a:lnTo>
                <a:lnTo>
                  <a:pt x="0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456688" y="5536691"/>
            <a:ext cx="8656320" cy="814325"/>
          </a:xfrm>
          <a:prstGeom prst="rect">
            <a:avLst/>
          </a:prstGeom>
          <a:solidFill>
            <a:srgbClr val="E2EBF8"/>
          </a:solidFill>
        </p:spPr>
        <p:txBody>
          <a:bodyPr vert="horz" wrap="square" lIns="0" tIns="171450" rIns="0" bIns="0" rtlCol="0">
            <a:spAutoFit/>
          </a:bodyPr>
          <a:lstStyle/>
          <a:p>
            <a:pPr marL="108585" marR="2015489" indent="-144780">
              <a:lnSpc>
                <a:spcPct val="100000"/>
              </a:lnSpc>
              <a:spcBef>
                <a:spcPts val="1350"/>
              </a:spcBef>
              <a:buClr>
                <a:srgbClr val="126A7E"/>
              </a:buClr>
              <a:buFont typeface="MS UI Gothic"/>
              <a:buChar char="▪"/>
              <a:tabLst>
                <a:tab pos="109220" algn="l"/>
              </a:tabLst>
            </a:pPr>
            <a:r>
              <a:rPr sz="1400" b="1" spc="-105" dirty="0">
                <a:latin typeface="맑은 고딕"/>
                <a:cs typeface="맑은 고딕"/>
              </a:rPr>
              <a:t>일정한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공간에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120" dirty="0">
                <a:latin typeface="맑은 고딕"/>
                <a:cs typeface="맑은 고딕"/>
              </a:rPr>
              <a:t>지속적으로</a:t>
            </a:r>
            <a:r>
              <a:rPr sz="1400" b="1" spc="-315" dirty="0">
                <a:latin typeface="맑은 고딕"/>
                <a:cs typeface="맑은 고딕"/>
              </a:rPr>
              <a:t> </a:t>
            </a:r>
            <a:r>
              <a:rPr sz="1400" b="1" spc="-120" dirty="0">
                <a:latin typeface="맑은 고딕"/>
                <a:cs typeface="맑은 고딕"/>
              </a:rPr>
              <a:t>설치되어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80" dirty="0">
                <a:latin typeface="맑은 고딕"/>
                <a:cs typeface="맑은 고딕"/>
              </a:rPr>
              <a:t>사람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80" dirty="0">
                <a:latin typeface="맑은 고딕"/>
                <a:cs typeface="맑은 고딕"/>
              </a:rPr>
              <a:t>또는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사물의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80" dirty="0">
                <a:latin typeface="맑은 고딕"/>
                <a:cs typeface="맑은 고딕"/>
              </a:rPr>
              <a:t>영상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80" dirty="0">
                <a:latin typeface="맑은 고딕"/>
                <a:cs typeface="맑은 고딕"/>
              </a:rPr>
              <a:t>등을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125" dirty="0">
                <a:latin typeface="맑은 고딕"/>
                <a:cs typeface="맑은 고딕"/>
              </a:rPr>
              <a:t>촬영하거나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80" dirty="0">
                <a:latin typeface="맑은 고딕"/>
                <a:cs typeface="맑은 고딕"/>
              </a:rPr>
              <a:t>이를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55" dirty="0">
                <a:latin typeface="맑은 고딕"/>
                <a:cs typeface="맑은 고딕"/>
              </a:rPr>
              <a:t>유·무선망을  </a:t>
            </a:r>
            <a:r>
              <a:rPr sz="1400" b="1" spc="-105" dirty="0">
                <a:latin typeface="맑은 고딕"/>
                <a:cs typeface="맑은 고딕"/>
              </a:rPr>
              <a:t>통하여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20" dirty="0">
                <a:latin typeface="맑은 고딕"/>
                <a:cs typeface="맑은 고딕"/>
              </a:rPr>
              <a:t>전송하는</a:t>
            </a:r>
            <a:r>
              <a:rPr sz="1400" b="1" spc="-315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장치,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120" dirty="0">
                <a:latin typeface="맑은 고딕"/>
                <a:cs typeface="맑은 고딕"/>
              </a:rPr>
              <a:t>폐쇄회로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25" dirty="0">
                <a:latin typeface="맑은 고딕"/>
                <a:cs typeface="맑은 고딕"/>
              </a:rPr>
              <a:t>텔레비전,</a:t>
            </a:r>
            <a:r>
              <a:rPr sz="1400" b="1" spc="-290" dirty="0">
                <a:latin typeface="맑은 고딕"/>
                <a:cs typeface="맑은 고딕"/>
              </a:rPr>
              <a:t> </a:t>
            </a:r>
            <a:r>
              <a:rPr sz="1400" b="1" spc="-120" dirty="0" err="1">
                <a:latin typeface="맑은 고딕"/>
                <a:cs typeface="맑은 고딕"/>
              </a:rPr>
              <a:t>네트워크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160" dirty="0" err="1">
                <a:latin typeface="맑은 고딕"/>
                <a:cs typeface="맑은 고딕"/>
              </a:rPr>
              <a:t>카메라</a:t>
            </a:r>
            <a:endParaRPr lang="en-US" altLang="ko-KR" sz="1400" b="1" spc="-160" dirty="0">
              <a:latin typeface="맑은 고딕"/>
              <a:cs typeface="맑은 고딕"/>
            </a:endParaRPr>
          </a:p>
          <a:p>
            <a:pPr marL="108585" marR="2015489" indent="-144780">
              <a:lnSpc>
                <a:spcPct val="100000"/>
              </a:lnSpc>
              <a:spcBef>
                <a:spcPts val="1350"/>
              </a:spcBef>
              <a:buClr>
                <a:srgbClr val="126A7E"/>
              </a:buClr>
              <a:buFont typeface="MS UI Gothic"/>
              <a:buChar char="▪"/>
              <a:tabLst>
                <a:tab pos="109220" algn="l"/>
              </a:tabLst>
            </a:pPr>
            <a:endParaRPr sz="100" b="1" dirty="0">
              <a:latin typeface="맑은 고딕"/>
              <a:cs typeface="맑은 고딕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780393" y="6546843"/>
            <a:ext cx="21907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z="1200" dirty="0">
                <a:latin typeface="맑은 고딕"/>
                <a:cs typeface="맑은 고딕"/>
              </a:rPr>
              <a:t>6</a:t>
            </a:fld>
            <a:endParaRPr sz="1200">
              <a:latin typeface="맑은 고딕"/>
              <a:cs typeface="맑은 고딕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3269" y="5703214"/>
            <a:ext cx="6667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5">
              <a:lnSpc>
                <a:spcPct val="100000"/>
              </a:lnSpc>
              <a:spcBef>
                <a:spcPts val="100"/>
              </a:spcBef>
            </a:pPr>
            <a:r>
              <a:rPr sz="1400" b="1" spc="-160" dirty="0">
                <a:solidFill>
                  <a:srgbClr val="FFFFFF"/>
                </a:solidFill>
                <a:latin typeface="맑은 고딕"/>
                <a:cs typeface="맑은 고딕"/>
              </a:rPr>
              <a:t>영상정보  처리기기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44" name="object 15">
            <a:extLst>
              <a:ext uri="{FF2B5EF4-FFF2-40B4-BE49-F238E27FC236}">
                <a16:creationId xmlns:a16="http://schemas.microsoft.com/office/drawing/2014/main" id="{E1A05715-05B9-4362-8619-FA9B873F35D2}"/>
              </a:ext>
            </a:extLst>
          </p:cNvPr>
          <p:cNvSpPr/>
          <p:nvPr/>
        </p:nvSpPr>
        <p:spPr>
          <a:xfrm>
            <a:off x="2253805" y="2359158"/>
            <a:ext cx="894715" cy="894715"/>
          </a:xfrm>
          <a:custGeom>
            <a:avLst/>
            <a:gdLst/>
            <a:ahLst/>
            <a:cxnLst/>
            <a:rect l="l" t="t" r="r" b="b"/>
            <a:pathLst>
              <a:path w="894714" h="894714">
                <a:moveTo>
                  <a:pt x="447294" y="0"/>
                </a:moveTo>
                <a:lnTo>
                  <a:pt x="398557" y="2624"/>
                </a:lnTo>
                <a:lnTo>
                  <a:pt x="351340" y="10317"/>
                </a:lnTo>
                <a:lnTo>
                  <a:pt x="305916" y="22805"/>
                </a:lnTo>
                <a:lnTo>
                  <a:pt x="262558" y="39814"/>
                </a:lnTo>
                <a:lnTo>
                  <a:pt x="221538" y="61072"/>
                </a:lnTo>
                <a:lnTo>
                  <a:pt x="183130" y="86307"/>
                </a:lnTo>
                <a:lnTo>
                  <a:pt x="147606" y="115244"/>
                </a:lnTo>
                <a:lnTo>
                  <a:pt x="115240" y="147611"/>
                </a:lnTo>
                <a:lnTo>
                  <a:pt x="86303" y="183136"/>
                </a:lnTo>
                <a:lnTo>
                  <a:pt x="61070" y="221544"/>
                </a:lnTo>
                <a:lnTo>
                  <a:pt x="39812" y="262563"/>
                </a:lnTo>
                <a:lnTo>
                  <a:pt x="22803" y="305921"/>
                </a:lnTo>
                <a:lnTo>
                  <a:pt x="10317" y="351344"/>
                </a:lnTo>
                <a:lnTo>
                  <a:pt x="2624" y="398559"/>
                </a:lnTo>
                <a:lnTo>
                  <a:pt x="0" y="447294"/>
                </a:lnTo>
                <a:lnTo>
                  <a:pt x="2624" y="496028"/>
                </a:lnTo>
                <a:lnTo>
                  <a:pt x="10317" y="543243"/>
                </a:lnTo>
                <a:lnTo>
                  <a:pt x="22803" y="588666"/>
                </a:lnTo>
                <a:lnTo>
                  <a:pt x="39812" y="632024"/>
                </a:lnTo>
                <a:lnTo>
                  <a:pt x="61070" y="673043"/>
                </a:lnTo>
                <a:lnTo>
                  <a:pt x="86303" y="711451"/>
                </a:lnTo>
                <a:lnTo>
                  <a:pt x="115240" y="746976"/>
                </a:lnTo>
                <a:lnTo>
                  <a:pt x="147606" y="779343"/>
                </a:lnTo>
                <a:lnTo>
                  <a:pt x="183130" y="808280"/>
                </a:lnTo>
                <a:lnTo>
                  <a:pt x="221538" y="833515"/>
                </a:lnTo>
                <a:lnTo>
                  <a:pt x="262558" y="854773"/>
                </a:lnTo>
                <a:lnTo>
                  <a:pt x="305916" y="871782"/>
                </a:lnTo>
                <a:lnTo>
                  <a:pt x="351340" y="884270"/>
                </a:lnTo>
                <a:lnTo>
                  <a:pt x="398557" y="891963"/>
                </a:lnTo>
                <a:lnTo>
                  <a:pt x="447294" y="894588"/>
                </a:lnTo>
                <a:lnTo>
                  <a:pt x="496028" y="891963"/>
                </a:lnTo>
                <a:lnTo>
                  <a:pt x="543243" y="884270"/>
                </a:lnTo>
                <a:lnTo>
                  <a:pt x="588666" y="871782"/>
                </a:lnTo>
                <a:lnTo>
                  <a:pt x="632024" y="854773"/>
                </a:lnTo>
                <a:lnTo>
                  <a:pt x="673043" y="833515"/>
                </a:lnTo>
                <a:lnTo>
                  <a:pt x="711451" y="808280"/>
                </a:lnTo>
                <a:lnTo>
                  <a:pt x="746976" y="779343"/>
                </a:lnTo>
                <a:lnTo>
                  <a:pt x="779343" y="746976"/>
                </a:lnTo>
                <a:lnTo>
                  <a:pt x="808280" y="711451"/>
                </a:lnTo>
                <a:lnTo>
                  <a:pt x="833515" y="673043"/>
                </a:lnTo>
                <a:lnTo>
                  <a:pt x="854773" y="632024"/>
                </a:lnTo>
                <a:lnTo>
                  <a:pt x="871782" y="588666"/>
                </a:lnTo>
                <a:lnTo>
                  <a:pt x="884270" y="543243"/>
                </a:lnTo>
                <a:lnTo>
                  <a:pt x="891963" y="496028"/>
                </a:lnTo>
                <a:lnTo>
                  <a:pt x="894588" y="447294"/>
                </a:lnTo>
                <a:lnTo>
                  <a:pt x="891963" y="398559"/>
                </a:lnTo>
                <a:lnTo>
                  <a:pt x="884270" y="351344"/>
                </a:lnTo>
                <a:lnTo>
                  <a:pt x="871782" y="305921"/>
                </a:lnTo>
                <a:lnTo>
                  <a:pt x="854773" y="262563"/>
                </a:lnTo>
                <a:lnTo>
                  <a:pt x="833515" y="221544"/>
                </a:lnTo>
                <a:lnTo>
                  <a:pt x="808280" y="183136"/>
                </a:lnTo>
                <a:lnTo>
                  <a:pt x="779343" y="147611"/>
                </a:lnTo>
                <a:lnTo>
                  <a:pt x="746976" y="115244"/>
                </a:lnTo>
                <a:lnTo>
                  <a:pt x="711451" y="86307"/>
                </a:lnTo>
                <a:lnTo>
                  <a:pt x="673043" y="61072"/>
                </a:lnTo>
                <a:lnTo>
                  <a:pt x="632024" y="39814"/>
                </a:lnTo>
                <a:lnTo>
                  <a:pt x="588666" y="22805"/>
                </a:lnTo>
                <a:lnTo>
                  <a:pt x="543243" y="10317"/>
                </a:lnTo>
                <a:lnTo>
                  <a:pt x="496028" y="2624"/>
                </a:lnTo>
                <a:lnTo>
                  <a:pt x="447294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6">
            <a:extLst>
              <a:ext uri="{FF2B5EF4-FFF2-40B4-BE49-F238E27FC236}">
                <a16:creationId xmlns:a16="http://schemas.microsoft.com/office/drawing/2014/main" id="{45E70061-2733-4957-9B01-ED252B0E2D67}"/>
              </a:ext>
            </a:extLst>
          </p:cNvPr>
          <p:cNvSpPr/>
          <p:nvPr/>
        </p:nvSpPr>
        <p:spPr>
          <a:xfrm>
            <a:off x="3047809" y="2688342"/>
            <a:ext cx="268605" cy="238125"/>
          </a:xfrm>
          <a:custGeom>
            <a:avLst/>
            <a:gdLst/>
            <a:ahLst/>
            <a:cxnLst/>
            <a:rect l="l" t="t" r="r" b="b"/>
            <a:pathLst>
              <a:path w="268605" h="238125">
                <a:moveTo>
                  <a:pt x="0" y="0"/>
                </a:moveTo>
                <a:lnTo>
                  <a:pt x="0" y="237744"/>
                </a:lnTo>
                <a:lnTo>
                  <a:pt x="268224" y="118872"/>
                </a:lnTo>
                <a:lnTo>
                  <a:pt x="0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id="{473CCB50-D3F4-4A48-9762-7AE4C582C491}"/>
              </a:ext>
            </a:extLst>
          </p:cNvPr>
          <p:cNvSpPr txBox="1"/>
          <p:nvPr/>
        </p:nvSpPr>
        <p:spPr>
          <a:xfrm>
            <a:off x="2269757" y="2578360"/>
            <a:ext cx="868044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065" indent="78740">
              <a:lnSpc>
                <a:spcPct val="100000"/>
              </a:lnSpc>
              <a:spcBef>
                <a:spcPts val="105"/>
              </a:spcBef>
            </a:pPr>
            <a:r>
              <a:rPr sz="1400" b="1" spc="-160" dirty="0">
                <a:solidFill>
                  <a:srgbClr val="FFFFFF"/>
                </a:solidFill>
                <a:latin typeface="맑은 고딕"/>
                <a:cs typeface="맑은 고딕"/>
              </a:rPr>
              <a:t>개인정보  </a:t>
            </a:r>
            <a:r>
              <a:rPr sz="1400" b="1" spc="-80" dirty="0">
                <a:solidFill>
                  <a:srgbClr val="FFFFFF"/>
                </a:solidFill>
                <a:latin typeface="맑은 고딕"/>
                <a:cs typeface="맑은 고딕"/>
              </a:rPr>
              <a:t>보호</a:t>
            </a:r>
            <a:r>
              <a:rPr sz="1400" b="1" spc="-38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400" b="1" spc="-160" dirty="0">
                <a:solidFill>
                  <a:srgbClr val="FFFFFF"/>
                </a:solidFill>
                <a:latin typeface="맑은 고딕"/>
                <a:cs typeface="맑은 고딕"/>
              </a:rPr>
              <a:t>책임자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51" name="object 22">
            <a:extLst>
              <a:ext uri="{FF2B5EF4-FFF2-40B4-BE49-F238E27FC236}">
                <a16:creationId xmlns:a16="http://schemas.microsoft.com/office/drawing/2014/main" id="{151EFB92-63C7-4303-9D26-A0C303AF9AB1}"/>
              </a:ext>
            </a:extLst>
          </p:cNvPr>
          <p:cNvSpPr/>
          <p:nvPr/>
        </p:nvSpPr>
        <p:spPr>
          <a:xfrm>
            <a:off x="2247710" y="3311657"/>
            <a:ext cx="894715" cy="894715"/>
          </a:xfrm>
          <a:custGeom>
            <a:avLst/>
            <a:gdLst/>
            <a:ahLst/>
            <a:cxnLst/>
            <a:rect l="l" t="t" r="r" b="b"/>
            <a:pathLst>
              <a:path w="894714" h="894714">
                <a:moveTo>
                  <a:pt x="447294" y="0"/>
                </a:moveTo>
                <a:lnTo>
                  <a:pt x="398557" y="2624"/>
                </a:lnTo>
                <a:lnTo>
                  <a:pt x="351340" y="10317"/>
                </a:lnTo>
                <a:lnTo>
                  <a:pt x="305916" y="22805"/>
                </a:lnTo>
                <a:lnTo>
                  <a:pt x="262558" y="39814"/>
                </a:lnTo>
                <a:lnTo>
                  <a:pt x="221538" y="61072"/>
                </a:lnTo>
                <a:lnTo>
                  <a:pt x="183130" y="86307"/>
                </a:lnTo>
                <a:lnTo>
                  <a:pt x="147606" y="115244"/>
                </a:lnTo>
                <a:lnTo>
                  <a:pt x="115240" y="147611"/>
                </a:lnTo>
                <a:lnTo>
                  <a:pt x="86303" y="183136"/>
                </a:lnTo>
                <a:lnTo>
                  <a:pt x="61070" y="221544"/>
                </a:lnTo>
                <a:lnTo>
                  <a:pt x="39812" y="262563"/>
                </a:lnTo>
                <a:lnTo>
                  <a:pt x="22803" y="305921"/>
                </a:lnTo>
                <a:lnTo>
                  <a:pt x="10317" y="351344"/>
                </a:lnTo>
                <a:lnTo>
                  <a:pt x="2624" y="398559"/>
                </a:lnTo>
                <a:lnTo>
                  <a:pt x="0" y="447294"/>
                </a:lnTo>
                <a:lnTo>
                  <a:pt x="2624" y="496028"/>
                </a:lnTo>
                <a:lnTo>
                  <a:pt x="10317" y="543243"/>
                </a:lnTo>
                <a:lnTo>
                  <a:pt x="22803" y="588666"/>
                </a:lnTo>
                <a:lnTo>
                  <a:pt x="39812" y="632024"/>
                </a:lnTo>
                <a:lnTo>
                  <a:pt x="61070" y="673043"/>
                </a:lnTo>
                <a:lnTo>
                  <a:pt x="86303" y="711451"/>
                </a:lnTo>
                <a:lnTo>
                  <a:pt x="115240" y="746976"/>
                </a:lnTo>
                <a:lnTo>
                  <a:pt x="147606" y="779343"/>
                </a:lnTo>
                <a:lnTo>
                  <a:pt x="183130" y="808280"/>
                </a:lnTo>
                <a:lnTo>
                  <a:pt x="221538" y="833515"/>
                </a:lnTo>
                <a:lnTo>
                  <a:pt x="262558" y="854773"/>
                </a:lnTo>
                <a:lnTo>
                  <a:pt x="305916" y="871782"/>
                </a:lnTo>
                <a:lnTo>
                  <a:pt x="351340" y="884270"/>
                </a:lnTo>
                <a:lnTo>
                  <a:pt x="398557" y="891963"/>
                </a:lnTo>
                <a:lnTo>
                  <a:pt x="447294" y="894588"/>
                </a:lnTo>
                <a:lnTo>
                  <a:pt x="496028" y="891963"/>
                </a:lnTo>
                <a:lnTo>
                  <a:pt x="543243" y="884270"/>
                </a:lnTo>
                <a:lnTo>
                  <a:pt x="588666" y="871782"/>
                </a:lnTo>
                <a:lnTo>
                  <a:pt x="632024" y="854773"/>
                </a:lnTo>
                <a:lnTo>
                  <a:pt x="673043" y="833515"/>
                </a:lnTo>
                <a:lnTo>
                  <a:pt x="711451" y="808280"/>
                </a:lnTo>
                <a:lnTo>
                  <a:pt x="746976" y="779343"/>
                </a:lnTo>
                <a:lnTo>
                  <a:pt x="779343" y="746976"/>
                </a:lnTo>
                <a:lnTo>
                  <a:pt x="808280" y="711451"/>
                </a:lnTo>
                <a:lnTo>
                  <a:pt x="833515" y="673043"/>
                </a:lnTo>
                <a:lnTo>
                  <a:pt x="854773" y="632024"/>
                </a:lnTo>
                <a:lnTo>
                  <a:pt x="871782" y="588666"/>
                </a:lnTo>
                <a:lnTo>
                  <a:pt x="884270" y="543243"/>
                </a:lnTo>
                <a:lnTo>
                  <a:pt x="891963" y="496028"/>
                </a:lnTo>
                <a:lnTo>
                  <a:pt x="894588" y="447294"/>
                </a:lnTo>
                <a:lnTo>
                  <a:pt x="891963" y="398559"/>
                </a:lnTo>
                <a:lnTo>
                  <a:pt x="884270" y="351344"/>
                </a:lnTo>
                <a:lnTo>
                  <a:pt x="871782" y="305921"/>
                </a:lnTo>
                <a:lnTo>
                  <a:pt x="854773" y="262563"/>
                </a:lnTo>
                <a:lnTo>
                  <a:pt x="833515" y="221544"/>
                </a:lnTo>
                <a:lnTo>
                  <a:pt x="808280" y="183136"/>
                </a:lnTo>
                <a:lnTo>
                  <a:pt x="779343" y="147611"/>
                </a:lnTo>
                <a:lnTo>
                  <a:pt x="746976" y="115244"/>
                </a:lnTo>
                <a:lnTo>
                  <a:pt x="711451" y="86307"/>
                </a:lnTo>
                <a:lnTo>
                  <a:pt x="673043" y="61072"/>
                </a:lnTo>
                <a:lnTo>
                  <a:pt x="632024" y="39814"/>
                </a:lnTo>
                <a:lnTo>
                  <a:pt x="588666" y="22805"/>
                </a:lnTo>
                <a:lnTo>
                  <a:pt x="543243" y="10317"/>
                </a:lnTo>
                <a:lnTo>
                  <a:pt x="496028" y="2624"/>
                </a:lnTo>
                <a:lnTo>
                  <a:pt x="447294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3">
            <a:extLst>
              <a:ext uri="{FF2B5EF4-FFF2-40B4-BE49-F238E27FC236}">
                <a16:creationId xmlns:a16="http://schemas.microsoft.com/office/drawing/2014/main" id="{B68339D0-C2A3-41F2-9AFE-0F6B7B0E8785}"/>
              </a:ext>
            </a:extLst>
          </p:cNvPr>
          <p:cNvSpPr/>
          <p:nvPr/>
        </p:nvSpPr>
        <p:spPr>
          <a:xfrm>
            <a:off x="3041713" y="3639318"/>
            <a:ext cx="268605" cy="239395"/>
          </a:xfrm>
          <a:custGeom>
            <a:avLst/>
            <a:gdLst/>
            <a:ahLst/>
            <a:cxnLst/>
            <a:rect l="l" t="t" r="r" b="b"/>
            <a:pathLst>
              <a:path w="268605" h="239395">
                <a:moveTo>
                  <a:pt x="0" y="0"/>
                </a:moveTo>
                <a:lnTo>
                  <a:pt x="0" y="239268"/>
                </a:lnTo>
                <a:lnTo>
                  <a:pt x="268224" y="119634"/>
                </a:lnTo>
                <a:lnTo>
                  <a:pt x="0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5">
            <a:extLst>
              <a:ext uri="{FF2B5EF4-FFF2-40B4-BE49-F238E27FC236}">
                <a16:creationId xmlns:a16="http://schemas.microsoft.com/office/drawing/2014/main" id="{5ED5F0EA-71EC-4E78-B000-346B2D511546}"/>
              </a:ext>
            </a:extLst>
          </p:cNvPr>
          <p:cNvSpPr txBox="1"/>
          <p:nvPr/>
        </p:nvSpPr>
        <p:spPr>
          <a:xfrm>
            <a:off x="2365464" y="3530859"/>
            <a:ext cx="6667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12065" indent="-79375">
              <a:lnSpc>
                <a:spcPct val="100000"/>
              </a:lnSpc>
              <a:spcBef>
                <a:spcPts val="100"/>
              </a:spcBef>
            </a:pPr>
            <a:r>
              <a:rPr sz="1400" b="1" spc="-160" dirty="0">
                <a:solidFill>
                  <a:srgbClr val="FFFFFF"/>
                </a:solidFill>
                <a:latin typeface="맑은 고딕"/>
                <a:cs typeface="맑은 고딕"/>
              </a:rPr>
              <a:t>개인정보  취급자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62" name="object 17">
            <a:extLst>
              <a:ext uri="{FF2B5EF4-FFF2-40B4-BE49-F238E27FC236}">
                <a16:creationId xmlns:a16="http://schemas.microsoft.com/office/drawing/2014/main" id="{9B6F097E-57FA-4A14-8FC6-0487100F2F39}"/>
              </a:ext>
            </a:extLst>
          </p:cNvPr>
          <p:cNvSpPr txBox="1"/>
          <p:nvPr/>
        </p:nvSpPr>
        <p:spPr>
          <a:xfrm>
            <a:off x="3583634" y="2443099"/>
            <a:ext cx="7237098" cy="723275"/>
          </a:xfrm>
          <a:prstGeom prst="rect">
            <a:avLst/>
          </a:prstGeom>
          <a:solidFill>
            <a:srgbClr val="E2EBF8"/>
          </a:solidFill>
          <a:ln>
            <a:solidFill>
              <a:schemeClr val="tx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1900" dirty="0">
                <a:latin typeface="Times New Roman"/>
                <a:cs typeface="Times New Roman"/>
              </a:rPr>
              <a:t> </a:t>
            </a:r>
            <a:endParaRPr sz="1900" dirty="0">
              <a:latin typeface="Times New Roman"/>
              <a:cs typeface="Times New Roman"/>
            </a:endParaRPr>
          </a:p>
          <a:p>
            <a:pPr marL="108585" indent="-144780">
              <a:lnSpc>
                <a:spcPct val="100000"/>
              </a:lnSpc>
              <a:buClr>
                <a:srgbClr val="126A7E"/>
              </a:buClr>
              <a:buFont typeface="MS UI Gothic"/>
              <a:buChar char="▪"/>
              <a:tabLst>
                <a:tab pos="109220" algn="l"/>
              </a:tabLst>
            </a:pPr>
            <a:r>
              <a:rPr sz="1400" b="1" spc="-120" dirty="0" err="1">
                <a:latin typeface="맑은 고딕"/>
                <a:cs typeface="맑은 고딕"/>
              </a:rPr>
              <a:t>개인정보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처리에</a:t>
            </a:r>
            <a:r>
              <a:rPr sz="1400" b="1" spc="-315" dirty="0">
                <a:latin typeface="맑은 고딕"/>
                <a:cs typeface="맑은 고딕"/>
              </a:rPr>
              <a:t> </a:t>
            </a:r>
            <a:r>
              <a:rPr sz="1400" b="1" spc="-80" dirty="0">
                <a:latin typeface="맑은 고딕"/>
                <a:cs typeface="맑은 고딕"/>
              </a:rPr>
              <a:t>관한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업무를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20" dirty="0">
                <a:solidFill>
                  <a:srgbClr val="0070C0"/>
                </a:solidFill>
                <a:latin typeface="맑은 고딕"/>
                <a:cs typeface="맑은 고딕"/>
              </a:rPr>
              <a:t>총괄</a:t>
            </a:r>
            <a:r>
              <a:rPr sz="1400" b="1" spc="-120" dirty="0">
                <a:latin typeface="맑은 고딕"/>
                <a:cs typeface="맑은 고딕"/>
              </a:rPr>
              <a:t>해서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125" dirty="0">
                <a:latin typeface="맑은 고딕"/>
                <a:cs typeface="맑은 고딕"/>
              </a:rPr>
              <a:t>책임지거나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125" dirty="0">
                <a:latin typeface="맑은 고딕"/>
                <a:cs typeface="맑은 고딕"/>
              </a:rPr>
              <a:t>업무처리를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25" dirty="0">
                <a:solidFill>
                  <a:srgbClr val="0070C0"/>
                </a:solidFill>
                <a:latin typeface="맑은 고딕"/>
                <a:cs typeface="맑은 고딕"/>
              </a:rPr>
              <a:t>최종적</a:t>
            </a:r>
            <a:r>
              <a:rPr sz="1400" b="1" spc="-125" dirty="0">
                <a:latin typeface="맑은 고딕"/>
                <a:cs typeface="맑은 고딕"/>
              </a:rPr>
              <a:t>으로</a:t>
            </a:r>
            <a:r>
              <a:rPr sz="1400" b="1" spc="-310" dirty="0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sz="1400" b="1" spc="-120" dirty="0" err="1">
                <a:latin typeface="맑은 고딕"/>
                <a:cs typeface="맑은 고딕"/>
              </a:rPr>
              <a:t>결정하는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dirty="0">
                <a:latin typeface="맑은 고딕"/>
                <a:cs typeface="맑은 고딕"/>
              </a:rPr>
              <a:t>자</a:t>
            </a:r>
            <a:endParaRPr lang="en-US" altLang="ko-KR" sz="1400" b="1" dirty="0">
              <a:latin typeface="맑은 고딕"/>
              <a:cs typeface="맑은 고딕"/>
            </a:endParaRPr>
          </a:p>
          <a:p>
            <a:pPr marL="108585" indent="-144780">
              <a:lnSpc>
                <a:spcPct val="100000"/>
              </a:lnSpc>
              <a:buClr>
                <a:srgbClr val="126A7E"/>
              </a:buClr>
              <a:buFont typeface="MS UI Gothic"/>
              <a:buChar char="▪"/>
              <a:tabLst>
                <a:tab pos="109220" algn="l"/>
              </a:tabLst>
            </a:pP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65" name="object 14">
            <a:extLst>
              <a:ext uri="{FF2B5EF4-FFF2-40B4-BE49-F238E27FC236}">
                <a16:creationId xmlns:a16="http://schemas.microsoft.com/office/drawing/2014/main" id="{3BFD5352-23D4-4679-807E-8BB925009C80}"/>
              </a:ext>
            </a:extLst>
          </p:cNvPr>
          <p:cNvSpPr/>
          <p:nvPr/>
        </p:nvSpPr>
        <p:spPr>
          <a:xfrm>
            <a:off x="12305220" y="3406266"/>
            <a:ext cx="742315" cy="771525"/>
          </a:xfrm>
          <a:custGeom>
            <a:avLst/>
            <a:gdLst/>
            <a:ahLst/>
            <a:cxnLst/>
            <a:rect l="l" t="t" r="r" b="b"/>
            <a:pathLst>
              <a:path w="742315" h="771525">
                <a:moveTo>
                  <a:pt x="371094" y="0"/>
                </a:moveTo>
                <a:lnTo>
                  <a:pt x="324539" y="3003"/>
                </a:lnTo>
                <a:lnTo>
                  <a:pt x="279711" y="11773"/>
                </a:lnTo>
                <a:lnTo>
                  <a:pt x="236958" y="25949"/>
                </a:lnTo>
                <a:lnTo>
                  <a:pt x="196628" y="45169"/>
                </a:lnTo>
                <a:lnTo>
                  <a:pt x="159067" y="69072"/>
                </a:lnTo>
                <a:lnTo>
                  <a:pt x="124624" y="97298"/>
                </a:lnTo>
                <a:lnTo>
                  <a:pt x="93645" y="129484"/>
                </a:lnTo>
                <a:lnTo>
                  <a:pt x="66479" y="165271"/>
                </a:lnTo>
                <a:lnTo>
                  <a:pt x="43473" y="204297"/>
                </a:lnTo>
                <a:lnTo>
                  <a:pt x="24975" y="246201"/>
                </a:lnTo>
                <a:lnTo>
                  <a:pt x="11331" y="290623"/>
                </a:lnTo>
                <a:lnTo>
                  <a:pt x="2890" y="337200"/>
                </a:lnTo>
                <a:lnTo>
                  <a:pt x="0" y="385572"/>
                </a:lnTo>
                <a:lnTo>
                  <a:pt x="2890" y="433943"/>
                </a:lnTo>
                <a:lnTo>
                  <a:pt x="11331" y="480520"/>
                </a:lnTo>
                <a:lnTo>
                  <a:pt x="24975" y="524942"/>
                </a:lnTo>
                <a:lnTo>
                  <a:pt x="43473" y="566846"/>
                </a:lnTo>
                <a:lnTo>
                  <a:pt x="66479" y="605872"/>
                </a:lnTo>
                <a:lnTo>
                  <a:pt x="93645" y="641659"/>
                </a:lnTo>
                <a:lnTo>
                  <a:pt x="124624" y="673845"/>
                </a:lnTo>
                <a:lnTo>
                  <a:pt x="159067" y="702071"/>
                </a:lnTo>
                <a:lnTo>
                  <a:pt x="196628" y="725974"/>
                </a:lnTo>
                <a:lnTo>
                  <a:pt x="236958" y="745194"/>
                </a:lnTo>
                <a:lnTo>
                  <a:pt x="279711" y="759370"/>
                </a:lnTo>
                <a:lnTo>
                  <a:pt x="324539" y="768140"/>
                </a:lnTo>
                <a:lnTo>
                  <a:pt x="371094" y="771144"/>
                </a:lnTo>
                <a:lnTo>
                  <a:pt x="417648" y="768140"/>
                </a:lnTo>
                <a:lnTo>
                  <a:pt x="462476" y="759370"/>
                </a:lnTo>
                <a:lnTo>
                  <a:pt x="505229" y="745194"/>
                </a:lnTo>
                <a:lnTo>
                  <a:pt x="545559" y="725974"/>
                </a:lnTo>
                <a:lnTo>
                  <a:pt x="583120" y="702071"/>
                </a:lnTo>
                <a:lnTo>
                  <a:pt x="617563" y="673845"/>
                </a:lnTo>
                <a:lnTo>
                  <a:pt x="648542" y="641659"/>
                </a:lnTo>
                <a:lnTo>
                  <a:pt x="675708" y="605872"/>
                </a:lnTo>
                <a:lnTo>
                  <a:pt x="698714" y="566846"/>
                </a:lnTo>
                <a:lnTo>
                  <a:pt x="717212" y="524942"/>
                </a:lnTo>
                <a:lnTo>
                  <a:pt x="730856" y="480520"/>
                </a:lnTo>
                <a:lnTo>
                  <a:pt x="739297" y="433943"/>
                </a:lnTo>
                <a:lnTo>
                  <a:pt x="742187" y="385572"/>
                </a:lnTo>
                <a:lnTo>
                  <a:pt x="739297" y="337200"/>
                </a:lnTo>
                <a:lnTo>
                  <a:pt x="730856" y="290623"/>
                </a:lnTo>
                <a:lnTo>
                  <a:pt x="717212" y="246201"/>
                </a:lnTo>
                <a:lnTo>
                  <a:pt x="698714" y="204297"/>
                </a:lnTo>
                <a:lnTo>
                  <a:pt x="675708" y="165271"/>
                </a:lnTo>
                <a:lnTo>
                  <a:pt x="648542" y="129484"/>
                </a:lnTo>
                <a:lnTo>
                  <a:pt x="617563" y="97298"/>
                </a:lnTo>
                <a:lnTo>
                  <a:pt x="583120" y="69072"/>
                </a:lnTo>
                <a:lnTo>
                  <a:pt x="545559" y="45169"/>
                </a:lnTo>
                <a:lnTo>
                  <a:pt x="505229" y="25949"/>
                </a:lnTo>
                <a:lnTo>
                  <a:pt x="462476" y="11773"/>
                </a:lnTo>
                <a:lnTo>
                  <a:pt x="417648" y="3003"/>
                </a:lnTo>
                <a:lnTo>
                  <a:pt x="371094" y="0"/>
                </a:lnTo>
                <a:close/>
              </a:path>
            </a:pathLst>
          </a:custGeom>
          <a:solidFill>
            <a:srgbClr val="E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17">
            <a:extLst>
              <a:ext uri="{FF2B5EF4-FFF2-40B4-BE49-F238E27FC236}">
                <a16:creationId xmlns:a16="http://schemas.microsoft.com/office/drawing/2014/main" id="{9A9FCA5B-2CD5-441B-9C75-D468435AED8E}"/>
              </a:ext>
            </a:extLst>
          </p:cNvPr>
          <p:cNvSpPr txBox="1"/>
          <p:nvPr/>
        </p:nvSpPr>
        <p:spPr>
          <a:xfrm>
            <a:off x="3583634" y="3366717"/>
            <a:ext cx="7237098" cy="723275"/>
          </a:xfrm>
          <a:prstGeom prst="rect">
            <a:avLst/>
          </a:prstGeom>
          <a:solidFill>
            <a:srgbClr val="E2EBF8"/>
          </a:solidFill>
          <a:ln>
            <a:solidFill>
              <a:schemeClr val="tx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1900" dirty="0">
                <a:latin typeface="Times New Roman"/>
                <a:cs typeface="Times New Roman"/>
              </a:rPr>
              <a:t> </a:t>
            </a:r>
            <a:endParaRPr sz="1900" dirty="0">
              <a:latin typeface="Times New Roman"/>
              <a:cs typeface="Times New Roman"/>
            </a:endParaRPr>
          </a:p>
          <a:p>
            <a:pPr marL="108585" indent="-144780">
              <a:lnSpc>
                <a:spcPct val="100000"/>
              </a:lnSpc>
              <a:buClr>
                <a:srgbClr val="126A7E"/>
              </a:buClr>
              <a:buFont typeface="MS UI Gothic"/>
              <a:buChar char="▪"/>
              <a:tabLst>
                <a:tab pos="109220" algn="l"/>
              </a:tabLst>
            </a:pPr>
            <a:r>
              <a:rPr lang="ko-KR" altLang="en-US" sz="1400" b="1" spc="-140" dirty="0">
                <a:latin typeface="맑은 고딕"/>
                <a:cs typeface="맑은 고딕"/>
              </a:rPr>
              <a:t>개인정보처리자의</a:t>
            </a:r>
            <a:r>
              <a:rPr lang="ko-KR" altLang="en-US" sz="1400" b="1" spc="-300" dirty="0">
                <a:latin typeface="맑은 고딕"/>
                <a:cs typeface="맑은 고딕"/>
              </a:rPr>
              <a:t> </a:t>
            </a:r>
            <a:r>
              <a:rPr lang="ko-KR" altLang="en-US" sz="1400" b="1" spc="-130" dirty="0">
                <a:latin typeface="맑은 고딕"/>
                <a:cs typeface="맑은 고딕"/>
              </a:rPr>
              <a:t>지휘</a:t>
            </a:r>
            <a:r>
              <a:rPr lang="en-US" altLang="ko-KR" sz="1400" b="1" spc="-130" dirty="0">
                <a:latin typeface="맑은 고딕"/>
                <a:cs typeface="맑은 고딕"/>
              </a:rPr>
              <a:t>·</a:t>
            </a:r>
            <a:r>
              <a:rPr lang="ko-KR" altLang="en-US" sz="1400" b="1" spc="-130" dirty="0">
                <a:latin typeface="맑은 고딕"/>
                <a:cs typeface="맑은 고딕"/>
              </a:rPr>
              <a:t>감독을</a:t>
            </a:r>
            <a:r>
              <a:rPr lang="ko-KR" altLang="en-US" sz="1400" b="1" spc="-290" dirty="0">
                <a:latin typeface="맑은 고딕"/>
                <a:cs typeface="맑은 고딕"/>
              </a:rPr>
              <a:t> </a:t>
            </a:r>
            <a:r>
              <a:rPr lang="ko-KR" altLang="en-US" sz="1400" b="1" spc="-80" dirty="0">
                <a:latin typeface="맑은 고딕"/>
                <a:cs typeface="맑은 고딕"/>
              </a:rPr>
              <a:t>받아</a:t>
            </a:r>
            <a:r>
              <a:rPr lang="ko-KR" altLang="en-US" sz="1400" b="1" spc="-315" dirty="0">
                <a:latin typeface="맑은 고딕"/>
                <a:cs typeface="맑은 고딕"/>
              </a:rPr>
              <a:t> </a:t>
            </a:r>
            <a:r>
              <a:rPr lang="ko-KR" altLang="en-US" sz="1400" b="1" spc="-125" dirty="0">
                <a:latin typeface="맑은 고딕"/>
                <a:cs typeface="맑은 고딕"/>
              </a:rPr>
              <a:t>개인정보를</a:t>
            </a:r>
            <a:r>
              <a:rPr lang="ko-KR" altLang="en-US" sz="1400" b="1" spc="-300" dirty="0">
                <a:latin typeface="맑은 고딕"/>
                <a:cs typeface="맑은 고딕"/>
              </a:rPr>
              <a:t> </a:t>
            </a:r>
            <a:r>
              <a:rPr lang="ko-KR" altLang="en-US" sz="1400" b="1" spc="-120" dirty="0">
                <a:solidFill>
                  <a:srgbClr val="0070C0"/>
                </a:solidFill>
                <a:latin typeface="맑은 고딕"/>
                <a:cs typeface="맑은 고딕"/>
              </a:rPr>
              <a:t>처리</a:t>
            </a:r>
            <a:r>
              <a:rPr lang="ko-KR" altLang="en-US" sz="1400" b="1" spc="-120" dirty="0">
                <a:latin typeface="맑은 고딕"/>
                <a:cs typeface="맑은 고딕"/>
              </a:rPr>
              <a:t>하는</a:t>
            </a:r>
            <a:r>
              <a:rPr lang="ko-KR" altLang="en-US" sz="1400" b="1" spc="-305" dirty="0">
                <a:latin typeface="맑은 고딕"/>
                <a:cs typeface="맑은 고딕"/>
              </a:rPr>
              <a:t> </a:t>
            </a:r>
            <a:r>
              <a:rPr lang="ko-KR" altLang="en-US" sz="1400" b="1" spc="-120" dirty="0">
                <a:latin typeface="맑은 고딕"/>
                <a:cs typeface="맑은 고딕"/>
              </a:rPr>
              <a:t>임직원</a:t>
            </a:r>
            <a:r>
              <a:rPr lang="en-US" altLang="ko-KR" sz="1400" b="1" spc="-120" dirty="0">
                <a:latin typeface="맑은 고딕"/>
                <a:cs typeface="맑은 고딕"/>
              </a:rPr>
              <a:t>,</a:t>
            </a:r>
            <a:r>
              <a:rPr lang="ko-KR" altLang="en-US" sz="1400" b="1" spc="-300" dirty="0">
                <a:latin typeface="맑은 고딕"/>
                <a:cs typeface="맑은 고딕"/>
              </a:rPr>
              <a:t> </a:t>
            </a:r>
            <a:r>
              <a:rPr lang="ko-KR" altLang="en-US" sz="1400" b="1" spc="-130" dirty="0">
                <a:latin typeface="맑은 고딕"/>
                <a:cs typeface="맑은 고딕"/>
              </a:rPr>
              <a:t>파견근로자</a:t>
            </a:r>
            <a:r>
              <a:rPr lang="en-US" altLang="ko-KR" sz="1400" b="1" spc="-130" dirty="0">
                <a:latin typeface="맑은 고딕"/>
                <a:cs typeface="맑은 고딕"/>
              </a:rPr>
              <a:t>,</a:t>
            </a:r>
            <a:r>
              <a:rPr lang="ko-KR" altLang="en-US" sz="1400" b="1" spc="-285" dirty="0">
                <a:latin typeface="맑은 고딕"/>
                <a:cs typeface="맑은 고딕"/>
              </a:rPr>
              <a:t> </a:t>
            </a:r>
            <a:r>
              <a:rPr lang="ko-KR" altLang="en-US" sz="1400" b="1" spc="-130" dirty="0">
                <a:latin typeface="맑은 고딕"/>
                <a:cs typeface="맑은 고딕"/>
              </a:rPr>
              <a:t>시간제근로자</a:t>
            </a:r>
            <a:r>
              <a:rPr lang="ko-KR" altLang="en-US" sz="1400" b="1" spc="-310" dirty="0">
                <a:latin typeface="맑은 고딕"/>
                <a:cs typeface="맑은 고딕"/>
              </a:rPr>
              <a:t> </a:t>
            </a:r>
            <a:r>
              <a:rPr lang="ko-KR" altLang="en-US" sz="1400" b="1" dirty="0">
                <a:latin typeface="맑은 고딕"/>
                <a:cs typeface="맑은 고딕"/>
              </a:rPr>
              <a:t>등</a:t>
            </a:r>
          </a:p>
          <a:p>
            <a:pPr marL="108585" indent="-144780">
              <a:lnSpc>
                <a:spcPct val="100000"/>
              </a:lnSpc>
              <a:buClr>
                <a:srgbClr val="126A7E"/>
              </a:buClr>
              <a:buFont typeface="MS UI Gothic"/>
              <a:buChar char="▪"/>
              <a:tabLst>
                <a:tab pos="109220" algn="l"/>
              </a:tabLst>
            </a:pPr>
            <a:endParaRPr sz="1400" dirty="0">
              <a:latin typeface="맑은 고딕"/>
              <a:cs typeface="맑은 고딕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803E212-3336-6F27-4B81-414F9AD03C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4E125FD-553B-7C27-CE1C-BEF8ED022C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828547" y="650494"/>
            <a:ext cx="258445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1.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5" dirty="0">
                <a:solidFill>
                  <a:srgbClr val="2260B3"/>
                </a:solidFill>
                <a:latin typeface="맑은 고딕"/>
                <a:cs typeface="맑은 고딕"/>
              </a:rPr>
              <a:t>개인정보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0" dirty="0">
                <a:solidFill>
                  <a:srgbClr val="2260B3"/>
                </a:solidFill>
                <a:latin typeface="맑은 고딕"/>
                <a:cs typeface="맑은 고딕"/>
              </a:rPr>
              <a:t>보호법</a:t>
            </a:r>
            <a:r>
              <a:rPr lang="ko-KR" altLang="en-US" b="1" spc="-24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개요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10" dirty="0" err="1">
                <a:solidFill>
                  <a:srgbClr val="4384D9"/>
                </a:solidFill>
                <a:latin typeface="맑은 고딕"/>
                <a:cs typeface="맑은 고딕"/>
              </a:rPr>
              <a:t>개인정보란</a:t>
            </a:r>
            <a:r>
              <a:rPr sz="2200" b="1" spc="-10" dirty="0">
                <a:solidFill>
                  <a:srgbClr val="4384D9"/>
                </a:solidFill>
                <a:latin typeface="맑은 고딕"/>
                <a:cs typeface="맑은 고딕"/>
              </a:rPr>
              <a:t>?</a:t>
            </a:r>
            <a:r>
              <a:rPr sz="2200" b="1" spc="-45" dirty="0">
                <a:solidFill>
                  <a:srgbClr val="4384D9"/>
                </a:solidFill>
                <a:latin typeface="맑은 고딕"/>
                <a:cs typeface="맑은 고딕"/>
              </a:rPr>
              <a:t> 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(제2조)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9003" y="1598606"/>
            <a:ext cx="2572385" cy="7270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700"/>
              </a:spcBef>
              <a:buClr>
                <a:srgbClr val="3467C2"/>
              </a:buClr>
              <a:buFont typeface="MS UI Gothic"/>
              <a:buChar char="▪"/>
              <a:tabLst>
                <a:tab pos="157480" algn="l"/>
              </a:tabLst>
            </a:pPr>
            <a:r>
              <a:rPr sz="1200" b="1" spc="-75" dirty="0">
                <a:solidFill>
                  <a:srgbClr val="E85A1A"/>
                </a:solidFill>
                <a:latin typeface="맑은 고딕"/>
                <a:cs typeface="맑은 고딕"/>
              </a:rPr>
              <a:t>자연인</a:t>
            </a:r>
            <a:r>
              <a:rPr sz="1200" b="1" spc="-75" dirty="0">
                <a:latin typeface="맑은 고딕"/>
                <a:cs typeface="맑은 고딕"/>
              </a:rPr>
              <a:t>에</a:t>
            </a:r>
            <a:r>
              <a:rPr sz="1200" b="1" spc="-215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200" b="1" spc="-50" dirty="0">
                <a:latin typeface="맑은 고딕"/>
                <a:cs typeface="맑은 고딕"/>
              </a:rPr>
              <a:t>관한</a:t>
            </a:r>
            <a:r>
              <a:rPr sz="1200" b="1" spc="-215" dirty="0">
                <a:latin typeface="맑은 고딕"/>
                <a:cs typeface="맑은 고딕"/>
              </a:rPr>
              <a:t> </a:t>
            </a:r>
            <a:r>
              <a:rPr sz="1200" b="1" spc="-70" dirty="0">
                <a:latin typeface="맑은 고딕"/>
                <a:cs typeface="맑은 고딕"/>
              </a:rPr>
              <a:t>정보만</a:t>
            </a:r>
            <a:r>
              <a:rPr sz="1200" b="1" spc="-215" dirty="0">
                <a:latin typeface="맑은 고딕"/>
                <a:cs typeface="맑은 고딕"/>
              </a:rPr>
              <a:t> </a:t>
            </a:r>
            <a:r>
              <a:rPr sz="1200" b="1" spc="-100" dirty="0">
                <a:latin typeface="맑은 고딕"/>
                <a:cs typeface="맑은 고딕"/>
              </a:rPr>
              <a:t>해당</a:t>
            </a:r>
            <a:endParaRPr sz="1200" dirty="0"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600"/>
              </a:spcBef>
              <a:buClr>
                <a:srgbClr val="3467C2"/>
              </a:buClr>
              <a:buFont typeface="MS UI Gothic"/>
              <a:buChar char="▪"/>
              <a:tabLst>
                <a:tab pos="157480" algn="l"/>
              </a:tabLst>
            </a:pPr>
            <a:r>
              <a:rPr sz="1200" b="1" spc="-75" dirty="0">
                <a:latin typeface="맑은 고딕"/>
                <a:cs typeface="맑은 고딕"/>
              </a:rPr>
              <a:t>국적이나</a:t>
            </a:r>
            <a:r>
              <a:rPr sz="1200" b="1" spc="-229" dirty="0">
                <a:latin typeface="맑은 고딕"/>
                <a:cs typeface="맑은 고딕"/>
              </a:rPr>
              <a:t> </a:t>
            </a:r>
            <a:r>
              <a:rPr sz="1200" b="1" spc="-65" dirty="0">
                <a:latin typeface="맑은 고딕"/>
                <a:cs typeface="맑은 고딕"/>
              </a:rPr>
              <a:t>신분에</a:t>
            </a:r>
            <a:r>
              <a:rPr sz="1200" b="1" spc="-229" dirty="0">
                <a:latin typeface="맑은 고딕"/>
                <a:cs typeface="맑은 고딕"/>
              </a:rPr>
              <a:t> </a:t>
            </a:r>
            <a:r>
              <a:rPr sz="1200" b="1" spc="-75" dirty="0">
                <a:latin typeface="맑은 고딕"/>
                <a:cs typeface="맑은 고딕"/>
              </a:rPr>
              <a:t>관계없이</a:t>
            </a:r>
            <a:r>
              <a:rPr sz="1200" b="1" spc="-229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법</a:t>
            </a:r>
            <a:r>
              <a:rPr sz="1200" b="1" spc="-229" dirty="0">
                <a:latin typeface="맑은 고딕"/>
                <a:cs typeface="맑은 고딕"/>
              </a:rPr>
              <a:t> </a:t>
            </a:r>
            <a:r>
              <a:rPr sz="1200" b="1" spc="-100" dirty="0">
                <a:latin typeface="맑은 고딕"/>
                <a:cs typeface="맑은 고딕"/>
              </a:rPr>
              <a:t>적용대상</a:t>
            </a:r>
            <a:endParaRPr sz="1200" dirty="0">
              <a:latin typeface="맑은 고딕"/>
              <a:cs typeface="맑은 고딕"/>
            </a:endParaRPr>
          </a:p>
          <a:p>
            <a:pPr marL="157480">
              <a:lnSpc>
                <a:spcPct val="100000"/>
              </a:lnSpc>
            </a:pPr>
            <a:r>
              <a:rPr sz="1200" b="1" spc="-75" dirty="0">
                <a:latin typeface="맑은 고딕"/>
                <a:cs typeface="맑은 고딕"/>
              </a:rPr>
              <a:t>(Ex.</a:t>
            </a:r>
            <a:r>
              <a:rPr sz="1200" b="1" spc="-215" dirty="0">
                <a:latin typeface="맑은 고딕"/>
                <a:cs typeface="맑은 고딕"/>
              </a:rPr>
              <a:t> </a:t>
            </a:r>
            <a:r>
              <a:rPr sz="1200" b="1" spc="-75" dirty="0">
                <a:latin typeface="맑은 고딕"/>
                <a:cs typeface="맑은 고딕"/>
              </a:rPr>
              <a:t>외국인,</a:t>
            </a:r>
            <a:r>
              <a:rPr sz="1200" b="1" spc="-225" dirty="0">
                <a:latin typeface="맑은 고딕"/>
                <a:cs typeface="맑은 고딕"/>
              </a:rPr>
              <a:t> </a:t>
            </a:r>
            <a:r>
              <a:rPr sz="1200" b="1" spc="-70" dirty="0">
                <a:latin typeface="맑은 고딕"/>
                <a:cs typeface="맑은 고딕"/>
              </a:rPr>
              <a:t>피의자</a:t>
            </a:r>
            <a:r>
              <a:rPr sz="1200" b="1" spc="-215" dirty="0">
                <a:latin typeface="맑은 고딕"/>
                <a:cs typeface="맑은 고딕"/>
              </a:rPr>
              <a:t> </a:t>
            </a:r>
            <a:r>
              <a:rPr sz="1200" b="1" spc="-70" dirty="0">
                <a:latin typeface="맑은 고딕"/>
                <a:cs typeface="맑은 고딕"/>
              </a:rPr>
              <a:t>정보)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0279" y="3429000"/>
            <a:ext cx="2333625" cy="943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100"/>
              </a:spcBef>
              <a:buClr>
                <a:srgbClr val="1D97D5"/>
              </a:buClr>
              <a:buFont typeface="MS UI Gothic"/>
              <a:buChar char="▪"/>
              <a:tabLst>
                <a:tab pos="157480" algn="l"/>
              </a:tabLst>
            </a:pPr>
            <a:r>
              <a:rPr sz="1200" b="1" spc="-50" dirty="0">
                <a:solidFill>
                  <a:srgbClr val="E85A1A"/>
                </a:solidFill>
                <a:latin typeface="맑은 고딕"/>
                <a:cs typeface="맑은 고딕"/>
              </a:rPr>
              <a:t>법인</a:t>
            </a:r>
            <a:r>
              <a:rPr sz="1200" b="1" spc="-225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200" b="1" spc="-50" dirty="0">
                <a:latin typeface="맑은 고딕"/>
                <a:cs typeface="맑은 고딕"/>
              </a:rPr>
              <a:t>또는</a:t>
            </a:r>
            <a:r>
              <a:rPr sz="1200" b="1" spc="-21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200" b="1" spc="-70" dirty="0">
                <a:solidFill>
                  <a:srgbClr val="E85A1A"/>
                </a:solidFill>
                <a:latin typeface="맑은 고딕"/>
                <a:cs typeface="맑은 고딕"/>
              </a:rPr>
              <a:t>단체</a:t>
            </a:r>
            <a:r>
              <a:rPr sz="1200" b="1" spc="-70" dirty="0">
                <a:latin typeface="맑은 고딕"/>
                <a:cs typeface="맑은 고딕"/>
              </a:rPr>
              <a:t>의</a:t>
            </a:r>
            <a:r>
              <a:rPr sz="1200" b="1" spc="-220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200" b="1" spc="-70" dirty="0">
                <a:latin typeface="맑은 고딕"/>
                <a:cs typeface="맑은 고딕"/>
              </a:rPr>
              <a:t>정보는</a:t>
            </a:r>
            <a:r>
              <a:rPr sz="1200" b="1" spc="-225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200" b="1" spc="-50" dirty="0">
                <a:solidFill>
                  <a:srgbClr val="E85A1A"/>
                </a:solidFill>
                <a:latin typeface="맑은 고딕"/>
                <a:cs typeface="맑은 고딕"/>
              </a:rPr>
              <a:t>해당</a:t>
            </a:r>
            <a:r>
              <a:rPr sz="1200" b="1" spc="-22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200" b="1" spc="-100" dirty="0">
                <a:solidFill>
                  <a:srgbClr val="E85A1A"/>
                </a:solidFill>
                <a:latin typeface="맑은 고딕"/>
                <a:cs typeface="맑은 고딕"/>
              </a:rPr>
              <a:t>없음</a:t>
            </a:r>
            <a:endParaRPr sz="1200" dirty="0">
              <a:solidFill>
                <a:srgbClr val="E85A1A"/>
              </a:solidFill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885"/>
              </a:spcBef>
              <a:buClr>
                <a:srgbClr val="1D97D5"/>
              </a:buClr>
              <a:buFont typeface="MS UI Gothic"/>
              <a:buChar char="▪"/>
              <a:tabLst>
                <a:tab pos="157480" algn="l"/>
              </a:tabLst>
            </a:pPr>
            <a:r>
              <a:rPr sz="1200" b="1" spc="-50" dirty="0">
                <a:latin typeface="맑은 고딕"/>
                <a:cs typeface="맑은 고딕"/>
              </a:rPr>
              <a:t>단,</a:t>
            </a:r>
            <a:r>
              <a:rPr sz="1200" b="1" spc="-215" dirty="0">
                <a:latin typeface="맑은 고딕"/>
                <a:cs typeface="맑은 고딕"/>
              </a:rPr>
              <a:t> </a:t>
            </a:r>
            <a:r>
              <a:rPr sz="1200" b="1" spc="-75" dirty="0">
                <a:latin typeface="맑은 고딕"/>
                <a:cs typeface="맑은 고딕"/>
              </a:rPr>
              <a:t>연관성에</a:t>
            </a:r>
            <a:r>
              <a:rPr sz="1200" b="1" spc="-215" dirty="0">
                <a:latin typeface="맑은 고딕"/>
                <a:cs typeface="맑은 고딕"/>
              </a:rPr>
              <a:t> </a:t>
            </a:r>
            <a:r>
              <a:rPr sz="1200" b="1" spc="-50" dirty="0">
                <a:latin typeface="맑은 고딕"/>
                <a:cs typeface="맑은 고딕"/>
              </a:rPr>
              <a:t>따라</a:t>
            </a:r>
            <a:r>
              <a:rPr sz="1200" b="1" spc="-204" dirty="0">
                <a:latin typeface="맑은 고딕"/>
                <a:cs typeface="맑은 고딕"/>
              </a:rPr>
              <a:t> </a:t>
            </a:r>
            <a:r>
              <a:rPr sz="1200" b="1" spc="-100" dirty="0">
                <a:latin typeface="맑은 고딕"/>
                <a:cs typeface="맑은 고딕"/>
              </a:rPr>
              <a:t>개인정보가</a:t>
            </a:r>
            <a:endParaRPr sz="1200" dirty="0">
              <a:latin typeface="맑은 고딕"/>
              <a:cs typeface="맑은 고딕"/>
            </a:endParaRPr>
          </a:p>
          <a:p>
            <a:pPr marL="156845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맑은 고딕"/>
                <a:cs typeface="맑은 고딕"/>
              </a:rPr>
              <a:t>될</a:t>
            </a:r>
            <a:r>
              <a:rPr sz="1200" b="1" spc="-20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수</a:t>
            </a:r>
            <a:r>
              <a:rPr sz="1200" b="1" spc="-215" dirty="0">
                <a:latin typeface="맑은 고딕"/>
                <a:cs typeface="맑은 고딕"/>
              </a:rPr>
              <a:t> </a:t>
            </a:r>
            <a:r>
              <a:rPr sz="1200" b="1" spc="-100" dirty="0">
                <a:latin typeface="맑은 고딕"/>
                <a:cs typeface="맑은 고딕"/>
              </a:rPr>
              <a:t>있음</a:t>
            </a:r>
            <a:endParaRPr sz="1200" dirty="0">
              <a:latin typeface="맑은 고딕"/>
              <a:cs typeface="맑은 고딕"/>
            </a:endParaRPr>
          </a:p>
          <a:p>
            <a:pPr marL="156845">
              <a:lnSpc>
                <a:spcPct val="100000"/>
              </a:lnSpc>
              <a:spcBef>
                <a:spcPts val="290"/>
              </a:spcBef>
            </a:pPr>
            <a:r>
              <a:rPr sz="1200" b="1" spc="-75" dirty="0">
                <a:latin typeface="맑은 고딕"/>
                <a:cs typeface="맑은 고딕"/>
              </a:rPr>
              <a:t>(Ex.</a:t>
            </a:r>
            <a:r>
              <a:rPr sz="1200" b="1" spc="-225" dirty="0">
                <a:latin typeface="맑은 고딕"/>
                <a:cs typeface="맑은 고딕"/>
              </a:rPr>
              <a:t> </a:t>
            </a:r>
            <a:r>
              <a:rPr sz="1200" b="1" spc="-70" dirty="0">
                <a:latin typeface="맑은 고딕"/>
                <a:cs typeface="맑은 고딕"/>
              </a:rPr>
              <a:t>대표자</a:t>
            </a:r>
            <a:r>
              <a:rPr sz="1200" b="1" spc="-225" dirty="0">
                <a:latin typeface="맑은 고딕"/>
                <a:cs typeface="맑은 고딕"/>
              </a:rPr>
              <a:t> </a:t>
            </a:r>
            <a:r>
              <a:rPr sz="1200" b="1" spc="-65" dirty="0">
                <a:latin typeface="맑은 고딕"/>
                <a:cs typeface="맑은 고딕"/>
              </a:rPr>
              <a:t>성명,</a:t>
            </a:r>
            <a:r>
              <a:rPr sz="1200" b="1" spc="-225" dirty="0">
                <a:latin typeface="맑은 고딕"/>
                <a:cs typeface="맑은 고딕"/>
              </a:rPr>
              <a:t> </a:t>
            </a:r>
            <a:r>
              <a:rPr sz="1200" b="1" spc="-70" dirty="0">
                <a:latin typeface="맑은 고딕"/>
                <a:cs typeface="맑은 고딕"/>
              </a:rPr>
              <a:t>담당자</a:t>
            </a:r>
            <a:r>
              <a:rPr sz="1200" b="1" spc="-225" dirty="0">
                <a:latin typeface="맑은 고딕"/>
                <a:cs typeface="맑은 고딕"/>
              </a:rPr>
              <a:t> </a:t>
            </a:r>
            <a:r>
              <a:rPr sz="1200" b="1" spc="-80" dirty="0">
                <a:latin typeface="맑은 고딕"/>
                <a:cs typeface="맑은 고딕"/>
              </a:rPr>
              <a:t>전화번호)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9318" y="5150167"/>
            <a:ext cx="2780030" cy="8032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700"/>
              </a:spcBef>
              <a:buClr>
                <a:srgbClr val="00CCAA"/>
              </a:buClr>
              <a:buFont typeface="MS UI Gothic"/>
              <a:buChar char="▪"/>
              <a:tabLst>
                <a:tab pos="157480" algn="l"/>
              </a:tabLst>
            </a:pPr>
            <a:r>
              <a:rPr sz="1200" b="1" spc="-70" dirty="0">
                <a:solidFill>
                  <a:srgbClr val="E85A1A"/>
                </a:solidFill>
                <a:latin typeface="맑은 고딕"/>
                <a:cs typeface="맑은 고딕"/>
              </a:rPr>
              <a:t>전자</a:t>
            </a:r>
            <a:r>
              <a:rPr sz="1200" b="1" spc="-70" dirty="0">
                <a:latin typeface="맑은 고딕"/>
                <a:cs typeface="맑은 고딕"/>
              </a:rPr>
              <a:t>,</a:t>
            </a:r>
            <a:r>
              <a:rPr sz="1200" b="1" spc="-215" dirty="0">
                <a:latin typeface="맑은 고딕"/>
                <a:cs typeface="맑은 고딕"/>
              </a:rPr>
              <a:t> </a:t>
            </a:r>
            <a:r>
              <a:rPr sz="1200" b="1" spc="-50" dirty="0">
                <a:solidFill>
                  <a:srgbClr val="E85A1A"/>
                </a:solidFill>
                <a:latin typeface="맑은 고딕"/>
                <a:cs typeface="맑은 고딕"/>
              </a:rPr>
              <a:t>수기</a:t>
            </a:r>
            <a:r>
              <a:rPr sz="1200" b="1" spc="-204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등</a:t>
            </a:r>
            <a:r>
              <a:rPr sz="1200" b="1" spc="-215" dirty="0">
                <a:latin typeface="맑은 고딕"/>
                <a:cs typeface="맑은 고딕"/>
              </a:rPr>
              <a:t> </a:t>
            </a:r>
            <a:r>
              <a:rPr sz="1200" b="1" spc="-70" dirty="0">
                <a:latin typeface="맑은 고딕"/>
                <a:cs typeface="맑은 고딕"/>
              </a:rPr>
              <a:t>형태와</a:t>
            </a:r>
            <a:r>
              <a:rPr sz="1200" b="1" spc="-215" dirty="0">
                <a:latin typeface="맑은 고딕"/>
                <a:cs typeface="맑은 고딕"/>
              </a:rPr>
              <a:t> </a:t>
            </a:r>
            <a:r>
              <a:rPr sz="1200" b="1" spc="-80" dirty="0">
                <a:latin typeface="맑은 고딕"/>
                <a:cs typeface="맑은 고딕"/>
              </a:rPr>
              <a:t>처리방식은</a:t>
            </a:r>
            <a:r>
              <a:rPr sz="1200" b="1" spc="-215" dirty="0">
                <a:latin typeface="맑은 고딕"/>
                <a:cs typeface="맑은 고딕"/>
              </a:rPr>
              <a:t> </a:t>
            </a:r>
            <a:r>
              <a:rPr sz="1200" b="1" spc="-100" dirty="0">
                <a:latin typeface="맑은 고딕"/>
                <a:cs typeface="맑은 고딕"/>
              </a:rPr>
              <a:t>무관</a:t>
            </a:r>
            <a:endParaRPr sz="1200" dirty="0">
              <a:latin typeface="맑은 고딕"/>
              <a:cs typeface="맑은 고딕"/>
            </a:endParaRPr>
          </a:p>
          <a:p>
            <a:pPr marL="157480" indent="-144780">
              <a:lnSpc>
                <a:spcPct val="100000"/>
              </a:lnSpc>
              <a:spcBef>
                <a:spcPts val="600"/>
              </a:spcBef>
              <a:buClr>
                <a:srgbClr val="00CCAA"/>
              </a:buClr>
              <a:buFont typeface="MS UI Gothic"/>
              <a:buChar char="▪"/>
              <a:tabLst>
                <a:tab pos="157480" algn="l"/>
              </a:tabLst>
            </a:pPr>
            <a:r>
              <a:rPr sz="1200" b="1" spc="-70" dirty="0">
                <a:latin typeface="맑은 고딕"/>
                <a:cs typeface="맑은 고딕"/>
              </a:rPr>
              <a:t>주관적</a:t>
            </a:r>
            <a:r>
              <a:rPr sz="1200" b="1" spc="-225" dirty="0">
                <a:latin typeface="맑은 고딕"/>
                <a:cs typeface="맑은 고딕"/>
              </a:rPr>
              <a:t> </a:t>
            </a:r>
            <a:r>
              <a:rPr sz="1200" b="1" spc="-70" dirty="0">
                <a:latin typeface="맑은 고딕"/>
                <a:cs typeface="맑은 고딕"/>
              </a:rPr>
              <a:t>평가,</a:t>
            </a:r>
            <a:r>
              <a:rPr sz="1200" b="1" spc="-225" dirty="0">
                <a:latin typeface="맑은 고딕"/>
                <a:cs typeface="맑은 고딕"/>
              </a:rPr>
              <a:t> </a:t>
            </a:r>
            <a:r>
              <a:rPr sz="1200" b="1" spc="-85" dirty="0">
                <a:latin typeface="맑은 고딕"/>
                <a:cs typeface="맑은 고딕"/>
              </a:rPr>
              <a:t>허위정보라도</a:t>
            </a:r>
            <a:r>
              <a:rPr sz="1200" b="1" spc="-225" dirty="0">
                <a:latin typeface="맑은 고딕"/>
                <a:cs typeface="맑은 고딕"/>
              </a:rPr>
              <a:t> </a:t>
            </a:r>
            <a:r>
              <a:rPr sz="1200" b="1" spc="-70" dirty="0">
                <a:latin typeface="맑은 고딕"/>
                <a:cs typeface="맑은 고딕"/>
              </a:rPr>
              <a:t>해당될</a:t>
            </a:r>
            <a:r>
              <a:rPr sz="1200" b="1" spc="-22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수</a:t>
            </a:r>
            <a:r>
              <a:rPr sz="1200" b="1" spc="-210" dirty="0">
                <a:latin typeface="맑은 고딕"/>
                <a:cs typeface="맑은 고딕"/>
              </a:rPr>
              <a:t> </a:t>
            </a:r>
            <a:r>
              <a:rPr sz="1200" b="1" spc="-100" dirty="0">
                <a:latin typeface="맑은 고딕"/>
                <a:cs typeface="맑은 고딕"/>
              </a:rPr>
              <a:t>있음</a:t>
            </a:r>
            <a:endParaRPr sz="1200" dirty="0">
              <a:latin typeface="맑은 고딕"/>
              <a:cs typeface="맑은 고딕"/>
            </a:endParaRPr>
          </a:p>
          <a:p>
            <a:pPr marL="177165">
              <a:lnSpc>
                <a:spcPct val="100000"/>
              </a:lnSpc>
              <a:spcBef>
                <a:spcPts val="600"/>
              </a:spcBef>
            </a:pPr>
            <a:r>
              <a:rPr sz="1200" b="1" spc="-75" dirty="0">
                <a:latin typeface="맑은 고딕"/>
                <a:cs typeface="맑은 고딕"/>
              </a:rPr>
              <a:t>(Ex. 평가표,</a:t>
            </a:r>
            <a:r>
              <a:rPr sz="1200" b="1" spc="-350" dirty="0">
                <a:latin typeface="맑은 고딕"/>
                <a:cs typeface="맑은 고딕"/>
              </a:rPr>
              <a:t> </a:t>
            </a:r>
            <a:r>
              <a:rPr sz="1200" b="1" spc="-70" dirty="0">
                <a:latin typeface="맑은 고딕"/>
                <a:cs typeface="맑은 고딕"/>
              </a:rPr>
              <a:t>예명)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3146" y="3447922"/>
            <a:ext cx="2506980" cy="838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5080" indent="-123189">
              <a:lnSpc>
                <a:spcPct val="155900"/>
              </a:lnSpc>
              <a:spcBef>
                <a:spcPts val="100"/>
              </a:spcBef>
              <a:buClr>
                <a:srgbClr val="1792CF"/>
              </a:buClr>
              <a:buFont typeface="MS UI Gothic"/>
              <a:buChar char="▪"/>
              <a:tabLst>
                <a:tab pos="158115" algn="l"/>
              </a:tabLst>
            </a:pPr>
            <a:r>
              <a:rPr sz="1200" b="1" spc="-50" dirty="0">
                <a:solidFill>
                  <a:srgbClr val="E85A1A"/>
                </a:solidFill>
                <a:latin typeface="맑은 고딕"/>
                <a:cs typeface="맑은 고딕"/>
              </a:rPr>
              <a:t>다른 </a:t>
            </a:r>
            <a:r>
              <a:rPr sz="1200" b="1" spc="-70" dirty="0">
                <a:solidFill>
                  <a:srgbClr val="E85A1A"/>
                </a:solidFill>
                <a:latin typeface="맑은 고딕"/>
                <a:cs typeface="맑은 고딕"/>
              </a:rPr>
              <a:t>정보</a:t>
            </a:r>
            <a:r>
              <a:rPr sz="1200" b="1" spc="-70" dirty="0">
                <a:latin typeface="맑은 고딕"/>
                <a:cs typeface="맑은 고딕"/>
              </a:rPr>
              <a:t>의 </a:t>
            </a:r>
            <a:r>
              <a:rPr sz="1200" b="1" spc="-50" dirty="0">
                <a:latin typeface="맑은 고딕"/>
                <a:cs typeface="맑은 고딕"/>
              </a:rPr>
              <a:t>입수 </a:t>
            </a:r>
            <a:r>
              <a:rPr sz="1200" b="1" spc="-70" dirty="0">
                <a:latin typeface="맑은 고딕"/>
                <a:cs typeface="맑은 고딕"/>
              </a:rPr>
              <a:t>가능성 </a:t>
            </a:r>
            <a:r>
              <a:rPr sz="1200" b="1" dirty="0">
                <a:latin typeface="맑은 고딕"/>
                <a:cs typeface="맑은 고딕"/>
              </a:rPr>
              <a:t>등 </a:t>
            </a:r>
            <a:r>
              <a:rPr sz="1200" b="1" spc="-100" dirty="0">
                <a:latin typeface="맑은 고딕"/>
                <a:cs typeface="맑은 고딕"/>
              </a:rPr>
              <a:t>개인을  </a:t>
            </a:r>
            <a:r>
              <a:rPr sz="1200" b="1" spc="-75" dirty="0">
                <a:latin typeface="맑은 고딕"/>
                <a:cs typeface="맑은 고딕"/>
              </a:rPr>
              <a:t>알아보는</a:t>
            </a:r>
            <a:r>
              <a:rPr sz="1200" b="1" spc="-22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데</a:t>
            </a:r>
            <a:r>
              <a:rPr sz="1200" b="1" spc="-215" dirty="0">
                <a:latin typeface="맑은 고딕"/>
                <a:cs typeface="맑은 고딕"/>
              </a:rPr>
              <a:t> </a:t>
            </a:r>
            <a:r>
              <a:rPr sz="1200" b="1" spc="-75" dirty="0">
                <a:latin typeface="맑은 고딕"/>
                <a:cs typeface="맑은 고딕"/>
              </a:rPr>
              <a:t>소요되는</a:t>
            </a:r>
            <a:r>
              <a:rPr sz="1200" b="1" spc="-235" dirty="0">
                <a:latin typeface="맑은 고딕"/>
                <a:cs typeface="맑은 고딕"/>
              </a:rPr>
              <a:t> </a:t>
            </a:r>
            <a:r>
              <a:rPr sz="1200" b="1" spc="-70" dirty="0">
                <a:latin typeface="맑은 고딕"/>
                <a:cs typeface="맑은 고딕"/>
              </a:rPr>
              <a:t>시간,</a:t>
            </a:r>
            <a:r>
              <a:rPr sz="1200" b="1" spc="-220" dirty="0">
                <a:latin typeface="맑은 고딕"/>
                <a:cs typeface="맑은 고딕"/>
              </a:rPr>
              <a:t> </a:t>
            </a:r>
            <a:r>
              <a:rPr sz="1200" b="1" spc="-70" dirty="0">
                <a:latin typeface="맑은 고딕"/>
                <a:cs typeface="맑은 고딕"/>
              </a:rPr>
              <a:t>비용,</a:t>
            </a:r>
            <a:r>
              <a:rPr sz="1200" b="1" spc="-225" dirty="0">
                <a:latin typeface="맑은 고딕"/>
                <a:cs typeface="맑은 고딕"/>
              </a:rPr>
              <a:t> </a:t>
            </a:r>
            <a:r>
              <a:rPr sz="1200" b="1" spc="-100" dirty="0">
                <a:latin typeface="맑은 고딕"/>
                <a:cs typeface="맑은 고딕"/>
              </a:rPr>
              <a:t>기술  </a:t>
            </a:r>
            <a:r>
              <a:rPr sz="1200" b="1" spc="-50" dirty="0">
                <a:latin typeface="맑은 고딕"/>
                <a:cs typeface="맑은 고딕"/>
              </a:rPr>
              <a:t>등을</a:t>
            </a:r>
            <a:r>
              <a:rPr sz="1200" b="1" spc="-340" dirty="0">
                <a:latin typeface="맑은 고딕"/>
                <a:cs typeface="맑은 고딕"/>
              </a:rPr>
              <a:t> </a:t>
            </a:r>
            <a:r>
              <a:rPr sz="1200" b="1" spc="-80" dirty="0">
                <a:latin typeface="맑은 고딕"/>
                <a:cs typeface="맑은 고딕"/>
              </a:rPr>
              <a:t>합리적으로 </a:t>
            </a:r>
            <a:r>
              <a:rPr sz="1200" b="1" spc="-100" dirty="0">
                <a:latin typeface="맑은 고딕"/>
                <a:cs typeface="맑은 고딕"/>
              </a:rPr>
              <a:t>고려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3030" y="5265598"/>
            <a:ext cx="3053080" cy="5890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5080" indent="-123189">
              <a:lnSpc>
                <a:spcPct val="156000"/>
              </a:lnSpc>
              <a:spcBef>
                <a:spcPts val="100"/>
              </a:spcBef>
              <a:buClr>
                <a:srgbClr val="3467C2"/>
              </a:buClr>
              <a:buFont typeface="MS UI Gothic"/>
              <a:buChar char="▪"/>
              <a:tabLst>
                <a:tab pos="158115" algn="l"/>
              </a:tabLst>
            </a:pPr>
            <a:r>
              <a:rPr sz="1200" b="1" spc="-80" dirty="0">
                <a:latin typeface="맑은 고딕"/>
                <a:cs typeface="맑은 고딕"/>
              </a:rPr>
              <a:t>해당정보를 </a:t>
            </a:r>
            <a:r>
              <a:rPr sz="1200" b="1" spc="-75" dirty="0">
                <a:latin typeface="맑은 고딕"/>
                <a:cs typeface="맑은 고딕"/>
              </a:rPr>
              <a:t>처리하는 </a:t>
            </a:r>
            <a:r>
              <a:rPr sz="1200" b="1" spc="-50" dirty="0">
                <a:latin typeface="맑은 고딕"/>
                <a:cs typeface="맑은 고딕"/>
              </a:rPr>
              <a:t>자의 </a:t>
            </a:r>
            <a:r>
              <a:rPr sz="1200" b="1" spc="-100" dirty="0">
                <a:latin typeface="맑은 고딕"/>
                <a:cs typeface="맑은 고딕"/>
              </a:rPr>
              <a:t>입장에서  </a:t>
            </a:r>
            <a:r>
              <a:rPr sz="1200" b="1" spc="-80" dirty="0">
                <a:latin typeface="맑은 고딕"/>
                <a:cs typeface="맑은 고딕"/>
              </a:rPr>
              <a:t>합리적으로</a:t>
            </a:r>
            <a:r>
              <a:rPr sz="1200" b="1" spc="-225" dirty="0">
                <a:latin typeface="맑은 고딕"/>
                <a:cs typeface="맑은 고딕"/>
              </a:rPr>
              <a:t> </a:t>
            </a:r>
            <a:r>
              <a:rPr sz="1200" b="1" spc="-50" dirty="0">
                <a:solidFill>
                  <a:srgbClr val="E85A1A"/>
                </a:solidFill>
                <a:latin typeface="맑은 고딕"/>
                <a:cs typeface="맑은 고딕"/>
              </a:rPr>
              <a:t>활용</a:t>
            </a:r>
            <a:r>
              <a:rPr sz="1200" b="1" spc="-225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될</a:t>
            </a:r>
            <a:r>
              <a:rPr sz="1200" b="1" spc="-210" dirty="0">
                <a:solidFill>
                  <a:srgbClr val="E85A1A"/>
                </a:solidFill>
                <a:latin typeface="맑은 고딕"/>
                <a:cs typeface="맑은 고딕"/>
              </a:rPr>
              <a:t> </a:t>
            </a:r>
            <a:r>
              <a:rPr sz="1200" b="1" spc="-75" dirty="0">
                <a:solidFill>
                  <a:srgbClr val="E85A1A"/>
                </a:solidFill>
                <a:latin typeface="맑은 고딕"/>
                <a:cs typeface="맑은 고딕"/>
              </a:rPr>
              <a:t>가능성</a:t>
            </a:r>
            <a:r>
              <a:rPr sz="1200" b="1" spc="-75" dirty="0">
                <a:latin typeface="맑은 고딕"/>
                <a:cs typeface="맑은 고딕"/>
              </a:rPr>
              <a:t>이</a:t>
            </a:r>
            <a:r>
              <a:rPr sz="1200" b="1" spc="-225" dirty="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sz="1200" b="1" spc="-50" dirty="0">
                <a:latin typeface="맑은 고딕"/>
                <a:cs typeface="맑은 고딕"/>
              </a:rPr>
              <a:t>있는</a:t>
            </a:r>
            <a:r>
              <a:rPr sz="1200" b="1" spc="-225" dirty="0">
                <a:latin typeface="맑은 고딕"/>
                <a:cs typeface="맑은 고딕"/>
              </a:rPr>
              <a:t> </a:t>
            </a:r>
            <a:r>
              <a:rPr sz="1200" b="1" spc="-70" dirty="0">
                <a:latin typeface="맑은 고딕"/>
                <a:cs typeface="맑은 고딕"/>
              </a:rPr>
              <a:t>수단을</a:t>
            </a:r>
            <a:r>
              <a:rPr sz="1200" b="1" spc="-220" dirty="0">
                <a:latin typeface="맑은 고딕"/>
                <a:cs typeface="맑은 고딕"/>
              </a:rPr>
              <a:t> </a:t>
            </a:r>
            <a:r>
              <a:rPr sz="1200" b="1" spc="-100" dirty="0">
                <a:latin typeface="맑은 고딕"/>
                <a:cs typeface="맑은 고딕"/>
              </a:rPr>
              <a:t>고려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43300" y="1517269"/>
            <a:ext cx="5392118" cy="46502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7142371" y="1840547"/>
            <a:ext cx="841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‘살아있는’  개인에</a:t>
            </a:r>
            <a:r>
              <a:rPr sz="1200" b="1" spc="-10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관한  정보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32253" y="3657218"/>
            <a:ext cx="927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 marR="5080" indent="-4445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‘개인에</a:t>
            </a:r>
            <a:r>
              <a:rPr sz="1200" b="1" spc="-9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00" b="1" dirty="0" err="1">
                <a:solidFill>
                  <a:srgbClr val="FFFFFF"/>
                </a:solidFill>
                <a:latin typeface="맑은 고딕"/>
                <a:cs typeface="맑은 고딕"/>
              </a:rPr>
              <a:t>관한</a:t>
            </a: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’</a:t>
            </a:r>
            <a:endParaRPr lang="en-US" altLang="ko-KR" sz="1200" b="1" dirty="0">
              <a:solidFill>
                <a:srgbClr val="FFFFFF"/>
              </a:solidFill>
              <a:latin typeface="맑은 고딕"/>
              <a:cs typeface="맑은 고딕"/>
            </a:endParaRPr>
          </a:p>
          <a:p>
            <a:pPr marL="56515" marR="5080" indent="-44450">
              <a:lnSpc>
                <a:spcPct val="1000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FFFFFF"/>
                </a:solidFill>
                <a:latin typeface="맑은 고딕"/>
                <a:cs typeface="맑은 고딕"/>
              </a:rPr>
              <a:t>   </a:t>
            </a: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  </a:t>
            </a:r>
            <a:r>
              <a:rPr sz="1200" b="1" dirty="0" err="1">
                <a:solidFill>
                  <a:srgbClr val="FFFFFF"/>
                </a:solidFill>
                <a:latin typeface="맑은 고딕"/>
                <a:cs typeface="맑은 고딕"/>
              </a:rPr>
              <a:t>정보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5429" y="5255570"/>
            <a:ext cx="9461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>
              <a:lnSpc>
                <a:spcPct val="100000"/>
              </a:lnSpc>
              <a:spcBef>
                <a:spcPts val="100"/>
              </a:spcBef>
            </a:pPr>
            <a:r>
              <a:rPr sz="1200" b="1" spc="-160" dirty="0">
                <a:solidFill>
                  <a:srgbClr val="FFFFFF"/>
                </a:solidFill>
                <a:latin typeface="맑은 고딕"/>
                <a:cs typeface="맑은 고딕"/>
              </a:rPr>
              <a:t>‘정보의</a:t>
            </a:r>
            <a:endParaRPr sz="1200" dirty="0">
              <a:latin typeface="맑은 고딕"/>
              <a:cs typeface="맑은 고딕"/>
            </a:endParaRPr>
          </a:p>
          <a:p>
            <a:pPr marL="12700" marR="12065" algn="ctr">
              <a:lnSpc>
                <a:spcPct val="100000"/>
              </a:lnSpc>
              <a:spcBef>
                <a:spcPts val="5"/>
              </a:spcBef>
            </a:pPr>
            <a:r>
              <a:rPr sz="1200" b="1" spc="-80" dirty="0">
                <a:solidFill>
                  <a:srgbClr val="FFFFFF"/>
                </a:solidFill>
                <a:latin typeface="맑은 고딕"/>
                <a:cs typeface="맑은 고딕"/>
              </a:rPr>
              <a:t>내용</a:t>
            </a:r>
            <a:r>
              <a:rPr sz="1200" b="1" spc="-33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맑은 고딕"/>
                <a:cs typeface="맑은 고딕"/>
              </a:rPr>
              <a:t>·형태’</a:t>
            </a:r>
            <a:r>
              <a:rPr sz="1200" b="1" spc="-33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lang="en-US" altLang="ko-KR" sz="1200" b="1" spc="-330" dirty="0">
                <a:solidFill>
                  <a:srgbClr val="FFFFFF"/>
                </a:solidFill>
                <a:latin typeface="맑은 고딕"/>
                <a:cs typeface="맑은 고딕"/>
              </a:rPr>
              <a:t>   </a:t>
            </a:r>
            <a:r>
              <a:rPr lang="ko-KR" altLang="en-US" sz="1200" b="1" spc="-330" dirty="0">
                <a:solidFill>
                  <a:srgbClr val="FFFFFF"/>
                </a:solidFill>
                <a:latin typeface="맑은 고딕"/>
                <a:cs typeface="맑은 고딕"/>
              </a:rPr>
              <a:t>등</a:t>
            </a:r>
            <a:r>
              <a:rPr sz="1200" b="1" spc="-160" dirty="0">
                <a:solidFill>
                  <a:srgbClr val="FFFFFF"/>
                </a:solidFill>
                <a:latin typeface="맑은 고딕"/>
                <a:cs typeface="맑은 고딕"/>
              </a:rPr>
              <a:t>은  </a:t>
            </a:r>
            <a:r>
              <a:rPr sz="1200" b="1" spc="-110" dirty="0" err="1">
                <a:solidFill>
                  <a:srgbClr val="FFFFFF"/>
                </a:solidFill>
                <a:latin typeface="맑은 고딕"/>
                <a:cs typeface="맑은 고딕"/>
              </a:rPr>
              <a:t>제한이</a:t>
            </a:r>
            <a:r>
              <a:rPr lang="en-US" altLang="ko-KR" sz="1200" b="1" spc="-1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00" b="1" spc="-30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00" b="1" spc="-160" dirty="0">
                <a:solidFill>
                  <a:srgbClr val="FFFFFF"/>
                </a:solidFill>
                <a:latin typeface="맑은 고딕"/>
                <a:cs typeface="맑은 고딕"/>
              </a:rPr>
              <a:t>없음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64373" y="2261771"/>
            <a:ext cx="563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60" dirty="0">
                <a:solidFill>
                  <a:srgbClr val="FFFFFF"/>
                </a:solidFill>
                <a:latin typeface="맑은 고딕"/>
                <a:cs typeface="맑은 고딕"/>
              </a:rPr>
              <a:t>가명정보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3205" y="3601592"/>
            <a:ext cx="1080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‘쉽게</a:t>
            </a:r>
            <a:r>
              <a:rPr sz="1200" b="1" spc="-9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결합’하여  알아볼 수 있는  정보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89400" y="5255570"/>
            <a:ext cx="1594359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5755">
              <a:lnSpc>
                <a:spcPct val="1000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FFFFFF"/>
                </a:solidFill>
                <a:latin typeface="맑은 고딕"/>
                <a:cs typeface="맑은 고딕"/>
              </a:rPr>
              <a:t>     </a:t>
            </a:r>
            <a:r>
              <a:rPr sz="1200" b="1" dirty="0" err="1">
                <a:solidFill>
                  <a:srgbClr val="FFFFFF"/>
                </a:solidFill>
                <a:latin typeface="맑은 고딕"/>
                <a:cs typeface="맑은 고딕"/>
              </a:rPr>
              <a:t>개인을</a:t>
            </a: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  </a:t>
            </a:r>
            <a:endParaRPr lang="en-US" altLang="ko-KR" sz="1200" b="1" dirty="0">
              <a:solidFill>
                <a:srgbClr val="FFFFFF"/>
              </a:solidFill>
              <a:latin typeface="맑은 고딕"/>
              <a:cs typeface="맑은 고딕"/>
            </a:endParaRPr>
          </a:p>
          <a:p>
            <a:pPr marL="12700" marR="5080" indent="32575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‘알아볼 수</a:t>
            </a:r>
            <a:r>
              <a:rPr sz="1200" b="1" spc="-9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00" b="1" dirty="0" err="1">
                <a:solidFill>
                  <a:srgbClr val="FFFFFF"/>
                </a:solidFill>
                <a:latin typeface="맑은 고딕"/>
                <a:cs typeface="맑은 고딕"/>
              </a:rPr>
              <a:t>있는</a:t>
            </a: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’</a:t>
            </a:r>
            <a:r>
              <a:rPr lang="en-US" altLang="ko-KR" sz="1200" b="1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</a:p>
          <a:p>
            <a:pPr marL="12700" marR="5080" indent="325755">
              <a:lnSpc>
                <a:spcPct val="1000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FFFFFF"/>
                </a:solidFill>
                <a:latin typeface="맑은 고딕"/>
                <a:cs typeface="맑은 고딕"/>
              </a:rPr>
              <a:t>       </a:t>
            </a:r>
            <a:r>
              <a:rPr sz="1200" b="1" dirty="0" err="1">
                <a:solidFill>
                  <a:srgbClr val="FFFFFF"/>
                </a:solidFill>
                <a:latin typeface="맑은 고딕"/>
                <a:cs typeface="맑은 고딕"/>
              </a:rPr>
              <a:t>정보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864213" y="6546843"/>
            <a:ext cx="13525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z="1200" dirty="0">
                <a:latin typeface="맑은 고딕"/>
                <a:cs typeface="맑은 고딕"/>
              </a:rPr>
              <a:t>7</a:t>
            </a:fld>
            <a:endParaRPr sz="1200">
              <a:latin typeface="맑은 고딕"/>
              <a:cs typeface="맑은 고딕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DD734308-E322-4E78-8CA4-55E7E59A2F17}"/>
              </a:ext>
            </a:extLst>
          </p:cNvPr>
          <p:cNvSpPr/>
          <p:nvPr/>
        </p:nvSpPr>
        <p:spPr>
          <a:xfrm>
            <a:off x="5187087" y="3611485"/>
            <a:ext cx="2104542" cy="1148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0">
            <a:extLst>
              <a:ext uri="{FF2B5EF4-FFF2-40B4-BE49-F238E27FC236}">
                <a16:creationId xmlns:a16="http://schemas.microsoft.com/office/drawing/2014/main" id="{9CA91399-F92F-431E-A44D-838823143744}"/>
              </a:ext>
            </a:extLst>
          </p:cNvPr>
          <p:cNvSpPr/>
          <p:nvPr/>
        </p:nvSpPr>
        <p:spPr>
          <a:xfrm>
            <a:off x="5785905" y="2567074"/>
            <a:ext cx="835151" cy="780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id="{E7FB743D-EF34-4B55-B8EB-8CEA9862B609}"/>
              </a:ext>
            </a:extLst>
          </p:cNvPr>
          <p:cNvSpPr/>
          <p:nvPr/>
        </p:nvSpPr>
        <p:spPr>
          <a:xfrm>
            <a:off x="5901856" y="3395286"/>
            <a:ext cx="675005" cy="168275"/>
          </a:xfrm>
          <a:custGeom>
            <a:avLst/>
            <a:gdLst/>
            <a:ahLst/>
            <a:cxnLst/>
            <a:rect l="l" t="t" r="r" b="b"/>
            <a:pathLst>
              <a:path w="675005" h="168275">
                <a:moveTo>
                  <a:pt x="437134" y="97409"/>
                </a:moveTo>
                <a:lnTo>
                  <a:pt x="396621" y="107188"/>
                </a:lnTo>
                <a:lnTo>
                  <a:pt x="381889" y="132461"/>
                </a:lnTo>
                <a:lnTo>
                  <a:pt x="382813" y="139819"/>
                </a:lnTo>
                <a:lnTo>
                  <a:pt x="413956" y="164861"/>
                </a:lnTo>
                <a:lnTo>
                  <a:pt x="437134" y="167259"/>
                </a:lnTo>
                <a:lnTo>
                  <a:pt x="449468" y="166661"/>
                </a:lnTo>
                <a:lnTo>
                  <a:pt x="486689" y="149352"/>
                </a:lnTo>
                <a:lnTo>
                  <a:pt x="426211" y="149352"/>
                </a:lnTo>
                <a:lnTo>
                  <a:pt x="417957" y="147701"/>
                </a:lnTo>
                <a:lnTo>
                  <a:pt x="412369" y="144653"/>
                </a:lnTo>
                <a:lnTo>
                  <a:pt x="406780" y="141478"/>
                </a:lnTo>
                <a:lnTo>
                  <a:pt x="404074" y="137541"/>
                </a:lnTo>
                <a:lnTo>
                  <a:pt x="403986" y="127381"/>
                </a:lnTo>
                <a:lnTo>
                  <a:pt x="406780" y="123317"/>
                </a:lnTo>
                <a:lnTo>
                  <a:pt x="417703" y="116967"/>
                </a:lnTo>
                <a:lnTo>
                  <a:pt x="426084" y="115443"/>
                </a:lnTo>
                <a:lnTo>
                  <a:pt x="486618" y="115443"/>
                </a:lnTo>
                <a:lnTo>
                  <a:pt x="484328" y="112476"/>
                </a:lnTo>
                <a:lnTo>
                  <a:pt x="477901" y="107188"/>
                </a:lnTo>
                <a:lnTo>
                  <a:pt x="469852" y="102927"/>
                </a:lnTo>
                <a:lnTo>
                  <a:pt x="460375" y="99869"/>
                </a:lnTo>
                <a:lnTo>
                  <a:pt x="449468" y="98026"/>
                </a:lnTo>
                <a:lnTo>
                  <a:pt x="437134" y="97409"/>
                </a:lnTo>
                <a:close/>
              </a:path>
              <a:path w="675005" h="168275">
                <a:moveTo>
                  <a:pt x="486618" y="115443"/>
                </a:moveTo>
                <a:lnTo>
                  <a:pt x="437134" y="115443"/>
                </a:lnTo>
                <a:lnTo>
                  <a:pt x="444972" y="115730"/>
                </a:lnTo>
                <a:lnTo>
                  <a:pt x="451739" y="116601"/>
                </a:lnTo>
                <a:lnTo>
                  <a:pt x="457457" y="118068"/>
                </a:lnTo>
                <a:lnTo>
                  <a:pt x="462153" y="120142"/>
                </a:lnTo>
                <a:lnTo>
                  <a:pt x="467741" y="123317"/>
                </a:lnTo>
                <a:lnTo>
                  <a:pt x="470534" y="127381"/>
                </a:lnTo>
                <a:lnTo>
                  <a:pt x="470534" y="137541"/>
                </a:lnTo>
                <a:lnTo>
                  <a:pt x="467614" y="141605"/>
                </a:lnTo>
                <a:lnTo>
                  <a:pt x="456438" y="147701"/>
                </a:lnTo>
                <a:lnTo>
                  <a:pt x="448183" y="149352"/>
                </a:lnTo>
                <a:lnTo>
                  <a:pt x="486689" y="149352"/>
                </a:lnTo>
                <a:lnTo>
                  <a:pt x="488934" y="146462"/>
                </a:lnTo>
                <a:lnTo>
                  <a:pt x="491706" y="139819"/>
                </a:lnTo>
                <a:lnTo>
                  <a:pt x="492633" y="132461"/>
                </a:lnTo>
                <a:lnTo>
                  <a:pt x="491698" y="125083"/>
                </a:lnTo>
                <a:lnTo>
                  <a:pt x="488934" y="118443"/>
                </a:lnTo>
                <a:lnTo>
                  <a:pt x="486618" y="115443"/>
                </a:lnTo>
                <a:close/>
              </a:path>
              <a:path w="675005" h="168275">
                <a:moveTo>
                  <a:pt x="407416" y="25781"/>
                </a:moveTo>
                <a:lnTo>
                  <a:pt x="385445" y="25781"/>
                </a:lnTo>
                <a:lnTo>
                  <a:pt x="385445" y="32512"/>
                </a:lnTo>
                <a:lnTo>
                  <a:pt x="384683" y="40253"/>
                </a:lnTo>
                <a:lnTo>
                  <a:pt x="359727" y="75295"/>
                </a:lnTo>
                <a:lnTo>
                  <a:pt x="343534" y="83947"/>
                </a:lnTo>
                <a:lnTo>
                  <a:pt x="359028" y="99187"/>
                </a:lnTo>
                <a:lnTo>
                  <a:pt x="390715" y="72755"/>
                </a:lnTo>
                <a:lnTo>
                  <a:pt x="397128" y="62865"/>
                </a:lnTo>
                <a:lnTo>
                  <a:pt x="423119" y="62865"/>
                </a:lnTo>
                <a:lnTo>
                  <a:pt x="407478" y="32512"/>
                </a:lnTo>
                <a:lnTo>
                  <a:pt x="407416" y="25781"/>
                </a:lnTo>
                <a:close/>
              </a:path>
              <a:path w="675005" h="168275">
                <a:moveTo>
                  <a:pt x="489966" y="0"/>
                </a:moveTo>
                <a:lnTo>
                  <a:pt x="468503" y="0"/>
                </a:lnTo>
                <a:lnTo>
                  <a:pt x="468503" y="37973"/>
                </a:lnTo>
                <a:lnTo>
                  <a:pt x="437007" y="37973"/>
                </a:lnTo>
                <a:lnTo>
                  <a:pt x="437007" y="55499"/>
                </a:lnTo>
                <a:lnTo>
                  <a:pt x="468503" y="55499"/>
                </a:lnTo>
                <a:lnTo>
                  <a:pt x="468503" y="96139"/>
                </a:lnTo>
                <a:lnTo>
                  <a:pt x="489966" y="96139"/>
                </a:lnTo>
                <a:lnTo>
                  <a:pt x="489966" y="0"/>
                </a:lnTo>
                <a:close/>
              </a:path>
              <a:path w="675005" h="168275">
                <a:moveTo>
                  <a:pt x="423119" y="62865"/>
                </a:moveTo>
                <a:lnTo>
                  <a:pt x="397128" y="62865"/>
                </a:lnTo>
                <a:lnTo>
                  <a:pt x="404123" y="71629"/>
                </a:lnTo>
                <a:lnTo>
                  <a:pt x="412702" y="79644"/>
                </a:lnTo>
                <a:lnTo>
                  <a:pt x="422828" y="86921"/>
                </a:lnTo>
                <a:lnTo>
                  <a:pt x="434466" y="93472"/>
                </a:lnTo>
                <a:lnTo>
                  <a:pt x="448309" y="76962"/>
                </a:lnTo>
                <a:lnTo>
                  <a:pt x="439687" y="73608"/>
                </a:lnTo>
                <a:lnTo>
                  <a:pt x="431911" y="69468"/>
                </a:lnTo>
                <a:lnTo>
                  <a:pt x="424967" y="64567"/>
                </a:lnTo>
                <a:lnTo>
                  <a:pt x="423119" y="62865"/>
                </a:lnTo>
                <a:close/>
              </a:path>
              <a:path w="675005" h="168275">
                <a:moveTo>
                  <a:pt x="441197" y="7493"/>
                </a:moveTo>
                <a:lnTo>
                  <a:pt x="350901" y="7493"/>
                </a:lnTo>
                <a:lnTo>
                  <a:pt x="350901" y="25781"/>
                </a:lnTo>
                <a:lnTo>
                  <a:pt x="441197" y="25781"/>
                </a:lnTo>
                <a:lnTo>
                  <a:pt x="441197" y="7493"/>
                </a:lnTo>
                <a:close/>
              </a:path>
              <a:path w="675005" h="168275">
                <a:moveTo>
                  <a:pt x="228727" y="106680"/>
                </a:moveTo>
                <a:lnTo>
                  <a:pt x="206883" y="106680"/>
                </a:lnTo>
                <a:lnTo>
                  <a:pt x="206883" y="162179"/>
                </a:lnTo>
                <a:lnTo>
                  <a:pt x="318516" y="162179"/>
                </a:lnTo>
                <a:lnTo>
                  <a:pt x="318516" y="143764"/>
                </a:lnTo>
                <a:lnTo>
                  <a:pt x="228727" y="143764"/>
                </a:lnTo>
                <a:lnTo>
                  <a:pt x="228727" y="106680"/>
                </a:lnTo>
                <a:close/>
              </a:path>
              <a:path w="675005" h="168275">
                <a:moveTo>
                  <a:pt x="315214" y="0"/>
                </a:moveTo>
                <a:lnTo>
                  <a:pt x="293878" y="0"/>
                </a:lnTo>
                <a:lnTo>
                  <a:pt x="293878" y="119634"/>
                </a:lnTo>
                <a:lnTo>
                  <a:pt x="315214" y="119634"/>
                </a:lnTo>
                <a:lnTo>
                  <a:pt x="315214" y="0"/>
                </a:lnTo>
                <a:close/>
              </a:path>
              <a:path w="675005" h="168275">
                <a:moveTo>
                  <a:pt x="224916" y="6731"/>
                </a:moveTo>
                <a:lnTo>
                  <a:pt x="186957" y="25894"/>
                </a:lnTo>
                <a:lnTo>
                  <a:pt x="179831" y="51308"/>
                </a:lnTo>
                <a:lnTo>
                  <a:pt x="180624" y="60592"/>
                </a:lnTo>
                <a:lnTo>
                  <a:pt x="207009" y="92503"/>
                </a:lnTo>
                <a:lnTo>
                  <a:pt x="224916" y="95631"/>
                </a:lnTo>
                <a:lnTo>
                  <a:pt x="234291" y="94847"/>
                </a:lnTo>
                <a:lnTo>
                  <a:pt x="242712" y="92551"/>
                </a:lnTo>
                <a:lnTo>
                  <a:pt x="250366" y="88665"/>
                </a:lnTo>
                <a:lnTo>
                  <a:pt x="257174" y="83185"/>
                </a:lnTo>
                <a:lnTo>
                  <a:pt x="262095" y="77343"/>
                </a:lnTo>
                <a:lnTo>
                  <a:pt x="217931" y="77343"/>
                </a:lnTo>
                <a:lnTo>
                  <a:pt x="212216" y="74930"/>
                </a:lnTo>
                <a:lnTo>
                  <a:pt x="203327" y="65278"/>
                </a:lnTo>
                <a:lnTo>
                  <a:pt x="201040" y="59055"/>
                </a:lnTo>
                <a:lnTo>
                  <a:pt x="201040" y="43434"/>
                </a:lnTo>
                <a:lnTo>
                  <a:pt x="203327" y="37084"/>
                </a:lnTo>
                <a:lnTo>
                  <a:pt x="212216" y="27432"/>
                </a:lnTo>
                <a:lnTo>
                  <a:pt x="217931" y="25019"/>
                </a:lnTo>
                <a:lnTo>
                  <a:pt x="262092" y="25019"/>
                </a:lnTo>
                <a:lnTo>
                  <a:pt x="257174" y="19177"/>
                </a:lnTo>
                <a:lnTo>
                  <a:pt x="250366" y="13696"/>
                </a:lnTo>
                <a:lnTo>
                  <a:pt x="242712" y="9810"/>
                </a:lnTo>
                <a:lnTo>
                  <a:pt x="234225" y="7496"/>
                </a:lnTo>
                <a:lnTo>
                  <a:pt x="224916" y="6731"/>
                </a:lnTo>
                <a:close/>
              </a:path>
              <a:path w="675005" h="168275">
                <a:moveTo>
                  <a:pt x="262092" y="25019"/>
                </a:moveTo>
                <a:lnTo>
                  <a:pt x="231775" y="25019"/>
                </a:lnTo>
                <a:lnTo>
                  <a:pt x="237490" y="27559"/>
                </a:lnTo>
                <a:lnTo>
                  <a:pt x="241934" y="32385"/>
                </a:lnTo>
                <a:lnTo>
                  <a:pt x="246379" y="37338"/>
                </a:lnTo>
                <a:lnTo>
                  <a:pt x="248494" y="43434"/>
                </a:lnTo>
                <a:lnTo>
                  <a:pt x="248539" y="59055"/>
                </a:lnTo>
                <a:lnTo>
                  <a:pt x="246379" y="65278"/>
                </a:lnTo>
                <a:lnTo>
                  <a:pt x="242062" y="70104"/>
                </a:lnTo>
                <a:lnTo>
                  <a:pt x="237616" y="74930"/>
                </a:lnTo>
                <a:lnTo>
                  <a:pt x="231902" y="77343"/>
                </a:lnTo>
                <a:lnTo>
                  <a:pt x="262095" y="77343"/>
                </a:lnTo>
                <a:lnTo>
                  <a:pt x="262797" y="76489"/>
                </a:lnTo>
                <a:lnTo>
                  <a:pt x="266793" y="68960"/>
                </a:lnTo>
                <a:lnTo>
                  <a:pt x="269195" y="60575"/>
                </a:lnTo>
                <a:lnTo>
                  <a:pt x="270002" y="51308"/>
                </a:lnTo>
                <a:lnTo>
                  <a:pt x="269194" y="41876"/>
                </a:lnTo>
                <a:lnTo>
                  <a:pt x="266779" y="33385"/>
                </a:lnTo>
                <a:lnTo>
                  <a:pt x="262768" y="25822"/>
                </a:lnTo>
                <a:lnTo>
                  <a:pt x="262092" y="25019"/>
                </a:lnTo>
                <a:close/>
              </a:path>
              <a:path w="675005" h="168275">
                <a:moveTo>
                  <a:pt x="674497" y="126619"/>
                </a:moveTo>
                <a:lnTo>
                  <a:pt x="518667" y="126619"/>
                </a:lnTo>
                <a:lnTo>
                  <a:pt x="518667" y="144907"/>
                </a:lnTo>
                <a:lnTo>
                  <a:pt x="674497" y="144907"/>
                </a:lnTo>
                <a:lnTo>
                  <a:pt x="674497" y="126619"/>
                </a:lnTo>
                <a:close/>
              </a:path>
              <a:path w="675005" h="168275">
                <a:moveTo>
                  <a:pt x="607441" y="96139"/>
                </a:moveTo>
                <a:lnTo>
                  <a:pt x="585470" y="96139"/>
                </a:lnTo>
                <a:lnTo>
                  <a:pt x="585470" y="126619"/>
                </a:lnTo>
                <a:lnTo>
                  <a:pt x="607441" y="126619"/>
                </a:lnTo>
                <a:lnTo>
                  <a:pt x="607441" y="96139"/>
                </a:lnTo>
                <a:close/>
              </a:path>
              <a:path w="675005" h="168275">
                <a:moveTo>
                  <a:pt x="564007" y="12700"/>
                </a:moveTo>
                <a:lnTo>
                  <a:pt x="542163" y="12700"/>
                </a:lnTo>
                <a:lnTo>
                  <a:pt x="542163" y="96139"/>
                </a:lnTo>
                <a:lnTo>
                  <a:pt x="650747" y="96139"/>
                </a:lnTo>
                <a:lnTo>
                  <a:pt x="650747" y="77978"/>
                </a:lnTo>
                <a:lnTo>
                  <a:pt x="564007" y="77978"/>
                </a:lnTo>
                <a:lnTo>
                  <a:pt x="564007" y="56388"/>
                </a:lnTo>
                <a:lnTo>
                  <a:pt x="650747" y="56388"/>
                </a:lnTo>
                <a:lnTo>
                  <a:pt x="650747" y="37973"/>
                </a:lnTo>
                <a:lnTo>
                  <a:pt x="564007" y="37973"/>
                </a:lnTo>
                <a:lnTo>
                  <a:pt x="564007" y="12700"/>
                </a:lnTo>
                <a:close/>
              </a:path>
              <a:path w="675005" h="168275">
                <a:moveTo>
                  <a:pt x="650747" y="56388"/>
                </a:moveTo>
                <a:lnTo>
                  <a:pt x="629030" y="56388"/>
                </a:lnTo>
                <a:lnTo>
                  <a:pt x="629030" y="77978"/>
                </a:lnTo>
                <a:lnTo>
                  <a:pt x="650747" y="77978"/>
                </a:lnTo>
                <a:lnTo>
                  <a:pt x="650747" y="56388"/>
                </a:lnTo>
                <a:close/>
              </a:path>
              <a:path w="675005" h="168275">
                <a:moveTo>
                  <a:pt x="650747" y="12700"/>
                </a:moveTo>
                <a:lnTo>
                  <a:pt x="629030" y="12700"/>
                </a:lnTo>
                <a:lnTo>
                  <a:pt x="629030" y="37973"/>
                </a:lnTo>
                <a:lnTo>
                  <a:pt x="650747" y="37973"/>
                </a:lnTo>
                <a:lnTo>
                  <a:pt x="650747" y="12700"/>
                </a:lnTo>
                <a:close/>
              </a:path>
              <a:path w="675005" h="168275">
                <a:moveTo>
                  <a:pt x="79247" y="14224"/>
                </a:moveTo>
                <a:lnTo>
                  <a:pt x="9778" y="14224"/>
                </a:lnTo>
                <a:lnTo>
                  <a:pt x="9778" y="32385"/>
                </a:lnTo>
                <a:lnTo>
                  <a:pt x="55625" y="32385"/>
                </a:lnTo>
                <a:lnTo>
                  <a:pt x="52889" y="44910"/>
                </a:lnTo>
                <a:lnTo>
                  <a:pt x="35940" y="80772"/>
                </a:lnTo>
                <a:lnTo>
                  <a:pt x="9830" y="109400"/>
                </a:lnTo>
                <a:lnTo>
                  <a:pt x="0" y="116332"/>
                </a:lnTo>
                <a:lnTo>
                  <a:pt x="17780" y="130429"/>
                </a:lnTo>
                <a:lnTo>
                  <a:pt x="50355" y="96853"/>
                </a:lnTo>
                <a:lnTo>
                  <a:pt x="73612" y="50037"/>
                </a:lnTo>
                <a:lnTo>
                  <a:pt x="77460" y="32559"/>
                </a:lnTo>
                <a:lnTo>
                  <a:pt x="79247" y="14224"/>
                </a:lnTo>
                <a:close/>
              </a:path>
              <a:path w="675005" h="168275">
                <a:moveTo>
                  <a:pt x="148209" y="84074"/>
                </a:moveTo>
                <a:lnTo>
                  <a:pt x="126491" y="84074"/>
                </a:lnTo>
                <a:lnTo>
                  <a:pt x="126491" y="168021"/>
                </a:lnTo>
                <a:lnTo>
                  <a:pt x="148209" y="168021"/>
                </a:lnTo>
                <a:lnTo>
                  <a:pt x="148209" y="84074"/>
                </a:lnTo>
                <a:close/>
              </a:path>
              <a:path w="675005" h="168275">
                <a:moveTo>
                  <a:pt x="112903" y="3429"/>
                </a:moveTo>
                <a:lnTo>
                  <a:pt x="91312" y="3429"/>
                </a:lnTo>
                <a:lnTo>
                  <a:pt x="91312" y="163068"/>
                </a:lnTo>
                <a:lnTo>
                  <a:pt x="112903" y="163068"/>
                </a:lnTo>
                <a:lnTo>
                  <a:pt x="112903" y="84074"/>
                </a:lnTo>
                <a:lnTo>
                  <a:pt x="148209" y="84074"/>
                </a:lnTo>
                <a:lnTo>
                  <a:pt x="148209" y="65659"/>
                </a:lnTo>
                <a:lnTo>
                  <a:pt x="112903" y="65659"/>
                </a:lnTo>
                <a:lnTo>
                  <a:pt x="112903" y="3429"/>
                </a:lnTo>
                <a:close/>
              </a:path>
              <a:path w="675005" h="168275">
                <a:moveTo>
                  <a:pt x="148209" y="0"/>
                </a:moveTo>
                <a:lnTo>
                  <a:pt x="126491" y="0"/>
                </a:lnTo>
                <a:lnTo>
                  <a:pt x="126491" y="65659"/>
                </a:lnTo>
                <a:lnTo>
                  <a:pt x="148209" y="65659"/>
                </a:lnTo>
                <a:lnTo>
                  <a:pt x="148209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1A8C16DD-C06C-4EB8-8AAC-41C488240D38}"/>
              </a:ext>
            </a:extLst>
          </p:cNvPr>
          <p:cNvSpPr/>
          <p:nvPr/>
        </p:nvSpPr>
        <p:spPr>
          <a:xfrm>
            <a:off x="2177557" y="1734888"/>
            <a:ext cx="2104542" cy="1138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40229FEE-D65B-4C16-9011-17C0D8586FD8}"/>
              </a:ext>
            </a:extLst>
          </p:cNvPr>
          <p:cNvSpPr/>
          <p:nvPr/>
        </p:nvSpPr>
        <p:spPr>
          <a:xfrm>
            <a:off x="4633340" y="1598606"/>
            <a:ext cx="594278" cy="6831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B09C30CD-AD53-4780-951F-2188EFD554BD}"/>
              </a:ext>
            </a:extLst>
          </p:cNvPr>
          <p:cNvSpPr txBox="1"/>
          <p:nvPr/>
        </p:nvSpPr>
        <p:spPr>
          <a:xfrm>
            <a:off x="4877001" y="1681118"/>
            <a:ext cx="56324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E85A1A"/>
                </a:solidFill>
                <a:latin typeface="맑은 고딕"/>
                <a:cs typeface="맑은 고딕"/>
              </a:rPr>
              <a:t>?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D154B04-29D5-B444-F7B3-AB1E25E481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C396859-D2F8-8DC9-070B-D34F0D7044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3" name="object 3"/>
          <p:cNvSpPr/>
          <p:nvPr/>
        </p:nvSpPr>
        <p:spPr>
          <a:xfrm>
            <a:off x="4046220" y="1665732"/>
            <a:ext cx="7487920" cy="381000"/>
          </a:xfrm>
          <a:custGeom>
            <a:avLst/>
            <a:gdLst/>
            <a:ahLst/>
            <a:cxnLst/>
            <a:rect l="l" t="t" r="r" b="b"/>
            <a:pathLst>
              <a:path w="7487920" h="381000">
                <a:moveTo>
                  <a:pt x="7423911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81000"/>
                </a:lnTo>
                <a:lnTo>
                  <a:pt x="7487411" y="381000"/>
                </a:lnTo>
                <a:lnTo>
                  <a:pt x="7487411" y="63500"/>
                </a:lnTo>
                <a:lnTo>
                  <a:pt x="7482419" y="38790"/>
                </a:lnTo>
                <a:lnTo>
                  <a:pt x="7468806" y="18605"/>
                </a:lnTo>
                <a:lnTo>
                  <a:pt x="7448621" y="4992"/>
                </a:lnTo>
                <a:lnTo>
                  <a:pt x="7423911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19" y="1665732"/>
            <a:ext cx="3200400" cy="381000"/>
          </a:xfrm>
          <a:custGeom>
            <a:avLst/>
            <a:gdLst/>
            <a:ahLst/>
            <a:cxnLst/>
            <a:rect l="l" t="t" r="r" b="b"/>
            <a:pathLst>
              <a:path w="3200400" h="381000">
                <a:moveTo>
                  <a:pt x="3136900" y="0"/>
                </a:moveTo>
                <a:lnTo>
                  <a:pt x="63500" y="0"/>
                </a:lnTo>
                <a:lnTo>
                  <a:pt x="38785" y="4992"/>
                </a:lnTo>
                <a:lnTo>
                  <a:pt x="18600" y="18605"/>
                </a:lnTo>
                <a:lnTo>
                  <a:pt x="4990" y="38790"/>
                </a:lnTo>
                <a:lnTo>
                  <a:pt x="0" y="63500"/>
                </a:lnTo>
                <a:lnTo>
                  <a:pt x="0" y="381000"/>
                </a:lnTo>
                <a:lnTo>
                  <a:pt x="3200400" y="381000"/>
                </a:lnTo>
                <a:lnTo>
                  <a:pt x="3200400" y="63500"/>
                </a:lnTo>
                <a:lnTo>
                  <a:pt x="3195407" y="38790"/>
                </a:lnTo>
                <a:lnTo>
                  <a:pt x="3181794" y="18605"/>
                </a:lnTo>
                <a:lnTo>
                  <a:pt x="3161609" y="4992"/>
                </a:lnTo>
                <a:lnTo>
                  <a:pt x="3136900" y="0"/>
                </a:lnTo>
                <a:close/>
              </a:path>
            </a:pathLst>
          </a:custGeom>
          <a:solidFill>
            <a:srgbClr val="346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8547" y="650494"/>
            <a:ext cx="258445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1.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5" dirty="0">
                <a:solidFill>
                  <a:srgbClr val="2260B3"/>
                </a:solidFill>
                <a:latin typeface="맑은 고딕"/>
                <a:cs typeface="맑은 고딕"/>
              </a:rPr>
              <a:t>개인정보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0" dirty="0">
                <a:solidFill>
                  <a:srgbClr val="2260B3"/>
                </a:solidFill>
                <a:latin typeface="맑은 고딕"/>
                <a:cs typeface="맑은 고딕"/>
              </a:rPr>
              <a:t>보호법</a:t>
            </a:r>
            <a:r>
              <a:rPr lang="ko-KR" altLang="en-US" b="1" spc="-24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개요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200" b="1" spc="-5" dirty="0" err="1">
                <a:solidFill>
                  <a:srgbClr val="4384D9"/>
                </a:solidFill>
                <a:latin typeface="맑은 고딕"/>
                <a:cs typeface="맑은 고딕"/>
              </a:rPr>
              <a:t>개인정보의</a:t>
            </a:r>
            <a:r>
              <a:rPr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 예시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359772"/>
              </p:ext>
            </p:extLst>
          </p:nvPr>
        </p:nvGraphicFramePr>
        <p:xfrm>
          <a:off x="844181" y="1670939"/>
          <a:ext cx="10687050" cy="4757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6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270">
                <a:tc grid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구분</a:t>
                      </a:r>
                      <a:endParaRPr sz="1600">
                        <a:latin typeface="맑은 고딕"/>
                        <a:cs typeface="맑은 고딕"/>
                      </a:endParaRPr>
                    </a:p>
                  </a:txBody>
                  <a:tcPr marL="0" marR="0" marT="62230" marB="0">
                    <a:lnR w="3175">
                      <a:solidFill>
                        <a:srgbClr val="FFFFFF"/>
                      </a:solidFill>
                      <a:prstDash val="solid"/>
                    </a:lnR>
                    <a:lnB w="3175">
                      <a:solidFill>
                        <a:srgbClr val="AEABA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내용</a:t>
                      </a:r>
                      <a:endParaRPr sz="1600">
                        <a:latin typeface="맑은 고딕"/>
                        <a:cs typeface="맑은 고딕"/>
                      </a:endParaRPr>
                    </a:p>
                  </a:txBody>
                  <a:tcPr marL="0" marR="0" marT="62230" marB="0">
                    <a:lnL w="3175">
                      <a:solidFill>
                        <a:srgbClr val="FFFFFF"/>
                      </a:solidFill>
                      <a:prstDash val="solid"/>
                    </a:lnL>
                    <a:lnB w="3175">
                      <a:solidFill>
                        <a:srgbClr val="AEABA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인적사항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2540" marB="0">
                    <a:lnL w="3175">
                      <a:solidFill>
                        <a:srgbClr val="AEABAB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AEABAB"/>
                      </a:solidFill>
                      <a:prstDash val="solid"/>
                    </a:lnT>
                    <a:lnB w="3175">
                      <a:solidFill>
                        <a:srgbClr val="3A3838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일반정보</a:t>
                      </a:r>
                      <a:endParaRPr sz="1200" dirty="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1915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AEABAB"/>
                      </a:solidFill>
                      <a:prstDash val="solid"/>
                    </a:lnT>
                    <a:lnB w="3175">
                      <a:solidFill>
                        <a:srgbClr val="AEABAB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성명, 주민등록번호, 주소, 연락처, 생년월일, 출생지, 성별</a:t>
                      </a:r>
                      <a:r>
                        <a:rPr sz="1200" spc="-2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등</a:t>
                      </a:r>
                    </a:p>
                  </a:txBody>
                  <a:tcPr marL="0" marR="0" marT="81915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AEABAB"/>
                      </a:solidFill>
                      <a:prstDash val="solid"/>
                    </a:lnR>
                    <a:lnT w="3175">
                      <a:solidFill>
                        <a:srgbClr val="AEABAB"/>
                      </a:solidFill>
                      <a:prstDash val="solid"/>
                    </a:lnT>
                    <a:lnB w="3175">
                      <a:solidFill>
                        <a:srgbClr val="AEABA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3175">
                      <a:solidFill>
                        <a:srgbClr val="AEABAB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AEABAB"/>
                      </a:solidFill>
                      <a:prstDash val="solid"/>
                    </a:lnT>
                    <a:lnB w="3175">
                      <a:solidFill>
                        <a:srgbClr val="3A3838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가족정보</a:t>
                      </a:r>
                      <a:endParaRPr sz="120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1915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AEABAB"/>
                      </a:solidFill>
                      <a:prstDash val="solid"/>
                    </a:lnT>
                    <a:lnB w="3175">
                      <a:solidFill>
                        <a:srgbClr val="3A3838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가족관계 및 가족구성원 정보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등</a:t>
                      </a:r>
                      <a:endParaRPr sz="120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1915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AEABAB"/>
                      </a:solidFill>
                      <a:prstDash val="solid"/>
                    </a:lnR>
                    <a:lnT w="3175">
                      <a:solidFill>
                        <a:srgbClr val="AEABAB"/>
                      </a:solidFill>
                      <a:prstDash val="solid"/>
                    </a:lnT>
                    <a:lnB w="3175">
                      <a:solidFill>
                        <a:srgbClr val="3A38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6098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신체적</a:t>
                      </a:r>
                      <a:r>
                        <a:rPr sz="1400" b="1" spc="-30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정보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2540" marB="0">
                    <a:lnL w="3175">
                      <a:solidFill>
                        <a:srgbClr val="AEABAB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3A3838"/>
                      </a:solidFill>
                      <a:prstDash val="solid"/>
                    </a:lnT>
                    <a:lnB w="3175">
                      <a:solidFill>
                        <a:srgbClr val="3A3838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신체정보</a:t>
                      </a:r>
                      <a:endParaRPr sz="120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2550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3A3838"/>
                      </a:solidFill>
                      <a:prstDash val="solid"/>
                    </a:lnT>
                    <a:lnB w="3175">
                      <a:solidFill>
                        <a:srgbClr val="AEABAB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얼굴, 홍채, 음성, 유전자 정보, 지문, 키, 몸무게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등</a:t>
                      </a:r>
                      <a:endParaRPr sz="120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2550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AEABAB"/>
                      </a:solidFill>
                      <a:prstDash val="solid"/>
                    </a:lnR>
                    <a:lnT w="3175">
                      <a:solidFill>
                        <a:srgbClr val="3A3838"/>
                      </a:solidFill>
                      <a:prstDash val="solid"/>
                    </a:lnT>
                    <a:lnB w="3175">
                      <a:solidFill>
                        <a:srgbClr val="AEABA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3175">
                      <a:solidFill>
                        <a:srgbClr val="AEABAB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3A3838"/>
                      </a:solidFill>
                      <a:prstDash val="solid"/>
                    </a:lnT>
                    <a:lnB w="3175">
                      <a:solidFill>
                        <a:srgbClr val="3A3838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b="1" spc="-5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의료·건강</a:t>
                      </a:r>
                      <a:r>
                        <a:rPr sz="1200" b="1" spc="-2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정보</a:t>
                      </a:r>
                      <a:endParaRPr sz="120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2550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AEABAB"/>
                      </a:solidFill>
                      <a:prstDash val="solid"/>
                    </a:lnT>
                    <a:lnB w="3175">
                      <a:solidFill>
                        <a:srgbClr val="3A3838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건강상태, 진료기록, 신체장애, 장애등급, 병력, 혈액형, 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IQ,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약물테스트 등의 신체검사 정보 등</a:t>
                      </a:r>
                      <a:endParaRPr sz="120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2550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AEABAB"/>
                      </a:solidFill>
                      <a:prstDash val="solid"/>
                    </a:lnR>
                    <a:lnT w="3175">
                      <a:solidFill>
                        <a:srgbClr val="AEABAB"/>
                      </a:solidFill>
                      <a:prstDash val="solid"/>
                    </a:lnT>
                    <a:lnB w="3175">
                      <a:solidFill>
                        <a:srgbClr val="3A38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6098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정신적</a:t>
                      </a:r>
                      <a:r>
                        <a:rPr sz="1400" b="1" spc="-30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정보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2540" marB="0">
                    <a:lnL w="3175">
                      <a:solidFill>
                        <a:srgbClr val="AEABAB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3A3838"/>
                      </a:solidFill>
                      <a:prstDash val="solid"/>
                    </a:lnT>
                    <a:lnB w="3175">
                      <a:solidFill>
                        <a:srgbClr val="3A3838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b="1" spc="-5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기호·성향</a:t>
                      </a:r>
                      <a:r>
                        <a:rPr sz="1200" b="1" spc="-2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정보</a:t>
                      </a:r>
                      <a:endParaRPr sz="120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2550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3A3838"/>
                      </a:solidFill>
                      <a:prstDash val="solid"/>
                    </a:lnT>
                    <a:lnB w="3175">
                      <a:solidFill>
                        <a:srgbClr val="AEABAB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도서·비디오 등 대여기록, 잡지구독정보, 물품구매내역, 웹사이트 검색내역</a:t>
                      </a:r>
                      <a:r>
                        <a:rPr sz="1200" spc="-2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등</a:t>
                      </a:r>
                      <a:endParaRPr sz="120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2550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AEABAB"/>
                      </a:solidFill>
                      <a:prstDash val="solid"/>
                    </a:lnR>
                    <a:lnT w="3175">
                      <a:solidFill>
                        <a:srgbClr val="3A3838"/>
                      </a:solidFill>
                      <a:prstDash val="solid"/>
                    </a:lnT>
                    <a:lnB w="3175">
                      <a:solidFill>
                        <a:srgbClr val="AEABA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3175">
                      <a:solidFill>
                        <a:srgbClr val="AEABAB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3A3838"/>
                      </a:solidFill>
                      <a:prstDash val="solid"/>
                    </a:lnT>
                    <a:lnB w="3175">
                      <a:solidFill>
                        <a:srgbClr val="3A3838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내연의 비밀</a:t>
                      </a:r>
                      <a:r>
                        <a:rPr sz="1200" b="1" spc="-25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정보</a:t>
                      </a:r>
                      <a:endParaRPr sz="120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2550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AEABAB"/>
                      </a:solidFill>
                      <a:prstDash val="solid"/>
                    </a:lnT>
                    <a:lnB w="3175">
                      <a:solidFill>
                        <a:srgbClr val="3A3838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사상, 신조, 종교,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가치관,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정당·노조 가입여부 및 활동내역 등</a:t>
                      </a:r>
                      <a:endParaRPr sz="120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2550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AEABAB"/>
                      </a:solidFill>
                      <a:prstDash val="solid"/>
                    </a:lnR>
                    <a:lnT w="3175">
                      <a:solidFill>
                        <a:srgbClr val="AEABAB"/>
                      </a:solidFill>
                      <a:prstDash val="solid"/>
                    </a:lnT>
                    <a:lnB w="3175">
                      <a:solidFill>
                        <a:srgbClr val="3A38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55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6098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사회적</a:t>
                      </a:r>
                      <a:r>
                        <a:rPr sz="1400" b="1" spc="-30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정보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3175">
                      <a:solidFill>
                        <a:srgbClr val="AEABAB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3A3838"/>
                      </a:solidFill>
                      <a:prstDash val="solid"/>
                    </a:lnT>
                    <a:lnB w="3175">
                      <a:solidFill>
                        <a:srgbClr val="3A3838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교육정보</a:t>
                      </a:r>
                      <a:endParaRPr sz="1200" dirty="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2550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3A3838"/>
                      </a:solidFill>
                      <a:prstDash val="solid"/>
                    </a:lnT>
                    <a:lnB w="3175">
                      <a:solidFill>
                        <a:srgbClr val="AEABAB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학력, 성적, 출석상황, 기술 자격증 및 전문 면허증 보유내역, 상벌기록, 생활기록부, 건강기록부</a:t>
                      </a:r>
                      <a:r>
                        <a:rPr sz="1200" spc="-45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등</a:t>
                      </a:r>
                      <a:endParaRPr sz="120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2550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AEABAB"/>
                      </a:solidFill>
                      <a:prstDash val="solid"/>
                    </a:lnR>
                    <a:lnT w="3175">
                      <a:solidFill>
                        <a:srgbClr val="3A3838"/>
                      </a:solidFill>
                      <a:prstDash val="solid"/>
                    </a:lnT>
                    <a:lnB w="3175">
                      <a:solidFill>
                        <a:srgbClr val="AEABA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AEABAB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3A3838"/>
                      </a:solidFill>
                      <a:prstDash val="solid"/>
                    </a:lnT>
                    <a:lnB w="3175">
                      <a:solidFill>
                        <a:srgbClr val="3A3838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병역정보</a:t>
                      </a:r>
                      <a:endParaRPr sz="1200" dirty="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2550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AEABAB"/>
                      </a:solidFill>
                      <a:prstDash val="solid"/>
                    </a:lnT>
                    <a:lnB w="3175">
                      <a:solidFill>
                        <a:srgbClr val="AEABAB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병역여부, 군번 및 계급, 제대유형, 근무부대, 주특기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등</a:t>
                      </a:r>
                      <a:endParaRPr sz="120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2550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AEABAB"/>
                      </a:solidFill>
                      <a:prstDash val="solid"/>
                    </a:lnR>
                    <a:lnT w="3175">
                      <a:solidFill>
                        <a:srgbClr val="AEABAB"/>
                      </a:solidFill>
                      <a:prstDash val="solid"/>
                    </a:lnT>
                    <a:lnB w="3175">
                      <a:solidFill>
                        <a:srgbClr val="AEABA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5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AEABAB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3A3838"/>
                      </a:solidFill>
                      <a:prstDash val="solid"/>
                    </a:lnT>
                    <a:lnB w="3175">
                      <a:solidFill>
                        <a:srgbClr val="3A3838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근로정보</a:t>
                      </a:r>
                      <a:endParaRPr sz="120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3185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AEABAB"/>
                      </a:solidFill>
                      <a:prstDash val="solid"/>
                    </a:lnT>
                    <a:lnB w="3175">
                      <a:solidFill>
                        <a:srgbClr val="AEABAB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직장, 고용주, 근무처, 근로경력, 상벌기록, 직무평가기록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등</a:t>
                      </a:r>
                      <a:endParaRPr sz="120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3185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AEABAB"/>
                      </a:solidFill>
                      <a:prstDash val="solid"/>
                    </a:lnR>
                    <a:lnT w="3175">
                      <a:solidFill>
                        <a:srgbClr val="AEABAB"/>
                      </a:solidFill>
                      <a:prstDash val="solid"/>
                    </a:lnT>
                    <a:lnB w="3175">
                      <a:solidFill>
                        <a:srgbClr val="AEABA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5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AEABAB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3A3838"/>
                      </a:solidFill>
                      <a:prstDash val="solid"/>
                    </a:lnT>
                    <a:lnB w="3175">
                      <a:solidFill>
                        <a:srgbClr val="3A3838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법정정보</a:t>
                      </a:r>
                      <a:endParaRPr sz="120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3185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AEABAB"/>
                      </a:solidFill>
                      <a:prstDash val="solid"/>
                    </a:lnT>
                    <a:lnB w="3175">
                      <a:solidFill>
                        <a:srgbClr val="3A3838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전과·범죄 기록, 재판 기록, 과태료 납부내역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등</a:t>
                      </a:r>
                      <a:endParaRPr sz="120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3185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AEABAB"/>
                      </a:solidFill>
                      <a:prstDash val="solid"/>
                    </a:lnR>
                    <a:lnT w="3175">
                      <a:solidFill>
                        <a:srgbClr val="AEABAB"/>
                      </a:solidFill>
                      <a:prstDash val="solid"/>
                    </a:lnT>
                    <a:lnB w="3175">
                      <a:solidFill>
                        <a:srgbClr val="3A38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55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6098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재산적</a:t>
                      </a:r>
                      <a:r>
                        <a:rPr sz="1400" b="1" spc="-35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b="1" dirty="0">
                          <a:solidFill>
                            <a:srgbClr val="20427C"/>
                          </a:solidFill>
                          <a:latin typeface="맑은 고딕"/>
                          <a:cs typeface="맑은 고딕"/>
                        </a:rPr>
                        <a:t>정보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3175">
                      <a:solidFill>
                        <a:srgbClr val="AEABAB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3A3838"/>
                      </a:solidFill>
                      <a:prstDash val="solid"/>
                    </a:lnT>
                    <a:lnB w="3175">
                      <a:solidFill>
                        <a:srgbClr val="AEABAB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소득정보</a:t>
                      </a:r>
                      <a:endParaRPr sz="120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2550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3A3838"/>
                      </a:solidFill>
                      <a:prstDash val="solid"/>
                    </a:lnT>
                    <a:lnB w="3175">
                      <a:solidFill>
                        <a:srgbClr val="AEABAB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봉급액, 보너스 및 수수료, 이자소득, 사업소득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등</a:t>
                      </a:r>
                      <a:endParaRPr sz="120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2550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AEABAB"/>
                      </a:solidFill>
                      <a:prstDash val="solid"/>
                    </a:lnR>
                    <a:lnT w="3175">
                      <a:solidFill>
                        <a:srgbClr val="3A3838"/>
                      </a:solidFill>
                      <a:prstDash val="solid"/>
                    </a:lnT>
                    <a:lnB w="3175">
                      <a:solidFill>
                        <a:srgbClr val="AEABA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5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AEABAB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3A3838"/>
                      </a:solidFill>
                      <a:prstDash val="solid"/>
                    </a:lnT>
                    <a:lnB w="3175">
                      <a:solidFill>
                        <a:srgbClr val="AEABAB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신용정보</a:t>
                      </a:r>
                      <a:endParaRPr sz="1200" dirty="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3185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AEABAB"/>
                      </a:solidFill>
                      <a:prstDash val="solid"/>
                    </a:lnT>
                    <a:lnB w="3175">
                      <a:solidFill>
                        <a:srgbClr val="AEABAB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대출 및 담보설정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내역,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신용카드번호, 통장계좌번호, 신용평가 정보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등</a:t>
                      </a:r>
                    </a:p>
                  </a:txBody>
                  <a:tcPr marL="0" marR="0" marT="83185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AEABAB"/>
                      </a:solidFill>
                      <a:prstDash val="solid"/>
                    </a:lnR>
                    <a:lnT w="3175">
                      <a:solidFill>
                        <a:srgbClr val="AEABAB"/>
                      </a:solidFill>
                      <a:prstDash val="solid"/>
                    </a:lnT>
                    <a:lnB w="3175">
                      <a:solidFill>
                        <a:srgbClr val="AEABA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5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AEABAB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3A3838"/>
                      </a:solidFill>
                      <a:prstDash val="solid"/>
                    </a:lnT>
                    <a:lnB w="3175">
                      <a:solidFill>
                        <a:srgbClr val="AEABAB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부동산정보</a:t>
                      </a:r>
                      <a:endParaRPr sz="1200" dirty="0">
                        <a:solidFill>
                          <a:schemeClr val="tx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83185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3A3838"/>
                      </a:solidFill>
                      <a:prstDash val="solid"/>
                    </a:lnR>
                    <a:lnT w="3175">
                      <a:solidFill>
                        <a:srgbClr val="AEABAB"/>
                      </a:solidFill>
                      <a:prstDash val="solid"/>
                    </a:lnT>
                    <a:lnB w="3175">
                      <a:solidFill>
                        <a:srgbClr val="AEABAB"/>
                      </a:solidFill>
                      <a:prstDash val="solid"/>
                    </a:lnB>
                    <a:solidFill>
                      <a:srgbClr val="DBE7F6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소유주택, 토지,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자동차,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기타소유차량, 상점 및 건물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맑은 고딕"/>
                          <a:cs typeface="맑은 고딕"/>
                        </a:rPr>
                        <a:t>등</a:t>
                      </a:r>
                    </a:p>
                  </a:txBody>
                  <a:tcPr marL="0" marR="0" marT="83185" marB="0">
                    <a:lnL w="3175">
                      <a:solidFill>
                        <a:srgbClr val="3A3838"/>
                      </a:solidFill>
                      <a:prstDash val="solid"/>
                    </a:lnL>
                    <a:lnR w="3175">
                      <a:solidFill>
                        <a:srgbClr val="AEABAB"/>
                      </a:solidFill>
                      <a:prstDash val="solid"/>
                    </a:lnR>
                    <a:lnT w="3175">
                      <a:solidFill>
                        <a:srgbClr val="AEABAB"/>
                      </a:solidFill>
                      <a:prstDash val="solid"/>
                    </a:lnT>
                    <a:lnB w="3175">
                      <a:solidFill>
                        <a:srgbClr val="AEABA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1864213" y="6546843"/>
            <a:ext cx="135255" cy="228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z="1200" dirty="0">
                <a:latin typeface="맑은 고딕"/>
                <a:cs typeface="맑은 고딕"/>
              </a:rPr>
              <a:t>8</a:t>
            </a:fld>
            <a:endParaRPr sz="1200">
              <a:latin typeface="맑은 고딕"/>
              <a:cs typeface="맑은 고딕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0CA47522-5BE1-4840-B802-7DDE01D8A3B2}"/>
              </a:ext>
            </a:extLst>
          </p:cNvPr>
          <p:cNvSpPr/>
          <p:nvPr/>
        </p:nvSpPr>
        <p:spPr>
          <a:xfrm>
            <a:off x="1754864" y="3220268"/>
            <a:ext cx="4070985" cy="1370965"/>
          </a:xfrm>
          <a:custGeom>
            <a:avLst/>
            <a:gdLst/>
            <a:ahLst/>
            <a:cxnLst/>
            <a:rect l="l" t="t" r="r" b="b"/>
            <a:pathLst>
              <a:path w="4070985" h="1370964">
                <a:moveTo>
                  <a:pt x="4041184" y="0"/>
                </a:moveTo>
                <a:lnTo>
                  <a:pt x="4043955" y="13737"/>
                </a:lnTo>
                <a:lnTo>
                  <a:pt x="4043955" y="1299993"/>
                </a:lnTo>
                <a:lnTo>
                  <a:pt x="4040544" y="1316906"/>
                </a:lnTo>
                <a:lnTo>
                  <a:pt x="4031239" y="1330711"/>
                </a:lnTo>
                <a:lnTo>
                  <a:pt x="4017434" y="1340016"/>
                </a:lnTo>
                <a:lnTo>
                  <a:pt x="4000521" y="1343427"/>
                </a:lnTo>
                <a:lnTo>
                  <a:pt x="559" y="1343427"/>
                </a:lnTo>
                <a:lnTo>
                  <a:pt x="640" y="1343830"/>
                </a:lnTo>
                <a:lnTo>
                  <a:pt x="9959" y="1357635"/>
                </a:lnTo>
                <a:lnTo>
                  <a:pt x="23802" y="1366940"/>
                </a:lnTo>
                <a:lnTo>
                  <a:pt x="40788" y="1370351"/>
                </a:lnTo>
                <a:lnTo>
                  <a:pt x="4027445" y="1370351"/>
                </a:lnTo>
                <a:lnTo>
                  <a:pt x="4044358" y="1366940"/>
                </a:lnTo>
                <a:lnTo>
                  <a:pt x="4058163" y="1357635"/>
                </a:lnTo>
                <a:lnTo>
                  <a:pt x="4067468" y="1343830"/>
                </a:lnTo>
                <a:lnTo>
                  <a:pt x="4067549" y="1343427"/>
                </a:lnTo>
                <a:lnTo>
                  <a:pt x="13737" y="1343427"/>
                </a:lnTo>
                <a:lnTo>
                  <a:pt x="0" y="1340656"/>
                </a:lnTo>
                <a:lnTo>
                  <a:pt x="4068108" y="1340656"/>
                </a:lnTo>
                <a:lnTo>
                  <a:pt x="4070879" y="1326917"/>
                </a:lnTo>
                <a:lnTo>
                  <a:pt x="4070879" y="40788"/>
                </a:lnTo>
                <a:lnTo>
                  <a:pt x="4067468" y="23802"/>
                </a:lnTo>
                <a:lnTo>
                  <a:pt x="4058163" y="9959"/>
                </a:lnTo>
                <a:lnTo>
                  <a:pt x="4044358" y="640"/>
                </a:lnTo>
                <a:lnTo>
                  <a:pt x="4041184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38526EB8-A33E-4D5D-8901-44B4B852B593}"/>
              </a:ext>
            </a:extLst>
          </p:cNvPr>
          <p:cNvSpPr/>
          <p:nvPr/>
        </p:nvSpPr>
        <p:spPr>
          <a:xfrm>
            <a:off x="1750793" y="3216197"/>
            <a:ext cx="4078604" cy="1377950"/>
          </a:xfrm>
          <a:custGeom>
            <a:avLst/>
            <a:gdLst/>
            <a:ahLst/>
            <a:cxnLst/>
            <a:rect l="l" t="t" r="r" b="b"/>
            <a:pathLst>
              <a:path w="4078604" h="1377950">
                <a:moveTo>
                  <a:pt x="0" y="1343483"/>
                </a:moveTo>
                <a:lnTo>
                  <a:pt x="26698" y="1373914"/>
                </a:lnTo>
                <a:lnTo>
                  <a:pt x="44732" y="1377597"/>
                </a:lnTo>
                <a:lnTo>
                  <a:pt x="4031643" y="1377597"/>
                </a:lnTo>
                <a:lnTo>
                  <a:pt x="4040914" y="1376708"/>
                </a:lnTo>
                <a:lnTo>
                  <a:pt x="4049677" y="1373914"/>
                </a:lnTo>
                <a:lnTo>
                  <a:pt x="4054540" y="1371247"/>
                </a:lnTo>
                <a:lnTo>
                  <a:pt x="44986" y="1371247"/>
                </a:lnTo>
                <a:lnTo>
                  <a:pt x="36731" y="1370485"/>
                </a:lnTo>
                <a:lnTo>
                  <a:pt x="7237" y="1345366"/>
                </a:lnTo>
                <a:lnTo>
                  <a:pt x="895" y="1344087"/>
                </a:lnTo>
                <a:lnTo>
                  <a:pt x="0" y="1343483"/>
                </a:lnTo>
                <a:close/>
              </a:path>
              <a:path w="4078604" h="1377950">
                <a:moveTo>
                  <a:pt x="4044011" y="0"/>
                </a:moveTo>
                <a:lnTo>
                  <a:pt x="4044615" y="895"/>
                </a:lnTo>
                <a:lnTo>
                  <a:pt x="4045894" y="7237"/>
                </a:lnTo>
                <a:lnTo>
                  <a:pt x="4047264" y="7648"/>
                </a:lnTo>
                <a:lnTo>
                  <a:pt x="4071752" y="44732"/>
                </a:lnTo>
                <a:lnTo>
                  <a:pt x="4071752" y="1331115"/>
                </a:lnTo>
                <a:lnTo>
                  <a:pt x="4047264" y="1368072"/>
                </a:lnTo>
                <a:lnTo>
                  <a:pt x="4031389" y="1371247"/>
                </a:lnTo>
                <a:lnTo>
                  <a:pt x="4054540" y="1371247"/>
                </a:lnTo>
                <a:lnTo>
                  <a:pt x="4077236" y="1340386"/>
                </a:lnTo>
                <a:lnTo>
                  <a:pt x="4078125" y="1331115"/>
                </a:lnTo>
                <a:lnTo>
                  <a:pt x="4078125" y="44732"/>
                </a:lnTo>
                <a:lnTo>
                  <a:pt x="4057551" y="6124"/>
                </a:lnTo>
                <a:lnTo>
                  <a:pt x="4049677" y="1806"/>
                </a:lnTo>
                <a:lnTo>
                  <a:pt x="4044011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775BFFB8-4476-45F9-9DA9-ED8B2AB8E4F0}"/>
              </a:ext>
            </a:extLst>
          </p:cNvPr>
          <p:cNvSpPr/>
          <p:nvPr/>
        </p:nvSpPr>
        <p:spPr>
          <a:xfrm>
            <a:off x="1725168" y="3190572"/>
            <a:ext cx="4074160" cy="1373505"/>
          </a:xfrm>
          <a:custGeom>
            <a:avLst/>
            <a:gdLst/>
            <a:ahLst/>
            <a:cxnLst/>
            <a:rect l="l" t="t" r="r" b="b"/>
            <a:pathLst>
              <a:path w="4074160" h="1373504">
                <a:moveTo>
                  <a:pt x="4030217" y="0"/>
                </a:moveTo>
                <a:lnTo>
                  <a:pt x="43434" y="0"/>
                </a:lnTo>
                <a:lnTo>
                  <a:pt x="26521" y="3411"/>
                </a:lnTo>
                <a:lnTo>
                  <a:pt x="12715" y="12715"/>
                </a:lnTo>
                <a:lnTo>
                  <a:pt x="3411" y="26521"/>
                </a:lnTo>
                <a:lnTo>
                  <a:pt x="0" y="43434"/>
                </a:lnTo>
                <a:lnTo>
                  <a:pt x="0" y="1329690"/>
                </a:lnTo>
                <a:lnTo>
                  <a:pt x="3411" y="1346602"/>
                </a:lnTo>
                <a:lnTo>
                  <a:pt x="12715" y="1360408"/>
                </a:lnTo>
                <a:lnTo>
                  <a:pt x="26521" y="1369712"/>
                </a:lnTo>
                <a:lnTo>
                  <a:pt x="43434" y="1373124"/>
                </a:lnTo>
                <a:lnTo>
                  <a:pt x="4030217" y="1373124"/>
                </a:lnTo>
                <a:lnTo>
                  <a:pt x="4047130" y="1369712"/>
                </a:lnTo>
                <a:lnTo>
                  <a:pt x="4060936" y="1360408"/>
                </a:lnTo>
                <a:lnTo>
                  <a:pt x="4070240" y="1346602"/>
                </a:lnTo>
                <a:lnTo>
                  <a:pt x="4073652" y="1329690"/>
                </a:lnTo>
                <a:lnTo>
                  <a:pt x="4073652" y="43434"/>
                </a:lnTo>
                <a:lnTo>
                  <a:pt x="4070240" y="26521"/>
                </a:lnTo>
                <a:lnTo>
                  <a:pt x="4060936" y="12715"/>
                </a:lnTo>
                <a:lnTo>
                  <a:pt x="4047130" y="3411"/>
                </a:lnTo>
                <a:lnTo>
                  <a:pt x="4030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0029E155-6AE0-4A4E-9197-EA043568E349}"/>
              </a:ext>
            </a:extLst>
          </p:cNvPr>
          <p:cNvSpPr/>
          <p:nvPr/>
        </p:nvSpPr>
        <p:spPr>
          <a:xfrm>
            <a:off x="1725168" y="3190572"/>
            <a:ext cx="4074160" cy="1373505"/>
          </a:xfrm>
          <a:custGeom>
            <a:avLst/>
            <a:gdLst/>
            <a:ahLst/>
            <a:cxnLst/>
            <a:rect l="l" t="t" r="r" b="b"/>
            <a:pathLst>
              <a:path w="4074160" h="1373504">
                <a:moveTo>
                  <a:pt x="0" y="43434"/>
                </a:moveTo>
                <a:lnTo>
                  <a:pt x="3411" y="26521"/>
                </a:lnTo>
                <a:lnTo>
                  <a:pt x="12715" y="12715"/>
                </a:lnTo>
                <a:lnTo>
                  <a:pt x="26521" y="3411"/>
                </a:lnTo>
                <a:lnTo>
                  <a:pt x="43434" y="0"/>
                </a:lnTo>
                <a:lnTo>
                  <a:pt x="4030217" y="0"/>
                </a:lnTo>
                <a:lnTo>
                  <a:pt x="4047130" y="3411"/>
                </a:lnTo>
                <a:lnTo>
                  <a:pt x="4060936" y="12715"/>
                </a:lnTo>
                <a:lnTo>
                  <a:pt x="4070240" y="26521"/>
                </a:lnTo>
                <a:lnTo>
                  <a:pt x="4073652" y="43434"/>
                </a:lnTo>
                <a:lnTo>
                  <a:pt x="4073652" y="1329690"/>
                </a:lnTo>
                <a:lnTo>
                  <a:pt x="4070240" y="1346602"/>
                </a:lnTo>
                <a:lnTo>
                  <a:pt x="4060936" y="1360408"/>
                </a:lnTo>
                <a:lnTo>
                  <a:pt x="4047130" y="1369712"/>
                </a:lnTo>
                <a:lnTo>
                  <a:pt x="4030217" y="1373124"/>
                </a:lnTo>
                <a:lnTo>
                  <a:pt x="43434" y="1373124"/>
                </a:lnTo>
                <a:lnTo>
                  <a:pt x="26521" y="1369712"/>
                </a:lnTo>
                <a:lnTo>
                  <a:pt x="12715" y="1360408"/>
                </a:lnTo>
                <a:lnTo>
                  <a:pt x="3411" y="1346602"/>
                </a:lnTo>
                <a:lnTo>
                  <a:pt x="0" y="1329690"/>
                </a:lnTo>
                <a:lnTo>
                  <a:pt x="0" y="43434"/>
                </a:lnTo>
                <a:close/>
              </a:path>
            </a:pathLst>
          </a:custGeom>
          <a:ln w="6350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id="{E32A54C9-1932-41DF-B2DD-4AE2266291F8}"/>
              </a:ext>
            </a:extLst>
          </p:cNvPr>
          <p:cNvSpPr/>
          <p:nvPr/>
        </p:nvSpPr>
        <p:spPr>
          <a:xfrm>
            <a:off x="1819655" y="3298775"/>
            <a:ext cx="3883152" cy="46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1E7FB448-5FE0-45C6-91AC-C6FFA0D8D7AE}"/>
              </a:ext>
            </a:extLst>
          </p:cNvPr>
          <p:cNvSpPr txBox="1"/>
          <p:nvPr/>
        </p:nvSpPr>
        <p:spPr>
          <a:xfrm>
            <a:off x="1728343" y="3399486"/>
            <a:ext cx="4067810" cy="992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50" dirty="0">
                <a:solidFill>
                  <a:srgbClr val="FFFFFF"/>
                </a:solidFill>
                <a:latin typeface="맑은 고딕"/>
                <a:cs typeface="맑은 고딕"/>
              </a:rPr>
              <a:t>민감정보</a:t>
            </a:r>
            <a:endParaRPr sz="16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27660" marR="20955" indent="-144780">
              <a:lnSpc>
                <a:spcPct val="100000"/>
              </a:lnSpc>
              <a:buClr>
                <a:srgbClr val="126A7E"/>
              </a:buClr>
              <a:buFont typeface="MS UI Gothic"/>
              <a:buChar char="▪"/>
              <a:tabLst>
                <a:tab pos="328295" algn="l"/>
              </a:tabLst>
            </a:pPr>
            <a:r>
              <a:rPr sz="1400" b="1" spc="-105" dirty="0">
                <a:latin typeface="맑은 고딕"/>
                <a:cs typeface="맑은 고딕"/>
              </a:rPr>
              <a:t>사상,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신념,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140" dirty="0">
                <a:latin typeface="맑은 고딕"/>
                <a:cs typeface="맑은 고딕"/>
              </a:rPr>
              <a:t>노동조합·정당가입,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25" dirty="0">
                <a:latin typeface="맑은 고딕"/>
                <a:cs typeface="맑은 고딕"/>
              </a:rPr>
              <a:t>건강정보,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25" dirty="0">
                <a:latin typeface="맑은 고딕"/>
                <a:cs typeface="맑은 고딕"/>
              </a:rPr>
              <a:t>유전정보,</a:t>
            </a:r>
            <a:endParaRPr sz="1400" dirty="0">
              <a:latin typeface="맑은 고딕"/>
              <a:cs typeface="맑은 고딕"/>
            </a:endParaRPr>
          </a:p>
          <a:p>
            <a:pPr marL="73660" algn="ctr">
              <a:lnSpc>
                <a:spcPct val="100000"/>
              </a:lnSpc>
              <a:spcBef>
                <a:spcPts val="170"/>
              </a:spcBef>
            </a:pPr>
            <a:r>
              <a:rPr sz="1400" b="1" spc="-120" dirty="0">
                <a:latin typeface="맑은 고딕"/>
                <a:cs typeface="맑은 고딕"/>
              </a:rPr>
              <a:t>범죄경력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105" dirty="0">
                <a:latin typeface="맑은 고딕"/>
                <a:cs typeface="맑은 고딕"/>
              </a:rPr>
              <a:t>정보,</a:t>
            </a:r>
            <a:r>
              <a:rPr sz="1400" b="1" spc="-315" dirty="0">
                <a:latin typeface="맑은 고딕"/>
                <a:cs typeface="맑은 고딕"/>
              </a:rPr>
              <a:t> </a:t>
            </a:r>
            <a:r>
              <a:rPr sz="1400" b="1" spc="-135" dirty="0">
                <a:latin typeface="맑은 고딕"/>
                <a:cs typeface="맑은 고딕"/>
              </a:rPr>
              <a:t>바이오식별정보,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80" dirty="0">
                <a:latin typeface="맑은 고딕"/>
                <a:cs typeface="맑은 고딕"/>
              </a:rPr>
              <a:t>인종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dirty="0">
                <a:latin typeface="맑은 고딕"/>
                <a:cs typeface="맑은 고딕"/>
              </a:rPr>
              <a:t>및</a:t>
            </a:r>
            <a:r>
              <a:rPr sz="1400" b="1" spc="-310" dirty="0">
                <a:latin typeface="맑은 고딕"/>
                <a:cs typeface="맑은 고딕"/>
              </a:rPr>
              <a:t> </a:t>
            </a:r>
            <a:r>
              <a:rPr sz="1400" b="1" spc="-80" dirty="0">
                <a:latin typeface="맑은 고딕"/>
                <a:cs typeface="맑은 고딕"/>
              </a:rPr>
              <a:t>민족</a:t>
            </a:r>
            <a:r>
              <a:rPr sz="1400" b="1" spc="-320" dirty="0">
                <a:latin typeface="맑은 고딕"/>
                <a:cs typeface="맑은 고딕"/>
              </a:rPr>
              <a:t> </a:t>
            </a:r>
            <a:r>
              <a:rPr sz="1400" b="1" spc="-160" dirty="0">
                <a:latin typeface="맑은 고딕"/>
                <a:cs typeface="맑은 고딕"/>
              </a:rPr>
              <a:t>정보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15" name="object 19">
            <a:extLst>
              <a:ext uri="{FF2B5EF4-FFF2-40B4-BE49-F238E27FC236}">
                <a16:creationId xmlns:a16="http://schemas.microsoft.com/office/drawing/2014/main" id="{7EDF8F22-8B3E-4267-A2BE-485C8403D1F6}"/>
              </a:ext>
            </a:extLst>
          </p:cNvPr>
          <p:cNvSpPr/>
          <p:nvPr/>
        </p:nvSpPr>
        <p:spPr>
          <a:xfrm>
            <a:off x="6336008" y="3220268"/>
            <a:ext cx="4076065" cy="1370965"/>
          </a:xfrm>
          <a:custGeom>
            <a:avLst/>
            <a:gdLst/>
            <a:ahLst/>
            <a:cxnLst/>
            <a:rect l="l" t="t" r="r" b="b"/>
            <a:pathLst>
              <a:path w="4076065" h="1370964">
                <a:moveTo>
                  <a:pt x="4045756" y="0"/>
                </a:moveTo>
                <a:lnTo>
                  <a:pt x="4048527" y="13737"/>
                </a:lnTo>
                <a:lnTo>
                  <a:pt x="4048527" y="1299993"/>
                </a:lnTo>
                <a:lnTo>
                  <a:pt x="4045116" y="1316906"/>
                </a:lnTo>
                <a:lnTo>
                  <a:pt x="4035811" y="1330711"/>
                </a:lnTo>
                <a:lnTo>
                  <a:pt x="4022006" y="1340016"/>
                </a:lnTo>
                <a:lnTo>
                  <a:pt x="4005093" y="1343427"/>
                </a:lnTo>
                <a:lnTo>
                  <a:pt x="559" y="1343427"/>
                </a:lnTo>
                <a:lnTo>
                  <a:pt x="640" y="1343830"/>
                </a:lnTo>
                <a:lnTo>
                  <a:pt x="9959" y="1357635"/>
                </a:lnTo>
                <a:lnTo>
                  <a:pt x="23802" y="1366940"/>
                </a:lnTo>
                <a:lnTo>
                  <a:pt x="40788" y="1370351"/>
                </a:lnTo>
                <a:lnTo>
                  <a:pt x="4032017" y="1370351"/>
                </a:lnTo>
                <a:lnTo>
                  <a:pt x="4048930" y="1366940"/>
                </a:lnTo>
                <a:lnTo>
                  <a:pt x="4062735" y="1357635"/>
                </a:lnTo>
                <a:lnTo>
                  <a:pt x="4072040" y="1343830"/>
                </a:lnTo>
                <a:lnTo>
                  <a:pt x="4072121" y="1343427"/>
                </a:lnTo>
                <a:lnTo>
                  <a:pt x="13737" y="1343427"/>
                </a:lnTo>
                <a:lnTo>
                  <a:pt x="0" y="1340656"/>
                </a:lnTo>
                <a:lnTo>
                  <a:pt x="4072680" y="1340656"/>
                </a:lnTo>
                <a:lnTo>
                  <a:pt x="4075451" y="1326917"/>
                </a:lnTo>
                <a:lnTo>
                  <a:pt x="4075451" y="40788"/>
                </a:lnTo>
                <a:lnTo>
                  <a:pt x="4072040" y="23802"/>
                </a:lnTo>
                <a:lnTo>
                  <a:pt x="4062735" y="9959"/>
                </a:lnTo>
                <a:lnTo>
                  <a:pt x="4048930" y="640"/>
                </a:lnTo>
                <a:lnTo>
                  <a:pt x="4045756" y="0"/>
                </a:lnTo>
                <a:close/>
              </a:path>
            </a:pathLst>
          </a:custGeom>
          <a:solidFill>
            <a:srgbClr val="9BD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0">
            <a:extLst>
              <a:ext uri="{FF2B5EF4-FFF2-40B4-BE49-F238E27FC236}">
                <a16:creationId xmlns:a16="http://schemas.microsoft.com/office/drawing/2014/main" id="{5116F014-EA00-4AE4-8245-DAB8E6690348}"/>
              </a:ext>
            </a:extLst>
          </p:cNvPr>
          <p:cNvSpPr/>
          <p:nvPr/>
        </p:nvSpPr>
        <p:spPr>
          <a:xfrm>
            <a:off x="6331937" y="3216197"/>
            <a:ext cx="4083050" cy="1377950"/>
          </a:xfrm>
          <a:custGeom>
            <a:avLst/>
            <a:gdLst/>
            <a:ahLst/>
            <a:cxnLst/>
            <a:rect l="l" t="t" r="r" b="b"/>
            <a:pathLst>
              <a:path w="4083050" h="1377950">
                <a:moveTo>
                  <a:pt x="0" y="1343483"/>
                </a:moveTo>
                <a:lnTo>
                  <a:pt x="26698" y="1373914"/>
                </a:lnTo>
                <a:lnTo>
                  <a:pt x="44732" y="1377597"/>
                </a:lnTo>
                <a:lnTo>
                  <a:pt x="4036215" y="1377597"/>
                </a:lnTo>
                <a:lnTo>
                  <a:pt x="4045486" y="1376708"/>
                </a:lnTo>
                <a:lnTo>
                  <a:pt x="4054249" y="1373914"/>
                </a:lnTo>
                <a:lnTo>
                  <a:pt x="4059112" y="1371247"/>
                </a:lnTo>
                <a:lnTo>
                  <a:pt x="44986" y="1371247"/>
                </a:lnTo>
                <a:lnTo>
                  <a:pt x="36731" y="1370485"/>
                </a:lnTo>
                <a:lnTo>
                  <a:pt x="7237" y="1345366"/>
                </a:lnTo>
                <a:lnTo>
                  <a:pt x="895" y="1344087"/>
                </a:lnTo>
                <a:lnTo>
                  <a:pt x="0" y="1343483"/>
                </a:lnTo>
                <a:close/>
              </a:path>
              <a:path w="4083050" h="1377950">
                <a:moveTo>
                  <a:pt x="4048583" y="0"/>
                </a:moveTo>
                <a:lnTo>
                  <a:pt x="4049187" y="895"/>
                </a:lnTo>
                <a:lnTo>
                  <a:pt x="4050466" y="7237"/>
                </a:lnTo>
                <a:lnTo>
                  <a:pt x="4051836" y="7648"/>
                </a:lnTo>
                <a:lnTo>
                  <a:pt x="4076324" y="44732"/>
                </a:lnTo>
                <a:lnTo>
                  <a:pt x="4076324" y="1331115"/>
                </a:lnTo>
                <a:lnTo>
                  <a:pt x="4051836" y="1368072"/>
                </a:lnTo>
                <a:lnTo>
                  <a:pt x="4035961" y="1371247"/>
                </a:lnTo>
                <a:lnTo>
                  <a:pt x="4059112" y="1371247"/>
                </a:lnTo>
                <a:lnTo>
                  <a:pt x="4081808" y="1340386"/>
                </a:lnTo>
                <a:lnTo>
                  <a:pt x="4082697" y="1331115"/>
                </a:lnTo>
                <a:lnTo>
                  <a:pt x="4082697" y="44732"/>
                </a:lnTo>
                <a:lnTo>
                  <a:pt x="4062123" y="6124"/>
                </a:lnTo>
                <a:lnTo>
                  <a:pt x="4054249" y="1806"/>
                </a:lnTo>
                <a:lnTo>
                  <a:pt x="4048583" y="0"/>
                </a:lnTo>
                <a:close/>
              </a:path>
            </a:pathLst>
          </a:custGeom>
          <a:solidFill>
            <a:srgbClr val="9BD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1">
            <a:extLst>
              <a:ext uri="{FF2B5EF4-FFF2-40B4-BE49-F238E27FC236}">
                <a16:creationId xmlns:a16="http://schemas.microsoft.com/office/drawing/2014/main" id="{3E14B1EE-C46D-4303-B90F-718DD564A265}"/>
              </a:ext>
            </a:extLst>
          </p:cNvPr>
          <p:cNvSpPr/>
          <p:nvPr/>
        </p:nvSpPr>
        <p:spPr>
          <a:xfrm>
            <a:off x="6306312" y="3190572"/>
            <a:ext cx="4078604" cy="1373505"/>
          </a:xfrm>
          <a:custGeom>
            <a:avLst/>
            <a:gdLst/>
            <a:ahLst/>
            <a:cxnLst/>
            <a:rect l="l" t="t" r="r" b="b"/>
            <a:pathLst>
              <a:path w="4078604" h="1373504">
                <a:moveTo>
                  <a:pt x="4034790" y="0"/>
                </a:moveTo>
                <a:lnTo>
                  <a:pt x="43434" y="0"/>
                </a:lnTo>
                <a:lnTo>
                  <a:pt x="26521" y="3411"/>
                </a:lnTo>
                <a:lnTo>
                  <a:pt x="12715" y="12715"/>
                </a:lnTo>
                <a:lnTo>
                  <a:pt x="3411" y="26521"/>
                </a:lnTo>
                <a:lnTo>
                  <a:pt x="0" y="43434"/>
                </a:lnTo>
                <a:lnTo>
                  <a:pt x="0" y="1329690"/>
                </a:lnTo>
                <a:lnTo>
                  <a:pt x="3411" y="1346602"/>
                </a:lnTo>
                <a:lnTo>
                  <a:pt x="12715" y="1360408"/>
                </a:lnTo>
                <a:lnTo>
                  <a:pt x="26521" y="1369712"/>
                </a:lnTo>
                <a:lnTo>
                  <a:pt x="43434" y="1373124"/>
                </a:lnTo>
                <a:lnTo>
                  <a:pt x="4034790" y="1373124"/>
                </a:lnTo>
                <a:lnTo>
                  <a:pt x="4051702" y="1369712"/>
                </a:lnTo>
                <a:lnTo>
                  <a:pt x="4065508" y="1360408"/>
                </a:lnTo>
                <a:lnTo>
                  <a:pt x="4074812" y="1346602"/>
                </a:lnTo>
                <a:lnTo>
                  <a:pt x="4078224" y="1329690"/>
                </a:lnTo>
                <a:lnTo>
                  <a:pt x="4078224" y="43434"/>
                </a:lnTo>
                <a:lnTo>
                  <a:pt x="4074812" y="26521"/>
                </a:lnTo>
                <a:lnTo>
                  <a:pt x="4065508" y="12715"/>
                </a:lnTo>
                <a:lnTo>
                  <a:pt x="4051702" y="3411"/>
                </a:lnTo>
                <a:lnTo>
                  <a:pt x="403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2">
            <a:extLst>
              <a:ext uri="{FF2B5EF4-FFF2-40B4-BE49-F238E27FC236}">
                <a16:creationId xmlns:a16="http://schemas.microsoft.com/office/drawing/2014/main" id="{59BFD29C-32A9-46E1-B139-559B5A09FDB5}"/>
              </a:ext>
            </a:extLst>
          </p:cNvPr>
          <p:cNvSpPr/>
          <p:nvPr/>
        </p:nvSpPr>
        <p:spPr>
          <a:xfrm>
            <a:off x="6306312" y="3190572"/>
            <a:ext cx="4078604" cy="1373505"/>
          </a:xfrm>
          <a:custGeom>
            <a:avLst/>
            <a:gdLst/>
            <a:ahLst/>
            <a:cxnLst/>
            <a:rect l="l" t="t" r="r" b="b"/>
            <a:pathLst>
              <a:path w="4078604" h="1373504">
                <a:moveTo>
                  <a:pt x="0" y="43434"/>
                </a:moveTo>
                <a:lnTo>
                  <a:pt x="3411" y="26521"/>
                </a:lnTo>
                <a:lnTo>
                  <a:pt x="12715" y="12715"/>
                </a:lnTo>
                <a:lnTo>
                  <a:pt x="26521" y="3411"/>
                </a:lnTo>
                <a:lnTo>
                  <a:pt x="43434" y="0"/>
                </a:lnTo>
                <a:lnTo>
                  <a:pt x="4034790" y="0"/>
                </a:lnTo>
                <a:lnTo>
                  <a:pt x="4051702" y="3411"/>
                </a:lnTo>
                <a:lnTo>
                  <a:pt x="4065508" y="12715"/>
                </a:lnTo>
                <a:lnTo>
                  <a:pt x="4074812" y="26521"/>
                </a:lnTo>
                <a:lnTo>
                  <a:pt x="4078224" y="43434"/>
                </a:lnTo>
                <a:lnTo>
                  <a:pt x="4078224" y="1329690"/>
                </a:lnTo>
                <a:lnTo>
                  <a:pt x="4074812" y="1346602"/>
                </a:lnTo>
                <a:lnTo>
                  <a:pt x="4065508" y="1360408"/>
                </a:lnTo>
                <a:lnTo>
                  <a:pt x="4051702" y="1369712"/>
                </a:lnTo>
                <a:lnTo>
                  <a:pt x="4034790" y="1373124"/>
                </a:lnTo>
                <a:lnTo>
                  <a:pt x="43434" y="1373124"/>
                </a:lnTo>
                <a:lnTo>
                  <a:pt x="26521" y="1369712"/>
                </a:lnTo>
                <a:lnTo>
                  <a:pt x="12715" y="1360408"/>
                </a:lnTo>
                <a:lnTo>
                  <a:pt x="3411" y="1346602"/>
                </a:lnTo>
                <a:lnTo>
                  <a:pt x="0" y="1329690"/>
                </a:lnTo>
                <a:lnTo>
                  <a:pt x="0" y="43434"/>
                </a:lnTo>
                <a:close/>
              </a:path>
            </a:pathLst>
          </a:custGeom>
          <a:ln w="6349">
            <a:solidFill>
              <a:srgbClr val="17A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3">
            <a:extLst>
              <a:ext uri="{FF2B5EF4-FFF2-40B4-BE49-F238E27FC236}">
                <a16:creationId xmlns:a16="http://schemas.microsoft.com/office/drawing/2014/main" id="{0C291B37-4EE4-46F5-85BE-9D0FFDBC848D}"/>
              </a:ext>
            </a:extLst>
          </p:cNvPr>
          <p:cNvSpPr/>
          <p:nvPr/>
        </p:nvSpPr>
        <p:spPr>
          <a:xfrm>
            <a:off x="6400800" y="3301824"/>
            <a:ext cx="3889248" cy="467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4">
            <a:extLst>
              <a:ext uri="{FF2B5EF4-FFF2-40B4-BE49-F238E27FC236}">
                <a16:creationId xmlns:a16="http://schemas.microsoft.com/office/drawing/2014/main" id="{B5A9B891-B3B5-48BB-A9A0-67C0C0CA4899}"/>
              </a:ext>
            </a:extLst>
          </p:cNvPr>
          <p:cNvSpPr txBox="1"/>
          <p:nvPr/>
        </p:nvSpPr>
        <p:spPr>
          <a:xfrm>
            <a:off x="6309487" y="3391866"/>
            <a:ext cx="4072254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95"/>
              </a:spcBef>
            </a:pPr>
            <a:r>
              <a:rPr sz="1600" b="1" spc="-150" dirty="0">
                <a:solidFill>
                  <a:srgbClr val="FFFFFF"/>
                </a:solidFill>
                <a:latin typeface="맑은 고딕"/>
                <a:cs typeface="맑은 고딕"/>
              </a:rPr>
              <a:t>고유식별정보</a:t>
            </a:r>
            <a:endParaRPr sz="16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376555" indent="-144780">
              <a:lnSpc>
                <a:spcPct val="100000"/>
              </a:lnSpc>
              <a:spcBef>
                <a:spcPts val="5"/>
              </a:spcBef>
              <a:buClr>
                <a:srgbClr val="126A7E"/>
              </a:buClr>
              <a:buFont typeface="MS UI Gothic"/>
              <a:buChar char="▪"/>
              <a:tabLst>
                <a:tab pos="377190" algn="l"/>
              </a:tabLst>
            </a:pPr>
            <a:r>
              <a:rPr sz="1400" b="1" spc="-135" dirty="0">
                <a:solidFill>
                  <a:srgbClr val="E85A1A"/>
                </a:solidFill>
                <a:latin typeface="맑은 고딕"/>
                <a:cs typeface="맑은 고딕"/>
              </a:rPr>
              <a:t>주민등록번호</a:t>
            </a:r>
            <a:r>
              <a:rPr sz="1400" b="1" spc="-135" dirty="0">
                <a:latin typeface="맑은 고딕"/>
                <a:cs typeface="맑은 고딕"/>
              </a:rPr>
              <a:t>,</a:t>
            </a:r>
            <a:r>
              <a:rPr sz="1400" b="1" spc="-305" dirty="0">
                <a:latin typeface="맑은 고딕"/>
                <a:cs typeface="맑은 고딕"/>
              </a:rPr>
              <a:t> </a:t>
            </a:r>
            <a:r>
              <a:rPr sz="1400" b="1" spc="-125" dirty="0">
                <a:latin typeface="맑은 고딕"/>
                <a:cs typeface="맑은 고딕"/>
              </a:rPr>
              <a:t>여권번호,</a:t>
            </a:r>
            <a:r>
              <a:rPr sz="1400" b="1" spc="-315" dirty="0">
                <a:latin typeface="맑은 고딕"/>
                <a:cs typeface="맑은 고딕"/>
              </a:rPr>
              <a:t> </a:t>
            </a:r>
            <a:r>
              <a:rPr sz="1400" b="1" spc="-135" dirty="0">
                <a:latin typeface="맑은 고딕"/>
                <a:cs typeface="맑은 고딕"/>
              </a:rPr>
              <a:t>운전면허번호,</a:t>
            </a:r>
            <a:endParaRPr sz="1400" dirty="0">
              <a:latin typeface="맑은 고딕"/>
              <a:cs typeface="맑은 고딕"/>
            </a:endParaRPr>
          </a:p>
          <a:p>
            <a:pPr marL="376555">
              <a:lnSpc>
                <a:spcPct val="100000"/>
              </a:lnSpc>
              <a:spcBef>
                <a:spcPts val="165"/>
              </a:spcBef>
            </a:pPr>
            <a:r>
              <a:rPr sz="1400" b="1" spc="-160" dirty="0">
                <a:latin typeface="맑은 고딕"/>
                <a:cs typeface="맑은 고딕"/>
              </a:rPr>
              <a:t>외국인등록번호</a:t>
            </a:r>
            <a:endParaRPr sz="1400" dirty="0">
              <a:latin typeface="맑은 고딕"/>
              <a:cs typeface="맑은 고딕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BE3DD8EC-BC03-7E02-D6D9-58483D720A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DB903BC9-88FB-3D3F-76AC-12A89878F7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851" y="61925"/>
            <a:ext cx="3712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spc="-475" dirty="0">
                <a:solidFill>
                  <a:srgbClr val="FFFFFF"/>
                </a:solidFill>
              </a:rPr>
              <a:t>개인정보</a:t>
            </a:r>
            <a:r>
              <a:rPr lang="ko-KR" altLang="en-US" sz="3000" spc="-495" dirty="0">
                <a:solidFill>
                  <a:srgbClr val="FFFFFF"/>
                </a:solidFill>
              </a:rPr>
              <a:t>보호 교육</a:t>
            </a:r>
            <a:endParaRPr sz="300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76202" y="1702185"/>
            <a:ext cx="10684510" cy="2188210"/>
          </a:xfrm>
          <a:custGeom>
            <a:avLst/>
            <a:gdLst/>
            <a:ahLst/>
            <a:cxnLst/>
            <a:rect l="l" t="t" r="r" b="b"/>
            <a:pathLst>
              <a:path w="10684510" h="2188210">
                <a:moveTo>
                  <a:pt x="0" y="2151628"/>
                </a:moveTo>
                <a:lnTo>
                  <a:pt x="10845" y="2167711"/>
                </a:lnTo>
                <a:lnTo>
                  <a:pt x="32967" y="2182615"/>
                </a:lnTo>
                <a:lnTo>
                  <a:pt x="60054" y="2188078"/>
                </a:lnTo>
                <a:lnTo>
                  <a:pt x="10614757" y="2188078"/>
                </a:lnTo>
                <a:lnTo>
                  <a:pt x="10641866" y="2182615"/>
                </a:lnTo>
                <a:lnTo>
                  <a:pt x="10663986" y="2167711"/>
                </a:lnTo>
                <a:lnTo>
                  <a:pt x="10668404" y="2161154"/>
                </a:lnTo>
                <a:lnTo>
                  <a:pt x="33117" y="2161154"/>
                </a:lnTo>
                <a:lnTo>
                  <a:pt x="6030" y="2155691"/>
                </a:lnTo>
                <a:lnTo>
                  <a:pt x="0" y="2151628"/>
                </a:lnTo>
                <a:close/>
              </a:path>
              <a:path w="10684510" h="2188210">
                <a:moveTo>
                  <a:pt x="10647900" y="0"/>
                </a:moveTo>
                <a:lnTo>
                  <a:pt x="10651966" y="6034"/>
                </a:lnTo>
                <a:lnTo>
                  <a:pt x="10657392" y="32958"/>
                </a:lnTo>
                <a:lnTo>
                  <a:pt x="10657429" y="2091558"/>
                </a:lnTo>
                <a:lnTo>
                  <a:pt x="10651966" y="2118667"/>
                </a:lnTo>
                <a:lnTo>
                  <a:pt x="10637062" y="2140787"/>
                </a:lnTo>
                <a:lnTo>
                  <a:pt x="10614942" y="2155691"/>
                </a:lnTo>
                <a:lnTo>
                  <a:pt x="10587833" y="2161154"/>
                </a:lnTo>
                <a:lnTo>
                  <a:pt x="10668404" y="2161154"/>
                </a:lnTo>
                <a:lnTo>
                  <a:pt x="10678890" y="2145591"/>
                </a:lnTo>
                <a:lnTo>
                  <a:pt x="10684316" y="2118667"/>
                </a:lnTo>
                <a:lnTo>
                  <a:pt x="10684353" y="60066"/>
                </a:lnTo>
                <a:lnTo>
                  <a:pt x="10678890" y="32958"/>
                </a:lnTo>
                <a:lnTo>
                  <a:pt x="10663986" y="10838"/>
                </a:lnTo>
                <a:lnTo>
                  <a:pt x="1064790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9364" y="1695451"/>
            <a:ext cx="10694670" cy="2198370"/>
          </a:xfrm>
          <a:custGeom>
            <a:avLst/>
            <a:gdLst/>
            <a:ahLst/>
            <a:cxnLst/>
            <a:rect l="l" t="t" r="r" b="b"/>
            <a:pathLst>
              <a:path w="10694670" h="2198370">
                <a:moveTo>
                  <a:pt x="0" y="2153755"/>
                </a:moveTo>
                <a:lnTo>
                  <a:pt x="26226" y="2185541"/>
                </a:lnTo>
                <a:lnTo>
                  <a:pt x="66841" y="2197987"/>
                </a:lnTo>
                <a:lnTo>
                  <a:pt x="10621722" y="2197987"/>
                </a:lnTo>
                <a:lnTo>
                  <a:pt x="10651265" y="2191637"/>
                </a:lnTo>
                <a:lnTo>
                  <a:pt x="67018" y="2191637"/>
                </a:lnTo>
                <a:lnTo>
                  <a:pt x="60110" y="2191256"/>
                </a:lnTo>
                <a:lnTo>
                  <a:pt x="19940" y="2172206"/>
                </a:lnTo>
                <a:lnTo>
                  <a:pt x="11163" y="2161276"/>
                </a:lnTo>
                <a:lnTo>
                  <a:pt x="0" y="2153755"/>
                </a:lnTo>
                <a:close/>
              </a:path>
              <a:path w="10694670" h="2198370">
                <a:moveTo>
                  <a:pt x="10650200" y="0"/>
                </a:moveTo>
                <a:lnTo>
                  <a:pt x="10657638" y="11038"/>
                </a:lnTo>
                <a:lnTo>
                  <a:pt x="10658679" y="11682"/>
                </a:lnTo>
                <a:lnTo>
                  <a:pt x="10668585" y="19810"/>
                </a:lnTo>
                <a:lnTo>
                  <a:pt x="10686619" y="53465"/>
                </a:lnTo>
                <a:lnTo>
                  <a:pt x="10688009" y="66800"/>
                </a:lnTo>
                <a:lnTo>
                  <a:pt x="10688005" y="2125401"/>
                </a:lnTo>
                <a:lnTo>
                  <a:pt x="10676713" y="2162300"/>
                </a:lnTo>
                <a:lnTo>
                  <a:pt x="10641407" y="2188589"/>
                </a:lnTo>
                <a:lnTo>
                  <a:pt x="10621595" y="2191637"/>
                </a:lnTo>
                <a:lnTo>
                  <a:pt x="10651265" y="2191637"/>
                </a:lnTo>
                <a:lnTo>
                  <a:pt x="10681920" y="2165983"/>
                </a:lnTo>
                <a:lnTo>
                  <a:pt x="10694363" y="2125401"/>
                </a:lnTo>
                <a:lnTo>
                  <a:pt x="10694366" y="66800"/>
                </a:lnTo>
                <a:lnTo>
                  <a:pt x="10693985" y="59434"/>
                </a:lnTo>
                <a:lnTo>
                  <a:pt x="10673030" y="15365"/>
                </a:lnTo>
                <a:lnTo>
                  <a:pt x="10656393" y="2792"/>
                </a:lnTo>
                <a:lnTo>
                  <a:pt x="10650200" y="0"/>
                </a:lnTo>
                <a:close/>
              </a:path>
            </a:pathLst>
          </a:custGeom>
          <a:solidFill>
            <a:srgbClr val="A4B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724" y="1665732"/>
            <a:ext cx="10694035" cy="2197735"/>
          </a:xfrm>
          <a:custGeom>
            <a:avLst/>
            <a:gdLst/>
            <a:ahLst/>
            <a:cxnLst/>
            <a:rect l="l" t="t" r="r" b="b"/>
            <a:pathLst>
              <a:path w="10694035" h="2197735">
                <a:moveTo>
                  <a:pt x="10624312" y="0"/>
                </a:moveTo>
                <a:lnTo>
                  <a:pt x="69595" y="0"/>
                </a:lnTo>
                <a:lnTo>
                  <a:pt x="42508" y="5462"/>
                </a:lnTo>
                <a:lnTo>
                  <a:pt x="20386" y="20367"/>
                </a:lnTo>
                <a:lnTo>
                  <a:pt x="5470" y="42487"/>
                </a:lnTo>
                <a:lnTo>
                  <a:pt x="0" y="69595"/>
                </a:lnTo>
                <a:lnTo>
                  <a:pt x="0" y="2128011"/>
                </a:lnTo>
                <a:lnTo>
                  <a:pt x="5470" y="2155120"/>
                </a:lnTo>
                <a:lnTo>
                  <a:pt x="20386" y="2177240"/>
                </a:lnTo>
                <a:lnTo>
                  <a:pt x="42508" y="2192145"/>
                </a:lnTo>
                <a:lnTo>
                  <a:pt x="69595" y="2197607"/>
                </a:lnTo>
                <a:lnTo>
                  <a:pt x="10624312" y="2197607"/>
                </a:lnTo>
                <a:lnTo>
                  <a:pt x="10651420" y="2192145"/>
                </a:lnTo>
                <a:lnTo>
                  <a:pt x="10673540" y="2177240"/>
                </a:lnTo>
                <a:lnTo>
                  <a:pt x="10688445" y="2155120"/>
                </a:lnTo>
                <a:lnTo>
                  <a:pt x="10693908" y="2128011"/>
                </a:lnTo>
                <a:lnTo>
                  <a:pt x="10693908" y="69595"/>
                </a:lnTo>
                <a:lnTo>
                  <a:pt x="10688445" y="42487"/>
                </a:lnTo>
                <a:lnTo>
                  <a:pt x="10673540" y="20367"/>
                </a:lnTo>
                <a:lnTo>
                  <a:pt x="10651420" y="5462"/>
                </a:lnTo>
                <a:lnTo>
                  <a:pt x="10624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724" y="1665732"/>
            <a:ext cx="10694035" cy="2197735"/>
          </a:xfrm>
          <a:custGeom>
            <a:avLst/>
            <a:gdLst/>
            <a:ahLst/>
            <a:cxnLst/>
            <a:rect l="l" t="t" r="r" b="b"/>
            <a:pathLst>
              <a:path w="10694035" h="2197735">
                <a:moveTo>
                  <a:pt x="0" y="69595"/>
                </a:moveTo>
                <a:lnTo>
                  <a:pt x="5470" y="42487"/>
                </a:lnTo>
                <a:lnTo>
                  <a:pt x="20386" y="20367"/>
                </a:lnTo>
                <a:lnTo>
                  <a:pt x="42508" y="5462"/>
                </a:lnTo>
                <a:lnTo>
                  <a:pt x="69595" y="0"/>
                </a:lnTo>
                <a:lnTo>
                  <a:pt x="10624312" y="0"/>
                </a:lnTo>
                <a:lnTo>
                  <a:pt x="10651420" y="5462"/>
                </a:lnTo>
                <a:lnTo>
                  <a:pt x="10673540" y="20367"/>
                </a:lnTo>
                <a:lnTo>
                  <a:pt x="10688445" y="42487"/>
                </a:lnTo>
                <a:lnTo>
                  <a:pt x="10693908" y="69595"/>
                </a:lnTo>
                <a:lnTo>
                  <a:pt x="10693908" y="2128011"/>
                </a:lnTo>
                <a:lnTo>
                  <a:pt x="10688445" y="2155120"/>
                </a:lnTo>
                <a:lnTo>
                  <a:pt x="10673540" y="2177240"/>
                </a:lnTo>
                <a:lnTo>
                  <a:pt x="10651420" y="2192145"/>
                </a:lnTo>
                <a:lnTo>
                  <a:pt x="10624312" y="2197607"/>
                </a:lnTo>
                <a:lnTo>
                  <a:pt x="69595" y="2197607"/>
                </a:lnTo>
                <a:lnTo>
                  <a:pt x="42508" y="2192145"/>
                </a:lnTo>
                <a:lnTo>
                  <a:pt x="20386" y="2177240"/>
                </a:lnTo>
                <a:lnTo>
                  <a:pt x="5470" y="2155120"/>
                </a:lnTo>
                <a:lnTo>
                  <a:pt x="0" y="2128011"/>
                </a:lnTo>
                <a:lnTo>
                  <a:pt x="0" y="69595"/>
                </a:lnTo>
                <a:close/>
              </a:path>
            </a:pathLst>
          </a:custGeom>
          <a:ln w="6349">
            <a:solidFill>
              <a:srgbClr val="457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547" y="650494"/>
            <a:ext cx="533971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lang="en-US" altLang="ko-KR" b="1" spc="-50" dirty="0">
                <a:solidFill>
                  <a:srgbClr val="2260B3"/>
                </a:solidFill>
                <a:latin typeface="맑은 고딕"/>
                <a:cs typeface="맑은 고딕"/>
              </a:rPr>
              <a:t>1.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5" dirty="0">
                <a:solidFill>
                  <a:srgbClr val="2260B3"/>
                </a:solidFill>
                <a:latin typeface="맑은 고딕"/>
                <a:cs typeface="맑은 고딕"/>
              </a:rPr>
              <a:t>개인정보</a:t>
            </a:r>
            <a:r>
              <a:rPr lang="ko-KR" altLang="en-US" b="1" spc="-23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70" dirty="0">
                <a:solidFill>
                  <a:srgbClr val="2260B3"/>
                </a:solidFill>
                <a:latin typeface="맑은 고딕"/>
                <a:cs typeface="맑은 고딕"/>
              </a:rPr>
              <a:t>보호법</a:t>
            </a:r>
            <a:r>
              <a:rPr lang="ko-KR" altLang="en-US" b="1" spc="-245" dirty="0">
                <a:solidFill>
                  <a:srgbClr val="2260B3"/>
                </a:solidFill>
                <a:latin typeface="맑은 고딕"/>
                <a:cs typeface="맑은 고딕"/>
              </a:rPr>
              <a:t> </a:t>
            </a:r>
            <a:r>
              <a:rPr lang="ko-KR" altLang="en-US" b="1" spc="-100" dirty="0">
                <a:solidFill>
                  <a:srgbClr val="2260B3"/>
                </a:solidFill>
                <a:latin typeface="맑은 고딕"/>
                <a:cs typeface="맑은 고딕"/>
              </a:rPr>
              <a:t>개요</a:t>
            </a:r>
            <a:endParaRPr lang="ko-KR" altLang="en-US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lang="en-US" altLang="ko-KR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Q&amp;A (</a:t>
            </a:r>
            <a:r>
              <a:rPr lang="ko-KR" altLang="en-US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개인정보 요건</a:t>
            </a:r>
            <a:r>
              <a:rPr lang="en-US" altLang="ko-KR" sz="2200" b="1" spc="-5" dirty="0">
                <a:solidFill>
                  <a:srgbClr val="4384D9"/>
                </a:solidFill>
                <a:latin typeface="맑은 고딕"/>
                <a:cs typeface="맑은 고딕"/>
              </a:rPr>
              <a:t>)</a:t>
            </a:r>
            <a:endParaRPr lang="ko-KR" altLang="en-US" sz="22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7972" y="1159763"/>
            <a:ext cx="283464" cy="33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64168" y="1712976"/>
            <a:ext cx="2540507" cy="2150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01495" y="2233160"/>
            <a:ext cx="7494905" cy="92589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관공서</a:t>
            </a:r>
            <a:r>
              <a:rPr lang="en-US" altLang="ko-KR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(</a:t>
            </a: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사무실</a:t>
            </a:r>
            <a:r>
              <a:rPr lang="en-US" altLang="ko-KR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)</a:t>
            </a:r>
            <a:r>
              <a:rPr lang="ko-KR" altLang="en-US"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 입구 옆에 부착된 공무원의 사진이 개인정보에 해당하는가</a:t>
            </a:r>
            <a:r>
              <a:rPr sz="2800" b="1" spc="-114" dirty="0">
                <a:solidFill>
                  <a:srgbClr val="252525"/>
                </a:solidFill>
                <a:latin typeface="맑은 고딕"/>
                <a:cs typeface="맑은 고딕"/>
              </a:rPr>
              <a:t>?</a:t>
            </a:r>
            <a:endParaRPr sz="28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2791" y="1853183"/>
            <a:ext cx="280416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50137" y="1849628"/>
            <a:ext cx="144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Q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7550" y="4109964"/>
            <a:ext cx="10683240" cy="2333625"/>
          </a:xfrm>
          <a:custGeom>
            <a:avLst/>
            <a:gdLst/>
            <a:ahLst/>
            <a:cxnLst/>
            <a:rect l="l" t="t" r="r" b="b"/>
            <a:pathLst>
              <a:path w="10683240" h="2333625">
                <a:moveTo>
                  <a:pt x="0" y="2295177"/>
                </a:moveTo>
                <a:lnTo>
                  <a:pt x="10852" y="2311271"/>
                </a:lnTo>
                <a:lnTo>
                  <a:pt x="34448" y="2327178"/>
                </a:lnTo>
                <a:lnTo>
                  <a:pt x="63341" y="2333012"/>
                </a:lnTo>
                <a:lnTo>
                  <a:pt x="10608837" y="2333012"/>
                </a:lnTo>
                <a:lnTo>
                  <a:pt x="10637678" y="2327178"/>
                </a:lnTo>
                <a:lnTo>
                  <a:pt x="10661256" y="2311271"/>
                </a:lnTo>
                <a:lnTo>
                  <a:pt x="10664761" y="2306075"/>
                </a:lnTo>
                <a:lnTo>
                  <a:pt x="36405" y="2306075"/>
                </a:lnTo>
                <a:lnTo>
                  <a:pt x="7511" y="2300241"/>
                </a:lnTo>
                <a:lnTo>
                  <a:pt x="0" y="2295177"/>
                </a:lnTo>
                <a:close/>
              </a:path>
              <a:path w="10683240" h="2333625">
                <a:moveTo>
                  <a:pt x="10645188" y="0"/>
                </a:moveTo>
                <a:lnTo>
                  <a:pt x="10650243" y="7490"/>
                </a:lnTo>
                <a:lnTo>
                  <a:pt x="10656081" y="36331"/>
                </a:lnTo>
                <a:lnTo>
                  <a:pt x="10656081" y="2231844"/>
                </a:lnTo>
                <a:lnTo>
                  <a:pt x="10650243" y="2260737"/>
                </a:lnTo>
                <a:lnTo>
                  <a:pt x="10634332" y="2284333"/>
                </a:lnTo>
                <a:lnTo>
                  <a:pt x="10610754" y="2300241"/>
                </a:lnTo>
                <a:lnTo>
                  <a:pt x="10581913" y="2306075"/>
                </a:lnTo>
                <a:lnTo>
                  <a:pt x="10664761" y="2306075"/>
                </a:lnTo>
                <a:lnTo>
                  <a:pt x="10677167" y="2287679"/>
                </a:lnTo>
                <a:lnTo>
                  <a:pt x="10683005" y="2258793"/>
                </a:lnTo>
                <a:lnTo>
                  <a:pt x="10683005" y="63382"/>
                </a:lnTo>
                <a:lnTo>
                  <a:pt x="10677167" y="34468"/>
                </a:lnTo>
                <a:lnTo>
                  <a:pt x="10661256" y="10852"/>
                </a:lnTo>
                <a:lnTo>
                  <a:pt x="10645188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0101" y="4102510"/>
            <a:ext cx="10694035" cy="2343785"/>
          </a:xfrm>
          <a:custGeom>
            <a:avLst/>
            <a:gdLst/>
            <a:ahLst/>
            <a:cxnLst/>
            <a:rect l="l" t="t" r="r" b="b"/>
            <a:pathLst>
              <a:path w="10694035" h="2343785">
                <a:moveTo>
                  <a:pt x="0" y="2297609"/>
                </a:moveTo>
                <a:lnTo>
                  <a:pt x="27483" y="2330395"/>
                </a:lnTo>
                <a:lnTo>
                  <a:pt x="70777" y="2343641"/>
                </a:lnTo>
                <a:lnTo>
                  <a:pt x="10616286" y="2343641"/>
                </a:lnTo>
                <a:lnTo>
                  <a:pt x="10647112" y="2337291"/>
                </a:lnTo>
                <a:lnTo>
                  <a:pt x="70942" y="2337291"/>
                </a:lnTo>
                <a:lnTo>
                  <a:pt x="63564" y="2336923"/>
                </a:lnTo>
                <a:lnTo>
                  <a:pt x="20536" y="2316488"/>
                </a:lnTo>
                <a:lnTo>
                  <a:pt x="11445" y="2305326"/>
                </a:lnTo>
                <a:lnTo>
                  <a:pt x="0" y="2297609"/>
                </a:lnTo>
                <a:close/>
              </a:path>
              <a:path w="10694035" h="2343785">
                <a:moveTo>
                  <a:pt x="10647607" y="0"/>
                </a:moveTo>
                <a:lnTo>
                  <a:pt x="10655317" y="11426"/>
                </a:lnTo>
                <a:lnTo>
                  <a:pt x="10655910" y="11781"/>
                </a:lnTo>
                <a:lnTo>
                  <a:pt x="10666451" y="20544"/>
                </a:lnTo>
                <a:lnTo>
                  <a:pt x="10685882" y="56485"/>
                </a:lnTo>
                <a:lnTo>
                  <a:pt x="10687272" y="70836"/>
                </a:lnTo>
                <a:lnTo>
                  <a:pt x="10687176" y="2268191"/>
                </a:lnTo>
                <a:lnTo>
                  <a:pt x="10675214" y="2305947"/>
                </a:lnTo>
                <a:lnTo>
                  <a:pt x="10643972" y="2331728"/>
                </a:lnTo>
                <a:lnTo>
                  <a:pt x="10616159" y="2337291"/>
                </a:lnTo>
                <a:lnTo>
                  <a:pt x="10647112" y="2337291"/>
                </a:lnTo>
                <a:lnTo>
                  <a:pt x="10680421" y="2309643"/>
                </a:lnTo>
                <a:lnTo>
                  <a:pt x="10693539" y="2268191"/>
                </a:lnTo>
                <a:lnTo>
                  <a:pt x="10693629" y="70836"/>
                </a:lnTo>
                <a:lnTo>
                  <a:pt x="10693248" y="62962"/>
                </a:lnTo>
                <a:lnTo>
                  <a:pt x="10671023" y="15972"/>
                </a:lnTo>
                <a:lnTo>
                  <a:pt x="10653243" y="2764"/>
                </a:lnTo>
                <a:lnTo>
                  <a:pt x="10647607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724" y="4072128"/>
            <a:ext cx="10694035" cy="2344420"/>
          </a:xfrm>
          <a:custGeom>
            <a:avLst/>
            <a:gdLst/>
            <a:ahLst/>
            <a:cxnLst/>
            <a:rect l="l" t="t" r="r" b="b"/>
            <a:pathLst>
              <a:path w="10694035" h="2344420">
                <a:moveTo>
                  <a:pt x="10619740" y="0"/>
                </a:moveTo>
                <a:lnTo>
                  <a:pt x="74231" y="0"/>
                </a:lnTo>
                <a:lnTo>
                  <a:pt x="45337" y="5838"/>
                </a:lnTo>
                <a:lnTo>
                  <a:pt x="21742" y="21748"/>
                </a:lnTo>
                <a:lnTo>
                  <a:pt x="5833" y="45327"/>
                </a:lnTo>
                <a:lnTo>
                  <a:pt x="0" y="74168"/>
                </a:lnTo>
                <a:lnTo>
                  <a:pt x="0" y="2269680"/>
                </a:lnTo>
                <a:lnTo>
                  <a:pt x="5833" y="2298574"/>
                </a:lnTo>
                <a:lnTo>
                  <a:pt x="21742" y="2322169"/>
                </a:lnTo>
                <a:lnTo>
                  <a:pt x="45337" y="2338078"/>
                </a:lnTo>
                <a:lnTo>
                  <a:pt x="74231" y="2343912"/>
                </a:lnTo>
                <a:lnTo>
                  <a:pt x="10619740" y="2343912"/>
                </a:lnTo>
                <a:lnTo>
                  <a:pt x="10648580" y="2338078"/>
                </a:lnTo>
                <a:lnTo>
                  <a:pt x="10672159" y="2322169"/>
                </a:lnTo>
                <a:lnTo>
                  <a:pt x="10688069" y="2298574"/>
                </a:lnTo>
                <a:lnTo>
                  <a:pt x="10693908" y="2269680"/>
                </a:lnTo>
                <a:lnTo>
                  <a:pt x="10693908" y="74168"/>
                </a:lnTo>
                <a:lnTo>
                  <a:pt x="10688069" y="45327"/>
                </a:lnTo>
                <a:lnTo>
                  <a:pt x="10672159" y="21748"/>
                </a:lnTo>
                <a:lnTo>
                  <a:pt x="10648580" y="5838"/>
                </a:lnTo>
                <a:lnTo>
                  <a:pt x="10619740" y="0"/>
                </a:lnTo>
                <a:close/>
              </a:path>
            </a:pathLst>
          </a:custGeom>
          <a:solidFill>
            <a:srgbClr val="FFF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724" y="4072128"/>
            <a:ext cx="10694035" cy="2344420"/>
          </a:xfrm>
          <a:custGeom>
            <a:avLst/>
            <a:gdLst/>
            <a:ahLst/>
            <a:cxnLst/>
            <a:rect l="l" t="t" r="r" b="b"/>
            <a:pathLst>
              <a:path w="10694035" h="2344420">
                <a:moveTo>
                  <a:pt x="0" y="74168"/>
                </a:moveTo>
                <a:lnTo>
                  <a:pt x="5833" y="45327"/>
                </a:lnTo>
                <a:lnTo>
                  <a:pt x="21742" y="21748"/>
                </a:lnTo>
                <a:lnTo>
                  <a:pt x="45337" y="5838"/>
                </a:lnTo>
                <a:lnTo>
                  <a:pt x="74231" y="0"/>
                </a:lnTo>
                <a:lnTo>
                  <a:pt x="10619740" y="0"/>
                </a:lnTo>
                <a:lnTo>
                  <a:pt x="10648580" y="5838"/>
                </a:lnTo>
                <a:lnTo>
                  <a:pt x="10672159" y="21748"/>
                </a:lnTo>
                <a:lnTo>
                  <a:pt x="10688069" y="45327"/>
                </a:lnTo>
                <a:lnTo>
                  <a:pt x="10693908" y="74168"/>
                </a:lnTo>
                <a:lnTo>
                  <a:pt x="10693908" y="2269680"/>
                </a:lnTo>
                <a:lnTo>
                  <a:pt x="10688069" y="2298574"/>
                </a:lnTo>
                <a:lnTo>
                  <a:pt x="10672159" y="2322169"/>
                </a:lnTo>
                <a:lnTo>
                  <a:pt x="10648580" y="2338078"/>
                </a:lnTo>
                <a:lnTo>
                  <a:pt x="10619740" y="2343912"/>
                </a:lnTo>
                <a:lnTo>
                  <a:pt x="74231" y="2343912"/>
                </a:lnTo>
                <a:lnTo>
                  <a:pt x="45337" y="2338078"/>
                </a:lnTo>
                <a:lnTo>
                  <a:pt x="21742" y="2322169"/>
                </a:lnTo>
                <a:lnTo>
                  <a:pt x="5833" y="2298574"/>
                </a:lnTo>
                <a:lnTo>
                  <a:pt x="0" y="2269680"/>
                </a:lnTo>
                <a:lnTo>
                  <a:pt x="0" y="74168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94789" y="4488179"/>
            <a:ext cx="9625738" cy="1335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ko-KR" altLang="en-US" b="1" spc="-105" dirty="0">
                <a:solidFill>
                  <a:srgbClr val="252525"/>
                </a:solidFill>
                <a:latin typeface="맑은 고딕"/>
                <a:cs typeface="맑은 고딕"/>
              </a:rPr>
              <a:t>관공서</a:t>
            </a:r>
            <a:r>
              <a:rPr lang="en-US" altLang="ko-KR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(</a:t>
            </a:r>
            <a:r>
              <a:rPr lang="ko-KR" altLang="en-US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사무실</a:t>
            </a:r>
            <a:r>
              <a:rPr lang="en-US" altLang="ko-KR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) </a:t>
            </a:r>
            <a:r>
              <a:rPr lang="ko-KR" altLang="en-US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옆에 부착된 공무원의 사진은 </a:t>
            </a:r>
            <a:r>
              <a:rPr lang="ko-KR" altLang="en-US" sz="18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개인정보</a:t>
            </a:r>
            <a:r>
              <a:rPr lang="ko-KR" altLang="en-US" sz="1800" b="1" spc="-105" dirty="0">
                <a:latin typeface="맑은 고딕"/>
                <a:cs typeface="맑은 고딕"/>
              </a:rPr>
              <a:t>에</a:t>
            </a:r>
            <a:r>
              <a:rPr lang="ko-KR" altLang="en-US" sz="1800" b="1" spc="-105" dirty="0">
                <a:solidFill>
                  <a:srgbClr val="E85A1A"/>
                </a:solidFill>
                <a:latin typeface="맑은 고딕"/>
                <a:cs typeface="맑은 고딕"/>
              </a:rPr>
              <a:t> 해당</a:t>
            </a:r>
            <a:r>
              <a:rPr lang="ko-KR" altLang="en-US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합니다</a:t>
            </a:r>
            <a:r>
              <a:rPr lang="en-US" altLang="ko-KR" sz="1800" b="1" spc="-105" dirty="0">
                <a:solidFill>
                  <a:srgbClr val="252525"/>
                </a:solidFill>
                <a:latin typeface="맑은 고딕"/>
                <a:cs typeface="맑은 고딕"/>
              </a:rPr>
              <a:t>.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endParaRPr lang="en-US" altLang="ko-KR" b="1" spc="-105" dirty="0">
              <a:solidFill>
                <a:srgbClr val="252525"/>
              </a:solidFill>
              <a:latin typeface="맑은 고딕"/>
              <a:cs typeface="맑은 고딕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ko-KR" altLang="en-US" b="1" spc="-105" dirty="0">
                <a:solidFill>
                  <a:srgbClr val="252525"/>
                </a:solidFill>
                <a:latin typeface="맑은 고딕"/>
                <a:cs typeface="맑은 고딕"/>
              </a:rPr>
              <a:t>민원인의 편의를 위한 목적으로 대다수 공공기관에서 실시하고 있으며</a:t>
            </a:r>
            <a:r>
              <a:rPr lang="en-US" altLang="ko-KR" b="1" spc="-105" dirty="0">
                <a:solidFill>
                  <a:srgbClr val="252525"/>
                </a:solidFill>
                <a:latin typeface="맑은 고딕"/>
                <a:cs typeface="맑은 고딕"/>
              </a:rPr>
              <a:t>, </a:t>
            </a:r>
            <a:r>
              <a:rPr lang="ko-KR" altLang="en-US" b="1" spc="-105" dirty="0">
                <a:solidFill>
                  <a:srgbClr val="252525"/>
                </a:solidFill>
                <a:latin typeface="맑은 고딕"/>
                <a:cs typeface="맑은 고딕"/>
              </a:rPr>
              <a:t>조직도 </a:t>
            </a:r>
            <a:r>
              <a:rPr lang="en-US" altLang="ko-KR" b="1" spc="-105" dirty="0">
                <a:solidFill>
                  <a:srgbClr val="25252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· </a:t>
            </a:r>
            <a:r>
              <a:rPr lang="ko-KR" altLang="en-US" b="1" spc="-105" dirty="0">
                <a:solidFill>
                  <a:srgbClr val="25252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배치도</a:t>
            </a:r>
            <a:r>
              <a:rPr lang="ko-KR" altLang="en-US" b="1" spc="-105" dirty="0">
                <a:solidFill>
                  <a:srgbClr val="252525"/>
                </a:solidFill>
                <a:latin typeface="맑은 고딕"/>
                <a:cs typeface="맑은 고딕"/>
              </a:rPr>
              <a:t>에 들어가는 개인정보의 항목은 기관 사정을 고려하여 자율적으로 판단하여 운영할 수 있습니다</a:t>
            </a:r>
            <a:r>
              <a:rPr lang="en-US" altLang="ko-KR" b="1" spc="-105" dirty="0">
                <a:solidFill>
                  <a:srgbClr val="252525"/>
                </a:solidFill>
                <a:latin typeface="맑은 고딕"/>
                <a:cs typeface="맑은 고딕"/>
              </a:rPr>
              <a:t>.</a:t>
            </a:r>
            <a:endParaRPr sz="18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3460" y="4376928"/>
            <a:ext cx="280416" cy="237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71473" y="4379214"/>
            <a:ext cx="132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A</a:t>
            </a:r>
            <a:endParaRPr sz="1200">
              <a:latin typeface="맑은 고딕"/>
              <a:cs typeface="맑은 고딕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0701640D-BC8A-AA0F-D250-B3D5C61DD6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41" y="6261739"/>
            <a:ext cx="745918" cy="43436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185153BC-10C6-60D3-9AE1-12EB64AE13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" y="6261739"/>
            <a:ext cx="745918" cy="4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14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2176</TotalTime>
  <Words>5008</Words>
  <Application>Microsoft Office PowerPoint</Application>
  <PresentationFormat>와이드스크린</PresentationFormat>
  <Paragraphs>803</Paragraphs>
  <Slides>52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61" baseType="lpstr">
      <vt:lpstr>MS UI Gothic</vt:lpstr>
      <vt:lpstr>나눔고딕</vt:lpstr>
      <vt:lpstr>나눔스퀘어</vt:lpstr>
      <vt:lpstr>나눔스퀘어 ExtraBold</vt:lpstr>
      <vt:lpstr>맑은 고딕</vt:lpstr>
      <vt:lpstr>휴먼엑스포</vt:lpstr>
      <vt:lpstr>Arial</vt:lpstr>
      <vt:lpstr>Times New Roman</vt:lpstr>
      <vt:lpstr>Office 테마</vt:lpstr>
      <vt:lpstr>PowerPoint 프레젠테이션</vt:lpstr>
      <vt:lpstr>목 차</vt:lpstr>
      <vt:lpstr>개인정보 보호법 개요 (개인정보 보호법 제1장)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개인정보의 처리 (개인정보 보호법 제3장)</vt:lpstr>
      <vt:lpstr>개인정보보호 교육</vt:lpstr>
      <vt:lpstr>2. 개인정보의 처리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개인정보의 안전한 관리 (개인정보 보호법 제4장)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PowerPoint 프레젠테이션</vt:lpstr>
      <vt:lpstr>개인정보보호 교육</vt:lpstr>
      <vt:lpstr>개인정보보호 교육</vt:lpstr>
      <vt:lpstr>개인정보보호 교육</vt:lpstr>
      <vt:lpstr>정보주체 권리 보장과 피해구제 (개인정보 보호법 제5장)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개인정보보호 교육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sungmin cho</dc:creator>
  <cp:lastModifiedBy>Jang Mankyu</cp:lastModifiedBy>
  <cp:revision>269</cp:revision>
  <cp:lastPrinted>2023-02-22T03:44:21Z</cp:lastPrinted>
  <dcterms:created xsi:type="dcterms:W3CDTF">2021-11-03T07:58:36Z</dcterms:created>
  <dcterms:modified xsi:type="dcterms:W3CDTF">2023-02-22T03:53:02Z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2021-11-03T00:00:00Z</vt:filetime>
  </property>
</Properties>
</file>