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BC44-88AD-44C5-9D9D-19426F018FBA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9F48-5750-4B79-A6A6-3474E72204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983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BC44-88AD-44C5-9D9D-19426F018FBA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9F48-5750-4B79-A6A6-3474E72204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979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BC44-88AD-44C5-9D9D-19426F018FBA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9F48-5750-4B79-A6A6-3474E72204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663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BC44-88AD-44C5-9D9D-19426F018FBA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9F48-5750-4B79-A6A6-3474E72204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50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BC44-88AD-44C5-9D9D-19426F018FBA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9F48-5750-4B79-A6A6-3474E72204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298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BC44-88AD-44C5-9D9D-19426F018FBA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9F48-5750-4B79-A6A6-3474E72204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377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BC44-88AD-44C5-9D9D-19426F018FBA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9F48-5750-4B79-A6A6-3474E72204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674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BC44-88AD-44C5-9D9D-19426F018FBA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9F48-5750-4B79-A6A6-3474E72204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55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BC44-88AD-44C5-9D9D-19426F018FBA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9F48-5750-4B79-A6A6-3474E72204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15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BC44-88AD-44C5-9D9D-19426F018FBA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9F48-5750-4B79-A6A6-3474E72204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35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BC44-88AD-44C5-9D9D-19426F018FBA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9F48-5750-4B79-A6A6-3474E72204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434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BC44-88AD-44C5-9D9D-19426F018FBA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C9F48-5750-4B79-A6A6-3474E72204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543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99D5939-A6D8-6E0E-AEC8-8A0BB890B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4" y="692696"/>
            <a:ext cx="8443746" cy="54655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9B72108-A1DF-6F06-0EFC-71640FCF6C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93538" cy="36004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73BB96F-8D14-F505-DB3C-9811A35099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261022"/>
            <a:ext cx="611560" cy="356122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1DC1F458-34F8-4448-62B0-30A946341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735" y="1020432"/>
            <a:ext cx="8443746" cy="967394"/>
          </a:xfrm>
        </p:spPr>
        <p:txBody>
          <a:bodyPr rtlCol="0">
            <a:normAutofit/>
          </a:bodyPr>
          <a:lstStyle/>
          <a:p>
            <a:pPr algn="l" rtl="0"/>
            <a:r>
              <a:rPr lang="en-US" altLang="ko" sz="4000" dirty="0">
                <a:solidFill>
                  <a:srgbClr val="FFFF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2023</a:t>
            </a:r>
            <a:r>
              <a:rPr lang="ko-KR" altLang="en-US" sz="4000" dirty="0">
                <a:solidFill>
                  <a:srgbClr val="FFFF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년 </a:t>
            </a:r>
            <a:r>
              <a:rPr lang="en-US" altLang="ko-KR" sz="4000" dirty="0">
                <a:solidFill>
                  <a:srgbClr val="FFFF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WORK SHOP</a:t>
            </a:r>
            <a:r>
              <a:rPr lang="ko-KR" altLang="en-US" sz="4000" dirty="0">
                <a:solidFill>
                  <a:srgbClr val="FFFF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endParaRPr lang="ko" sz="4000" dirty="0">
              <a:solidFill>
                <a:srgbClr val="FFFF00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E43C51E3-7167-92CE-1914-CF046037F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8311286" cy="468233"/>
          </a:xfrm>
        </p:spPr>
        <p:txBody>
          <a:bodyPr rtlCol="0">
            <a:normAutofit/>
          </a:bodyPr>
          <a:lstStyle/>
          <a:p>
            <a:pPr algn="r" rtl="0"/>
            <a:r>
              <a:rPr lang="en-US" altLang="ko" sz="2000" b="1" dirty="0">
                <a:solidFill>
                  <a:srgbClr val="7030A0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rgbClr val="7030A0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</a:t>
            </a:r>
            <a:r>
              <a:rPr lang="en-US" altLang="ko" sz="2000" b="1" dirty="0">
                <a:solidFill>
                  <a:srgbClr val="7030A0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sz="2000" b="1" dirty="0">
                <a:solidFill>
                  <a:srgbClr val="7030A0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한솔산업 관리부</a:t>
            </a:r>
            <a:endParaRPr lang="ko" sz="2000" b="1" dirty="0">
              <a:solidFill>
                <a:srgbClr val="7030A0"/>
              </a:solidFill>
              <a:effectLst>
                <a:glow rad="127000">
                  <a:srgbClr val="FFFF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37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6242BCB-C2E9-4D92-9C1E-F77D6A3835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4" y="692696"/>
            <a:ext cx="8443746" cy="54655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9B72108-A1DF-6F06-0EFC-71640FCF6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93538" cy="36004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73BB96F-8D14-F505-DB3C-9811A35099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261022"/>
            <a:ext cx="611560" cy="356122"/>
          </a:xfrm>
          <a:prstGeom prst="rect">
            <a:avLst/>
          </a:prstGeom>
        </p:spPr>
      </p:pic>
      <p:sp>
        <p:nvSpPr>
          <p:cNvPr id="12" name="내용 개체 틀 4">
            <a:extLst>
              <a:ext uri="{FF2B5EF4-FFF2-40B4-BE49-F238E27FC236}">
                <a16:creationId xmlns:a16="http://schemas.microsoft.com/office/drawing/2014/main" id="{351A0C7A-50ED-49D4-BE99-15F193D21A28}"/>
              </a:ext>
            </a:extLst>
          </p:cNvPr>
          <p:cNvSpPr txBox="1">
            <a:spLocks/>
          </p:cNvSpPr>
          <p:nvPr/>
        </p:nvSpPr>
        <p:spPr bwMode="auto">
          <a:xfrm>
            <a:off x="1646270" y="1340768"/>
            <a:ext cx="6048673" cy="456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200">
                <a:solidFill>
                  <a:schemeClr val="bg1"/>
                </a:solidFill>
                <a:latin typeface="+mn-lt"/>
              </a:defRPr>
            </a:lvl2pPr>
            <a:lvl3pPr marL="108585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42875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+mn-lt"/>
              </a:defRPr>
            </a:lvl4pPr>
            <a:lvl5pPr marL="177165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5pPr>
            <a:lvl6pPr marL="222885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6pPr>
            <a:lvl7pPr marL="268605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7pPr>
            <a:lvl8pPr marL="314325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8pPr>
            <a:lvl9pPr marL="360045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82296"/>
            <a:r>
              <a:rPr lang="ko-KR" altLang="en-US" sz="4000" b="1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보 고 순 서</a:t>
            </a:r>
            <a:endParaRPr lang="en-US" altLang="ko-KR" sz="4000" b="1" kern="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63500">
                  <a:srgbClr val="FFFF00">
                    <a:alpha val="40000"/>
                  </a:srgbClr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82296"/>
            <a:endParaRPr lang="en-US" altLang="ko-KR" sz="2000" b="1" kern="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63500">
                  <a:srgbClr val="FFFF00">
                    <a:alpha val="40000"/>
                  </a:srgbClr>
                </a:glow>
                <a:outerShdw blurRad="38100" dist="38100" dir="2700000" algn="tl">
                  <a:srgbClr val="FFFF00">
                    <a:alpha val="43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82296" algn="l">
              <a:lnSpc>
                <a:spcPct val="150000"/>
              </a:lnSpc>
            </a:pPr>
            <a:r>
              <a:rPr lang="en-US" altLang="ko-KR" sz="3600" b="1" kern="0" dirty="0">
                <a:solidFill>
                  <a:schemeClr val="tx1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3600" b="1" kern="0" dirty="0">
                <a:solidFill>
                  <a:schemeClr val="tx1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관리부</a:t>
            </a:r>
            <a:endParaRPr lang="en-US" altLang="ko-KR" sz="3600" b="1" kern="0" dirty="0">
              <a:solidFill>
                <a:schemeClr val="tx1"/>
              </a:solidFill>
              <a:effectLst>
                <a:glow rad="63500">
                  <a:srgbClr val="FFFF00">
                    <a:alpha val="40000"/>
                  </a:srgbClr>
                </a:glow>
                <a:outerShdw blurRad="38100" dist="38100" dir="2700000" algn="tl">
                  <a:srgbClr val="FFFF00">
                    <a:alpha val="43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82296" algn="l">
              <a:lnSpc>
                <a:spcPct val="150000"/>
              </a:lnSpc>
            </a:pPr>
            <a:r>
              <a:rPr lang="en-US" altLang="ko-KR" sz="3600" b="1" kern="0" dirty="0">
                <a:solidFill>
                  <a:schemeClr val="tx1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3600" b="1" kern="0" dirty="0">
                <a:solidFill>
                  <a:schemeClr val="tx1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생산부 </a:t>
            </a:r>
            <a:endParaRPr lang="en-US" altLang="ko-KR" sz="3600" b="1" kern="0" dirty="0">
              <a:solidFill>
                <a:schemeClr val="tx1"/>
              </a:solidFill>
              <a:effectLst>
                <a:glow rad="63500">
                  <a:srgbClr val="FFFF00">
                    <a:alpha val="40000"/>
                  </a:srgbClr>
                </a:glow>
                <a:outerShdw blurRad="38100" dist="38100" dir="2700000" algn="tl">
                  <a:srgbClr val="FFFF00">
                    <a:alpha val="43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82296" algn="l">
              <a:lnSpc>
                <a:spcPct val="150000"/>
              </a:lnSpc>
            </a:pPr>
            <a:r>
              <a:rPr lang="en-US" altLang="ko-KR" sz="3600" b="1" kern="0" dirty="0">
                <a:solidFill>
                  <a:schemeClr val="tx1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3600" b="1" kern="0" dirty="0">
                <a:solidFill>
                  <a:schemeClr val="tx1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품질연구부 </a:t>
            </a:r>
            <a:endParaRPr lang="en-US" altLang="ko-KR" sz="3600" b="1" kern="0" dirty="0">
              <a:solidFill>
                <a:schemeClr val="tx1"/>
              </a:solidFill>
              <a:effectLst>
                <a:glow rad="63500">
                  <a:srgbClr val="FFFF00">
                    <a:alpha val="40000"/>
                  </a:srgbClr>
                </a:glow>
                <a:outerShdw blurRad="38100" dist="38100" dir="2700000" algn="tl">
                  <a:srgbClr val="FFFF00">
                    <a:alpha val="43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82296" algn="l">
              <a:lnSpc>
                <a:spcPct val="150000"/>
              </a:lnSpc>
            </a:pPr>
            <a:r>
              <a:rPr lang="en-US" altLang="ko-KR" sz="3600" b="1" kern="0" dirty="0">
                <a:solidFill>
                  <a:schemeClr val="tx1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3600" b="1" kern="0" dirty="0">
                <a:solidFill>
                  <a:schemeClr val="tx1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영업부</a:t>
            </a:r>
            <a:r>
              <a:rPr lang="en-US" altLang="ko-KR" sz="3600" b="1" kern="0" dirty="0">
                <a:solidFill>
                  <a:schemeClr val="tx1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600" b="1" kern="0" dirty="0" err="1">
                <a:solidFill>
                  <a:schemeClr val="tx1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아스콘</a:t>
            </a:r>
            <a:r>
              <a:rPr lang="en-US" altLang="ko-KR" sz="3600" b="1" kern="0" dirty="0">
                <a:solidFill>
                  <a:schemeClr val="tx1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b="1" kern="0" dirty="0">
                <a:solidFill>
                  <a:schemeClr val="tx1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레미콘</a:t>
            </a:r>
            <a:r>
              <a:rPr lang="en-US" altLang="ko-KR" sz="3600" b="1" kern="0" dirty="0">
                <a:solidFill>
                  <a:schemeClr val="tx1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altLang="ko-KR" sz="36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615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315FCA5-01DD-54AC-88CB-F5C8A41F3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080502"/>
              </p:ext>
            </p:extLst>
          </p:nvPr>
        </p:nvGraphicFramePr>
        <p:xfrm>
          <a:off x="287016" y="464053"/>
          <a:ext cx="8640960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837">
                  <a:extLst>
                    <a:ext uri="{9D8B030D-6E8A-4147-A177-3AD203B41FA5}">
                      <a16:colId xmlns:a16="http://schemas.microsoft.com/office/drawing/2014/main" val="7596096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5495105"/>
                    </a:ext>
                  </a:extLst>
                </a:gridCol>
                <a:gridCol w="2790549">
                  <a:extLst>
                    <a:ext uri="{9D8B030D-6E8A-4147-A177-3AD203B41FA5}">
                      <a16:colId xmlns:a16="http://schemas.microsoft.com/office/drawing/2014/main" val="15750260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03663173"/>
                    </a:ext>
                  </a:extLst>
                </a:gridCol>
                <a:gridCol w="2788014">
                  <a:extLst>
                    <a:ext uri="{9D8B030D-6E8A-4147-A177-3AD203B41FA5}">
                      <a16:colId xmlns:a16="http://schemas.microsoft.com/office/drawing/2014/main" val="17834609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295678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49B72108-A1DF-6F06-0EFC-71640FCF6C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93538" cy="36004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73BB96F-8D14-F505-DB3C-9811A3509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261022"/>
            <a:ext cx="611560" cy="356122"/>
          </a:xfrm>
          <a:prstGeom prst="rect">
            <a:avLst/>
          </a:prstGeom>
        </p:spPr>
      </p:pic>
      <p:sp>
        <p:nvSpPr>
          <p:cNvPr id="7" name="부제목 2">
            <a:extLst>
              <a:ext uri="{FF2B5EF4-FFF2-40B4-BE49-F238E27FC236}">
                <a16:creationId xmlns:a16="http://schemas.microsoft.com/office/drawing/2014/main" id="{078E6FBC-612D-136D-5987-5959AE1C0EAD}"/>
              </a:ext>
            </a:extLst>
          </p:cNvPr>
          <p:cNvSpPr txBox="1">
            <a:spLocks/>
          </p:cNvSpPr>
          <p:nvPr/>
        </p:nvSpPr>
        <p:spPr>
          <a:xfrm>
            <a:off x="787928" y="240856"/>
            <a:ext cx="8019886" cy="31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1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1pPr>
            <a:lvl2pPr marL="6300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2pPr>
            <a:lvl3pPr marL="90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3pPr>
            <a:lvl4pPr marL="1242000" indent="-234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4pPr>
            <a:lvl5pPr marL="1602000" indent="-234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5pPr>
            <a:lvl6pPr marL="19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</a:t>
            </a:r>
            <a:r>
              <a:rPr lang="en-US" altLang="ko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한솔산업 관리부</a:t>
            </a:r>
            <a:endParaRPr lang="ko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FF2393CD-2832-6C45-A616-3F8A3949718A}"/>
              </a:ext>
            </a:extLst>
          </p:cNvPr>
          <p:cNvSpPr txBox="1">
            <a:spLocks/>
          </p:cNvSpPr>
          <p:nvPr/>
        </p:nvSpPr>
        <p:spPr>
          <a:xfrm>
            <a:off x="446535" y="956598"/>
            <a:ext cx="798066" cy="3600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목 차</a:t>
            </a:r>
            <a:endParaRPr lang="ko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내용 개체 틀 4">
            <a:extLst>
              <a:ext uri="{FF2B5EF4-FFF2-40B4-BE49-F238E27FC236}">
                <a16:creationId xmlns:a16="http://schemas.microsoft.com/office/drawing/2014/main" id="{75905991-E8A9-E9CD-3A28-1037DA9A31BD}"/>
              </a:ext>
            </a:extLst>
          </p:cNvPr>
          <p:cNvSpPr txBox="1">
            <a:spLocks/>
          </p:cNvSpPr>
          <p:nvPr/>
        </p:nvSpPr>
        <p:spPr>
          <a:xfrm>
            <a:off x="1244601" y="1316638"/>
            <a:ext cx="7683376" cy="492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algn="l"/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2023</a:t>
            </a:r>
            <a:r>
              <a:rPr lang="ko-KR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년 실적보고</a:t>
            </a:r>
            <a:endParaRPr lang="en-US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596646" indent="-514350" algn="l">
              <a:buFont typeface="Arial" panose="020B0604020202020204" pitchFamily="34" charset="0"/>
              <a:buAutoNum type="arabicPeriod"/>
            </a:pPr>
            <a:r>
              <a:rPr lang="ko-KR" altLang="en-US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최근 </a:t>
            </a:r>
            <a:r>
              <a:rPr lang="en-US" altLang="ko-KR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년간의 매출 및 비용 변동 현황</a:t>
            </a:r>
            <a:endParaRPr lang="en-US" altLang="ko-KR" sz="1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596646" indent="-514350" algn="l">
              <a:buFont typeface="Arial" panose="020B0604020202020204" pitchFamily="34" charset="0"/>
              <a:buAutoNum type="arabicPeriod"/>
            </a:pPr>
            <a:r>
              <a:rPr lang="en-US" altLang="ko-KR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2023</a:t>
            </a:r>
            <a:r>
              <a:rPr lang="ko-KR" altLang="en-US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년 손익분석</a:t>
            </a:r>
            <a:r>
              <a:rPr lang="en-US" altLang="ko-KR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재무회계기준</a:t>
            </a:r>
            <a:r>
              <a:rPr lang="en-US" altLang="ko-KR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596646" indent="-514350" algn="l">
              <a:buFont typeface="Arial" panose="020B0604020202020204" pitchFamily="34" charset="0"/>
              <a:buAutoNum type="arabicPeriod"/>
            </a:pPr>
            <a:r>
              <a:rPr lang="ko-KR" altLang="en-US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최근 </a:t>
            </a:r>
            <a:r>
              <a:rPr lang="en-US" altLang="ko-KR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년간의 판매현황 및 단가 변동 현황 분석</a:t>
            </a:r>
            <a:r>
              <a:rPr lang="en-US" altLang="ko-KR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레미콘</a:t>
            </a:r>
            <a:r>
              <a:rPr lang="en-US" altLang="ko-KR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18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아스콘</a:t>
            </a:r>
            <a:r>
              <a:rPr lang="en-US" altLang="ko-KR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596646" indent="-514350" algn="l">
              <a:buFont typeface="Wingdings 2" panose="05020102010507070707" pitchFamily="18" charset="2"/>
              <a:buAutoNum type="arabicPeriod"/>
            </a:pPr>
            <a:r>
              <a:rPr lang="ko-KR" altLang="en-US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원재료 사용현황</a:t>
            </a:r>
            <a:r>
              <a:rPr lang="en-US" altLang="ko-KR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레미콘</a:t>
            </a:r>
            <a:r>
              <a:rPr lang="en-US" altLang="ko-KR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596646" indent="-514350" algn="l">
              <a:buFont typeface="Wingdings 2" panose="05020102010507070707" pitchFamily="18" charset="2"/>
              <a:buAutoNum type="arabicPeriod"/>
            </a:pPr>
            <a:r>
              <a:rPr lang="ko-KR" altLang="en-US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원재료 사용현황</a:t>
            </a:r>
            <a:r>
              <a:rPr lang="en-US" altLang="ko-KR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8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아스콘</a:t>
            </a:r>
            <a:r>
              <a:rPr lang="en-US" altLang="ko-KR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596646" indent="-514350" algn="l">
              <a:buFont typeface="Arial" panose="020B0604020202020204" pitchFamily="34" charset="0"/>
              <a:buAutoNum type="arabicPeriod"/>
            </a:pPr>
            <a:r>
              <a:rPr lang="ko-KR" altLang="en-US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레미콘 차량 운용 현황</a:t>
            </a:r>
            <a:endParaRPr lang="en-US" altLang="ko-KR" sz="1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596646" indent="-514350" algn="l">
              <a:buFont typeface="Wingdings 2" panose="05020102010507070707" pitchFamily="18" charset="2"/>
              <a:buAutoNum type="arabicPeriod"/>
            </a:pPr>
            <a:r>
              <a:rPr lang="ko-KR" altLang="en-US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레미콘 운반비 계산 방법개선</a:t>
            </a:r>
            <a:endParaRPr lang="en-US" altLang="ko-KR" sz="1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596646" indent="-514350" algn="l">
              <a:buFont typeface="Arial" panose="020B0604020202020204" pitchFamily="34" charset="0"/>
              <a:buAutoNum type="arabicPeriod"/>
            </a:pPr>
            <a:r>
              <a:rPr lang="ko-KR" altLang="en-US" sz="18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아스콘</a:t>
            </a:r>
            <a:r>
              <a:rPr lang="ko-KR" altLang="en-US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 차량 운용 현황</a:t>
            </a:r>
            <a:endParaRPr lang="en-US" altLang="ko-KR" sz="1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596646" indent="-514350" algn="l">
              <a:buFont typeface="Arial" panose="020B0604020202020204" pitchFamily="34" charset="0"/>
              <a:buAutoNum type="arabicPeriod"/>
            </a:pPr>
            <a:r>
              <a:rPr lang="ko-KR" altLang="en-US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원자재 자율</a:t>
            </a:r>
            <a:r>
              <a:rPr lang="en-US" altLang="ko-KR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무인</a:t>
            </a:r>
            <a:r>
              <a:rPr lang="en-US" altLang="ko-KR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입고 시스템 도입</a:t>
            </a:r>
            <a:endParaRPr lang="en-US" altLang="ko-KR" sz="1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596646" indent="-514350" algn="l">
              <a:buFont typeface="Arial" panose="020B0604020202020204" pitchFamily="34" charset="0"/>
              <a:buAutoNum type="arabicPeriod"/>
            </a:pPr>
            <a:r>
              <a:rPr lang="ko-KR" altLang="en-US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원자재 입고 정리 방법의 변경을 통한 </a:t>
            </a:r>
            <a:r>
              <a:rPr lang="ko-KR" altLang="en-US" sz="18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수율</a:t>
            </a:r>
            <a:r>
              <a:rPr lang="ko-KR" altLang="en-US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 분석방법 도입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5791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</TotalTime>
  <Words>103</Words>
  <Application>Microsoft Office PowerPoint</Application>
  <PresentationFormat>화면 슬라이드 쇼(4:3)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2" baseType="lpstr">
      <vt:lpstr>HY견고딕</vt:lpstr>
      <vt:lpstr>굴림</vt:lpstr>
      <vt:lpstr>Malgun Gothic</vt:lpstr>
      <vt:lpstr>휴먼둥근헤드라인</vt:lpstr>
      <vt:lpstr>Arial</vt:lpstr>
      <vt:lpstr>Calibri</vt:lpstr>
      <vt:lpstr>Calibri Light</vt:lpstr>
      <vt:lpstr>Wingdings 2</vt:lpstr>
      <vt:lpstr>Office 테마</vt:lpstr>
      <vt:lpstr>2023년 WORK SHOP 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2023년 WORK SHOP </dc:title>
  <dc:creator>Mankyu Jang</dc:creator>
  <cp:lastModifiedBy>Mankyu Jang</cp:lastModifiedBy>
  <cp:revision>5</cp:revision>
  <dcterms:created xsi:type="dcterms:W3CDTF">2023-11-10T01:12:36Z</dcterms:created>
  <dcterms:modified xsi:type="dcterms:W3CDTF">2023-11-10T01:39:54Z</dcterms:modified>
</cp:coreProperties>
</file>